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76" r:id="rId3"/>
    <p:sldMasterId id="2147483817" r:id="rId4"/>
    <p:sldMasterId id="2147483883" r:id="rId5"/>
    <p:sldMasterId id="2147484045" r:id="rId6"/>
    <p:sldMasterId id="2147485992" r:id="rId7"/>
    <p:sldMasterId id="2147485995" r:id="rId8"/>
    <p:sldMasterId id="2147486669" r:id="rId9"/>
    <p:sldMasterId id="2147486674" r:id="rId10"/>
    <p:sldMasterId id="2147486678" r:id="rId11"/>
    <p:sldMasterId id="2147486693" r:id="rId12"/>
    <p:sldMasterId id="2147486702" r:id="rId13"/>
    <p:sldMasterId id="2147486713" r:id="rId14"/>
    <p:sldMasterId id="2147486715" r:id="rId15"/>
  </p:sldMasterIdLst>
  <p:notesMasterIdLst>
    <p:notesMasterId r:id="rId91"/>
  </p:notesMasterIdLst>
  <p:handoutMasterIdLst>
    <p:handoutMasterId r:id="rId92"/>
  </p:handoutMasterIdLst>
  <p:sldIdLst>
    <p:sldId id="256" r:id="rId16"/>
    <p:sldId id="837" r:id="rId17"/>
    <p:sldId id="966" r:id="rId18"/>
    <p:sldId id="967" r:id="rId19"/>
    <p:sldId id="968" r:id="rId20"/>
    <p:sldId id="896" r:id="rId21"/>
    <p:sldId id="1012" r:id="rId22"/>
    <p:sldId id="1107" r:id="rId23"/>
    <p:sldId id="1108" r:id="rId24"/>
    <p:sldId id="1087" r:id="rId25"/>
    <p:sldId id="1088" r:id="rId26"/>
    <p:sldId id="1089" r:id="rId27"/>
    <p:sldId id="1090" r:id="rId28"/>
    <p:sldId id="1091" r:id="rId29"/>
    <p:sldId id="1120" r:id="rId30"/>
    <p:sldId id="1092" r:id="rId31"/>
    <p:sldId id="1093" r:id="rId32"/>
    <p:sldId id="1104" r:id="rId33"/>
    <p:sldId id="1094" r:id="rId34"/>
    <p:sldId id="1095" r:id="rId35"/>
    <p:sldId id="1096" r:id="rId36"/>
    <p:sldId id="1097" r:id="rId37"/>
    <p:sldId id="1041" r:id="rId38"/>
    <p:sldId id="1077" r:id="rId39"/>
    <p:sldId id="1098" r:id="rId40"/>
    <p:sldId id="1099" r:id="rId41"/>
    <p:sldId id="1100" r:id="rId42"/>
    <p:sldId id="1101" r:id="rId43"/>
    <p:sldId id="1102" r:id="rId44"/>
    <p:sldId id="969" r:id="rId45"/>
    <p:sldId id="970" r:id="rId46"/>
    <p:sldId id="1080" r:id="rId47"/>
    <p:sldId id="1103" r:id="rId48"/>
    <p:sldId id="1106" r:id="rId49"/>
    <p:sldId id="983" r:id="rId50"/>
    <p:sldId id="1111" r:id="rId51"/>
    <p:sldId id="1109" r:id="rId52"/>
    <p:sldId id="1063" r:id="rId53"/>
    <p:sldId id="1064" r:id="rId54"/>
    <p:sldId id="1065" r:id="rId55"/>
    <p:sldId id="971" r:id="rId56"/>
    <p:sldId id="1082" r:id="rId57"/>
    <p:sldId id="1055" r:id="rId58"/>
    <p:sldId id="1056" r:id="rId59"/>
    <p:sldId id="1057" r:id="rId60"/>
    <p:sldId id="1058" r:id="rId61"/>
    <p:sldId id="1059" r:id="rId62"/>
    <p:sldId id="1081" r:id="rId63"/>
    <p:sldId id="1060" r:id="rId64"/>
    <p:sldId id="1061" r:id="rId65"/>
    <p:sldId id="1062" r:id="rId66"/>
    <p:sldId id="1052" r:id="rId67"/>
    <p:sldId id="972" r:id="rId68"/>
    <p:sldId id="1014" r:id="rId69"/>
    <p:sldId id="1079" r:id="rId70"/>
    <p:sldId id="1054" r:id="rId71"/>
    <p:sldId id="973" r:id="rId72"/>
    <p:sldId id="1023" r:id="rId73"/>
    <p:sldId id="1024" r:id="rId74"/>
    <p:sldId id="1112" r:id="rId75"/>
    <p:sldId id="1042" r:id="rId76"/>
    <p:sldId id="1116" r:id="rId77"/>
    <p:sldId id="1114" r:id="rId78"/>
    <p:sldId id="1113" r:id="rId79"/>
    <p:sldId id="1115" r:id="rId80"/>
    <p:sldId id="1117" r:id="rId81"/>
    <p:sldId id="1118" r:id="rId82"/>
    <p:sldId id="1119" r:id="rId83"/>
    <p:sldId id="1083" r:id="rId84"/>
    <p:sldId id="1022" r:id="rId85"/>
    <p:sldId id="1085" r:id="rId86"/>
    <p:sldId id="1105" r:id="rId87"/>
    <p:sldId id="1039" r:id="rId88"/>
    <p:sldId id="1038" r:id="rId89"/>
    <p:sldId id="1040" r:id="rId90"/>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70F"/>
    <a:srgbClr val="00264D"/>
    <a:srgbClr val="636464"/>
    <a:srgbClr val="F3F3F3"/>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78863" autoAdjust="0"/>
  </p:normalViewPr>
  <p:slideViewPr>
    <p:cSldViewPr>
      <p:cViewPr>
        <p:scale>
          <a:sx n="105" d="100"/>
          <a:sy n="105" d="100"/>
        </p:scale>
        <p:origin x="-168" y="912"/>
      </p:cViewPr>
      <p:guideLst>
        <p:guide orient="horz" pos="2160"/>
        <p:guide pos="2880"/>
      </p:guideLst>
    </p:cSldViewPr>
  </p:slideViewPr>
  <p:outlineViewPr>
    <p:cViewPr varScale="1">
      <p:scale>
        <a:sx n="170" d="200"/>
        <a:sy n="170" d="200"/>
      </p:scale>
      <p:origin x="-780" y="-84"/>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1519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90" Type="http://schemas.openxmlformats.org/officeDocument/2006/relationships/slide" Target="slides/slide75.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slide" Target="slides/slide67.xml"/><Relationship Id="rId83" Type="http://schemas.openxmlformats.org/officeDocument/2006/relationships/slide" Target="slides/slide68.xml"/><Relationship Id="rId84" Type="http://schemas.openxmlformats.org/officeDocument/2006/relationships/slide" Target="slides/slide69.xml"/><Relationship Id="rId85" Type="http://schemas.openxmlformats.org/officeDocument/2006/relationships/slide" Target="slides/slide70.xml"/><Relationship Id="rId86" Type="http://schemas.openxmlformats.org/officeDocument/2006/relationships/slide" Target="slides/slide71.xml"/><Relationship Id="rId87" Type="http://schemas.openxmlformats.org/officeDocument/2006/relationships/slide" Target="slides/slide72.xml"/><Relationship Id="rId88" Type="http://schemas.openxmlformats.org/officeDocument/2006/relationships/slide" Target="slides/slide73.xml"/><Relationship Id="rId89" Type="http://schemas.openxmlformats.org/officeDocument/2006/relationships/slide" Target="slides/slide74.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4" Type="http://schemas.openxmlformats.org/officeDocument/2006/relationships/slide" Target="slides/slide19.xml"/><Relationship Id="rId5" Type="http://schemas.openxmlformats.org/officeDocument/2006/relationships/slide" Target="slides/slide65.xml"/><Relationship Id="rId1" Type="http://schemas.openxmlformats.org/officeDocument/2006/relationships/slide" Target="slides/slide10.xml"/><Relationship Id="rId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C7047CAF-C96D-3849-B4B9-71BB22B2D372}" type="datetime1">
              <a:rPr lang="en-US"/>
              <a:pPr>
                <a:defRPr/>
              </a:pPr>
              <a:t>5/3/16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7A10DCA7-16BF-5249-B6E1-15CBB72C333B}" type="slidenum">
              <a:rPr lang="en-US"/>
              <a:pPr>
                <a:defRPr/>
              </a:pPr>
              <a:t>‹#›</a:t>
            </a:fld>
            <a:endParaRPr lang="en-US"/>
          </a:p>
        </p:txBody>
      </p:sp>
    </p:spTree>
    <p:extLst>
      <p:ext uri="{BB962C8B-B14F-4D97-AF65-F5344CB8AC3E}">
        <p14:creationId xmlns:p14="http://schemas.microsoft.com/office/powerpoint/2010/main" val="1550952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8909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89092"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89094"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89096"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D364FDC8-A719-0044-BB93-2E4525EC66DE}" type="slidenum">
              <a:rPr lang="en-US"/>
              <a:pPr>
                <a:defRPr/>
              </a:pPr>
              <a:t>‹#›</a:t>
            </a:fld>
            <a:endParaRPr lang="en-US"/>
          </a:p>
        </p:txBody>
      </p:sp>
    </p:spTree>
    <p:extLst>
      <p:ext uri="{BB962C8B-B14F-4D97-AF65-F5344CB8AC3E}">
        <p14:creationId xmlns:p14="http://schemas.microsoft.com/office/powerpoint/2010/main" val="12256929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F62EB9B-E420-604E-8C18-71CD287B9E21}"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91140"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8926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AFE425A-9357-3144-A075-ECC1B5083E16}"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
        <p:nvSpPr>
          <p:cNvPr id="64515" name="Rectangle 2"/>
          <p:cNvSpPr>
            <a:spLocks noGrp="1" noRot="1" noChangeAspect="1" noChangeArrowheads="1" noTextEdit="1"/>
          </p:cNvSpPr>
          <p:nvPr>
            <p:ph type="sldImg"/>
          </p:nvPr>
        </p:nvSpPr>
        <p:spPr>
          <a:xfrm>
            <a:off x="3400425" y="2401888"/>
            <a:ext cx="0" cy="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6" name="Rectangle 3"/>
          <p:cNvSpPr>
            <a:spLocks noGrp="1" noChangeArrowheads="1"/>
          </p:cNvSpPr>
          <p:nvPr>
            <p:ph type="body" idx="1"/>
          </p:nvPr>
        </p:nvSpPr>
        <p:spPr bwMode="auto">
          <a:xfrm>
            <a:off x="896938" y="4354513"/>
            <a:ext cx="4986337" cy="214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831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9011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BF381E6-6006-F944-8697-CC9E9B363749}" type="slidenum">
              <a:rPr lang="en-US" sz="1200">
                <a:solidFill>
                  <a:srgbClr val="000000"/>
                </a:solidFill>
                <a:latin typeface="Calibri" charset="0"/>
                <a:cs typeface="Arial" charset="0"/>
              </a:rPr>
              <a:pPr eaLnBrk="1" hangingPunct="1"/>
              <a:t>55</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12716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The EC2 APIs come from Amazon but these clouds can be deployed anywhere.</a:t>
            </a:r>
          </a:p>
          <a:p>
            <a:endParaRPr lang="en-US">
              <a:latin typeface="Times New Roman" charset="0"/>
              <a:ea typeface="ＭＳ Ｐゴシック" charset="0"/>
              <a:cs typeface="ＭＳ Ｐゴシック" charset="0"/>
            </a:endParaRPr>
          </a:p>
        </p:txBody>
      </p:sp>
      <p:sp>
        <p:nvSpPr>
          <p:cNvPr id="8192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C083A5CE-7FFE-F74A-A14E-C5CCE81143CF}" type="slidenum">
              <a:rPr lang="en-US" sz="1200">
                <a:solidFill>
                  <a:srgbClr val="000000"/>
                </a:solidFill>
                <a:latin typeface="Calibri" charset="0"/>
                <a:cs typeface="Arial" charset="0"/>
              </a:rPr>
              <a:pPr eaLnBrk="1" hangingPunct="1"/>
              <a:t>57</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24688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364FDC8-A719-0044-BB93-2E4525EC66DE}" type="slidenum">
              <a:rPr lang="en-US" smtClean="0"/>
              <a:pPr>
                <a:defRPr/>
              </a:pPr>
              <a:t>62</a:t>
            </a:fld>
            <a:endParaRPr lang="en-US"/>
          </a:p>
        </p:txBody>
      </p:sp>
    </p:spTree>
    <p:extLst>
      <p:ext uri="{BB962C8B-B14F-4D97-AF65-F5344CB8AC3E}">
        <p14:creationId xmlns:p14="http://schemas.microsoft.com/office/powerpoint/2010/main" val="418330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93A8766-31F6-824D-8D81-FE1B453FC4D2}" type="datetime8">
              <a:rPr lang="en-US" sz="1200">
                <a:solidFill>
                  <a:srgbClr val="000000"/>
                </a:solidFill>
                <a:cs typeface="Arial" charset="0"/>
              </a:rPr>
              <a:pPr eaLnBrk="1" hangingPunct="1"/>
              <a:t>5/3/16 08:28</a:t>
            </a:fld>
            <a:endParaRPr lang="en-US" sz="1200">
              <a:solidFill>
                <a:srgbClr val="000000"/>
              </a:solidFill>
              <a:cs typeface="Arial" charset="0"/>
            </a:endParaRPr>
          </a:p>
        </p:txBody>
      </p:sp>
      <p:sp>
        <p:nvSpPr>
          <p:cNvPr id="64514" name="Rectangle 6"/>
          <p:cNvSpPr>
            <a:spLocks noGrp="1" noChangeArrowheads="1"/>
          </p:cNvSpPr>
          <p:nvPr>
            <p:ph type="ftr" sz="quarter" idx="4294967295"/>
          </p:nvPr>
        </p:nvSpPr>
        <p:spPr bwMode="auto">
          <a:xfrm>
            <a:off x="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prstClr val="white"/>
                </a:solidFill>
              </a:rPr>
              <a:t>© 2006 Microsoft Corporation. All rights reserved. Microsoft, Windows, Windows Vista and other product names are or may be registered trademarks and/or trademarks in the U.S. and/or other countries.</a:t>
            </a:r>
          </a:p>
          <a:p>
            <a:r>
              <a:rPr lang="en-US">
                <a:solidFill>
                  <a:prstClr val="whit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prstClr val="white"/>
                </a:solidFill>
              </a:rPr>
            </a:br>
            <a:r>
              <a:rPr lang="en-US">
                <a:solidFill>
                  <a:prstClr val="white"/>
                </a:solidFill>
              </a:rPr>
              <a:t>MICROSOFT MAKES NO WARRANTIES, EXPRESS, IMPLIED OR STATUTORY, AS TO THE INFORMATION IN THIS PRESENTATION.</a:t>
            </a:r>
          </a:p>
        </p:txBody>
      </p:sp>
      <p:sp>
        <p:nvSpPr>
          <p:cNvPr id="6451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9DA5B20B-D4B4-8C44-A53C-2326DE30B027}" type="slidenum">
              <a:rPr lang="en-US" sz="1200">
                <a:solidFill>
                  <a:srgbClr val="000000"/>
                </a:solidFill>
                <a:cs typeface="Arial" charset="0"/>
              </a:rPr>
              <a:pPr eaLnBrk="1" hangingPunct="1"/>
              <a:t>65</a:t>
            </a:fld>
            <a:endParaRPr lang="en-US" sz="1200">
              <a:solidFill>
                <a:srgbClr val="000000"/>
              </a:solidFill>
              <a:cs typeface="Arial" charset="0"/>
            </a:endParaRPr>
          </a:p>
        </p:txBody>
      </p:sp>
      <p:sp>
        <p:nvSpPr>
          <p:cNvPr id="6451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8409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D364FDC8-A719-0044-BB93-2E4525EC66DE}" type="slidenum">
              <a:rPr lang="en-US" smtClean="0"/>
              <a:pPr>
                <a:defRPr/>
              </a:pPr>
              <a:t>66</a:t>
            </a:fld>
            <a:endParaRPr lang="en-US"/>
          </a:p>
        </p:txBody>
      </p:sp>
    </p:spTree>
    <p:extLst>
      <p:ext uri="{BB962C8B-B14F-4D97-AF65-F5344CB8AC3E}">
        <p14:creationId xmlns:p14="http://schemas.microsoft.com/office/powerpoint/2010/main" val="144446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themeOverride" Target="../theme/themeOverride1.xml"/><Relationship Id="rId2"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oleObject" Target="../embeddings/oleObject2.bin"/><Relationship Id="rId9"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13A2327-2D31-EA49-A162-D66F289AC959}" type="slidenum">
              <a:rPr lang="en-US"/>
              <a:pPr>
                <a:defRPr/>
              </a:pPr>
              <a:t>‹#›</a:t>
            </a:fld>
            <a:endParaRPr lang="en-US"/>
          </a:p>
        </p:txBody>
      </p:sp>
    </p:spTree>
    <p:extLst>
      <p:ext uri="{BB962C8B-B14F-4D97-AF65-F5344CB8AC3E}">
        <p14:creationId xmlns:p14="http://schemas.microsoft.com/office/powerpoint/2010/main" val="311059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9307175-A6DC-4D4B-B68F-6451BFA9B108}" type="slidenum">
              <a:rPr lang="en-US"/>
              <a:pPr>
                <a:defRPr/>
              </a:pPr>
              <a:t>‹#›</a:t>
            </a:fld>
            <a:endParaRPr lang="en-US"/>
          </a:p>
        </p:txBody>
      </p:sp>
    </p:spTree>
    <p:extLst>
      <p:ext uri="{BB962C8B-B14F-4D97-AF65-F5344CB8AC3E}">
        <p14:creationId xmlns:p14="http://schemas.microsoft.com/office/powerpoint/2010/main" val="8449841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7F25B3C5-0BCB-6C40-9A37-E16C06FD79E8}" type="slidenum">
              <a:rPr lang="en-US"/>
              <a:pPr>
                <a:defRPr/>
              </a:pPr>
              <a:t>‹#›</a:t>
            </a:fld>
            <a:endParaRPr lang="en-US"/>
          </a:p>
        </p:txBody>
      </p:sp>
    </p:spTree>
    <p:extLst>
      <p:ext uri="{BB962C8B-B14F-4D97-AF65-F5344CB8AC3E}">
        <p14:creationId xmlns:p14="http://schemas.microsoft.com/office/powerpoint/2010/main" val="1430260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white"/>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A8DAB9C-7C96-D14E-93FA-D29DE3718DFB}" type="slidenum">
              <a:rPr lang="en-US"/>
              <a:pPr>
                <a:defRPr/>
              </a:pPr>
              <a:t>‹#›</a:t>
            </a:fld>
            <a:endParaRPr lang="en-US"/>
          </a:p>
        </p:txBody>
      </p:sp>
    </p:spTree>
    <p:extLst>
      <p:ext uri="{BB962C8B-B14F-4D97-AF65-F5344CB8AC3E}">
        <p14:creationId xmlns:p14="http://schemas.microsoft.com/office/powerpoint/2010/main" val="30559652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31501415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chemeClr val="tx1"/>
                </a:solidFill>
                <a:ea typeface="Arial" charset="0"/>
                <a:cs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solidFill>
                  <a:schemeClr val="tx1"/>
                </a:solidFill>
                <a:ea typeface="Arial" charset="0"/>
                <a:cs typeface="Arial" charset="0"/>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solidFill>
                  <a:schemeClr val="tx1"/>
                </a:solidFill>
              </a:defRPr>
            </a:lvl1pPr>
          </a:lstStyle>
          <a:p>
            <a:fld id="{2B6333FD-83C5-AE49-9FAF-A1F176368B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348646"/>
      </p:ext>
    </p:extLst>
  </p:cSld>
  <p:clrMapOvr>
    <a:masterClrMapping/>
  </p:clrMapOvr>
  <p:transition xmlns:p14="http://schemas.microsoft.com/office/powerpoint/2010/mai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chemeClr val="tx1"/>
                </a:solidFill>
                <a:ea typeface="Arial" charset="0"/>
                <a:cs typeface="Arial"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solidFill>
                  <a:schemeClr val="tx1"/>
                </a:solidFill>
                <a:ea typeface="Arial" charset="0"/>
                <a:cs typeface="Arial"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fld id="{10B3BEF0-C30D-BE40-A339-D3355E2948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8025299"/>
      </p:ext>
    </p:extLst>
  </p:cSld>
  <p:clrMapOvr>
    <a:masterClrMapping/>
  </p:clrMapOvr>
  <p:transition xmlns:p14="http://schemas.microsoft.com/office/powerpoint/2010/main" advClick="0"/>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chemeClr val="tx1"/>
                </a:solidFill>
                <a:ea typeface="Arial" charset="0"/>
                <a:cs typeface="Arial" charset="0"/>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solidFill>
                  <a:schemeClr val="tx1"/>
                </a:solidFill>
                <a:ea typeface="Arial" charset="0"/>
                <a:cs typeface="Arial" charset="0"/>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solidFill>
                  <a:schemeClr val="tx1"/>
                </a:solidFill>
              </a:defRPr>
            </a:lvl1pPr>
          </a:lstStyle>
          <a:p>
            <a:fld id="{CEDC6D66-572F-E44C-9A1A-FCA4528F32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11817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88" tIns="32144" rIns="64288" bIns="32144"/>
          <a:lstStyle/>
          <a:p>
            <a:r>
              <a:rPr lang="en-US" smtClean="0"/>
              <a:t>Click to edit Master title style</a:t>
            </a:r>
            <a:endParaRPr lang="en-US"/>
          </a:p>
        </p:txBody>
      </p:sp>
      <p:sp>
        <p:nvSpPr>
          <p:cNvPr id="3" name="Content Placeholder 2"/>
          <p:cNvSpPr>
            <a:spLocks noGrp="1"/>
          </p:cNvSpPr>
          <p:nvPr>
            <p:ph idx="1"/>
          </p:nvPr>
        </p:nvSpPr>
        <p:spPr>
          <a:xfrm>
            <a:off x="457647" y="1600648"/>
            <a:ext cx="8228707" cy="4525119"/>
          </a:xfrm>
          <a:prstGeom prst="rect">
            <a:avLst/>
          </a:prstGeom>
        </p:spPr>
        <p:txBody>
          <a:bodyPr vert="horz" lIns="64288" tIns="32144" rIns="64288" bIns="32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p:txBody>
          <a:bodyPr/>
          <a:lstStyle>
            <a:lvl1pPr>
              <a:defRPr>
                <a:latin typeface="Arial" charset="0"/>
                <a:ea typeface="ＭＳ Ｐゴシック" charset="0"/>
                <a:cs typeface="ＭＳ Ｐゴシック" charset="0"/>
              </a:defRPr>
            </a:lvl1pPr>
          </a:lstStyle>
          <a:p>
            <a:pPr>
              <a:defRPr/>
            </a:pPr>
            <a:fld id="{E9D485F1-4025-7F40-B169-A400BD7CBA3F}" type="slidenum">
              <a:rPr lang="en-US"/>
              <a:pPr>
                <a:defRPr/>
              </a:pPr>
              <a:t>‹#›</a:t>
            </a:fld>
            <a:endParaRPr lang="en-US"/>
          </a:p>
        </p:txBody>
      </p:sp>
    </p:spTree>
    <p:extLst>
      <p:ext uri="{BB962C8B-B14F-4D97-AF65-F5344CB8AC3E}">
        <p14:creationId xmlns:p14="http://schemas.microsoft.com/office/powerpoint/2010/main" val="2793233040"/>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20813"/>
            <a:ext cx="4117975"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20813"/>
            <a:ext cx="4117975"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8163214"/>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E35A4BC-259B-DA46-BCFE-2E7FDA1AB9FB}" type="slidenum">
              <a:rPr lang="en-US"/>
              <a:pPr>
                <a:defRPr/>
              </a:pPr>
              <a:t>‹#›</a:t>
            </a:fld>
            <a:endParaRPr lang="en-US"/>
          </a:p>
        </p:txBody>
      </p:sp>
    </p:spTree>
    <p:extLst>
      <p:ext uri="{BB962C8B-B14F-4D97-AF65-F5344CB8AC3E}">
        <p14:creationId xmlns:p14="http://schemas.microsoft.com/office/powerpoint/2010/main" val="196841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8CFFB72D-6160-2349-91EA-F511AC75485A}" type="slidenum">
              <a:rPr lang="en-US"/>
              <a:pPr>
                <a:defRPr/>
              </a:pPr>
              <a:t>‹#›</a:t>
            </a:fld>
            <a:endParaRPr lang="en-US"/>
          </a:p>
        </p:txBody>
      </p:sp>
    </p:spTree>
    <p:extLst>
      <p:ext uri="{BB962C8B-B14F-4D97-AF65-F5344CB8AC3E}">
        <p14:creationId xmlns:p14="http://schemas.microsoft.com/office/powerpoint/2010/main" val="12679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68E8F0F-6AD0-8947-AB89-78682FBEEEEF}" type="slidenum">
              <a:rPr lang="en-US"/>
              <a:pPr>
                <a:defRPr/>
              </a:pPr>
              <a:t>‹#›</a:t>
            </a:fld>
            <a:endParaRPr lang="en-US"/>
          </a:p>
        </p:txBody>
      </p:sp>
    </p:spTree>
    <p:extLst>
      <p:ext uri="{BB962C8B-B14F-4D97-AF65-F5344CB8AC3E}">
        <p14:creationId xmlns:p14="http://schemas.microsoft.com/office/powerpoint/2010/main" val="82978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0DB9E310-3D9E-3F45-AF8B-044398DE939B}" type="slidenum">
              <a:rPr lang="en-US"/>
              <a:pPr>
                <a:defRPr/>
              </a:pPr>
              <a:t>‹#›</a:t>
            </a:fld>
            <a:endParaRPr lang="en-US"/>
          </a:p>
        </p:txBody>
      </p:sp>
    </p:spTree>
    <p:extLst>
      <p:ext uri="{BB962C8B-B14F-4D97-AF65-F5344CB8AC3E}">
        <p14:creationId xmlns:p14="http://schemas.microsoft.com/office/powerpoint/2010/main" val="363218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5DCCD64-736D-2141-9760-3F517FDD37E7}" type="slidenum">
              <a:rPr lang="en-US"/>
              <a:pPr>
                <a:defRPr/>
              </a:pPr>
              <a:t>‹#›</a:t>
            </a:fld>
            <a:endParaRPr lang="en-US"/>
          </a:p>
        </p:txBody>
      </p:sp>
    </p:spTree>
    <p:extLst>
      <p:ext uri="{BB962C8B-B14F-4D97-AF65-F5344CB8AC3E}">
        <p14:creationId xmlns:p14="http://schemas.microsoft.com/office/powerpoint/2010/main" val="425086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idx="10"/>
          </p:nvPr>
        </p:nvSpPr>
        <p:spPr>
          <a:ln/>
        </p:spPr>
        <p:txBody>
          <a:bodyPr/>
          <a:lstStyle>
            <a:lvl1pPr>
              <a:defRPr/>
            </a:lvl1pPr>
          </a:lstStyle>
          <a:p>
            <a:pPr>
              <a:defRPr/>
            </a:pPr>
            <a:fld id="{F0246E22-6C58-DF48-A15F-48D09CE400D9}" type="slidenum">
              <a:rPr lang="en-US"/>
              <a:pPr>
                <a:defRPr/>
              </a:pPr>
              <a:t>‹#›</a:t>
            </a:fld>
            <a:endParaRPr lang="en-US"/>
          </a:p>
        </p:txBody>
      </p:sp>
    </p:spTree>
    <p:extLst>
      <p:ext uri="{BB962C8B-B14F-4D97-AF65-F5344CB8AC3E}">
        <p14:creationId xmlns:p14="http://schemas.microsoft.com/office/powerpoint/2010/main" val="2056496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idx="10"/>
          </p:nvPr>
        </p:nvSpPr>
        <p:spPr>
          <a:ln/>
        </p:spPr>
        <p:txBody>
          <a:bodyPr/>
          <a:lstStyle>
            <a:lvl1pPr>
              <a:defRPr/>
            </a:lvl1pPr>
          </a:lstStyle>
          <a:p>
            <a:pPr>
              <a:defRPr/>
            </a:pPr>
            <a:fld id="{66357BA3-5B78-BD41-AB5D-790D60F92008}" type="slidenum">
              <a:rPr lang="en-US"/>
              <a:pPr>
                <a:defRPr/>
              </a:pPr>
              <a:t>‹#›</a:t>
            </a:fld>
            <a:endParaRPr lang="en-US"/>
          </a:p>
        </p:txBody>
      </p:sp>
    </p:spTree>
    <p:extLst>
      <p:ext uri="{BB962C8B-B14F-4D97-AF65-F5344CB8AC3E}">
        <p14:creationId xmlns:p14="http://schemas.microsoft.com/office/powerpoint/2010/main" val="71205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idx="10"/>
          </p:nvPr>
        </p:nvSpPr>
        <p:spPr>
          <a:ln/>
        </p:spPr>
        <p:txBody>
          <a:bodyPr/>
          <a:lstStyle>
            <a:lvl1pPr>
              <a:defRPr/>
            </a:lvl1pPr>
          </a:lstStyle>
          <a:p>
            <a:pPr>
              <a:defRPr/>
            </a:pPr>
            <a:fld id="{021C7B62-622D-5644-990A-CB4ED0599554}" type="slidenum">
              <a:rPr lang="en-US"/>
              <a:pPr>
                <a:defRPr/>
              </a:pPr>
              <a:t>‹#›</a:t>
            </a:fld>
            <a:endParaRPr lang="en-US"/>
          </a:p>
        </p:txBody>
      </p:sp>
    </p:spTree>
    <p:extLst>
      <p:ext uri="{BB962C8B-B14F-4D97-AF65-F5344CB8AC3E}">
        <p14:creationId xmlns:p14="http://schemas.microsoft.com/office/powerpoint/2010/main" val="1334775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F84D7881-0A0B-2745-B2BD-4BAA26995326}" type="slidenum">
              <a:rPr lang="en-US"/>
              <a:pPr>
                <a:defRPr/>
              </a:pPr>
              <a:t>‹#›</a:t>
            </a:fld>
            <a:endParaRPr lang="en-US"/>
          </a:p>
        </p:txBody>
      </p:sp>
    </p:spTree>
    <p:extLst>
      <p:ext uri="{BB962C8B-B14F-4D97-AF65-F5344CB8AC3E}">
        <p14:creationId xmlns:p14="http://schemas.microsoft.com/office/powerpoint/2010/main" val="50367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82356F61-EF0C-4640-84C2-914BB73965C8}" type="slidenum">
              <a:rPr lang="en-US"/>
              <a:pPr>
                <a:defRPr/>
              </a:pPr>
              <a:t>‹#›</a:t>
            </a:fld>
            <a:r>
              <a:rPr lang="en-US"/>
              <a:t> of 12</a:t>
            </a:r>
          </a:p>
        </p:txBody>
      </p:sp>
    </p:spTree>
    <p:extLst>
      <p:ext uri="{BB962C8B-B14F-4D97-AF65-F5344CB8AC3E}">
        <p14:creationId xmlns:p14="http://schemas.microsoft.com/office/powerpoint/2010/main" val="747849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528EB8C8-95D8-1347-BE03-C372B9AA831A}" type="slidenum">
              <a:rPr lang="en-US"/>
              <a:pPr>
                <a:defRPr/>
              </a:pPr>
              <a:t>‹#›</a:t>
            </a:fld>
            <a:endParaRPr lang="en-US"/>
          </a:p>
        </p:txBody>
      </p:sp>
    </p:spTree>
    <p:extLst>
      <p:ext uri="{BB962C8B-B14F-4D97-AF65-F5344CB8AC3E}">
        <p14:creationId xmlns:p14="http://schemas.microsoft.com/office/powerpoint/2010/main" val="223373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40163901-9650-464F-80F1-17CBAEDF93AC}" type="slidenum">
              <a:rPr lang="en-US"/>
              <a:pPr>
                <a:defRPr/>
              </a:pPr>
              <a:t>‹#›</a:t>
            </a:fld>
            <a:endParaRPr lang="en-US"/>
          </a:p>
        </p:txBody>
      </p:sp>
    </p:spTree>
    <p:extLst>
      <p:ext uri="{BB962C8B-B14F-4D97-AF65-F5344CB8AC3E}">
        <p14:creationId xmlns:p14="http://schemas.microsoft.com/office/powerpoint/2010/main" val="3180098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D36C3651-B8DD-0D46-A54B-476D6597B758}" type="slidenum">
              <a:rPr lang="en-US"/>
              <a:pPr>
                <a:defRPr/>
              </a:pPr>
              <a:t>‹#›</a:t>
            </a:fld>
            <a:endParaRPr lang="en-US"/>
          </a:p>
        </p:txBody>
      </p:sp>
    </p:spTree>
    <p:extLst>
      <p:ext uri="{BB962C8B-B14F-4D97-AF65-F5344CB8AC3E}">
        <p14:creationId xmlns:p14="http://schemas.microsoft.com/office/powerpoint/2010/main" val="315661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0768C598-8763-5548-A866-F73FC87F42C5}" type="slidenum">
              <a:rPr lang="en-US"/>
              <a:pPr>
                <a:defRPr/>
              </a:pPr>
              <a:t>‹#›</a:t>
            </a:fld>
            <a:endParaRPr lang="en-US"/>
          </a:p>
        </p:txBody>
      </p:sp>
    </p:spTree>
    <p:extLst>
      <p:ext uri="{BB962C8B-B14F-4D97-AF65-F5344CB8AC3E}">
        <p14:creationId xmlns:p14="http://schemas.microsoft.com/office/powerpoint/2010/main" val="225043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8BE9067-5B39-5546-B182-CCAC813C82F2}" type="slidenum">
              <a:rPr lang="en-US"/>
              <a:pPr>
                <a:defRPr/>
              </a:pPr>
              <a:t>‹#›</a:t>
            </a:fld>
            <a:endParaRPr lang="en-US"/>
          </a:p>
        </p:txBody>
      </p:sp>
    </p:spTree>
    <p:extLst>
      <p:ext uri="{BB962C8B-B14F-4D97-AF65-F5344CB8AC3E}">
        <p14:creationId xmlns:p14="http://schemas.microsoft.com/office/powerpoint/2010/main" val="934697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ENI-logo-fin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userDrawn="1"/>
        </p:nvSpPr>
        <p:spPr bwMode="auto">
          <a:xfrm>
            <a:off x="482600" y="6577013"/>
            <a:ext cx="330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pic>
        <p:nvPicPr>
          <p:cNvPr id="7" name="Picture 15" descr="nsf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a:t>Click to edit Master title style</a:t>
            </a:r>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a:t>Click to edit Master subtitle style</a:t>
            </a:r>
          </a:p>
        </p:txBody>
      </p:sp>
    </p:spTree>
    <p:extLst>
      <p:ext uri="{BB962C8B-B14F-4D97-AF65-F5344CB8AC3E}">
        <p14:creationId xmlns:p14="http://schemas.microsoft.com/office/powerpoint/2010/main" val="3551413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652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198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41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61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0FE11F6-4324-0A46-92C6-E91241087E94}" type="slidenum">
              <a:rPr lang="en-US"/>
              <a:pPr>
                <a:defRPr/>
              </a:pPr>
              <a:t>‹#›</a:t>
            </a:fld>
            <a:endParaRPr lang="en-US"/>
          </a:p>
        </p:txBody>
      </p:sp>
    </p:spTree>
    <p:extLst>
      <p:ext uri="{BB962C8B-B14F-4D97-AF65-F5344CB8AC3E}">
        <p14:creationId xmlns:p14="http://schemas.microsoft.com/office/powerpoint/2010/main" val="2253905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4664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6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94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9047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019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27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4545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9995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25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851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120" descr="title_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2125" y="0"/>
            <a:ext cx="357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8" descr="plush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49900" y="4087813"/>
            <a:ext cx="24860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1"/>
          <p:cNvGrpSpPr>
            <a:grpSpLocks/>
          </p:cNvGrpSpPr>
          <p:nvPr userDrawn="1"/>
        </p:nvGrpSpPr>
        <p:grpSpPr bwMode="auto">
          <a:xfrm>
            <a:off x="0" y="0"/>
            <a:ext cx="5524500" cy="4800600"/>
            <a:chOff x="0" y="0"/>
            <a:chExt cx="3480" cy="3024"/>
          </a:xfrm>
        </p:grpSpPr>
        <p:sp>
          <p:nvSpPr>
            <p:cNvPr id="7" name="Rectangle 105"/>
            <p:cNvSpPr>
              <a:spLocks noChangeArrowheads="1"/>
            </p:cNvSpPr>
            <p:nvPr userDrawn="1"/>
          </p:nvSpPr>
          <p:spPr bwMode="ltGray">
            <a:xfrm>
              <a:off x="0" y="0"/>
              <a:ext cx="3480" cy="3024"/>
            </a:xfrm>
            <a:prstGeom prst="rect">
              <a:avLst/>
            </a:prstGeom>
            <a:solidFill>
              <a:srgbClr val="007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 name="Picture 109" descr="logo_bluesmal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ltGray">
            <a:xfrm>
              <a:off x="127" y="165"/>
              <a:ext cx="4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117"/>
          <p:cNvSpPr txBox="1">
            <a:spLocks noChangeArrowheads="1"/>
          </p:cNvSpPr>
          <p:nvPr userDrawn="1"/>
        </p:nvSpPr>
        <p:spPr bwMode="auto">
          <a:xfrm>
            <a:off x="446088" y="6354763"/>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900">
                <a:solidFill>
                  <a:srgbClr val="000000"/>
                </a:solidFill>
              </a:rPr>
              <a:t>© 2004 Hewlett-Packard Development Company, L.P. </a:t>
            </a:r>
            <a:br>
              <a:rPr lang="en-US" sz="900">
                <a:solidFill>
                  <a:srgbClr val="000000"/>
                </a:solidFill>
              </a:rPr>
            </a:br>
            <a:r>
              <a:rPr lang="en-US" sz="900">
                <a:solidFill>
                  <a:srgbClr val="000000"/>
                </a:solidFill>
              </a:rPr>
              <a:t>The information contained herein is subject to change without notice </a:t>
            </a:r>
          </a:p>
        </p:txBody>
      </p:sp>
      <p:sp>
        <p:nvSpPr>
          <p:cNvPr id="5124" name="Rectangle 4"/>
          <p:cNvSpPr>
            <a:spLocks noGrp="1" noChangeArrowheads="1"/>
          </p:cNvSpPr>
          <p:nvPr>
            <p:ph type="subTitle" idx="1"/>
          </p:nvPr>
        </p:nvSpPr>
        <p:spPr>
          <a:xfrm>
            <a:off x="428625" y="5373688"/>
            <a:ext cx="4570413" cy="914400"/>
          </a:xfrm>
        </p:spPr>
        <p:txBody>
          <a:bodyPr/>
          <a:lstStyle>
            <a:lvl1pPr marL="0" indent="0">
              <a:spcBef>
                <a:spcPct val="10000"/>
              </a:spcBef>
              <a:buFontTx/>
              <a:buNone/>
              <a:defRPr sz="2000">
                <a:solidFill>
                  <a:srgbClr val="000000"/>
                </a:solidFill>
                <a:latin typeface="Futura Hv" pitchFamily="34" charset="0"/>
              </a:defRPr>
            </a:lvl1pPr>
          </a:lstStyle>
          <a:p>
            <a:r>
              <a:rPr lang="en-US"/>
              <a:t>Click to edit Master subtitle style</a:t>
            </a:r>
          </a:p>
        </p:txBody>
      </p:sp>
      <p:sp>
        <p:nvSpPr>
          <p:cNvPr id="5125" name="Rectangle 5"/>
          <p:cNvSpPr>
            <a:spLocks noGrp="1" noChangeArrowheads="1"/>
          </p:cNvSpPr>
          <p:nvPr>
            <p:ph type="ctrTitle"/>
          </p:nvPr>
        </p:nvSpPr>
        <p:spPr>
          <a:xfrm>
            <a:off x="428625" y="1143000"/>
            <a:ext cx="4829175" cy="2968625"/>
          </a:xfrm>
        </p:spPr>
        <p:txBody>
          <a:bodyPr/>
          <a:lstStyle>
            <a:lvl1pPr>
              <a:defRPr sz="4400">
                <a:latin typeface="Futura Lt" pitchFamily="34" charset="0"/>
              </a:defRPr>
            </a:lvl1pPr>
          </a:lstStyle>
          <a:p>
            <a:r>
              <a:rPr lang="en-US"/>
              <a:t>Click to edit Master title style</a:t>
            </a:r>
          </a:p>
        </p:txBody>
      </p:sp>
    </p:spTree>
    <p:extLst>
      <p:ext uri="{BB962C8B-B14F-4D97-AF65-F5344CB8AC3E}">
        <p14:creationId xmlns:p14="http://schemas.microsoft.com/office/powerpoint/2010/main" val="4213047237"/>
      </p:ext>
    </p:extLst>
  </p:cSld>
  <p:clrMapOvr>
    <a:overrideClrMapping bg1="dk2" tx1="lt1" bg2="dk1"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3B21472-5D2D-5E48-AA9B-C97A4916CE05}" type="slidenum">
              <a:rPr lang="en-US"/>
              <a:pPr>
                <a:defRPr/>
              </a:pPr>
              <a:t>‹#›</a:t>
            </a:fld>
            <a:endParaRPr lang="en-US"/>
          </a:p>
        </p:txBody>
      </p:sp>
    </p:spTree>
    <p:extLst>
      <p:ext uri="{BB962C8B-B14F-4D97-AF65-F5344CB8AC3E}">
        <p14:creationId xmlns:p14="http://schemas.microsoft.com/office/powerpoint/2010/main" val="2298730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E357E2BD-2DA5-A445-8F19-F2EA8A0FF227}" type="slidenum">
              <a:rPr lang="en-US"/>
              <a:pPr>
                <a:defRPr/>
              </a:pPr>
              <a:t>‹#›</a:t>
            </a:fld>
            <a:endParaRPr lang="en-US"/>
          </a:p>
        </p:txBody>
      </p:sp>
    </p:spTree>
    <p:extLst>
      <p:ext uri="{BB962C8B-B14F-4D97-AF65-F5344CB8AC3E}">
        <p14:creationId xmlns:p14="http://schemas.microsoft.com/office/powerpoint/2010/main" val="148679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60019738-FCA1-B644-91BF-AFB9F629EDF7}" type="slidenum">
              <a:rPr lang="en-US"/>
              <a:pPr>
                <a:defRPr/>
              </a:pPr>
              <a:t>‹#›</a:t>
            </a:fld>
            <a:endParaRPr lang="en-US"/>
          </a:p>
        </p:txBody>
      </p:sp>
    </p:spTree>
    <p:extLst>
      <p:ext uri="{BB962C8B-B14F-4D97-AF65-F5344CB8AC3E}">
        <p14:creationId xmlns:p14="http://schemas.microsoft.com/office/powerpoint/2010/main" val="2641787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447800"/>
            <a:ext cx="4151313"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447800"/>
            <a:ext cx="4151312"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F480915E-5202-E440-A279-0C713000F601}" type="slidenum">
              <a:rPr lang="en-US"/>
              <a:pPr>
                <a:defRPr/>
              </a:pPr>
              <a:t>‹#›</a:t>
            </a:fld>
            <a:endParaRPr lang="en-US"/>
          </a:p>
        </p:txBody>
      </p:sp>
    </p:spTree>
    <p:extLst>
      <p:ext uri="{BB962C8B-B14F-4D97-AF65-F5344CB8AC3E}">
        <p14:creationId xmlns:p14="http://schemas.microsoft.com/office/powerpoint/2010/main" val="3728055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9" name="Rectangle 6"/>
          <p:cNvSpPr>
            <a:spLocks noGrp="1" noChangeArrowheads="1"/>
          </p:cNvSpPr>
          <p:nvPr>
            <p:ph type="sldNum" sz="quarter" idx="12"/>
          </p:nvPr>
        </p:nvSpPr>
        <p:spPr>
          <a:ln/>
        </p:spPr>
        <p:txBody>
          <a:bodyPr/>
          <a:lstStyle>
            <a:lvl1pPr>
              <a:defRPr/>
            </a:lvl1pPr>
          </a:lstStyle>
          <a:p>
            <a:pPr>
              <a:defRPr/>
            </a:pPr>
            <a:fld id="{DC39B3F2-1806-614D-BD13-B7560753B33B}" type="slidenum">
              <a:rPr lang="en-US"/>
              <a:pPr>
                <a:defRPr/>
              </a:pPr>
              <a:t>‹#›</a:t>
            </a:fld>
            <a:endParaRPr lang="en-US"/>
          </a:p>
        </p:txBody>
      </p:sp>
    </p:spTree>
    <p:extLst>
      <p:ext uri="{BB962C8B-B14F-4D97-AF65-F5344CB8AC3E}">
        <p14:creationId xmlns:p14="http://schemas.microsoft.com/office/powerpoint/2010/main" val="1574359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5" name="Rectangle 6"/>
          <p:cNvSpPr>
            <a:spLocks noGrp="1" noChangeArrowheads="1"/>
          </p:cNvSpPr>
          <p:nvPr>
            <p:ph type="sldNum" sz="quarter" idx="12"/>
          </p:nvPr>
        </p:nvSpPr>
        <p:spPr>
          <a:ln/>
        </p:spPr>
        <p:txBody>
          <a:bodyPr/>
          <a:lstStyle>
            <a:lvl1pPr>
              <a:defRPr/>
            </a:lvl1pPr>
          </a:lstStyle>
          <a:p>
            <a:pPr>
              <a:defRPr/>
            </a:pPr>
            <a:fld id="{121A9155-70BE-1340-A8AB-AF1687FCE835}" type="slidenum">
              <a:rPr lang="en-US"/>
              <a:pPr>
                <a:defRPr/>
              </a:pPr>
              <a:t>‹#›</a:t>
            </a:fld>
            <a:endParaRPr lang="en-US"/>
          </a:p>
        </p:txBody>
      </p:sp>
    </p:spTree>
    <p:extLst>
      <p:ext uri="{BB962C8B-B14F-4D97-AF65-F5344CB8AC3E}">
        <p14:creationId xmlns:p14="http://schemas.microsoft.com/office/powerpoint/2010/main" val="3699545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4" name="Rectangle 6"/>
          <p:cNvSpPr>
            <a:spLocks noGrp="1" noChangeArrowheads="1"/>
          </p:cNvSpPr>
          <p:nvPr>
            <p:ph type="sldNum" sz="quarter" idx="12"/>
          </p:nvPr>
        </p:nvSpPr>
        <p:spPr>
          <a:ln/>
        </p:spPr>
        <p:txBody>
          <a:bodyPr/>
          <a:lstStyle>
            <a:lvl1pPr>
              <a:defRPr/>
            </a:lvl1pPr>
          </a:lstStyle>
          <a:p>
            <a:pPr>
              <a:defRPr/>
            </a:pPr>
            <a:fld id="{15E3875B-3C75-F34B-A4BA-56FEBFBB6580}" type="slidenum">
              <a:rPr lang="en-US"/>
              <a:pPr>
                <a:defRPr/>
              </a:pPr>
              <a:t>‹#›</a:t>
            </a:fld>
            <a:endParaRPr lang="en-US"/>
          </a:p>
        </p:txBody>
      </p:sp>
    </p:spTree>
    <p:extLst>
      <p:ext uri="{BB962C8B-B14F-4D97-AF65-F5344CB8AC3E}">
        <p14:creationId xmlns:p14="http://schemas.microsoft.com/office/powerpoint/2010/main" val="3380331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99AB58BA-5593-8942-BA9A-A10BC789DF27}" type="slidenum">
              <a:rPr lang="en-US"/>
              <a:pPr>
                <a:defRPr/>
              </a:pPr>
              <a:t>‹#›</a:t>
            </a:fld>
            <a:endParaRPr lang="en-US"/>
          </a:p>
        </p:txBody>
      </p:sp>
    </p:spTree>
    <p:extLst>
      <p:ext uri="{BB962C8B-B14F-4D97-AF65-F5344CB8AC3E}">
        <p14:creationId xmlns:p14="http://schemas.microsoft.com/office/powerpoint/2010/main" val="3168676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B3BC5340-EA04-2E45-9068-6E037DB11CF9}" type="slidenum">
              <a:rPr lang="en-US"/>
              <a:pPr>
                <a:defRPr/>
              </a:pPr>
              <a:t>‹#›</a:t>
            </a:fld>
            <a:endParaRPr lang="en-US"/>
          </a:p>
        </p:txBody>
      </p:sp>
    </p:spTree>
    <p:extLst>
      <p:ext uri="{BB962C8B-B14F-4D97-AF65-F5344CB8AC3E}">
        <p14:creationId xmlns:p14="http://schemas.microsoft.com/office/powerpoint/2010/main" val="3441231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7280CAC3-085E-6748-B252-8A03644E36C1}" type="slidenum">
              <a:rPr lang="en-US"/>
              <a:pPr>
                <a:defRPr/>
              </a:pPr>
              <a:t>‹#›</a:t>
            </a:fld>
            <a:endParaRPr lang="en-US"/>
          </a:p>
        </p:txBody>
      </p:sp>
    </p:spTree>
    <p:extLst>
      <p:ext uri="{BB962C8B-B14F-4D97-AF65-F5344CB8AC3E}">
        <p14:creationId xmlns:p14="http://schemas.microsoft.com/office/powerpoint/2010/main" val="35417276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1163" y="114300"/>
            <a:ext cx="2112962" cy="6361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14300"/>
            <a:ext cx="6189663" cy="636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F04A4157-E1A8-1245-B7F8-D0F2DFCCE07D}" type="slidenum">
              <a:rPr lang="en-US"/>
              <a:pPr>
                <a:defRPr/>
              </a:pPr>
              <a:t>‹#›</a:t>
            </a:fld>
            <a:endParaRPr lang="en-US"/>
          </a:p>
        </p:txBody>
      </p:sp>
    </p:spTree>
    <p:extLst>
      <p:ext uri="{BB962C8B-B14F-4D97-AF65-F5344CB8AC3E}">
        <p14:creationId xmlns:p14="http://schemas.microsoft.com/office/powerpoint/2010/main" val="187772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81DFE305-38E0-A644-9903-1E047B5D0796}" type="slidenum">
              <a:rPr lang="en-US"/>
              <a:pPr>
                <a:defRPr/>
              </a:pPr>
              <a:t>‹#›</a:t>
            </a:fld>
            <a:endParaRPr lang="en-US"/>
          </a:p>
        </p:txBody>
      </p:sp>
    </p:spTree>
    <p:extLst>
      <p:ext uri="{BB962C8B-B14F-4D97-AF65-F5344CB8AC3E}">
        <p14:creationId xmlns:p14="http://schemas.microsoft.com/office/powerpoint/2010/main" val="2721010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5138" y="6376988"/>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solidFill>
                  <a:srgbClr val="FFFFFF"/>
                </a:solidFill>
              </a:rPr>
              <a:t>© 2006 Hewlett-Packard Development Company, L.P.</a:t>
            </a:r>
            <a:br>
              <a:rPr lang="en-US" sz="900">
                <a:solidFill>
                  <a:srgbClr val="FFFFFF"/>
                </a:solidFill>
              </a:rPr>
            </a:br>
            <a:r>
              <a:rPr lang="en-US" sz="900">
                <a:solidFill>
                  <a:srgbClr val="FFFFFF"/>
                </a:solidFill>
              </a:rPr>
              <a:t>The information contained herein is subject to change without notice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0" y="4838700"/>
            <a:ext cx="9151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242" name="Rectangle 2"/>
          <p:cNvSpPr>
            <a:spLocks noGrp="1" noChangeArrowheads="1"/>
          </p:cNvSpPr>
          <p:nvPr>
            <p:ph type="subTitle" idx="1"/>
          </p:nvPr>
        </p:nvSpPr>
        <p:spPr bwMode="invGray">
          <a:xfrm>
            <a:off x="433388" y="3741738"/>
            <a:ext cx="4570412" cy="914400"/>
          </a:xfrm>
        </p:spPr>
        <p:txBody>
          <a:bodyPr/>
          <a:lstStyle>
            <a:lvl1pPr marL="0" indent="0">
              <a:buFontTx/>
              <a:buNone/>
              <a:defRPr sz="2000">
                <a:solidFill>
                  <a:schemeClr val="bg1"/>
                </a:solidFill>
                <a:latin typeface="Futura Hv" pitchFamily="34" charset="0"/>
              </a:defRPr>
            </a:lvl1pPr>
          </a:lstStyle>
          <a:p>
            <a:r>
              <a:rPr lang="en-US"/>
              <a:t>Click to edit Master subtitle style</a:t>
            </a:r>
          </a:p>
        </p:txBody>
      </p:sp>
      <p:sp>
        <p:nvSpPr>
          <p:cNvPr id="10243" name="Rectangle 3"/>
          <p:cNvSpPr>
            <a:spLocks noGrp="1" noChangeArrowheads="1"/>
          </p:cNvSpPr>
          <p:nvPr>
            <p:ph type="ctrTitle"/>
          </p:nvPr>
        </p:nvSpPr>
        <p:spPr bwMode="invGray">
          <a:xfrm>
            <a:off x="441325" y="274638"/>
            <a:ext cx="4551363" cy="3059112"/>
          </a:xfrm>
        </p:spPr>
        <p:txBody>
          <a:bodyPr/>
          <a:lstStyle>
            <a:lvl1pPr>
              <a:defRPr sz="4400">
                <a:solidFill>
                  <a:schemeClr val="bg1"/>
                </a:solidFill>
                <a:latin typeface="Futura Lt" pitchFamily="34" charset="0"/>
              </a:defRPr>
            </a:lvl1pPr>
          </a:lstStyle>
          <a:p>
            <a:r>
              <a:rPr lang="en-US"/>
              <a:t>Click to edit Master title style</a:t>
            </a:r>
          </a:p>
        </p:txBody>
      </p:sp>
    </p:spTree>
    <p:extLst>
      <p:ext uri="{BB962C8B-B14F-4D97-AF65-F5344CB8AC3E}">
        <p14:creationId xmlns:p14="http://schemas.microsoft.com/office/powerpoint/2010/main" val="3281884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1997EE2-B679-3F42-B4D8-6C460E8816BA}"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7253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D3C7ADD-9951-444C-9E60-F3901B6F3DB6}"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1135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D06BA63-8435-6C41-BA8B-633F39F5623B}"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2055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4524B29-22BA-1143-89B1-F871CBCA3882}"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endParaRPr lang="en-US"/>
          </a:p>
        </p:txBody>
      </p:sp>
      <p:sp>
        <p:nvSpPr>
          <p:cNvPr id="9"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4173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816F7A73-AD3B-7646-9D53-D11B28C63372}"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endParaRPr lang="en-US"/>
          </a:p>
        </p:txBody>
      </p:sp>
      <p:sp>
        <p:nvSpPr>
          <p:cNvPr id="5"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826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2C5573E-A00C-214C-B53C-6A8ED0BD0968}"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endParaRPr lang="en-US"/>
          </a:p>
        </p:txBody>
      </p:sp>
      <p:sp>
        <p:nvSpPr>
          <p:cNvPr id="4"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602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ABE585CD-01CA-574E-9CC3-FE07481B13A5}"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2955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52A883F4-D0DD-EE4A-938D-515FA94B6007}"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8978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AA602BC-BC7C-1043-B080-6C8FB2BBB606}"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136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09C6C0F-72A4-CC43-ADB9-BD832F80F549}" type="slidenum">
              <a:rPr lang="en-US"/>
              <a:pPr>
                <a:defRPr/>
              </a:pPr>
              <a:t>‹#›</a:t>
            </a:fld>
            <a:endParaRPr lang="en-US"/>
          </a:p>
        </p:txBody>
      </p:sp>
    </p:spTree>
    <p:extLst>
      <p:ext uri="{BB962C8B-B14F-4D97-AF65-F5344CB8AC3E}">
        <p14:creationId xmlns:p14="http://schemas.microsoft.com/office/powerpoint/2010/main" val="2432893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14B4E6DE-539C-8B47-A3BE-ADF8E0BD912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1521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1688" y="1447800"/>
            <a:ext cx="4060825" cy="223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1688" y="3840163"/>
            <a:ext cx="4060825" cy="223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54FE684B-1579-C344-A323-084ECBFD060B}" type="slidenum">
              <a:rPr lang="en-US"/>
              <a:pPr>
                <a:defRPr/>
              </a:pPr>
              <a:t>‹#›</a:t>
            </a:fld>
            <a:endParaRPr lang="en-US"/>
          </a:p>
        </p:txBody>
      </p:sp>
      <p:sp>
        <p:nvSpPr>
          <p:cNvPr id="7" name="Rectangle 8"/>
          <p:cNvSpPr>
            <a:spLocks noGrp="1" noChangeArrowheads="1"/>
          </p:cNvSpPr>
          <p:nvPr>
            <p:ph type="dt" sz="half" idx="11"/>
          </p:nvPr>
        </p:nvSpPr>
        <p:spPr>
          <a:ln/>
        </p:spPr>
        <p:txBody>
          <a:bodyPr/>
          <a:lstStyle>
            <a:lvl1pPr>
              <a:defRPr/>
            </a:lvl1pPr>
          </a:lstStyle>
          <a:p>
            <a:pPr>
              <a:defRPr/>
            </a:pPr>
            <a:endParaRPr lang="en-US"/>
          </a:p>
        </p:txBody>
      </p:sp>
      <p:sp>
        <p:nvSpPr>
          <p:cNvPr id="8"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2350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4AE04DB-D4CF-DB4C-8789-C20A6DE121C5}"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4126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po000003"/>
          <p:cNvPicPr>
            <a:picLocks noChangeArrowheads="1"/>
          </p:cNvPicPr>
          <p:nvPr/>
        </p:nvPicPr>
        <p:blipFill>
          <a:blip r:embed="rId3">
            <a:extLst>
              <a:ext uri="{28A0092B-C50C-407E-A947-70E740481C1C}">
                <a14:useLocalDpi xmlns:a14="http://schemas.microsoft.com/office/drawing/2010/main" val="0"/>
              </a:ext>
            </a:extLst>
          </a:blip>
          <a:srcRect l="156" b="542"/>
          <a:stretch>
            <a:fillRect/>
          </a:stretch>
        </p:blipFill>
        <p:spPr bwMode="auto">
          <a:xfrm>
            <a:off x="0" y="5149850"/>
            <a:ext cx="91440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po000007"/>
          <p:cNvPicPr>
            <a:picLocks noChangeAspect="1" noChangeArrowheads="1"/>
          </p:cNvPicPr>
          <p:nvPr/>
        </p:nvPicPr>
        <p:blipFill>
          <a:blip r:embed="rId4">
            <a:extLst>
              <a:ext uri="{28A0092B-C50C-407E-A947-70E740481C1C}">
                <a14:useLocalDpi xmlns:a14="http://schemas.microsoft.com/office/drawing/2010/main" val="0"/>
              </a:ext>
            </a:extLst>
          </a:blip>
          <a:srcRect l="121" r="-17"/>
          <a:stretch>
            <a:fillRect/>
          </a:stretch>
        </p:blipFill>
        <p:spPr bwMode="auto">
          <a:xfrm>
            <a:off x="0" y="-14288"/>
            <a:ext cx="9147175" cy="170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7705725" y="623888"/>
            <a:ext cx="1162050" cy="558800"/>
            <a:chOff x="4738" y="433"/>
            <a:chExt cx="732" cy="352"/>
          </a:xfrm>
        </p:grpSpPr>
        <p:pic>
          <p:nvPicPr>
            <p:cNvPr id="7" name="Picture 19" descr="ibm_white_logo_300dpi"/>
            <p:cNvPicPr>
              <a:picLocks noChangeAspect="1" noChangeArrowheads="1"/>
            </p:cNvPicPr>
            <p:nvPr/>
          </p:nvPicPr>
          <p:blipFill>
            <a:blip r:embed="rId5">
              <a:clrChange>
                <a:clrFrom>
                  <a:srgbClr val="7889FB"/>
                </a:clrFrom>
                <a:clrTo>
                  <a:srgbClr val="7889FB">
                    <a:alpha val="0"/>
                  </a:srgbClr>
                </a:clrTo>
              </a:clrChange>
              <a:extLst>
                <a:ext uri="{28A0092B-C50C-407E-A947-70E740481C1C}">
                  <a14:useLocalDpi xmlns:a14="http://schemas.microsoft.com/office/drawing/2010/main" val="0"/>
                </a:ext>
              </a:extLst>
            </a:blip>
            <a:srcRect r="6470"/>
            <a:stretch>
              <a:fillRect/>
            </a:stretch>
          </p:blipFill>
          <p:spPr bwMode="invGray">
            <a:xfrm>
              <a:off x="4738" y="433"/>
              <a:ext cx="6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a:spLocks noChangeArrowheads="1"/>
            </p:cNvSpPr>
            <p:nvPr/>
          </p:nvSpPr>
          <p:spPr bwMode="black">
            <a:xfrm>
              <a:off x="5325" y="61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600"/>
                <a:t>®</a:t>
              </a:r>
            </a:p>
            <a:p>
              <a:pPr algn="r"/>
              <a:endParaRPr lang="en-US" sz="600"/>
            </a:p>
          </p:txBody>
        </p:sp>
      </p:grpSp>
      <p:pic>
        <p:nvPicPr>
          <p:cNvPr id="9" name="Picture 21" descr="DB2_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4789488"/>
            <a:ext cx="9142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a:spLocks noChangeArrowheads="1"/>
          </p:cNvSpPr>
          <p:nvPr/>
        </p:nvSpPr>
        <p:spPr bwMode="black">
          <a:xfrm>
            <a:off x="7239000" y="6248400"/>
            <a:ext cx="1639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a:solidFill>
                  <a:srgbClr val="FFFFFF"/>
                </a:solidFill>
              </a:rPr>
              <a:t>© 2009 IBM Corporation</a:t>
            </a:r>
          </a:p>
        </p:txBody>
      </p:sp>
      <p:sp>
        <p:nvSpPr>
          <p:cNvPr id="11" name="Rectangle 21"/>
          <p:cNvSpPr>
            <a:spLocks noChangeArrowheads="1"/>
          </p:cNvSpPr>
          <p:nvPr/>
        </p:nvSpPr>
        <p:spPr bwMode="auto">
          <a:xfrm>
            <a:off x="258763" y="711200"/>
            <a:ext cx="1974850" cy="230188"/>
          </a:xfrm>
          <a:prstGeom prst="rect">
            <a:avLst/>
          </a:pr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12" name="Picture 33" descr="Information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760413"/>
            <a:ext cx="1676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1"/>
          <p:cNvGraphicFramePr>
            <a:graphicFrameLocks noChangeAspect="1"/>
          </p:cNvGraphicFramePr>
          <p:nvPr/>
        </p:nvGraphicFramePr>
        <p:xfrm>
          <a:off x="8099425" y="4264025"/>
          <a:ext cx="768350" cy="373063"/>
        </p:xfrm>
        <a:graphic>
          <a:graphicData uri="http://schemas.openxmlformats.org/presentationml/2006/ole">
            <mc:AlternateContent xmlns:mc="http://schemas.openxmlformats.org/markup-compatibility/2006">
              <mc:Choice xmlns:v="urn:schemas-microsoft-com:vml" Requires="v">
                <p:oleObj spid="_x0000_s270587" name="Photo Editor Photo" r:id="rId8" imgW="628571" imgH="304923" progId="MSPhotoEd.3">
                  <p:embed/>
                </p:oleObj>
              </mc:Choice>
              <mc:Fallback>
                <p:oleObj name="Photo Editor Photo" r:id="rId8" imgW="628571" imgH="30492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9425" y="4264025"/>
                        <a:ext cx="768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49" name="Rectangle 2"/>
          <p:cNvSpPr>
            <a:spLocks noGrp="1" noChangeArrowheads="1"/>
          </p:cNvSpPr>
          <p:nvPr>
            <p:ph type="ctrTitle"/>
          </p:nvPr>
        </p:nvSpPr>
        <p:spPr>
          <a:xfrm>
            <a:off x="571500" y="1997075"/>
            <a:ext cx="8001000" cy="1223963"/>
          </a:xfrm>
        </p:spPr>
        <p:txBody>
          <a:bodyPr anchor="ctr"/>
          <a:lstStyle>
            <a:lvl1pPr>
              <a:defRPr smtClean="0"/>
            </a:lvl1pPr>
          </a:lstStyle>
          <a:p>
            <a:r>
              <a:rPr lang="en-US" smtClean="0"/>
              <a:t>Click to edit Master title style</a:t>
            </a:r>
          </a:p>
        </p:txBody>
      </p:sp>
      <p:sp>
        <p:nvSpPr>
          <p:cNvPr id="52250" name="Rectangle 3"/>
          <p:cNvSpPr>
            <a:spLocks noGrp="1" noChangeArrowheads="1"/>
          </p:cNvSpPr>
          <p:nvPr>
            <p:ph type="subTitle" idx="1"/>
          </p:nvPr>
        </p:nvSpPr>
        <p:spPr>
          <a:xfrm>
            <a:off x="571500" y="3332163"/>
            <a:ext cx="5286375" cy="1223962"/>
          </a:xfrm>
        </p:spPr>
        <p:txBody>
          <a:bodyPr/>
          <a:lstStyle>
            <a:lvl1pPr marL="0" indent="0">
              <a:buFont typeface="Wingdings" pitchFamily="2" charset="2"/>
              <a:buNone/>
              <a:defRPr b="1" smtClean="0">
                <a:solidFill>
                  <a:schemeClr val="accent1"/>
                </a:solidFill>
              </a:defRPr>
            </a:lvl1pPr>
          </a:lstStyle>
          <a:p>
            <a:r>
              <a:rPr lang="en-US" smtClean="0"/>
              <a:t>Click to edit Master subtitle style</a:t>
            </a:r>
          </a:p>
        </p:txBody>
      </p:sp>
    </p:spTree>
    <p:extLst>
      <p:ext uri="{BB962C8B-B14F-4D97-AF65-F5344CB8AC3E}">
        <p14:creationId xmlns:p14="http://schemas.microsoft.com/office/powerpoint/2010/main" val="2521408147"/>
      </p:ext>
    </p:extLst>
  </p:cSld>
  <p:clrMapOvr>
    <a:masterClrMapping/>
  </p:clrMapOvr>
  <p:transition xmlns:p14="http://schemas.microsoft.com/office/powerpoint/2010/main">
    <p:zoom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387627CB-A481-B04F-B6C5-55304C25AD73}" type="slidenum">
              <a:rPr lang="en-US"/>
              <a:pPr>
                <a:defRPr/>
              </a:pPr>
              <a:t>‹#›</a:t>
            </a:fld>
            <a:endParaRPr lang="en-US"/>
          </a:p>
        </p:txBody>
      </p:sp>
    </p:spTree>
    <p:extLst>
      <p:ext uri="{BB962C8B-B14F-4D97-AF65-F5344CB8AC3E}">
        <p14:creationId xmlns:p14="http://schemas.microsoft.com/office/powerpoint/2010/main" val="4010770637"/>
      </p:ext>
    </p:extLst>
  </p:cSld>
  <p:clrMapOvr>
    <a:masterClrMapping/>
  </p:clrMapOvr>
  <p:transition xmlns:p14="http://schemas.microsoft.com/office/powerpoint/2010/main">
    <p:zoom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2870FB6D-7FC3-4A4B-847E-ECD4668EAB9F}" type="slidenum">
              <a:rPr lang="en-US"/>
              <a:pPr>
                <a:defRPr/>
              </a:pPr>
              <a:t>‹#›</a:t>
            </a:fld>
            <a:endParaRPr lang="en-US"/>
          </a:p>
        </p:txBody>
      </p:sp>
    </p:spTree>
    <p:extLst>
      <p:ext uri="{BB962C8B-B14F-4D97-AF65-F5344CB8AC3E}">
        <p14:creationId xmlns:p14="http://schemas.microsoft.com/office/powerpoint/2010/main" val="611090985"/>
      </p:ext>
    </p:extLst>
  </p:cSld>
  <p:clrMapOvr>
    <a:masterClrMapping/>
  </p:clrMapOvr>
  <p:transition xmlns:p14="http://schemas.microsoft.com/office/powerpoint/2010/main">
    <p:zoom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2425" y="1427163"/>
            <a:ext cx="3811588"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316413" y="1427163"/>
            <a:ext cx="381158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5"/>
          <p:cNvSpPr>
            <a:spLocks noGrp="1" noChangeArrowheads="1"/>
          </p:cNvSpPr>
          <p:nvPr>
            <p:ph type="sldNum" sz="quarter" idx="10"/>
          </p:nvPr>
        </p:nvSpPr>
        <p:spPr>
          <a:ln/>
        </p:spPr>
        <p:txBody>
          <a:bodyPr/>
          <a:lstStyle>
            <a:lvl1pPr>
              <a:defRPr/>
            </a:lvl1pPr>
          </a:lstStyle>
          <a:p>
            <a:pPr>
              <a:defRPr/>
            </a:pPr>
            <a:fld id="{06A70815-37C0-DB4C-AE0C-92CB0EB6F268}" type="slidenum">
              <a:rPr lang="en-US"/>
              <a:pPr>
                <a:defRPr/>
              </a:pPr>
              <a:t>‹#›</a:t>
            </a:fld>
            <a:endParaRPr lang="en-US"/>
          </a:p>
        </p:txBody>
      </p:sp>
    </p:spTree>
    <p:extLst>
      <p:ext uri="{BB962C8B-B14F-4D97-AF65-F5344CB8AC3E}">
        <p14:creationId xmlns:p14="http://schemas.microsoft.com/office/powerpoint/2010/main" val="1061643865"/>
      </p:ext>
    </p:extLst>
  </p:cSld>
  <p:clrMapOvr>
    <a:masterClrMapping/>
  </p:clrMapOvr>
  <p:transition xmlns:p14="http://schemas.microsoft.com/office/powerpoint/2010/main">
    <p:zoom dir="in"/>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5"/>
          <p:cNvSpPr>
            <a:spLocks noGrp="1" noChangeArrowheads="1"/>
          </p:cNvSpPr>
          <p:nvPr>
            <p:ph type="sldNum" sz="quarter" idx="10"/>
          </p:nvPr>
        </p:nvSpPr>
        <p:spPr>
          <a:ln/>
        </p:spPr>
        <p:txBody>
          <a:bodyPr/>
          <a:lstStyle>
            <a:lvl1pPr>
              <a:defRPr/>
            </a:lvl1pPr>
          </a:lstStyle>
          <a:p>
            <a:pPr>
              <a:defRPr/>
            </a:pPr>
            <a:fld id="{C27FAB7D-4E84-5A49-B464-2F780F2C3E47}" type="slidenum">
              <a:rPr lang="en-US"/>
              <a:pPr>
                <a:defRPr/>
              </a:pPr>
              <a:t>‹#›</a:t>
            </a:fld>
            <a:endParaRPr lang="en-US"/>
          </a:p>
        </p:txBody>
      </p:sp>
    </p:spTree>
    <p:extLst>
      <p:ext uri="{BB962C8B-B14F-4D97-AF65-F5344CB8AC3E}">
        <p14:creationId xmlns:p14="http://schemas.microsoft.com/office/powerpoint/2010/main" val="578702172"/>
      </p:ext>
    </p:extLst>
  </p:cSld>
  <p:clrMapOvr>
    <a:masterClrMapping/>
  </p:clrMapOvr>
  <p:transition xmlns:p14="http://schemas.microsoft.com/office/powerpoint/2010/main">
    <p:zoom dir="in"/>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5"/>
          <p:cNvSpPr>
            <a:spLocks noGrp="1" noChangeArrowheads="1"/>
          </p:cNvSpPr>
          <p:nvPr>
            <p:ph type="sldNum" sz="quarter" idx="10"/>
          </p:nvPr>
        </p:nvSpPr>
        <p:spPr>
          <a:ln/>
        </p:spPr>
        <p:txBody>
          <a:bodyPr/>
          <a:lstStyle>
            <a:lvl1pPr>
              <a:defRPr/>
            </a:lvl1pPr>
          </a:lstStyle>
          <a:p>
            <a:pPr>
              <a:defRPr/>
            </a:pPr>
            <a:fld id="{D1EC1313-4128-7C43-BD01-FB0CA28F1853}" type="slidenum">
              <a:rPr lang="en-US"/>
              <a:pPr>
                <a:defRPr/>
              </a:pPr>
              <a:t>‹#›</a:t>
            </a:fld>
            <a:endParaRPr lang="en-US"/>
          </a:p>
        </p:txBody>
      </p:sp>
    </p:spTree>
    <p:extLst>
      <p:ext uri="{BB962C8B-B14F-4D97-AF65-F5344CB8AC3E}">
        <p14:creationId xmlns:p14="http://schemas.microsoft.com/office/powerpoint/2010/main" val="101951650"/>
      </p:ext>
    </p:extLst>
  </p:cSld>
  <p:clrMapOvr>
    <a:masterClrMapping/>
  </p:clrMapOvr>
  <p:transition xmlns:p14="http://schemas.microsoft.com/office/powerpoint/2010/main">
    <p:zoom dir="in"/>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8E96A6E5-4036-F94A-9546-71BB14D9C21D}" type="slidenum">
              <a:rPr lang="en-US"/>
              <a:pPr>
                <a:defRPr/>
              </a:pPr>
              <a:t>‹#›</a:t>
            </a:fld>
            <a:endParaRPr lang="en-US"/>
          </a:p>
        </p:txBody>
      </p:sp>
    </p:spTree>
    <p:extLst>
      <p:ext uri="{BB962C8B-B14F-4D97-AF65-F5344CB8AC3E}">
        <p14:creationId xmlns:p14="http://schemas.microsoft.com/office/powerpoint/2010/main" val="3188973945"/>
      </p:ext>
    </p:extLst>
  </p:cSld>
  <p:clrMapOvr>
    <a:masterClrMapping/>
  </p:clrMapOvr>
  <p:transition xmlns:p14="http://schemas.microsoft.com/office/powerpoint/2010/mai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CAE06C8-F5CD-4C4E-8722-015D7D110AF7}" type="slidenum">
              <a:rPr lang="en-US"/>
              <a:pPr>
                <a:defRPr/>
              </a:pPr>
              <a:t>‹#›</a:t>
            </a:fld>
            <a:endParaRPr lang="en-US"/>
          </a:p>
        </p:txBody>
      </p:sp>
    </p:spTree>
    <p:extLst>
      <p:ext uri="{BB962C8B-B14F-4D97-AF65-F5344CB8AC3E}">
        <p14:creationId xmlns:p14="http://schemas.microsoft.com/office/powerpoint/2010/main" val="3697740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079736DC-3C83-F447-8244-0489E23E74BC}" type="slidenum">
              <a:rPr lang="en-US"/>
              <a:pPr>
                <a:defRPr/>
              </a:pPr>
              <a:t>‹#›</a:t>
            </a:fld>
            <a:endParaRPr lang="en-US"/>
          </a:p>
        </p:txBody>
      </p:sp>
    </p:spTree>
    <p:extLst>
      <p:ext uri="{BB962C8B-B14F-4D97-AF65-F5344CB8AC3E}">
        <p14:creationId xmlns:p14="http://schemas.microsoft.com/office/powerpoint/2010/main" val="3681436780"/>
      </p:ext>
    </p:extLst>
  </p:cSld>
  <p:clrMapOvr>
    <a:masterClrMapping/>
  </p:clrMapOvr>
  <p:transition xmlns:p14="http://schemas.microsoft.com/office/powerpoint/2010/main">
    <p:zoom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10B6382C-44C2-9C43-8360-06F6D399D9E4}" type="slidenum">
              <a:rPr lang="en-US"/>
              <a:pPr>
                <a:defRPr/>
              </a:pPr>
              <a:t>‹#›</a:t>
            </a:fld>
            <a:endParaRPr lang="en-US"/>
          </a:p>
        </p:txBody>
      </p:sp>
    </p:spTree>
    <p:extLst>
      <p:ext uri="{BB962C8B-B14F-4D97-AF65-F5344CB8AC3E}">
        <p14:creationId xmlns:p14="http://schemas.microsoft.com/office/powerpoint/2010/main" val="1837284170"/>
      </p:ext>
    </p:extLst>
  </p:cSld>
  <p:clrMapOvr>
    <a:masterClrMapping/>
  </p:clrMapOvr>
  <p:transition xmlns:p14="http://schemas.microsoft.com/office/powerpoint/2010/main">
    <p:zoom dir="in"/>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02C79631-855C-CD4D-BFCF-FAEE64472F2C}" type="slidenum">
              <a:rPr lang="en-US"/>
              <a:pPr>
                <a:defRPr/>
              </a:pPr>
              <a:t>‹#›</a:t>
            </a:fld>
            <a:endParaRPr lang="en-US"/>
          </a:p>
        </p:txBody>
      </p:sp>
    </p:spTree>
    <p:extLst>
      <p:ext uri="{BB962C8B-B14F-4D97-AF65-F5344CB8AC3E}">
        <p14:creationId xmlns:p14="http://schemas.microsoft.com/office/powerpoint/2010/main" val="463187716"/>
      </p:ext>
    </p:extLst>
  </p:cSld>
  <p:clrMapOvr>
    <a:masterClrMapping/>
  </p:clrMapOvr>
  <p:transition xmlns:p14="http://schemas.microsoft.com/office/powerpoint/2010/main">
    <p:zoom dir="in"/>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8888" y="649288"/>
            <a:ext cx="2060575" cy="4679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3988" y="649288"/>
            <a:ext cx="60325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7D56574A-973E-EA45-A193-3FBAAE63F15B}" type="slidenum">
              <a:rPr lang="en-US"/>
              <a:pPr>
                <a:defRPr/>
              </a:pPr>
              <a:t>‹#›</a:t>
            </a:fld>
            <a:endParaRPr lang="en-US"/>
          </a:p>
        </p:txBody>
      </p:sp>
    </p:spTree>
    <p:extLst>
      <p:ext uri="{BB962C8B-B14F-4D97-AF65-F5344CB8AC3E}">
        <p14:creationId xmlns:p14="http://schemas.microsoft.com/office/powerpoint/2010/main" val="304036094"/>
      </p:ext>
    </p:extLst>
  </p:cSld>
  <p:clrMapOvr>
    <a:masterClrMapping/>
  </p:clrMapOvr>
  <p:transition xmlns:p14="http://schemas.microsoft.com/office/powerpoint/2010/main">
    <p:zoom dir="in"/>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a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cs typeface="ＭＳ Ｐゴシック" charset="0"/>
              </a:defRPr>
            </a:lvl1pPr>
          </a:lstStyle>
          <a:p>
            <a:pPr>
              <a:defRPr/>
            </a:pPr>
            <a:fld id="{7B07AEFF-8450-7D4E-955E-38F1FEED2AD1}" type="slidenum">
              <a:rPr lang="en-US"/>
              <a:pPr>
                <a:defRPr/>
              </a:pPr>
              <a:t>‹#›</a:t>
            </a:fld>
            <a:endParaRPr lang="en-US"/>
          </a:p>
        </p:txBody>
      </p:sp>
    </p:spTree>
    <p:extLst>
      <p:ext uri="{BB962C8B-B14F-4D97-AF65-F5344CB8AC3E}">
        <p14:creationId xmlns:p14="http://schemas.microsoft.com/office/powerpoint/2010/main" val="3022992836"/>
      </p:ext>
    </p:extLst>
  </p:cSld>
  <p:clrMapOvr>
    <a:masterClrMapping/>
  </p:clrMapOvr>
  <p:transition xmlns:p14="http://schemas.microsoft.com/office/powerpoint/2010/mai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defRPr>
                <a:solidFill>
                  <a:srgbClr val="000000"/>
                </a:solidFill>
                <a:ea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457200">
              <a:defRPr>
                <a:solidFill>
                  <a:srgbClr val="000000"/>
                </a:solidFill>
                <a:ea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defRPr>
                <a:solidFill>
                  <a:srgbClr val="000000"/>
                </a:solidFill>
                <a:cs typeface="ＭＳ Ｐゴシック" charset="0"/>
              </a:defRPr>
            </a:lvl1pPr>
          </a:lstStyle>
          <a:p>
            <a:pPr>
              <a:defRPr/>
            </a:pPr>
            <a:fld id="{13ADD3B5-F052-D641-AA9A-F111F46A68FE}" type="slidenum">
              <a:rPr lang="en-US"/>
              <a:pPr>
                <a:defRPr/>
              </a:pPr>
              <a:t>‹#›</a:t>
            </a:fld>
            <a:endParaRPr lang="en-US"/>
          </a:p>
        </p:txBody>
      </p:sp>
    </p:spTree>
    <p:extLst>
      <p:ext uri="{BB962C8B-B14F-4D97-AF65-F5344CB8AC3E}">
        <p14:creationId xmlns:p14="http://schemas.microsoft.com/office/powerpoint/2010/main" val="4061067171"/>
      </p:ext>
    </p:extLst>
  </p:cSld>
  <p:clrMapOvr>
    <a:masterClrMapping/>
  </p:clrMapOvr>
  <p:transition xmlns:p14="http://schemas.microsoft.com/office/powerpoint/2010/main"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ea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ea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ＭＳ Ｐゴシック" charset="0"/>
              </a:defRPr>
            </a:lvl1pPr>
          </a:lstStyle>
          <a:p>
            <a:pPr>
              <a:defRPr/>
            </a:pPr>
            <a:fld id="{39974AB9-C177-CF4A-8EA6-ACCB0E8BA2CE}" type="slidenum">
              <a:rPr lang="en-US"/>
              <a:pPr>
                <a:defRPr/>
              </a:pPr>
              <a:t>‹#›</a:t>
            </a:fld>
            <a:endParaRPr lang="en-US"/>
          </a:p>
        </p:txBody>
      </p:sp>
    </p:spTree>
    <p:extLst>
      <p:ext uri="{BB962C8B-B14F-4D97-AF65-F5344CB8AC3E}">
        <p14:creationId xmlns:p14="http://schemas.microsoft.com/office/powerpoint/2010/main" val="2323351854"/>
      </p:ext>
    </p:extLst>
  </p:cSld>
  <p:clrMapOvr>
    <a:masterClrMapping/>
  </p:clrMapOvr>
  <p:transition xmlns:p14="http://schemas.microsoft.com/office/powerpoint/2010/main"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AE03459-9E55-9548-9624-77CC09F678E2}"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137240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0AC67F32-80B8-0341-B8BF-2D1316817DF6}"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1694389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772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5E5E6D6-B13D-6548-BFCA-17548FA5269B}" type="slidenum">
              <a:rPr lang="en-US"/>
              <a:pPr>
                <a:defRPr/>
              </a:pPr>
              <a:t>‹#›</a:t>
            </a:fld>
            <a:endParaRPr lang="en-US"/>
          </a:p>
        </p:txBody>
      </p:sp>
    </p:spTree>
    <p:extLst>
      <p:ext uri="{BB962C8B-B14F-4D97-AF65-F5344CB8AC3E}">
        <p14:creationId xmlns:p14="http://schemas.microsoft.com/office/powerpoint/2010/main" val="1725791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E0124469-D9E0-1E40-A70D-240DD8DA21AD}"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919223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xfrm>
            <a:off x="3124200" y="6229350"/>
            <a:ext cx="2130425" cy="473075"/>
          </a:xfrm>
          <a:prstGeom prst="rect">
            <a:avLst/>
          </a:prstGeom>
          <a:ln/>
        </p:spPr>
        <p:txBody>
          <a:bodyPr/>
          <a:lstStyle>
            <a:lvl1pPr>
              <a:defRPr/>
            </a:lvl1pPr>
          </a:lstStyle>
          <a:p>
            <a:pPr>
              <a:defRPr/>
            </a:pPr>
            <a:fld id="{3C874FD0-1093-1E4F-8326-BB715C54C5F0}" type="slidenum">
              <a:rPr lang="en-US"/>
              <a:pPr>
                <a:defRPr/>
              </a:pPr>
              <a:t>‹#›</a:t>
            </a:fld>
            <a:endParaRPr lang="en-US"/>
          </a:p>
        </p:txBody>
      </p:sp>
    </p:spTree>
    <p:extLst>
      <p:ext uri="{BB962C8B-B14F-4D97-AF65-F5344CB8AC3E}">
        <p14:creationId xmlns:p14="http://schemas.microsoft.com/office/powerpoint/2010/main" val="4062723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31094F3B-6033-EA4E-9041-84EA9F910BFA}" type="slidenum">
              <a:rPr lang="en-US"/>
              <a:pPr>
                <a:defRPr/>
              </a:pPr>
              <a:t>‹#›</a:t>
            </a:fld>
            <a:r>
              <a:rPr lang="en-US"/>
              <a:t> of 12</a:t>
            </a:r>
          </a:p>
        </p:txBody>
      </p:sp>
    </p:spTree>
    <p:extLst>
      <p:ext uri="{BB962C8B-B14F-4D97-AF65-F5344CB8AC3E}">
        <p14:creationId xmlns:p14="http://schemas.microsoft.com/office/powerpoint/2010/main" val="1838650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fld id="{2C8903FE-A7E4-F841-AD96-0FC7F069689B}" type="slidenum">
              <a:rPr lang="en-US"/>
              <a:pPr/>
              <a:t>‹#›</a:t>
            </a:fld>
            <a:endParaRPr lang="en-US"/>
          </a:p>
        </p:txBody>
      </p:sp>
    </p:spTree>
    <p:extLst>
      <p:ext uri="{BB962C8B-B14F-4D97-AF65-F5344CB8AC3E}">
        <p14:creationId xmlns:p14="http://schemas.microsoft.com/office/powerpoint/2010/main" val="30949436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white"/>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fld id="{971E9D1C-2A58-4646-91F1-7181495FD8DF}" type="slidenum">
              <a:rPr lang="en-US"/>
              <a:pPr/>
              <a:t>‹#›</a:t>
            </a:fld>
            <a:endParaRPr lang="en-US"/>
          </a:p>
        </p:txBody>
      </p:sp>
    </p:spTree>
    <p:extLst>
      <p:ext uri="{BB962C8B-B14F-4D97-AF65-F5344CB8AC3E}">
        <p14:creationId xmlns:p14="http://schemas.microsoft.com/office/powerpoint/2010/main" val="3425408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C874FD0-1093-1E4F-8326-BB715C54C5F0}" type="slidenum">
              <a:rPr lang="en-US"/>
              <a:pPr>
                <a:defRPr/>
              </a:pPr>
              <a:t>‹#›</a:t>
            </a:fld>
            <a:endParaRPr lang="en-US"/>
          </a:p>
        </p:txBody>
      </p:sp>
    </p:spTree>
    <p:extLst>
      <p:ext uri="{BB962C8B-B14F-4D97-AF65-F5344CB8AC3E}">
        <p14:creationId xmlns:p14="http://schemas.microsoft.com/office/powerpoint/2010/main" val="36854828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F1CA001-59EA-D741-99F4-0EFEBCF794F5}" type="slidenum">
              <a:rPr lang="en-US"/>
              <a:pPr>
                <a:defRPr/>
              </a:pPr>
              <a:t>‹#›</a:t>
            </a:fld>
            <a:endParaRPr lang="en-US"/>
          </a:p>
        </p:txBody>
      </p:sp>
    </p:spTree>
    <p:extLst>
      <p:ext uri="{BB962C8B-B14F-4D97-AF65-F5344CB8AC3E}">
        <p14:creationId xmlns:p14="http://schemas.microsoft.com/office/powerpoint/2010/main" val="970850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84464B35-2555-2244-9D39-359C0EEFEA78}" type="slidenum">
              <a:rPr lang="en-US"/>
              <a:pPr>
                <a:defRPr/>
              </a:pPr>
              <a:t>‹#›</a:t>
            </a:fld>
            <a:r>
              <a:rPr lang="en-US"/>
              <a:t> of 12</a:t>
            </a:r>
          </a:p>
        </p:txBody>
      </p:sp>
    </p:spTree>
    <p:extLst>
      <p:ext uri="{BB962C8B-B14F-4D97-AF65-F5344CB8AC3E}">
        <p14:creationId xmlns:p14="http://schemas.microsoft.com/office/powerpoint/2010/main" val="24769715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C874FD0-1093-1E4F-8326-BB715C54C5F0}" type="slidenum">
              <a:rPr lang="en-US"/>
              <a:pPr>
                <a:defRPr/>
              </a:pPr>
              <a:t>‹#›</a:t>
            </a:fld>
            <a:endParaRPr lang="en-US"/>
          </a:p>
        </p:txBody>
      </p:sp>
    </p:spTree>
    <p:extLst>
      <p:ext uri="{BB962C8B-B14F-4D97-AF65-F5344CB8AC3E}">
        <p14:creationId xmlns:p14="http://schemas.microsoft.com/office/powerpoint/2010/main" val="846522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50DD48B6-010A-CF46-AA29-DCF52259D1DB}" type="slidenum">
              <a:rPr lang="en-US"/>
              <a:pPr>
                <a:defRPr/>
              </a:pPr>
              <a:t>‹#›</a:t>
            </a:fld>
            <a:endParaRPr lang="en-US"/>
          </a:p>
        </p:txBody>
      </p:sp>
    </p:spTree>
    <p:extLst>
      <p:ext uri="{BB962C8B-B14F-4D97-AF65-F5344CB8AC3E}">
        <p14:creationId xmlns:p14="http://schemas.microsoft.com/office/powerpoint/2010/main" val="198063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928758-2740-B441-8F82-B38D29024DE0}" type="slidenum">
              <a:rPr lang="en-US"/>
              <a:pPr>
                <a:defRPr/>
              </a:pPr>
              <a:t>‹#›</a:t>
            </a:fld>
            <a:endParaRPr lang="en-US"/>
          </a:p>
        </p:txBody>
      </p:sp>
    </p:spTree>
    <p:extLst>
      <p:ext uri="{BB962C8B-B14F-4D97-AF65-F5344CB8AC3E}">
        <p14:creationId xmlns:p14="http://schemas.microsoft.com/office/powerpoint/2010/main" val="6311678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3FC06BC4-EFBC-8548-9F97-8448B5787939}" type="slidenum">
              <a:rPr lang="en-US"/>
              <a:pPr>
                <a:defRPr/>
              </a:pPr>
              <a:t>‹#›</a:t>
            </a:fld>
            <a:endParaRPr lang="en-US"/>
          </a:p>
        </p:txBody>
      </p:sp>
    </p:spTree>
    <p:extLst>
      <p:ext uri="{BB962C8B-B14F-4D97-AF65-F5344CB8AC3E}">
        <p14:creationId xmlns:p14="http://schemas.microsoft.com/office/powerpoint/2010/main" val="42081061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50942C0-3B2C-9841-9E06-F69FDA494A8F}" type="slidenum">
              <a:rPr lang="en-US"/>
              <a:pPr>
                <a:defRPr/>
              </a:pPr>
              <a:t>‹#›</a:t>
            </a:fld>
            <a:endParaRPr lang="en-US"/>
          </a:p>
        </p:txBody>
      </p:sp>
    </p:spTree>
    <p:extLst>
      <p:ext uri="{BB962C8B-B14F-4D97-AF65-F5344CB8AC3E}">
        <p14:creationId xmlns:p14="http://schemas.microsoft.com/office/powerpoint/2010/main" val="5944436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B398BA9-2BDC-1D4C-97C6-A2BCA6733E5F}" type="slidenum">
              <a:rPr lang="en-US"/>
              <a:pPr>
                <a:defRPr/>
              </a:pPr>
              <a:t>‹#›</a:t>
            </a:fld>
            <a:endParaRPr lang="en-US"/>
          </a:p>
        </p:txBody>
      </p:sp>
    </p:spTree>
    <p:extLst>
      <p:ext uri="{BB962C8B-B14F-4D97-AF65-F5344CB8AC3E}">
        <p14:creationId xmlns:p14="http://schemas.microsoft.com/office/powerpoint/2010/main" val="10883737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35BE7A3-FFB8-3842-A172-88A483B46416}" type="slidenum">
              <a:rPr lang="en-US"/>
              <a:pPr>
                <a:defRPr/>
              </a:pPr>
              <a:t>‹#›</a:t>
            </a:fld>
            <a:endParaRPr lang="en-US"/>
          </a:p>
        </p:txBody>
      </p:sp>
    </p:spTree>
    <p:extLst>
      <p:ext uri="{BB962C8B-B14F-4D97-AF65-F5344CB8AC3E}">
        <p14:creationId xmlns:p14="http://schemas.microsoft.com/office/powerpoint/2010/main" val="3241288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067742B-EB47-D447-BCBF-CBF2E6EDE1E1}" type="slidenum">
              <a:rPr lang="en-US"/>
              <a:pPr>
                <a:defRPr/>
              </a:pPr>
              <a:t>‹#›</a:t>
            </a:fld>
            <a:endParaRPr lang="en-US"/>
          </a:p>
        </p:txBody>
      </p:sp>
    </p:spTree>
    <p:extLst>
      <p:ext uri="{BB962C8B-B14F-4D97-AF65-F5344CB8AC3E}">
        <p14:creationId xmlns:p14="http://schemas.microsoft.com/office/powerpoint/2010/main" val="1137001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4D89B93-3D36-D844-AFE0-951C6B7523E3}" type="slidenum">
              <a:rPr lang="en-US"/>
              <a:pPr>
                <a:defRPr/>
              </a:pPr>
              <a:t>‹#›</a:t>
            </a:fld>
            <a:endParaRPr lang="en-US"/>
          </a:p>
        </p:txBody>
      </p:sp>
    </p:spTree>
    <p:extLst>
      <p:ext uri="{BB962C8B-B14F-4D97-AF65-F5344CB8AC3E}">
        <p14:creationId xmlns:p14="http://schemas.microsoft.com/office/powerpoint/2010/main" val="1447794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B982E3D-C841-F448-A667-C94BA4404D57}" type="slidenum">
              <a:rPr lang="en-US"/>
              <a:pPr>
                <a:defRPr/>
              </a:pPr>
              <a:t>‹#›</a:t>
            </a:fld>
            <a:endParaRPr lang="en-US"/>
          </a:p>
        </p:txBody>
      </p:sp>
    </p:spTree>
    <p:extLst>
      <p:ext uri="{BB962C8B-B14F-4D97-AF65-F5344CB8AC3E}">
        <p14:creationId xmlns:p14="http://schemas.microsoft.com/office/powerpoint/2010/main" val="41908727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0E92900E-AA4B-B54A-A466-5290882EFA28}" type="slidenum">
              <a:rPr lang="en-US"/>
              <a:pPr>
                <a:defRPr/>
              </a:pPr>
              <a:t>‹#›</a:t>
            </a:fld>
            <a:endParaRPr lang="en-US"/>
          </a:p>
        </p:txBody>
      </p:sp>
    </p:spTree>
    <p:extLst>
      <p:ext uri="{BB962C8B-B14F-4D97-AF65-F5344CB8AC3E}">
        <p14:creationId xmlns:p14="http://schemas.microsoft.com/office/powerpoint/2010/main" val="34322104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2FBAB6A-7076-234B-A114-0A32453CB611}" type="slidenum">
              <a:rPr lang="en-US"/>
              <a:pPr>
                <a:defRPr/>
              </a:pPr>
              <a:t>‹#›</a:t>
            </a:fld>
            <a:endParaRPr lang="en-US"/>
          </a:p>
        </p:txBody>
      </p:sp>
    </p:spTree>
    <p:extLst>
      <p:ext uri="{BB962C8B-B14F-4D97-AF65-F5344CB8AC3E}">
        <p14:creationId xmlns:p14="http://schemas.microsoft.com/office/powerpoint/2010/main" val="1980075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lvl1pPr>
              <a:defRPr sz="2800"/>
            </a:lvl1pPr>
            <a:lvl2pPr>
              <a:defRPr sz="2800"/>
            </a:lvl2pPr>
            <a:lvl3pPr>
              <a:defRPr sz="2800"/>
            </a:lvl3pPr>
            <a:lvl4pPr>
              <a:defRPr sz="2800"/>
            </a:lvl4pPr>
            <a:lvl5pPr>
              <a:defRPr sz="2800"/>
            </a:lvl5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4" name="Slide Number Placeholder 704"/>
          <p:cNvSpPr>
            <a:spLocks noGrp="1" noChangeArrowheads="1"/>
          </p:cNvSpPr>
          <p:nvPr>
            <p:ph type="sldNum" sz="quarter" idx="10"/>
          </p:nvPr>
        </p:nvSpPr>
        <p:spPr/>
        <p:txBody>
          <a:bodyPr/>
          <a:lstStyle>
            <a:lvl1pPr>
              <a:defRPr/>
            </a:lvl1pPr>
          </a:lstStyle>
          <a:p>
            <a:pPr>
              <a:defRPr/>
            </a:pPr>
            <a:fld id="{6529CC8D-F74C-0B4C-AC75-3A8A1F49C974}" type="slidenum">
              <a:rPr lang="en-US"/>
              <a:pPr>
                <a:defRPr/>
              </a:pPr>
              <a:t>‹#›</a:t>
            </a:fld>
            <a:endParaRPr lang="en-US"/>
          </a:p>
        </p:txBody>
      </p:sp>
      <p:sp>
        <p:nvSpPr>
          <p:cNvPr id="5" name="Slide Number Placeholder 704"/>
          <p:cNvSpPr>
            <a:spLocks noGrp="1" noChangeArrowheads="1"/>
          </p:cNvSpPr>
          <p:nvPr>
            <p:ph type="sldNum" sz="quarter" idx="11"/>
          </p:nvPr>
        </p:nvSpPr>
        <p:spPr/>
        <p:txBody>
          <a:bodyPr/>
          <a:lstStyle>
            <a:lvl1pPr>
              <a:defRPr/>
            </a:lvl1pPr>
          </a:lstStyle>
          <a:p>
            <a:pPr>
              <a:defRPr/>
            </a:pPr>
            <a:fld id="{ACCC317E-1EE2-6B4A-AB1F-1C24E186C3EC}" type="slidenum">
              <a:rPr lang="en-US"/>
              <a:pPr>
                <a:defRPr/>
              </a:pPr>
              <a:t>‹#›</a:t>
            </a:fld>
            <a:endParaRPr lang="en-US"/>
          </a:p>
        </p:txBody>
      </p:sp>
      <p:sp>
        <p:nvSpPr>
          <p:cNvPr id="6" name="Date Placeholder 1028"/>
          <p:cNvSpPr>
            <a:spLocks noGrp="1" noChangeArrowheads="1"/>
          </p:cNvSpPr>
          <p:nvPr>
            <p:ph type="dt" sz="half" idx="12"/>
          </p:nvPr>
        </p:nvSpPr>
        <p:spPr>
          <a:xfrm>
            <a:off x="685800" y="626745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prstClr val="white"/>
              </a:solidFill>
            </a:endParaRPr>
          </a:p>
        </p:txBody>
      </p:sp>
      <p:sp>
        <p:nvSpPr>
          <p:cNvPr id="7" name="Footer Placeholder 1029"/>
          <p:cNvSpPr>
            <a:spLocks noGrp="1" noChangeArrowheads="1"/>
          </p:cNvSpPr>
          <p:nvPr>
            <p:ph type="ftr" sz="quarter" idx="13"/>
          </p:nvPr>
        </p:nvSpPr>
        <p:spPr>
          <a:xfrm>
            <a:off x="3124200" y="626745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prstClr val="white"/>
              </a:solidFill>
            </a:endParaRPr>
          </a:p>
        </p:txBody>
      </p:sp>
      <p:sp>
        <p:nvSpPr>
          <p:cNvPr id="8" name="Slide Number Placeholder 704"/>
          <p:cNvSpPr>
            <a:spLocks noGrp="1" noChangeArrowheads="1"/>
          </p:cNvSpPr>
          <p:nvPr>
            <p:ph type="sldNum" sz="quarter" idx="14"/>
          </p:nvPr>
        </p:nvSpPr>
        <p:spPr/>
        <p:txBody>
          <a:bodyPr/>
          <a:lstStyle>
            <a:lvl1pPr>
              <a:defRPr/>
            </a:lvl1pPr>
          </a:lstStyle>
          <a:p>
            <a:pPr>
              <a:defRPr/>
            </a:pPr>
            <a:fld id="{0971C8D1-50F8-DF4E-A006-4071988A17FA}" type="slidenum">
              <a:rPr lang="en-US"/>
              <a:pPr>
                <a:defRPr/>
              </a:pPr>
              <a:t>‹#›</a:t>
            </a:fld>
            <a:endParaRPr lang="en-US"/>
          </a:p>
        </p:txBody>
      </p:sp>
      <p:sp>
        <p:nvSpPr>
          <p:cNvPr id="9" name="Slide Number Placeholder 492"/>
          <p:cNvSpPr>
            <a:spLocks noGrp="1" noChangeArrowheads="1"/>
          </p:cNvSpPr>
          <p:nvPr>
            <p:ph type="sldNum" sz="quarter" idx="15"/>
          </p:nvPr>
        </p:nvSpPr>
        <p:spPr/>
        <p:txBody>
          <a:bodyPr/>
          <a:lstStyle>
            <a:lvl1pPr>
              <a:defRPr/>
            </a:lvl1pPr>
          </a:lstStyle>
          <a:p>
            <a:pPr>
              <a:defRPr/>
            </a:pPr>
            <a:fld id="{A99ACEBF-CC7D-5042-85B0-31B129B0AB66}" type="slidenum">
              <a:rPr lang="en-US"/>
              <a:pPr>
                <a:defRPr/>
              </a:pPr>
              <a:t>‹#›</a:t>
            </a:fld>
            <a:endParaRPr lang="en-US"/>
          </a:p>
        </p:txBody>
      </p:sp>
    </p:spTree>
    <p:extLst>
      <p:ext uri="{BB962C8B-B14F-4D97-AF65-F5344CB8AC3E}">
        <p14:creationId xmlns:p14="http://schemas.microsoft.com/office/powerpoint/2010/main" val="2911071128"/>
      </p:ext>
    </p:extLst>
  </p:cSld>
  <p:clrMapOvr>
    <a:masterClrMapping/>
  </p:clrMapOvr>
  <p:transition xmlns:p14="http://schemas.microsoft.com/office/powerpoint/2010/main" spd="slow" advClick="0" advTm="7000">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theme" Target="../theme/theme10.xml"/><Relationship Id="rId1" Type="http://schemas.openxmlformats.org/officeDocument/2006/relationships/slideLayout" Target="../slideLayouts/slideLayout82.xml"/><Relationship Id="rId2"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slideLayout" Target="../slideLayouts/slideLayout99.xml"/><Relationship Id="rId15" Type="http://schemas.openxmlformats.org/officeDocument/2006/relationships/theme" Target="../theme/theme11.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2.xml"/><Relationship Id="rId4" Type="http://schemas.openxmlformats.org/officeDocument/2006/relationships/theme" Target="../theme/theme12.xml"/><Relationship Id="rId1" Type="http://schemas.openxmlformats.org/officeDocument/2006/relationships/slideLayout" Target="../slideLayouts/slideLayout100.xml"/><Relationship Id="rId2"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5.xml"/><Relationship Id="rId4" Type="http://schemas.openxmlformats.org/officeDocument/2006/relationships/theme" Target="../theme/theme13.xml"/><Relationship Id="rId1" Type="http://schemas.openxmlformats.org/officeDocument/2006/relationships/slideLayout" Target="../slideLayouts/slideLayout103.xml"/><Relationship Id="rId2" Type="http://schemas.openxmlformats.org/officeDocument/2006/relationships/slideLayout" Target="../slideLayouts/slideLayout104.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theme" Target="../theme/theme14.xml"/><Relationship Id="rId3" Type="http://schemas.openxmlformats.org/officeDocument/2006/relationships/image" Target="../media/image20.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07.xml"/><Relationship Id="rId2"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6" Type="http://schemas.openxmlformats.org/officeDocument/2006/relationships/image" Target="../media/image2.jpeg"/><Relationship Id="rId17" Type="http://schemas.openxmlformats.org/officeDocument/2006/relationships/image" Target="../media/image3.jpeg"/><Relationship Id="rId18"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3" Type="http://schemas.openxmlformats.org/officeDocument/2006/relationships/image" Target="../media/image5.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theme" Target="../theme/theme5.xml"/><Relationship Id="rId15" Type="http://schemas.openxmlformats.org/officeDocument/2006/relationships/image" Target="../media/image9.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6.xml"/><Relationship Id="rId13" Type="http://schemas.openxmlformats.org/officeDocument/2006/relationships/vmlDrawing" Target="../drawings/vmlDrawing1.vml"/><Relationship Id="rId14" Type="http://schemas.openxmlformats.org/officeDocument/2006/relationships/image" Target="../media/image12.png"/><Relationship Id="rId15" Type="http://schemas.openxmlformats.org/officeDocument/2006/relationships/image" Target="../media/image13.jpe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oleObject" Target="../embeddings/oleObject1.bin"/><Relationship Id="rId19" Type="http://schemas.openxmlformats.org/officeDocument/2006/relationships/image" Target="../media/image11.pn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theme" Target="../theme/theme9.xml"/><Relationship Id="rId1" Type="http://schemas.openxmlformats.org/officeDocument/2006/relationships/slideLayout" Target="../slideLayouts/slideLayout77.xml"/><Relationship Id="rId2"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pPr>
              <a:defRPr/>
            </a:pPr>
            <a:fld id="{F519AAED-58AC-5743-8B10-D454158F6B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13" r:id="rId1"/>
    <p:sldLayoutId id="2147486592" r:id="rId2"/>
    <p:sldLayoutId id="2147486514" r:id="rId3"/>
    <p:sldLayoutId id="2147486515" r:id="rId4"/>
    <p:sldLayoutId id="2147486516" r:id="rId5"/>
    <p:sldLayoutId id="2147486517" r:id="rId6"/>
    <p:sldLayoutId id="2147486518" r:id="rId7"/>
    <p:sldLayoutId id="2147486519" r:id="rId8"/>
    <p:sldLayoutId id="2147486520" r:id="rId9"/>
    <p:sldLayoutId id="2147486521" r:id="rId10"/>
    <p:sldLayoutId id="2147486522" r:id="rId11"/>
    <p:sldLayoutId id="2147486523" r:id="rId12"/>
    <p:sldLayoutId id="2147486524"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1024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747CD00-4BE7-2640-8DA8-9511AA3C10E2}" type="slidenum">
              <a:rPr lang="en-US"/>
              <a:pPr>
                <a:defRPr/>
              </a:pPr>
              <a:t>‹#›</a:t>
            </a:fld>
            <a:endParaRPr lang="en-US"/>
          </a:p>
        </p:txBody>
      </p:sp>
    </p:spTree>
    <p:extLst>
      <p:ext uri="{BB962C8B-B14F-4D97-AF65-F5344CB8AC3E}">
        <p14:creationId xmlns:p14="http://schemas.microsoft.com/office/powerpoint/2010/main" val="987925475"/>
      </p:ext>
    </p:extLst>
  </p:cSld>
  <p:clrMap bg1="lt1" tx1="dk1" bg2="lt2" tx2="dk2" accent1="accent1" accent2="accent2" accent3="accent3" accent4="accent4" accent5="accent5" accent6="accent6" hlink="hlink" folHlink="folHlink"/>
  <p:sldLayoutIdLst>
    <p:sldLayoutId id="2147486675" r:id="rId1"/>
    <p:sldLayoutId id="2147486676" r:id="rId2"/>
    <p:sldLayoutId id="2147486677" r:id="rId3"/>
    <p:sldLayoutId id="2147486701"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pPr>
              <a:defRPr/>
            </a:pPr>
            <a:fld id="{1974A612-B1EB-4248-BF31-51AAB45CE0C3}" type="slidenum">
              <a:rPr lang="en-US"/>
              <a:pPr>
                <a:defRPr/>
              </a:pPr>
              <a:t>‹#›</a:t>
            </a:fld>
            <a:endParaRPr lang="en-US"/>
          </a:p>
        </p:txBody>
      </p:sp>
    </p:spTree>
    <p:extLst>
      <p:ext uri="{BB962C8B-B14F-4D97-AF65-F5344CB8AC3E}">
        <p14:creationId xmlns:p14="http://schemas.microsoft.com/office/powerpoint/2010/main" val="2630262221"/>
      </p:ext>
    </p:extLst>
  </p:cSld>
  <p:clrMap bg1="lt1" tx1="dk1" bg2="lt2" tx2="dk2" accent1="accent1" accent2="accent2" accent3="accent3" accent4="accent4" accent5="accent5" accent6="accent6" hlink="hlink" folHlink="folHlink"/>
  <p:sldLayoutIdLst>
    <p:sldLayoutId id="2147486679" r:id="rId1"/>
    <p:sldLayoutId id="2147486680" r:id="rId2"/>
    <p:sldLayoutId id="2147486681" r:id="rId3"/>
    <p:sldLayoutId id="2147486682" r:id="rId4"/>
    <p:sldLayoutId id="2147486683" r:id="rId5"/>
    <p:sldLayoutId id="2147486684" r:id="rId6"/>
    <p:sldLayoutId id="2147486685" r:id="rId7"/>
    <p:sldLayoutId id="2147486686" r:id="rId8"/>
    <p:sldLayoutId id="2147486687" r:id="rId9"/>
    <p:sldLayoutId id="2147486688" r:id="rId10"/>
    <p:sldLayoutId id="2147486689" r:id="rId11"/>
    <p:sldLayoutId id="2147486690" r:id="rId12"/>
    <p:sldLayoutId id="2147486691" r:id="rId13"/>
    <p:sldLayoutId id="2147486692" r:id="rId1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61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DCDA83A7-6665-EB4A-95C2-453D68808CFF}" type="slidenum">
              <a:rPr lang="en-US"/>
              <a:pPr>
                <a:defRPr/>
              </a:pPr>
              <a:t>‹#›</a:t>
            </a:fld>
            <a:endParaRPr lang="en-US"/>
          </a:p>
        </p:txBody>
      </p:sp>
    </p:spTree>
    <p:extLst>
      <p:ext uri="{BB962C8B-B14F-4D97-AF65-F5344CB8AC3E}">
        <p14:creationId xmlns:p14="http://schemas.microsoft.com/office/powerpoint/2010/main" val="1242797628"/>
      </p:ext>
    </p:extLst>
  </p:cSld>
  <p:clrMap bg1="lt1" tx1="dk1" bg2="lt2" tx2="dk2" accent1="accent1" accent2="accent2" accent3="accent3" accent4="accent4" accent5="accent5" accent6="accent6" hlink="hlink" folHlink="folHlink"/>
  <p:sldLayoutIdLst>
    <p:sldLayoutId id="2147486694" r:id="rId1"/>
    <p:sldLayoutId id="2147486695" r:id="rId2"/>
    <p:sldLayoutId id="2147486696" r:id="rId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defTabSz="914400">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defTabSz="914400">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a:fld id="{D40FF09A-07AB-FA4D-BAF6-EADEF26F0631}" type="slidenum">
              <a:rPr lang="en-US" smtClean="0">
                <a:cs typeface="Arial" charset="0"/>
              </a:rPr>
              <a:pPr defTabSz="914400"/>
              <a:t>‹#›</a:t>
            </a:fld>
            <a:endParaRPr lang="en-US" smtClean="0">
              <a:cs typeface="Arial" charset="0"/>
            </a:endParaRPr>
          </a:p>
        </p:txBody>
      </p:sp>
    </p:spTree>
    <p:extLst>
      <p:ext uri="{BB962C8B-B14F-4D97-AF65-F5344CB8AC3E}">
        <p14:creationId xmlns:p14="http://schemas.microsoft.com/office/powerpoint/2010/main" val="2236607910"/>
      </p:ext>
    </p:extLst>
  </p:cSld>
  <p:clrMap bg1="lt1" tx1="dk1" bg2="lt2" tx2="dk2" accent1="accent1" accent2="accent2" accent3="accent3" accent4="accent4" accent5="accent5" accent6="accent6" hlink="hlink" folHlink="folHlink"/>
  <p:sldLayoutIdLst>
    <p:sldLayoutId id="2147486703" r:id="rId1"/>
    <p:sldLayoutId id="2147486704" r:id="rId2"/>
    <p:sldLayoutId id="2147486705" r:id="rId3"/>
  </p:sldLayoutIdLst>
  <p:transition xmlns:p14="http://schemas.microsoft.com/office/powerpoint/2010/main" advClick="0"/>
  <p:txStyles>
    <p:titleStyle>
      <a:lvl1pPr algn="ctr" rtl="0" eaLnBrk="0" fontAlgn="base" hangingPunct="0">
        <a:spcBef>
          <a:spcPct val="0"/>
        </a:spcBef>
        <a:spcAft>
          <a:spcPct val="0"/>
        </a:spcAft>
        <a:defRPr sz="4400">
          <a:solidFill>
            <a:srgbClr val="0066FF"/>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rgbClr val="0066FF"/>
          </a:solidFill>
          <a:latin typeface="Comic Sans MS" charset="0"/>
        </a:defRPr>
      </a:lvl6pPr>
      <a:lvl7pPr marL="914400" algn="ctr" rtl="0" fontAlgn="base">
        <a:spcBef>
          <a:spcPct val="0"/>
        </a:spcBef>
        <a:spcAft>
          <a:spcPct val="0"/>
        </a:spcAft>
        <a:defRPr sz="4400">
          <a:solidFill>
            <a:srgbClr val="0066FF"/>
          </a:solidFill>
          <a:latin typeface="Comic Sans MS" charset="0"/>
        </a:defRPr>
      </a:lvl7pPr>
      <a:lvl8pPr marL="1371600" algn="ctr" rtl="0" fontAlgn="base">
        <a:spcBef>
          <a:spcPct val="0"/>
        </a:spcBef>
        <a:spcAft>
          <a:spcPct val="0"/>
        </a:spcAft>
        <a:defRPr sz="4400">
          <a:solidFill>
            <a:srgbClr val="0066FF"/>
          </a:solidFill>
          <a:latin typeface="Comic Sans MS" charset="0"/>
        </a:defRPr>
      </a:lvl8pPr>
      <a:lvl9pPr marL="1828800" algn="ctr" rtl="0" fontAlgn="base">
        <a:spcBef>
          <a:spcPct val="0"/>
        </a:spcBef>
        <a:spcAft>
          <a:spcPct val="0"/>
        </a:spcAft>
        <a:defRPr sz="4400">
          <a:solidFill>
            <a:srgbClr val="0066FF"/>
          </a:solidFill>
          <a:latin typeface="Comic Sans MS"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5964238"/>
            <a:ext cx="25384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7410" name="Text Box 2"/>
          <p:cNvSpPr txBox="1">
            <a:spLocks noGrp="1" noChangeArrowheads="1"/>
          </p:cNvSpPr>
          <p:nvPr>
            <p:ph type="sldNum" sz="quarter" idx="4"/>
          </p:nvPr>
        </p:nvSpPr>
        <p:spPr bwMode="auto">
          <a:xfrm>
            <a:off x="8197850" y="6430963"/>
            <a:ext cx="258763" cy="277812"/>
          </a:xfrm>
          <a:prstGeom prst="rect">
            <a:avLst/>
          </a:prstGeom>
          <a:noFill/>
          <a:ln>
            <a:noFill/>
          </a:ln>
          <a:effectLst/>
          <a:extLst/>
        </p:spPr>
        <p:txBody>
          <a:bodyPr vert="horz" wrap="none" lIns="64291" tIns="32146" rIns="64291" bIns="32146" numCol="1" anchor="t" anchorCtr="0" compatLnSpc="1">
            <a:prstTxWarp prst="textNoShape">
              <a:avLst/>
            </a:prstTxWarp>
          </a:bodyPr>
          <a:lstStyle>
            <a:lvl1pPr algn="r">
              <a:defRPr sz="1400">
                <a:solidFill>
                  <a:srgbClr val="000000"/>
                </a:solidFill>
                <a:latin typeface="Gill Sans" charset="0"/>
                <a:ea typeface="ヒラギノ角ゴ ProN W3" charset="0"/>
                <a:cs typeface="ヒラギノ角ゴ ProN W3" charset="0"/>
                <a:sym typeface="Gill Sans" charset="0"/>
              </a:defRPr>
            </a:lvl1pPr>
          </a:lstStyle>
          <a:p>
            <a:pPr>
              <a:defRPr/>
            </a:pPr>
            <a:fld id="{33E53DA3-F548-E749-9519-C0CCACFC3EA2}" type="slidenum">
              <a:rPr lang="en-US"/>
              <a:pPr>
                <a:defRPr/>
              </a:pPr>
              <a:t>‹#›</a:t>
            </a:fld>
            <a:endParaRPr lang="en-US"/>
          </a:p>
        </p:txBody>
      </p:sp>
    </p:spTree>
    <p:extLst>
      <p:ext uri="{BB962C8B-B14F-4D97-AF65-F5344CB8AC3E}">
        <p14:creationId xmlns:p14="http://schemas.microsoft.com/office/powerpoint/2010/main" val="2991545327"/>
      </p:ext>
    </p:extLst>
  </p:cSld>
  <p:clrMap bg1="lt1" tx1="dk1" bg2="lt2" tx2="dk2" accent1="accent1" accent2="accent2" accent3="accent3" accent4="accent4" accent5="accent5" accent6="accent6" hlink="hlink" folHlink="folHlink"/>
  <p:sldLayoutIdLst>
    <p:sldLayoutId id="2147486714" r:id="rId1"/>
  </p:sldLayoutIdLst>
  <p:transition xmlns:p14="http://schemas.microsoft.com/office/powerpoint/2010/main"/>
  <p:hf hdr="0" ftr="0" dt="0"/>
  <p:txStyles>
    <p:titleStyle>
      <a:lvl1pPr algn="l" rtl="0" eaLnBrk="0" fontAlgn="base" hangingPunct="0">
        <a:spcBef>
          <a:spcPct val="0"/>
        </a:spcBef>
        <a:spcAft>
          <a:spcPct val="0"/>
        </a:spcAft>
        <a:defRPr sz="3200">
          <a:solidFill>
            <a:srgbClr val="B50E25"/>
          </a:solidFill>
          <a:latin typeface="+mj-lt"/>
          <a:ea typeface="+mj-ea"/>
          <a:cs typeface="+mj-cs"/>
          <a:sym typeface="Arial Bold" charset="0"/>
        </a:defRPr>
      </a:lvl1pPr>
      <a:lvl2pPr algn="l" rtl="0" eaLnBrk="0" fontAlgn="base" hangingPunct="0">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5pPr>
      <a:lvl6pPr marL="321457" algn="l" rtl="0" fontAlgn="base">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6pPr>
      <a:lvl7pPr marL="642915" algn="l" rtl="0" fontAlgn="base">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7pPr>
      <a:lvl8pPr marL="964372" algn="l" rtl="0" fontAlgn="base">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8pPr>
      <a:lvl9pPr marL="1285829" algn="l" rtl="0" fontAlgn="base">
        <a:spcBef>
          <a:spcPct val="0"/>
        </a:spcBef>
        <a:spcAft>
          <a:spcPct val="0"/>
        </a:spcAft>
        <a:defRPr sz="3200">
          <a:solidFill>
            <a:srgbClr val="B50E25"/>
          </a:solidFill>
          <a:latin typeface="Arial Bold" charset="0"/>
          <a:ea typeface="ヒラギノ角ゴ ProN W6" charset="0"/>
          <a:cs typeface="ヒラギノ角ゴ ProN W6" charset="0"/>
          <a:sym typeface="Arial Bold" charset="0"/>
        </a:defRPr>
      </a:lvl9pPr>
    </p:titleStyle>
    <p:bodyStyle>
      <a:lvl1pPr marL="266700" indent="-266700" algn="l" rtl="0" eaLnBrk="0" fontAlgn="base" hangingPunct="0">
        <a:spcBef>
          <a:spcPts val="638"/>
        </a:spcBef>
        <a:spcAft>
          <a:spcPct val="0"/>
        </a:spcAft>
        <a:buClr>
          <a:srgbClr val="B50E25"/>
        </a:buClr>
        <a:buSzPct val="100000"/>
        <a:buFont typeface="Times" charset="0"/>
        <a:buChar char="•"/>
        <a:defRPr sz="2500">
          <a:solidFill>
            <a:srgbClr val="808080"/>
          </a:solidFill>
          <a:latin typeface="+mn-lt"/>
          <a:ea typeface="+mn-ea"/>
          <a:cs typeface="+mn-cs"/>
          <a:sym typeface="Arial" charset="0"/>
        </a:defRPr>
      </a:lvl1pPr>
      <a:lvl2pPr marL="577850" indent="-222250" algn="l" rtl="0" eaLnBrk="0" fontAlgn="base" hangingPunct="0">
        <a:spcBef>
          <a:spcPts val="425"/>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2pPr>
      <a:lvl3pPr marL="890588" indent="-177800" algn="l" rtl="0" eaLnBrk="0" fontAlgn="base" hangingPunct="0">
        <a:spcBef>
          <a:spcPts val="425"/>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3pPr>
      <a:lvl4pPr marL="1247775" indent="-177800" algn="l" rtl="0" eaLnBrk="0" fontAlgn="base" hangingPunct="0">
        <a:spcBef>
          <a:spcPts val="425"/>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4pPr>
      <a:lvl5pPr marL="1604963" indent="-177800" algn="l" rtl="0" eaLnBrk="0" fontAlgn="base" hangingPunct="0">
        <a:spcBef>
          <a:spcPts val="425"/>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5pPr>
      <a:lvl6pPr marL="1927628" indent="-178587" algn="l" rtl="0" fontAlgn="base">
        <a:spcBef>
          <a:spcPts val="422"/>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6pPr>
      <a:lvl7pPr marL="2249085" indent="-178587" algn="l" rtl="0" fontAlgn="base">
        <a:spcBef>
          <a:spcPts val="422"/>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7pPr>
      <a:lvl8pPr marL="2570543" indent="-178587" algn="l" rtl="0" fontAlgn="base">
        <a:spcBef>
          <a:spcPts val="422"/>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8pPr>
      <a:lvl9pPr marL="2892000" indent="-178587" algn="l" rtl="0" fontAlgn="base">
        <a:spcBef>
          <a:spcPts val="422"/>
        </a:spcBef>
        <a:spcAft>
          <a:spcPct val="0"/>
        </a:spcAft>
        <a:buClr>
          <a:srgbClr val="B50E25"/>
        </a:buClr>
        <a:buSzPct val="100000"/>
        <a:buFont typeface="Times" charset="0"/>
        <a:buChar char="•"/>
        <a:defRPr sz="1500">
          <a:solidFill>
            <a:srgbClr val="808080"/>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bwMode="auto">
          <a:xfrm>
            <a:off x="381000" y="228600"/>
            <a:ext cx="8393113"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Title Slide</a:t>
            </a:r>
          </a:p>
        </p:txBody>
      </p:sp>
      <p:sp>
        <p:nvSpPr>
          <p:cNvPr id="390147" name="Rectangle 3"/>
          <p:cNvSpPr>
            <a:spLocks noGrp="1" noChangeArrowheads="1"/>
          </p:cNvSpPr>
          <p:nvPr>
            <p:ph type="body" idx="1"/>
          </p:nvPr>
        </p:nvSpPr>
        <p:spPr bwMode="auto">
          <a:xfrm>
            <a:off x="381000" y="1420813"/>
            <a:ext cx="8388350" cy="2178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24" name="Picture 4" descr="WinHec-Log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7639050" y="6130925"/>
            <a:ext cx="11207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40321"/>
      </p:ext>
    </p:extLst>
  </p:cSld>
  <p:clrMap bg1="dk2" tx1="lt1" bg2="dk1" tx2="lt2" accent1="accent1" accent2="accent2" accent3="accent3" accent4="accent4" accent5="accent5" accent6="accent6" hlink="hlink" folHlink="folHlink"/>
  <p:sldLayoutIdLst>
    <p:sldLayoutId id="2147486716"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lnSpc>
          <a:spcPct val="90000"/>
        </a:lnSpc>
        <a:spcBef>
          <a:spcPct val="30000"/>
        </a:spcBef>
        <a:spcAft>
          <a:spcPct val="0"/>
        </a:spcAft>
        <a:defRPr sz="48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l" rtl="0" eaLnBrk="0" fontAlgn="base" hangingPunct="0">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l" rtl="0" eaLnBrk="0" fontAlgn="base" hangingPunct="0">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l" rtl="0" eaLnBrk="0" fontAlgn="base" hangingPunct="0">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l" rtl="0" fontAlgn="base">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defRPr>
      </a:lvl6pPr>
      <a:lvl7pPr marL="914400" algn="l" rtl="0" fontAlgn="base">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defRPr>
      </a:lvl7pPr>
      <a:lvl8pPr marL="1371600" algn="l" rtl="0" fontAlgn="base">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defRPr>
      </a:lvl8pPr>
      <a:lvl9pPr marL="1828800" algn="l" rtl="0" fontAlgn="base">
        <a:lnSpc>
          <a:spcPct val="90000"/>
        </a:lnSpc>
        <a:spcBef>
          <a:spcPct val="30000"/>
        </a:spcBef>
        <a:spcAft>
          <a:spcPct val="0"/>
        </a:spcAft>
        <a:defRPr sz="4800" b="1">
          <a:solidFill>
            <a:schemeClr val="tx2"/>
          </a:solidFill>
          <a:effectLst>
            <a:outerShdw blurRad="38100" dist="38100" dir="2700000" algn="tl">
              <a:srgbClr val="000000"/>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tx2"/>
        </a:buClr>
        <a:buSzPct val="95000"/>
        <a:buFont typeface="Wingdings" charset="0"/>
        <a:buBlip>
          <a:blip r:embed="rId5"/>
        </a:buBlip>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1028700" indent="-455613" algn="l" rtl="0" eaLnBrk="0" fontAlgn="base" hangingPunct="0">
        <a:lnSpc>
          <a:spcPct val="90000"/>
        </a:lnSpc>
        <a:spcBef>
          <a:spcPct val="30000"/>
        </a:spcBef>
        <a:spcAft>
          <a:spcPct val="0"/>
        </a:spcAft>
        <a:buClr>
          <a:schemeClr val="tx2"/>
        </a:buClr>
        <a:buSzPct val="95000"/>
        <a:buFont typeface="Wingdings" charset="0"/>
        <a:buBlip>
          <a:blip r:embed="rId6"/>
        </a:buBlip>
        <a:defRPr sz="2800">
          <a:solidFill>
            <a:schemeClr val="tx1"/>
          </a:solidFill>
          <a:effectLst>
            <a:outerShdw blurRad="38100" dist="38100" dir="2700000" algn="tl">
              <a:srgbClr val="000000"/>
            </a:outerShdw>
          </a:effectLst>
          <a:latin typeface="+mn-lt"/>
          <a:ea typeface="ＭＳ Ｐゴシック" charset="-128"/>
        </a:defRPr>
      </a:lvl2pPr>
      <a:lvl3pPr marL="1428750" indent="-398463" algn="l" rtl="0" eaLnBrk="0" fontAlgn="base" hangingPunct="0">
        <a:lnSpc>
          <a:spcPct val="90000"/>
        </a:lnSpc>
        <a:spcBef>
          <a:spcPct val="30000"/>
        </a:spcBef>
        <a:spcAft>
          <a:spcPct val="0"/>
        </a:spcAft>
        <a:buClr>
          <a:schemeClr val="tx2"/>
        </a:buClr>
        <a:buSzPct val="95000"/>
        <a:buFont typeface="Wingdings" charset="0"/>
        <a:buBlip>
          <a:blip r:embed="rId6"/>
        </a:buBlip>
        <a:defRPr sz="2400">
          <a:solidFill>
            <a:schemeClr val="tx1"/>
          </a:solidFill>
          <a:effectLst>
            <a:outerShdw blurRad="38100" dist="38100" dir="2700000" algn="tl">
              <a:srgbClr val="000000"/>
            </a:outerShdw>
          </a:effectLst>
          <a:latin typeface="+mn-lt"/>
          <a:ea typeface="ＭＳ Ｐゴシック" charset="-128"/>
        </a:defRPr>
      </a:lvl3pPr>
      <a:lvl4pPr marL="1770063" indent="-339725" algn="l" rtl="0" eaLnBrk="0" fontAlgn="base" hangingPunct="0">
        <a:lnSpc>
          <a:spcPct val="90000"/>
        </a:lnSpc>
        <a:spcBef>
          <a:spcPct val="30000"/>
        </a:spcBef>
        <a:spcAft>
          <a:spcPct val="0"/>
        </a:spcAft>
        <a:buClr>
          <a:schemeClr val="tx2"/>
        </a:buClr>
        <a:buSzPct val="95000"/>
        <a:buFont typeface="Wingdings" charset="0"/>
        <a:buBlip>
          <a:blip r:embed="rId6"/>
        </a:buBlip>
        <a:defRPr sz="2000">
          <a:solidFill>
            <a:schemeClr val="tx1"/>
          </a:solidFill>
          <a:effectLst>
            <a:outerShdw blurRad="38100" dist="38100" dir="2700000" algn="tl">
              <a:srgbClr val="000000"/>
            </a:outerShdw>
          </a:effectLst>
          <a:latin typeface="+mn-lt"/>
          <a:ea typeface="ＭＳ Ｐゴシック" charset="-128"/>
        </a:defRPr>
      </a:lvl4pPr>
      <a:lvl5pPr marL="2052638" indent="-280988" algn="l" rtl="0" eaLnBrk="0" fontAlgn="base" hangingPunct="0">
        <a:lnSpc>
          <a:spcPct val="90000"/>
        </a:lnSpc>
        <a:spcBef>
          <a:spcPct val="30000"/>
        </a:spcBef>
        <a:spcAft>
          <a:spcPct val="0"/>
        </a:spcAft>
        <a:buClr>
          <a:schemeClr val="tx2"/>
        </a:buClr>
        <a:buSzPct val="95000"/>
        <a:buFont typeface="Wingdings" charset="0"/>
        <a:buBlip>
          <a:blip r:embed="rId6"/>
        </a:buBlip>
        <a:defRPr sz="2000">
          <a:solidFill>
            <a:schemeClr val="tx1"/>
          </a:solidFill>
          <a:effectLst>
            <a:outerShdw blurRad="38100" dist="38100" dir="2700000" algn="tl">
              <a:srgbClr val="000000"/>
            </a:outerShdw>
          </a:effectLst>
          <a:latin typeface="+mn-lt"/>
          <a:ea typeface="ＭＳ Ｐゴシック" charset="-128"/>
        </a:defRPr>
      </a:lvl5pPr>
      <a:lvl6pPr marL="2509838" indent="-280988" algn="l" rtl="0" fontAlgn="base">
        <a:lnSpc>
          <a:spcPct val="90000"/>
        </a:lnSpc>
        <a:spcBef>
          <a:spcPct val="30000"/>
        </a:spcBef>
        <a:spcAft>
          <a:spcPct val="0"/>
        </a:spcAft>
        <a:buClr>
          <a:schemeClr val="tx2"/>
        </a:buClr>
        <a:buSzPct val="95000"/>
        <a:buFont typeface="Wingdings" charset="2"/>
        <a:buBlip>
          <a:blip r:embed="rId6"/>
        </a:buBlip>
        <a:defRPr>
          <a:solidFill>
            <a:schemeClr val="tx1"/>
          </a:solidFill>
          <a:effectLst>
            <a:outerShdw blurRad="38100" dist="38100" dir="2700000" algn="tl">
              <a:srgbClr val="000000"/>
            </a:outerShdw>
          </a:effectLst>
          <a:latin typeface="+mn-lt"/>
          <a:ea typeface="ＭＳ Ｐゴシック" charset="-128"/>
        </a:defRPr>
      </a:lvl6pPr>
      <a:lvl7pPr marL="2967038" indent="-280988" algn="l" rtl="0" fontAlgn="base">
        <a:lnSpc>
          <a:spcPct val="90000"/>
        </a:lnSpc>
        <a:spcBef>
          <a:spcPct val="30000"/>
        </a:spcBef>
        <a:spcAft>
          <a:spcPct val="0"/>
        </a:spcAft>
        <a:buClr>
          <a:schemeClr val="tx2"/>
        </a:buClr>
        <a:buSzPct val="95000"/>
        <a:buFont typeface="Wingdings" charset="2"/>
        <a:buBlip>
          <a:blip r:embed="rId6"/>
        </a:buBlip>
        <a:defRPr>
          <a:solidFill>
            <a:schemeClr val="tx1"/>
          </a:solidFill>
          <a:effectLst>
            <a:outerShdw blurRad="38100" dist="38100" dir="2700000" algn="tl">
              <a:srgbClr val="000000"/>
            </a:outerShdw>
          </a:effectLst>
          <a:latin typeface="+mn-lt"/>
          <a:ea typeface="ＭＳ Ｐゴシック" charset="-128"/>
        </a:defRPr>
      </a:lvl7pPr>
      <a:lvl8pPr marL="3424238" indent="-280988" algn="l" rtl="0" fontAlgn="base">
        <a:lnSpc>
          <a:spcPct val="90000"/>
        </a:lnSpc>
        <a:spcBef>
          <a:spcPct val="30000"/>
        </a:spcBef>
        <a:spcAft>
          <a:spcPct val="0"/>
        </a:spcAft>
        <a:buClr>
          <a:schemeClr val="tx2"/>
        </a:buClr>
        <a:buSzPct val="95000"/>
        <a:buFont typeface="Wingdings" charset="2"/>
        <a:buBlip>
          <a:blip r:embed="rId6"/>
        </a:buBlip>
        <a:defRPr>
          <a:solidFill>
            <a:schemeClr val="tx1"/>
          </a:solidFill>
          <a:effectLst>
            <a:outerShdw blurRad="38100" dist="38100" dir="2700000" algn="tl">
              <a:srgbClr val="000000"/>
            </a:outerShdw>
          </a:effectLst>
          <a:latin typeface="+mn-lt"/>
          <a:ea typeface="ＭＳ Ｐゴシック" charset="-128"/>
        </a:defRPr>
      </a:lvl8pPr>
      <a:lvl9pPr marL="3881438" indent="-280988" algn="l" rtl="0" fontAlgn="base">
        <a:lnSpc>
          <a:spcPct val="90000"/>
        </a:lnSpc>
        <a:spcBef>
          <a:spcPct val="30000"/>
        </a:spcBef>
        <a:spcAft>
          <a:spcPct val="0"/>
        </a:spcAft>
        <a:buClr>
          <a:schemeClr val="tx2"/>
        </a:buClr>
        <a:buSzPct val="95000"/>
        <a:buFont typeface="Wingdings" charset="2"/>
        <a:buBlip>
          <a:blip r:embed="rId6"/>
        </a:buBlip>
        <a:defRPr>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2192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pic>
        <p:nvPicPr>
          <p:cNvPr id="1536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0850" y="55563"/>
            <a:ext cx="4635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Rectangle 3"/>
          <p:cNvSpPr>
            <a:spLocks noChangeArrowheads="1"/>
          </p:cNvSpPr>
          <p:nvPr/>
        </p:nvSpPr>
        <p:spPr bwMode="auto">
          <a:xfrm>
            <a:off x="381000" y="742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5" name="Text Box 4"/>
          <p:cNvSpPr txBox="1">
            <a:spLocks noChangeArrowheads="1"/>
          </p:cNvSpPr>
          <p:nvPr/>
        </p:nvSpPr>
        <p:spPr bwMode="auto">
          <a:xfrm>
            <a:off x="3117850" y="762000"/>
            <a:ext cx="280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defRPr/>
            </a:pPr>
            <a:r>
              <a:rPr lang="en-US" sz="1800" b="1" smtClean="0">
                <a:solidFill>
                  <a:srgbClr val="FFFFFF"/>
                </a:solidFill>
                <a:latin typeface="Lucida Sans Unicode" charset="0"/>
                <a:cs typeface="Arial" charset="0"/>
              </a:rPr>
              <a:t>D u k e  S y s t e m s</a:t>
            </a:r>
          </a:p>
        </p:txBody>
      </p:sp>
      <p:sp>
        <p:nvSpPr>
          <p:cNvPr id="15366" name="Rectangle 5"/>
          <p:cNvSpPr>
            <a:spLocks noChangeArrowheads="1"/>
          </p:cNvSpPr>
          <p:nvPr/>
        </p:nvSpPr>
        <p:spPr bwMode="auto">
          <a:xfrm>
            <a:off x="0" y="5867400"/>
            <a:ext cx="9144000" cy="9906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7" name="Rectangle 6"/>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5368" name="Rectangle 7"/>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5369" name="Text Box 8"/>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70" name="Text Box 9"/>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058" name="Rectangle 10"/>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cs typeface="Arial" charset="0"/>
              </a:defRPr>
            </a:lvl1pPr>
          </a:lstStyle>
          <a:p>
            <a:pPr>
              <a:defRPr/>
            </a:pPr>
            <a:fld id="{354154DC-B2C5-3143-9216-6828CD8302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25" r:id="rId1"/>
    <p:sldLayoutId id="2147486526" r:id="rId2"/>
    <p:sldLayoutId id="2147486527" r:id="rId3"/>
    <p:sldLayoutId id="2147486528" r:id="rId4"/>
    <p:sldLayoutId id="2147486529" r:id="rId5"/>
    <p:sldLayoutId id="2147486530" r:id="rId6"/>
    <p:sldLayoutId id="2147486531" r:id="rId7"/>
    <p:sldLayoutId id="2147486532" r:id="rId8"/>
    <p:sldLayoutId id="2147486533" r:id="rId9"/>
    <p:sldLayoutId id="2147486534" r:id="rId10"/>
    <p:sldLayoutId id="2147486535"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mj-lt"/>
          <a:ea typeface="ＭＳ Ｐゴシック" charset="-128"/>
          <a:cs typeface="+mj-cs"/>
        </a:defRPr>
      </a:lvl1pPr>
      <a:lvl2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3600" b="1">
          <a:solidFill>
            <a:srgbClr val="161645"/>
          </a:solidFill>
          <a:latin typeface="+mn-lt"/>
          <a:ea typeface="ＭＳ Ｐゴシック" charset="-128"/>
          <a:cs typeface="+mn-cs"/>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3200" b="1">
          <a:solidFill>
            <a:srgbClr val="6B6BCF"/>
          </a:solidFill>
          <a:latin typeface="+mn-lt"/>
          <a:ea typeface="ＭＳ Ｐゴシック" charset="-128"/>
          <a:cs typeface="+mn-cs"/>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800" b="1">
          <a:solidFill>
            <a:srgbClr val="6B6BCF"/>
          </a:solidFill>
          <a:latin typeface="+mn-lt"/>
          <a:ea typeface="ＭＳ Ｐゴシック" charset="-128"/>
          <a:cs typeface="+mn-cs"/>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21" descr="P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GENI-logo-fina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p:cNvSpPr>
            <a:spLocks noChangeArrowheads="1"/>
          </p:cNvSpPr>
          <p:nvPr userDrawn="1"/>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sp>
        <p:nvSpPr>
          <p:cNvPr id="27653" name="Rectangle 10"/>
          <p:cNvSpPr>
            <a:spLocks noChangeArrowheads="1"/>
          </p:cNvSpPr>
          <p:nvPr userDrawn="1"/>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charset="0"/>
              <a:buNone/>
            </a:pPr>
            <a:fld id="{EA30B0CC-CAE6-1840-8EE7-7177B4DD482D}" type="slidenum">
              <a:rPr lang="en-US" sz="1000">
                <a:solidFill>
                  <a:schemeClr val="bg2"/>
                </a:solidFill>
                <a:ea typeface="Kozuka Gothic Pro L" charset="0"/>
                <a:cs typeface="Kozuka Gothic Pro L" charset="0"/>
              </a:rPr>
              <a:pPr algn="r">
                <a:buClr>
                  <a:srgbClr val="000000"/>
                </a:buClr>
                <a:buSzPct val="100000"/>
                <a:buFont typeface="Times New Roman" charset="0"/>
                <a:buNone/>
              </a:pPr>
              <a:t>‹#›</a:t>
            </a:fld>
            <a:endParaRPr lang="en-US" sz="1000">
              <a:solidFill>
                <a:schemeClr val="bg2"/>
              </a:solidFill>
              <a:ea typeface="Kozuka Gothic Pro L" charset="0"/>
              <a:cs typeface="Kozuka Gothic Pro L" charset="0"/>
            </a:endParaRPr>
          </a:p>
        </p:txBody>
      </p:sp>
      <p:sp>
        <p:nvSpPr>
          <p:cNvPr id="27654"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27655"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6" name="Rectangle 20"/>
          <p:cNvSpPr>
            <a:spLocks noChangeArrowheads="1"/>
          </p:cNvSpPr>
          <p:nvPr userDrawn="1"/>
        </p:nvSpPr>
        <p:spPr bwMode="auto">
          <a:xfrm>
            <a:off x="3771900" y="6600825"/>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1000">
                <a:solidFill>
                  <a:schemeClr val="bg2"/>
                </a:solidFill>
                <a:ea typeface="Kozuka Gothic Pro L" charset="0"/>
                <a:cs typeface="Kozuka Gothic Pro L" charset="0"/>
              </a:rPr>
              <a:t>April 1, 2009</a:t>
            </a:r>
          </a:p>
        </p:txBody>
      </p:sp>
      <p:pic>
        <p:nvPicPr>
          <p:cNvPr id="27657" name="Picture 22" descr="nsf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3"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546" r:id="rId12"/>
    <p:sldLayoutId id="2147486547" r:id="rId13"/>
    <p:sldLayoutId id="2147486548" r:id="rId14"/>
  </p:sldLayoutIdLst>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200" algn="r" rtl="0" fontAlgn="base">
        <a:spcBef>
          <a:spcPct val="0"/>
        </a:spcBef>
        <a:spcAft>
          <a:spcPct val="0"/>
        </a:spcAft>
        <a:defRPr sz="2500">
          <a:solidFill>
            <a:srgbClr val="333333"/>
          </a:solidFill>
          <a:latin typeface="Franklin Gothic Medium" charset="0"/>
        </a:defRPr>
      </a:lvl6pPr>
      <a:lvl7pPr marL="914400" algn="r" rtl="0" fontAlgn="base">
        <a:spcBef>
          <a:spcPct val="0"/>
        </a:spcBef>
        <a:spcAft>
          <a:spcPct val="0"/>
        </a:spcAft>
        <a:defRPr sz="2500">
          <a:solidFill>
            <a:srgbClr val="333333"/>
          </a:solidFill>
          <a:latin typeface="Franklin Gothic Medium" charset="0"/>
        </a:defRPr>
      </a:lvl7pPr>
      <a:lvl8pPr marL="1371600" algn="r" rtl="0" fontAlgn="base">
        <a:spcBef>
          <a:spcPct val="0"/>
        </a:spcBef>
        <a:spcAft>
          <a:spcPct val="0"/>
        </a:spcAft>
        <a:defRPr sz="2500">
          <a:solidFill>
            <a:srgbClr val="333333"/>
          </a:solidFill>
          <a:latin typeface="Franklin Gothic Medium" charset="0"/>
        </a:defRPr>
      </a:lvl8pPr>
      <a:lvl9pPr marL="1828800" algn="r" rtl="0" fontAlgn="base">
        <a:spcBef>
          <a:spcPct val="0"/>
        </a:spcBef>
        <a:spcAft>
          <a:spcPct val="0"/>
        </a:spcAft>
        <a:defRPr sz="2500">
          <a:solidFill>
            <a:srgbClr val="333333"/>
          </a:solidFill>
          <a:latin typeface="Franklin Gothic Medium" charset="0"/>
        </a:defRPr>
      </a:lvl9pPr>
    </p:titleStyle>
    <p:bodyStyle>
      <a:lvl1pPr marL="342900" indent="-342900" algn="l" rtl="0" eaLnBrk="0" fontAlgn="base" hangingPunct="0">
        <a:spcBef>
          <a:spcPct val="20000"/>
        </a:spcBef>
        <a:spcAft>
          <a:spcPct val="0"/>
        </a:spcAft>
        <a:buChar char="•"/>
        <a:defRPr sz="32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800">
          <a:solidFill>
            <a:srgbClr val="080808"/>
          </a:solidFill>
          <a:latin typeface="+mn-lt"/>
          <a:ea typeface="+mn-ea"/>
          <a:cs typeface="+mn-cs"/>
        </a:defRPr>
      </a:lvl2pPr>
      <a:lvl3pPr marL="1143000" indent="-228600" algn="l" rtl="0" eaLnBrk="0" fontAlgn="base" hangingPunct="0">
        <a:spcBef>
          <a:spcPct val="20000"/>
        </a:spcBef>
        <a:spcAft>
          <a:spcPct val="0"/>
        </a:spcAft>
        <a:buChar char="•"/>
        <a:defRPr sz="2400">
          <a:solidFill>
            <a:srgbClr val="080808"/>
          </a:solidFill>
          <a:latin typeface="+mn-lt"/>
          <a:ea typeface="+mn-ea"/>
          <a:cs typeface="+mn-cs"/>
        </a:defRPr>
      </a:lvl3pPr>
      <a:lvl4pPr marL="1600200" indent="-228600" algn="l" rtl="0" eaLnBrk="0" fontAlgn="base" hangingPunct="0">
        <a:spcBef>
          <a:spcPct val="20000"/>
        </a:spcBef>
        <a:spcAft>
          <a:spcPct val="0"/>
        </a:spcAft>
        <a:buChar char="–"/>
        <a:defRPr sz="2000">
          <a:solidFill>
            <a:srgbClr val="080808"/>
          </a:solidFill>
          <a:latin typeface="+mn-lt"/>
          <a:ea typeface="+mn-ea"/>
          <a:cs typeface="+mn-cs"/>
        </a:defRPr>
      </a:lvl4pPr>
      <a:lvl5pPr marL="2057400" indent="-228600" algn="l" rtl="0" eaLnBrk="0" fontAlgn="base" hangingPunct="0">
        <a:spcBef>
          <a:spcPct val="20000"/>
        </a:spcBef>
        <a:spcAft>
          <a:spcPct val="0"/>
        </a:spcAft>
        <a:buChar char="»"/>
        <a:defRPr sz="2000">
          <a:solidFill>
            <a:srgbClr val="080808"/>
          </a:solidFill>
          <a:latin typeface="+mn-lt"/>
          <a:ea typeface="+mn-ea"/>
          <a:cs typeface="+mn-cs"/>
        </a:defRPr>
      </a:lvl5pPr>
      <a:lvl6pPr marL="2514600" indent="-228600" algn="l" rtl="0" fontAlgn="base">
        <a:spcBef>
          <a:spcPct val="20000"/>
        </a:spcBef>
        <a:spcAft>
          <a:spcPct val="0"/>
        </a:spcAft>
        <a:buChar char="»"/>
        <a:defRPr sz="2000">
          <a:solidFill>
            <a:srgbClr val="080808"/>
          </a:solidFill>
          <a:latin typeface="+mn-lt"/>
          <a:ea typeface="+mn-ea"/>
          <a:cs typeface="+mn-cs"/>
        </a:defRPr>
      </a:lvl6pPr>
      <a:lvl7pPr marL="2971800" indent="-228600" algn="l" rtl="0" fontAlgn="base">
        <a:spcBef>
          <a:spcPct val="20000"/>
        </a:spcBef>
        <a:spcAft>
          <a:spcPct val="0"/>
        </a:spcAft>
        <a:buChar char="»"/>
        <a:defRPr sz="2000">
          <a:solidFill>
            <a:srgbClr val="080808"/>
          </a:solidFill>
          <a:latin typeface="+mn-lt"/>
          <a:ea typeface="+mn-ea"/>
          <a:cs typeface="+mn-cs"/>
        </a:defRPr>
      </a:lvl7pPr>
      <a:lvl8pPr marL="3429000" indent="-228600" algn="l" rtl="0" fontAlgn="base">
        <a:spcBef>
          <a:spcPct val="20000"/>
        </a:spcBef>
        <a:spcAft>
          <a:spcPct val="0"/>
        </a:spcAft>
        <a:buChar char="»"/>
        <a:defRPr sz="2000">
          <a:solidFill>
            <a:srgbClr val="080808"/>
          </a:solidFill>
          <a:latin typeface="+mn-lt"/>
          <a:ea typeface="+mn-ea"/>
          <a:cs typeface="+mn-cs"/>
        </a:defRPr>
      </a:lvl8pPr>
      <a:lvl9pPr marL="3886200" indent="-228600"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28625" y="114300"/>
            <a:ext cx="7629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19100" y="1447800"/>
            <a:ext cx="84550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590550" y="6629400"/>
            <a:ext cx="14668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r>
              <a:rPr lang="en-US"/>
              <a:t>April 2006</a:t>
            </a:r>
          </a:p>
        </p:txBody>
      </p:sp>
      <p:sp>
        <p:nvSpPr>
          <p:cNvPr id="4101" name="Rectangle 5"/>
          <p:cNvSpPr>
            <a:spLocks noGrp="1" noChangeArrowheads="1"/>
          </p:cNvSpPr>
          <p:nvPr>
            <p:ph type="ftr" sz="quarter" idx="3"/>
          </p:nvPr>
        </p:nvSpPr>
        <p:spPr bwMode="auto">
          <a:xfrm>
            <a:off x="2133600" y="6629400"/>
            <a:ext cx="44577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900">
                <a:solidFill>
                  <a:srgbClr val="848589"/>
                </a:solidFill>
                <a:ea typeface="ＭＳ Ｐゴシック" charset="-128"/>
                <a:cs typeface="ＭＳ Ｐゴシック" charset="-128"/>
              </a:defRPr>
            </a:lvl1pPr>
          </a:lstStyle>
          <a:p>
            <a:pPr>
              <a:defRPr/>
            </a:pPr>
            <a:r>
              <a:rPr lang="en-US"/>
              <a:t>Emergent (Mis)behavior vs. Complex Software Systems</a:t>
            </a:r>
          </a:p>
        </p:txBody>
      </p:sp>
      <p:sp>
        <p:nvSpPr>
          <p:cNvPr id="29702" name="Rectangle 8"/>
          <p:cNvSpPr>
            <a:spLocks noChangeArrowheads="1"/>
          </p:cNvSpPr>
          <p:nvPr userDrawn="1"/>
        </p:nvSpPr>
        <p:spPr bwMode="ltGray">
          <a:xfrm>
            <a:off x="0" y="0"/>
            <a:ext cx="257175" cy="1114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2" name="Rectangle 6"/>
          <p:cNvSpPr>
            <a:spLocks noGrp="1" noChangeArrowheads="1"/>
          </p:cNvSpPr>
          <p:nvPr>
            <p:ph type="sldNum" sz="quarter" idx="4"/>
          </p:nvPr>
        </p:nvSpPr>
        <p:spPr bwMode="auto">
          <a:xfrm>
            <a:off x="8226425" y="6629400"/>
            <a:ext cx="7588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900">
                <a:solidFill>
                  <a:srgbClr val="848589"/>
                </a:solidFill>
              </a:defRPr>
            </a:lvl1pPr>
          </a:lstStyle>
          <a:p>
            <a:pPr>
              <a:defRPr/>
            </a:pPr>
            <a:fld id="{72A33712-F06A-A94A-8A30-A6C59C9694C0}" type="slidenum">
              <a:rPr lang="en-US"/>
              <a:pPr>
                <a:defRPr/>
              </a:pPr>
              <a:t>‹#›</a:t>
            </a:fld>
            <a:endParaRPr lang="en-US"/>
          </a:p>
        </p:txBody>
      </p:sp>
      <p:sp>
        <p:nvSpPr>
          <p:cNvPr id="29704" name="Rectangle 206"/>
          <p:cNvSpPr>
            <a:spLocks noChangeArrowheads="1"/>
          </p:cNvSpPr>
          <p:nvPr userDrawn="1"/>
        </p:nvSpPr>
        <p:spPr bwMode="ltGray">
          <a:xfrm>
            <a:off x="0" y="1171575"/>
            <a:ext cx="257175" cy="5686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9705" name="Picture 479" descr="logo_black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8221663" y="261938"/>
            <a:ext cx="7762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4" r:id="rId1"/>
    <p:sldLayoutId id="2147486549" r:id="rId2"/>
    <p:sldLayoutId id="2147486550" r:id="rId3"/>
    <p:sldLayoutId id="2147486551" r:id="rId4"/>
    <p:sldLayoutId id="2147486552" r:id="rId5"/>
    <p:sldLayoutId id="2147486553" r:id="rId6"/>
    <p:sldLayoutId id="2147486554" r:id="rId7"/>
    <p:sldLayoutId id="2147486555" r:id="rId8"/>
    <p:sldLayoutId id="2147486556" r:id="rId9"/>
    <p:sldLayoutId id="2147486557" r:id="rId10"/>
    <p:sldLayoutId id="2147486558" r:id="rId11"/>
  </p:sldLayoutIdLst>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5pPr>
      <a:lvl6pPr marL="457200" algn="l" rtl="0" fontAlgn="base">
        <a:lnSpc>
          <a:spcPct val="90000"/>
        </a:lnSpc>
        <a:spcBef>
          <a:spcPct val="0"/>
        </a:spcBef>
        <a:spcAft>
          <a:spcPct val="0"/>
        </a:spcAft>
        <a:defRPr sz="3600">
          <a:solidFill>
            <a:schemeClr val="tx2"/>
          </a:solidFill>
          <a:latin typeface="Futura Bk" pitchFamily="34" charset="0"/>
        </a:defRPr>
      </a:lvl6pPr>
      <a:lvl7pPr marL="914400" algn="l" rtl="0" fontAlgn="base">
        <a:lnSpc>
          <a:spcPct val="90000"/>
        </a:lnSpc>
        <a:spcBef>
          <a:spcPct val="0"/>
        </a:spcBef>
        <a:spcAft>
          <a:spcPct val="0"/>
        </a:spcAft>
        <a:defRPr sz="3600">
          <a:solidFill>
            <a:schemeClr val="tx2"/>
          </a:solidFill>
          <a:latin typeface="Futura Bk" pitchFamily="34" charset="0"/>
        </a:defRPr>
      </a:lvl7pPr>
      <a:lvl8pPr marL="1371600" algn="l" rtl="0" fontAlgn="base">
        <a:lnSpc>
          <a:spcPct val="90000"/>
        </a:lnSpc>
        <a:spcBef>
          <a:spcPct val="0"/>
        </a:spcBef>
        <a:spcAft>
          <a:spcPct val="0"/>
        </a:spcAft>
        <a:defRPr sz="3600">
          <a:solidFill>
            <a:schemeClr val="tx2"/>
          </a:solidFill>
          <a:latin typeface="Futura Bk" pitchFamily="34" charset="0"/>
        </a:defRPr>
      </a:lvl8pPr>
      <a:lvl9pPr marL="1828800" algn="l" rtl="0" fontAlgn="base">
        <a:lnSpc>
          <a:spcPct val="90000"/>
        </a:lnSpc>
        <a:spcBef>
          <a:spcPct val="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30000"/>
        </a:spcBef>
        <a:spcAft>
          <a:spcPct val="10000"/>
        </a:spcAft>
        <a:buClr>
          <a:srgbClr val="B2B3B5"/>
        </a:buClr>
        <a:buSzPct val="75000"/>
        <a:buChar char="•"/>
        <a:defRPr sz="2800">
          <a:solidFill>
            <a:schemeClr val="tx1"/>
          </a:solidFill>
          <a:latin typeface="+mn-lt"/>
          <a:ea typeface="ＭＳ Ｐゴシック" charset="-128"/>
          <a:cs typeface="ＭＳ Ｐゴシック" charset="-128"/>
        </a:defRPr>
      </a:lvl1pPr>
      <a:lvl2pPr marL="571500" indent="-228600" algn="l" rtl="0" eaLnBrk="0" fontAlgn="base" hangingPunct="0">
        <a:lnSpc>
          <a:spcPct val="90000"/>
        </a:lnSpc>
        <a:spcBef>
          <a:spcPct val="10000"/>
        </a:spcBef>
        <a:spcAft>
          <a:spcPct val="10000"/>
        </a:spcAft>
        <a:buClr>
          <a:srgbClr val="B2B3B5"/>
        </a:buClr>
        <a:buFont typeface="Arial" charset="0"/>
        <a:buChar char="−"/>
        <a:defRPr sz="2400">
          <a:solidFill>
            <a:schemeClr val="tx1"/>
          </a:solidFill>
          <a:latin typeface="+mn-lt"/>
          <a:ea typeface="ＭＳ Ｐゴシック" charset="-128"/>
        </a:defRPr>
      </a:lvl2pPr>
      <a:lvl3pPr marL="9144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ea typeface="ＭＳ Ｐゴシック" charset="-128"/>
        </a:defRPr>
      </a:lvl3pPr>
      <a:lvl4pPr marL="1257300" indent="-228600" algn="l" rtl="0" eaLnBrk="0" fontAlgn="base" hangingPunct="0">
        <a:lnSpc>
          <a:spcPct val="90000"/>
        </a:lnSpc>
        <a:spcBef>
          <a:spcPct val="10000"/>
        </a:spcBef>
        <a:spcAft>
          <a:spcPct val="10000"/>
        </a:spcAft>
        <a:buClr>
          <a:srgbClr val="B2B3B5"/>
        </a:buClr>
        <a:buFont typeface="Arial" charset="0"/>
        <a:buChar char="−"/>
        <a:defRPr sz="2000">
          <a:solidFill>
            <a:schemeClr val="tx1"/>
          </a:solidFill>
          <a:latin typeface="+mn-lt"/>
          <a:ea typeface="ＭＳ Ｐゴシック" charset="-128"/>
        </a:defRPr>
      </a:lvl4pPr>
      <a:lvl5pPr marL="16002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ea typeface="ＭＳ Ｐゴシック" charset="-128"/>
        </a:defRPr>
      </a:lvl5pPr>
      <a:lvl6pPr marL="20574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6pPr>
      <a:lvl7pPr marL="25146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7pPr>
      <a:lvl8pPr marL="29718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8pPr>
      <a:lvl9pPr marL="34290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28625" y="114300"/>
            <a:ext cx="824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400050" y="1447800"/>
            <a:ext cx="82724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ChangeArrowheads="1"/>
          </p:cNvSpPr>
          <p:nvPr/>
        </p:nvSpPr>
        <p:spPr bwMode="ltGray">
          <a:xfrm>
            <a:off x="0" y="1171575"/>
            <a:ext cx="257175" cy="5686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9" name="Rectangle 5"/>
          <p:cNvSpPr>
            <a:spLocks noChangeArrowheads="1"/>
          </p:cNvSpPr>
          <p:nvPr/>
        </p:nvSpPr>
        <p:spPr bwMode="ltGray">
          <a:xfrm>
            <a:off x="0" y="0"/>
            <a:ext cx="257175" cy="1114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199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0250" y="6261100"/>
            <a:ext cx="555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defRPr>
            </a:lvl1pPr>
          </a:lstStyle>
          <a:p>
            <a:pPr>
              <a:defRPr/>
            </a:pPr>
            <a:fld id="{79F24772-166F-7C4F-AA25-C1606D74AD84}" type="slidenum">
              <a:rPr lang="en-US"/>
              <a:pPr>
                <a:defRPr/>
              </a:pPr>
              <a:t>‹#›</a:t>
            </a:fld>
            <a:endParaRPr lang="en-US"/>
          </a:p>
        </p:txBody>
      </p:sp>
      <p:sp>
        <p:nvSpPr>
          <p:cNvPr id="9224" name="Rectangle 8"/>
          <p:cNvSpPr>
            <a:spLocks noGrp="1" noChangeArrowheads="1"/>
          </p:cNvSpPr>
          <p:nvPr>
            <p:ph type="dt" sz="half" idx="2"/>
          </p:nvPr>
        </p:nvSpPr>
        <p:spPr bwMode="auto">
          <a:xfrm>
            <a:off x="836613" y="6550025"/>
            <a:ext cx="11144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endParaRPr lang="en-US"/>
          </a:p>
        </p:txBody>
      </p:sp>
      <p:sp>
        <p:nvSpPr>
          <p:cNvPr id="9225" name="Rectangle 9"/>
          <p:cNvSpPr>
            <a:spLocks noGrp="1" noChangeArrowheads="1"/>
          </p:cNvSpPr>
          <p:nvPr>
            <p:ph type="ftr" sz="quarter" idx="3"/>
          </p:nvPr>
        </p:nvSpPr>
        <p:spPr bwMode="auto">
          <a:xfrm>
            <a:off x="1997075"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595" r:id="rId1"/>
    <p:sldLayoutId id="2147486559" r:id="rId2"/>
    <p:sldLayoutId id="2147486560" r:id="rId3"/>
    <p:sldLayoutId id="2147486561" r:id="rId4"/>
    <p:sldLayoutId id="2147486562" r:id="rId5"/>
    <p:sldLayoutId id="2147486563" r:id="rId6"/>
    <p:sldLayoutId id="2147486564" r:id="rId7"/>
    <p:sldLayoutId id="2147486565" r:id="rId8"/>
    <p:sldLayoutId id="2147486566" r:id="rId9"/>
    <p:sldLayoutId id="2147486567" r:id="rId10"/>
    <p:sldLayoutId id="2147486568" r:id="rId11"/>
    <p:sldLayoutId id="2147486569" r:id="rId12"/>
    <p:sldLayoutId id="2147486570" r:id="rId13"/>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2500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2pPr>
      <a:lvl3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3pPr>
      <a:lvl4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4pPr>
      <a:lvl5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tx1"/>
          </a:solidFill>
          <a:latin typeface="+mn-lt"/>
          <a:ea typeface="ＭＳ Ｐゴシック" charset="-128"/>
          <a:cs typeface="ＭＳ Ｐゴシック" charset="-128"/>
        </a:defRPr>
      </a:lvl1pPr>
      <a:lvl2pPr marL="571500" indent="-228600" algn="l" rtl="0" eaLnBrk="0" fontAlgn="base" hangingPunct="0">
        <a:lnSpc>
          <a:spcPct val="90000"/>
        </a:lnSpc>
        <a:spcBef>
          <a:spcPct val="25000"/>
        </a:spcBef>
        <a:spcAft>
          <a:spcPct val="10000"/>
        </a:spcAft>
        <a:buClr>
          <a:srgbClr val="ABA69F"/>
        </a:buClr>
        <a:buFont typeface="Futura Bk" charset="0"/>
        <a:buChar char="−"/>
        <a:defRPr sz="2400">
          <a:solidFill>
            <a:schemeClr val="tx1"/>
          </a:solidFill>
          <a:latin typeface="+mn-lt"/>
          <a:ea typeface="ＭＳ Ｐゴシック" charset="-128"/>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ea typeface="ＭＳ Ｐゴシック" charset="-128"/>
        </a:defRPr>
      </a:lvl3pPr>
      <a:lvl4pPr marL="1257300" indent="-228600" algn="l" rtl="0" eaLnBrk="0" fontAlgn="base" hangingPunct="0">
        <a:lnSpc>
          <a:spcPct val="90000"/>
        </a:lnSpc>
        <a:spcBef>
          <a:spcPct val="25000"/>
        </a:spcBef>
        <a:spcAft>
          <a:spcPct val="10000"/>
        </a:spcAft>
        <a:buClr>
          <a:srgbClr val="ABA69F"/>
        </a:buClr>
        <a:buFont typeface="Futura Bk" charset="0"/>
        <a:buChar char="−"/>
        <a:defRPr sz="2000">
          <a:solidFill>
            <a:schemeClr val="tx1"/>
          </a:solidFill>
          <a:latin typeface="+mn-lt"/>
          <a:ea typeface="ＭＳ Ｐゴシック" charset="-128"/>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ea typeface="ＭＳ Ｐゴシック" charset="-128"/>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7" descr="npo000007"/>
          <p:cNvPicPr>
            <a:picLocks noChangeAspect="1" noChangeArrowheads="1"/>
          </p:cNvPicPr>
          <p:nvPr/>
        </p:nvPicPr>
        <p:blipFill>
          <a:blip r:embed="rId14">
            <a:extLst>
              <a:ext uri="{28A0092B-C50C-407E-A947-70E740481C1C}">
                <a14:useLocalDpi xmlns:a14="http://schemas.microsoft.com/office/drawing/2010/main" val="0"/>
              </a:ext>
            </a:extLst>
          </a:blip>
          <a:srcRect l="156" t="838" b="72537"/>
          <a:stretch>
            <a:fillRect/>
          </a:stretch>
        </p:blipFill>
        <p:spPr bwMode="auto">
          <a:xfrm>
            <a:off x="0" y="0"/>
            <a:ext cx="91424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descr="ibm_light_gray_logo_300dpi"/>
          <p:cNvPicPr>
            <a:picLocks noChangeAspect="1" noChangeArrowheads="1"/>
          </p:cNvPicPr>
          <p:nvPr/>
        </p:nvPicPr>
        <p:blipFill>
          <a:blip r:embed="rId15">
            <a:clrChange>
              <a:clrFrom>
                <a:srgbClr val="7889FB"/>
              </a:clrFrom>
              <a:clrTo>
                <a:srgbClr val="7889FB">
                  <a:alpha val="0"/>
                </a:srgbClr>
              </a:clrTo>
            </a:clrChange>
            <a:extLst>
              <a:ext uri="{28A0092B-C50C-407E-A947-70E740481C1C}">
                <a14:useLocalDpi xmlns:a14="http://schemas.microsoft.com/office/drawing/2010/main" val="0"/>
              </a:ext>
            </a:extLst>
          </a:blip>
          <a:srcRect r="6667"/>
          <a:stretch>
            <a:fillRect/>
          </a:stretch>
        </p:blipFill>
        <p:spPr bwMode="invGray">
          <a:xfrm>
            <a:off x="8347075" y="104775"/>
            <a:ext cx="622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6"/>
          <p:cNvSpPr txBox="1">
            <a:spLocks noChangeArrowheads="1"/>
          </p:cNvSpPr>
          <p:nvPr/>
        </p:nvSpPr>
        <p:spPr bwMode="auto">
          <a:xfrm>
            <a:off x="4784725" y="6465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buClr>
                <a:schemeClr val="accent2"/>
              </a:buClr>
              <a:buFont typeface="Wingdings" charset="0"/>
              <a:buNone/>
            </a:pPr>
            <a:endParaRPr lang="en-US" sz="2800"/>
          </a:p>
        </p:txBody>
      </p:sp>
      <p:sp>
        <p:nvSpPr>
          <p:cNvPr id="56325" name="Rectangle 8"/>
          <p:cNvSpPr>
            <a:spLocks noChangeArrowheads="1"/>
          </p:cNvSpPr>
          <p:nvPr/>
        </p:nvSpPr>
        <p:spPr bwMode="blackWhite">
          <a:xfrm>
            <a:off x="0" y="6775450"/>
            <a:ext cx="9144000" cy="82550"/>
          </a:xfrm>
          <a:prstGeom prst="rect">
            <a:avLst/>
          </a:prstGeom>
          <a:solidFill>
            <a:schemeClr val="accent1"/>
          </a:solidFill>
          <a:ln w="3175">
            <a:solidFill>
              <a:schemeClr val="accent1"/>
            </a:solidFill>
            <a:miter lim="800000"/>
            <a:headEnd/>
            <a:tailEnd/>
          </a:ln>
        </p:spPr>
        <p:txBody>
          <a:bodyPr wrap="none" anchor="ctr"/>
          <a:lstStyle/>
          <a:p>
            <a:endParaRPr lang="en-CA"/>
          </a:p>
        </p:txBody>
      </p:sp>
      <p:pic>
        <p:nvPicPr>
          <p:cNvPr id="56326" name="Picture 19" descr="DB2_tex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557963"/>
            <a:ext cx="91455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5855" name="Rectangle 15"/>
          <p:cNvSpPr>
            <a:spLocks noGrp="1" noChangeArrowheads="1"/>
          </p:cNvSpPr>
          <p:nvPr>
            <p:ph type="sldNum" sz="quarter" idx="4"/>
          </p:nvPr>
        </p:nvSpPr>
        <p:spPr bwMode="black">
          <a:xfrm>
            <a:off x="8328025" y="6624638"/>
            <a:ext cx="673100" cy="1524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r">
              <a:spcBef>
                <a:spcPct val="50000"/>
              </a:spcBef>
              <a:defRPr sz="1000">
                <a:solidFill>
                  <a:srgbClr val="000000"/>
                </a:solidFill>
              </a:defRPr>
            </a:lvl1pPr>
          </a:lstStyle>
          <a:p>
            <a:pPr>
              <a:defRPr/>
            </a:pPr>
            <a:fld id="{541325F3-B234-AF4D-9B09-961FCCF8132E}" type="slidenum">
              <a:rPr lang="en-US"/>
              <a:pPr>
                <a:defRPr/>
              </a:pPr>
              <a:t>‹#›</a:t>
            </a:fld>
            <a:endParaRPr lang="en-US"/>
          </a:p>
        </p:txBody>
      </p:sp>
      <p:sp>
        <p:nvSpPr>
          <p:cNvPr id="56328" name="Rectangle 2"/>
          <p:cNvSpPr>
            <a:spLocks noGrp="1" noChangeArrowheads="1"/>
          </p:cNvSpPr>
          <p:nvPr>
            <p:ph type="title"/>
          </p:nvPr>
        </p:nvSpPr>
        <p:spPr bwMode="auto">
          <a:xfrm>
            <a:off x="153988" y="635000"/>
            <a:ext cx="61737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6329" name="Rectangle 3"/>
          <p:cNvSpPr>
            <a:spLocks noGrp="1" noChangeArrowheads="1"/>
          </p:cNvSpPr>
          <p:nvPr>
            <p:ph type="body" idx="1"/>
          </p:nvPr>
        </p:nvSpPr>
        <p:spPr bwMode="auto">
          <a:xfrm>
            <a:off x="352425" y="1455738"/>
            <a:ext cx="5757863"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6330" name="Group 24"/>
          <p:cNvGrpSpPr>
            <a:grpSpLocks/>
          </p:cNvGrpSpPr>
          <p:nvPr/>
        </p:nvGrpSpPr>
        <p:grpSpPr bwMode="auto">
          <a:xfrm>
            <a:off x="104775" y="144463"/>
            <a:ext cx="1438275" cy="168275"/>
            <a:chOff x="56" y="97"/>
            <a:chExt cx="807" cy="94"/>
          </a:xfrm>
        </p:grpSpPr>
        <p:sp>
          <p:nvSpPr>
            <p:cNvPr id="56332" name="Rectangle 15"/>
            <p:cNvSpPr>
              <a:spLocks noChangeArrowheads="1"/>
            </p:cNvSpPr>
            <p:nvPr userDrawn="1"/>
          </p:nvSpPr>
          <p:spPr bwMode="auto">
            <a:xfrm>
              <a:off x="56" y="97"/>
              <a:ext cx="807" cy="94"/>
            </a:xfrm>
            <a:prstGeom prst="rect">
              <a:avLst/>
            </a:pr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56333" name="Picture 21" descr="Information Management"/>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5" y="117"/>
              <a:ext cx="68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6331" name="Object 29"/>
          <p:cNvGraphicFramePr>
            <a:graphicFrameLocks noChangeAspect="1"/>
          </p:cNvGraphicFramePr>
          <p:nvPr/>
        </p:nvGraphicFramePr>
        <p:xfrm>
          <a:off x="8340725" y="6107113"/>
          <a:ext cx="628650" cy="304800"/>
        </p:xfrm>
        <a:graphic>
          <a:graphicData uri="http://schemas.openxmlformats.org/presentationml/2006/ole">
            <mc:AlternateContent xmlns:mc="http://schemas.openxmlformats.org/markup-compatibility/2006">
              <mc:Choice xmlns:v="urn:schemas-microsoft-com:vml" Requires="v">
                <p:oleObj spid="_x0000_s56584" name="Photo Editor Photo" r:id="rId18" imgW="628571" imgH="304923" progId="MSPhotoEd.3">
                  <p:embed/>
                </p:oleObj>
              </mc:Choice>
              <mc:Fallback>
                <p:oleObj name="Photo Editor Photo" r:id="rId18" imgW="628571" imgH="304923" progId="MSPhotoEd.3">
                  <p:embed/>
                  <p:pic>
                    <p:nvPicPr>
                      <p:cNvPr id="0"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40725" y="6107113"/>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596" r:id="rId1"/>
    <p:sldLayoutId id="2147486571" r:id="rId2"/>
    <p:sldLayoutId id="2147486572" r:id="rId3"/>
    <p:sldLayoutId id="2147486573" r:id="rId4"/>
    <p:sldLayoutId id="2147486574" r:id="rId5"/>
    <p:sldLayoutId id="2147486575" r:id="rId6"/>
    <p:sldLayoutId id="2147486576" r:id="rId7"/>
    <p:sldLayoutId id="2147486577" r:id="rId8"/>
    <p:sldLayoutId id="2147486578" r:id="rId9"/>
    <p:sldLayoutId id="2147486579" r:id="rId10"/>
    <p:sldLayoutId id="2147486580" r:id="rId11"/>
  </p:sldLayoutIdLst>
  <p:transition xmlns:p14="http://schemas.microsoft.com/office/powerpoint/2010/main">
    <p:zoom dir="in"/>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2400" b="1" i="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5pPr>
      <a:lvl6pPr marL="457200" algn="l" rtl="0" eaLnBrk="1" fontAlgn="base" hangingPunct="1">
        <a:lnSpc>
          <a:spcPct val="90000"/>
        </a:lnSpc>
        <a:spcBef>
          <a:spcPct val="0"/>
        </a:spcBef>
        <a:spcAft>
          <a:spcPct val="0"/>
        </a:spcAft>
        <a:defRPr sz="2400" b="1" i="1">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b="1" i="1">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b="1" i="1">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b="1" i="1">
          <a:solidFill>
            <a:schemeClr val="tx1"/>
          </a:solidFill>
          <a:latin typeface="Arial" charset="0"/>
          <a:cs typeface="Arial" charset="0"/>
        </a:defRPr>
      </a:lvl9pPr>
    </p:titleStyle>
    <p:bodyStyle>
      <a:lvl1pPr marL="228600" indent="-228600" algn="l" rtl="0" eaLnBrk="0" fontAlgn="base" hangingPunct="0">
        <a:lnSpc>
          <a:spcPct val="95000"/>
        </a:lnSpc>
        <a:spcBef>
          <a:spcPct val="50000"/>
        </a:spcBef>
        <a:spcAft>
          <a:spcPct val="0"/>
        </a:spcAft>
        <a:buClr>
          <a:schemeClr val="tx2"/>
        </a:buClr>
        <a:buFont typeface="Wingdings" charset="0"/>
        <a:buChar char="§"/>
        <a:defRPr sz="2000">
          <a:solidFill>
            <a:schemeClr val="tx1"/>
          </a:solidFill>
          <a:latin typeface="+mn-lt"/>
          <a:ea typeface="ＭＳ Ｐゴシック" charset="0"/>
          <a:cs typeface="+mn-cs"/>
        </a:defRPr>
      </a:lvl1pPr>
      <a:lvl2pPr marL="457200" indent="-227013" algn="l" rtl="0" eaLnBrk="0" fontAlgn="base" hangingPunct="0">
        <a:lnSpc>
          <a:spcPct val="95000"/>
        </a:lnSpc>
        <a:spcBef>
          <a:spcPct val="40000"/>
        </a:spcBef>
        <a:spcAft>
          <a:spcPct val="0"/>
        </a:spcAft>
        <a:buClr>
          <a:schemeClr val="tx2"/>
        </a:buClr>
        <a:buFont typeface="Arial" charset="0"/>
        <a:buChar char="–"/>
        <a:defRPr sz="2000">
          <a:solidFill>
            <a:schemeClr val="tx1"/>
          </a:solidFill>
          <a:latin typeface="+mn-lt"/>
          <a:ea typeface="Arial" charset="0"/>
          <a:cs typeface="+mn-cs"/>
        </a:defRPr>
      </a:lvl2pPr>
      <a:lvl3pPr marL="682625" indent="-223838" algn="l" rtl="0" eaLnBrk="0" fontAlgn="base" hangingPunct="0">
        <a:lnSpc>
          <a:spcPct val="95000"/>
        </a:lnSpc>
        <a:spcBef>
          <a:spcPct val="30000"/>
        </a:spcBef>
        <a:spcAft>
          <a:spcPct val="0"/>
        </a:spcAft>
        <a:buClr>
          <a:schemeClr val="tx2"/>
        </a:buClr>
        <a:buChar char="•"/>
        <a:defRPr sz="2400">
          <a:solidFill>
            <a:schemeClr val="tx1"/>
          </a:solidFill>
          <a:latin typeface="+mn-lt"/>
          <a:ea typeface="Arial" charset="0"/>
          <a:cs typeface="+mn-cs"/>
        </a:defRPr>
      </a:lvl3pPr>
      <a:lvl4pPr marL="912813" indent="-228600" algn="l" rtl="0" eaLnBrk="0" fontAlgn="base" hangingPunct="0">
        <a:lnSpc>
          <a:spcPct val="95000"/>
        </a:lnSpc>
        <a:spcBef>
          <a:spcPct val="20000"/>
        </a:spcBef>
        <a:spcAft>
          <a:spcPct val="0"/>
        </a:spcAft>
        <a:buClr>
          <a:schemeClr val="tx2"/>
        </a:buClr>
        <a:buFont typeface="Arial" charset="0"/>
        <a:buChar char="–"/>
        <a:defRPr sz="1600">
          <a:solidFill>
            <a:schemeClr val="tx1"/>
          </a:solidFill>
          <a:latin typeface="+mn-lt"/>
          <a:ea typeface="Arial" charset="0"/>
          <a:cs typeface="+mn-cs"/>
        </a:defRPr>
      </a:lvl4pPr>
      <a:lvl5pPr marL="1143000" indent="-228600" algn="l" rtl="0" eaLnBrk="0" fontAlgn="base" hangingPunct="0">
        <a:lnSpc>
          <a:spcPct val="95000"/>
        </a:lnSpc>
        <a:spcBef>
          <a:spcPct val="20000"/>
        </a:spcBef>
        <a:spcAft>
          <a:spcPct val="0"/>
        </a:spcAft>
        <a:buClr>
          <a:schemeClr val="tx2"/>
        </a:buClr>
        <a:buFont typeface="Arial" charset="0"/>
        <a:buChar char="&gt;"/>
        <a:defRPr sz="1600">
          <a:solidFill>
            <a:schemeClr val="tx1"/>
          </a:solidFill>
          <a:latin typeface="+mn-lt"/>
          <a:ea typeface="Arial" charset="0"/>
          <a:cs typeface="+mn-cs"/>
        </a:defRPr>
      </a:lvl5pPr>
      <a:lvl6pPr marL="16002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6pPr>
      <a:lvl7pPr marL="20574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7pPr>
      <a:lvl8pPr marL="25146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8pPr>
      <a:lvl9pPr marL="29718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D1AB93B5-E55D-484A-B01C-E5FA5536DD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97" r:id="rId1"/>
    <p:sldLayoutId id="2147486598" r:id="rId2"/>
  </p:sldLayoutIdLst>
  <p:transition xmlns:p14="http://schemas.microsoft.com/office/powerpoint/2010/main" advClick="0"/>
  <p:txStyles>
    <p:titleStyle>
      <a:lvl1pPr algn="ctr" rtl="0" eaLnBrk="0" fontAlgn="base" hangingPunct="0">
        <a:spcBef>
          <a:spcPct val="0"/>
        </a:spcBef>
        <a:spcAft>
          <a:spcPct val="0"/>
        </a:spcAft>
        <a:defRPr sz="4400">
          <a:solidFill>
            <a:srgbClr val="0066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2pPr>
      <a:lvl3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3pPr>
      <a:lvl4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4pPr>
      <a:lvl5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5pPr>
      <a:lvl6pPr marL="457200" algn="ctr" rtl="0" fontAlgn="base">
        <a:spcBef>
          <a:spcPct val="0"/>
        </a:spcBef>
        <a:spcAft>
          <a:spcPct val="0"/>
        </a:spcAft>
        <a:defRPr sz="4400">
          <a:solidFill>
            <a:srgbClr val="0066FF"/>
          </a:solidFill>
          <a:latin typeface="Comic Sans MS" charset="0"/>
        </a:defRPr>
      </a:lvl6pPr>
      <a:lvl7pPr marL="914400" algn="ctr" rtl="0" fontAlgn="base">
        <a:spcBef>
          <a:spcPct val="0"/>
        </a:spcBef>
        <a:spcAft>
          <a:spcPct val="0"/>
        </a:spcAft>
        <a:defRPr sz="4400">
          <a:solidFill>
            <a:srgbClr val="0066FF"/>
          </a:solidFill>
          <a:latin typeface="Comic Sans MS" charset="0"/>
        </a:defRPr>
      </a:lvl7pPr>
      <a:lvl8pPr marL="1371600" algn="ctr" rtl="0" fontAlgn="base">
        <a:spcBef>
          <a:spcPct val="0"/>
        </a:spcBef>
        <a:spcAft>
          <a:spcPct val="0"/>
        </a:spcAft>
        <a:defRPr sz="4400">
          <a:solidFill>
            <a:srgbClr val="0066FF"/>
          </a:solidFill>
          <a:latin typeface="Comic Sans MS" charset="0"/>
        </a:defRPr>
      </a:lvl8pPr>
      <a:lvl9pPr marL="1828800" algn="ctr" rtl="0" fontAlgn="base">
        <a:spcBef>
          <a:spcPct val="0"/>
        </a:spcBef>
        <a:spcAft>
          <a:spcPct val="0"/>
        </a:spcAft>
        <a:defRPr sz="4400">
          <a:solidFill>
            <a:srgbClr val="0066FF"/>
          </a:solidFill>
          <a:latin typeface="Comic Sans MS"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6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32A08901-86B0-BB4B-8F00-57C0A2484C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99" r:id="rId1"/>
  </p:sldLayoutIdLst>
  <p:transition xmlns:p14="http://schemas.microsoft.com/office/powerpoint/2010/main" advClick="0"/>
  <p:txStyles>
    <p:titleStyle>
      <a:lvl1pPr algn="ctr" rtl="0" eaLnBrk="0" fontAlgn="base" hangingPunct="0">
        <a:spcBef>
          <a:spcPct val="0"/>
        </a:spcBef>
        <a:spcAft>
          <a:spcPct val="0"/>
        </a:spcAft>
        <a:defRPr sz="4400">
          <a:solidFill>
            <a:srgbClr val="0066FF"/>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rgbClr val="0066FF"/>
          </a:solidFill>
          <a:latin typeface="Comic Sans MS" charset="0"/>
        </a:defRPr>
      </a:lvl6pPr>
      <a:lvl7pPr marL="914400" algn="ctr" rtl="0" fontAlgn="base">
        <a:spcBef>
          <a:spcPct val="0"/>
        </a:spcBef>
        <a:spcAft>
          <a:spcPct val="0"/>
        </a:spcAft>
        <a:defRPr sz="4400">
          <a:solidFill>
            <a:srgbClr val="0066FF"/>
          </a:solidFill>
          <a:latin typeface="Comic Sans MS" charset="0"/>
        </a:defRPr>
      </a:lvl7pPr>
      <a:lvl8pPr marL="1371600" algn="ctr" rtl="0" fontAlgn="base">
        <a:spcBef>
          <a:spcPct val="0"/>
        </a:spcBef>
        <a:spcAft>
          <a:spcPct val="0"/>
        </a:spcAft>
        <a:defRPr sz="4400">
          <a:solidFill>
            <a:srgbClr val="0066FF"/>
          </a:solidFill>
          <a:latin typeface="Comic Sans MS" charset="0"/>
        </a:defRPr>
      </a:lvl8pPr>
      <a:lvl9pPr marL="1828800" algn="ctr" rtl="0" fontAlgn="base">
        <a:spcBef>
          <a:spcPct val="0"/>
        </a:spcBef>
        <a:spcAft>
          <a:spcPct val="0"/>
        </a:spcAft>
        <a:defRPr sz="4400">
          <a:solidFill>
            <a:srgbClr val="0066FF"/>
          </a:solidFill>
          <a:latin typeface="Comic Sans MS"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213508792"/>
      </p:ext>
    </p:extLst>
  </p:cSld>
  <p:clrMap bg1="lt1" tx1="dk1" bg2="lt2" tx2="dk2" accent1="accent1" accent2="accent2" accent3="accent3" accent4="accent4" accent5="accent5" accent6="accent6" hlink="hlink" folHlink="folHlink"/>
  <p:sldLayoutIdLst>
    <p:sldLayoutId id="2147486670" r:id="rId1"/>
    <p:sldLayoutId id="2147486671" r:id="rId2"/>
    <p:sldLayoutId id="2147486672" r:id="rId3"/>
    <p:sldLayoutId id="2147486673" r:id="rId4"/>
    <p:sldLayoutId id="2147486712"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35.png"/><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39.png"/><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29.png"/><Relationship Id="rId3"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41.png"/><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45.png"/><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hyperlink" Target="http://steverant.pen.io/" TargetMode="External"/><Relationship Id="rId3" Type="http://schemas.openxmlformats.org/officeDocument/2006/relationships/image" Target="../media/image3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47.png"/><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49.png"/><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57.png"/><Relationship Id="rId3" Type="http://schemas.openxmlformats.org/officeDocument/2006/relationships/image" Target="../media/image5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5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3.xml"/><Relationship Id="rId3"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1" Type="http://schemas.openxmlformats.org/officeDocument/2006/relationships/slideLayout" Target="../slideLayouts/slideLayout91.xml"/><Relationship Id="rId2" Type="http://schemas.openxmlformats.org/officeDocument/2006/relationships/notesSlide" Target="../notesSlides/notesSlid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image" Target="../media/image6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image" Target="../media/image65.png"/><Relationship Id="rId3"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1" Type="http://schemas.openxmlformats.org/officeDocument/2006/relationships/slideLayout" Target="../slideLayouts/slideLayout92.xml"/><Relationship Id="rId2" Type="http://schemas.openxmlformats.org/officeDocument/2006/relationships/image" Target="../media/image6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5.xml"/><Relationship Id="rId3" Type="http://schemas.openxmlformats.org/officeDocument/2006/relationships/image" Target="../media/image7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07.xml"/><Relationship Id="rId2" Type="http://schemas.openxmlformats.org/officeDocument/2006/relationships/notesSlide" Target="../notesSlides/notesSlide6.xml"/></Relationships>
</file>

<file path=ppt/slides/_rels/slide66.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png"/><Relationship Id="rId1" Type="http://schemas.openxmlformats.org/officeDocument/2006/relationships/slideLayout" Target="../slideLayouts/slideLayout87.xml"/><Relationship Id="rId2" Type="http://schemas.openxmlformats.org/officeDocument/2006/relationships/notesSlide" Target="../notesSlides/notesSlide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7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 Id="rId1" Type="http://schemas.openxmlformats.org/officeDocument/2006/relationships/slideLayout" Target="../slideLayouts/slideLayout91.xml"/><Relationship Id="rId2" Type="http://schemas.openxmlformats.org/officeDocument/2006/relationships/image" Target="../media/image7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8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79.xml"/><Relationship Id="rId2" Type="http://schemas.openxmlformats.org/officeDocument/2006/relationships/image" Target="../media/image85.wmf"/></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slideLayout" Target="../slideLayouts/slideLayout91.xml"/><Relationship Id="rId2" Type="http://schemas.openxmlformats.org/officeDocument/2006/relationships/image" Target="../media/image88.png"/></Relationships>
</file>

<file path=ppt/slides/_rels/slide75.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85.wmf"/><Relationship Id="rId5" Type="http://schemas.openxmlformats.org/officeDocument/2006/relationships/image" Target="../media/image90.png"/><Relationship Id="rId6" Type="http://schemas.openxmlformats.org/officeDocument/2006/relationships/image" Target="../media/image89.png"/><Relationship Id="rId1" Type="http://schemas.openxmlformats.org/officeDocument/2006/relationships/slideLayout" Target="../slideLayouts/slideLayout79.xml"/><Relationship Id="rId2" Type="http://schemas.openxmlformats.org/officeDocument/2006/relationships/image" Target="../media/image9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Services and Scale</a:t>
            </a:r>
            <a:endParaRPr lang="en-US" sz="3200" b="1" dirty="0">
              <a:solidFill>
                <a:srgbClr val="161645"/>
              </a:solidFill>
              <a:latin typeface="Calibri" charset="0"/>
            </a:endParaRPr>
          </a:p>
        </p:txBody>
      </p:sp>
      <p:sp>
        <p:nvSpPr>
          <p:cNvPr id="90114"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8226425" cy="1554163"/>
          </a:xfrm>
        </p:spPr>
        <p:txBody>
          <a:bodyPr/>
          <a:lstStyle/>
          <a:p>
            <a:pPr eaLnBrk="1" hangingPunct="1"/>
            <a:r>
              <a:rPr lang="en-US" sz="3600" dirty="0" smtClean="0">
                <a:latin typeface="Arial" charset="0"/>
                <a:ea typeface="ＭＳ Ｐゴシック" charset="0"/>
              </a:rPr>
              <a:t>Ideal throughput: cartoon version</a:t>
            </a:r>
            <a:endParaRPr lang="en-US" sz="3600" dirty="0">
              <a:latin typeface="Arial" charset="0"/>
              <a:ea typeface="ＭＳ Ｐゴシック" charset="0"/>
            </a:endParaRPr>
          </a:p>
        </p:txBody>
      </p:sp>
      <p:sp>
        <p:nvSpPr>
          <p:cNvPr id="76804" name="Line 4"/>
          <p:cNvSpPr>
            <a:spLocks noChangeAspect="1" noChangeShapeType="1"/>
          </p:cNvSpPr>
          <p:nvPr/>
        </p:nvSpPr>
        <p:spPr bwMode="auto">
          <a:xfrm>
            <a:off x="4267200" y="3657600"/>
            <a:ext cx="1905000" cy="0"/>
          </a:xfrm>
          <a:prstGeom prst="line">
            <a:avLst/>
          </a:prstGeom>
          <a:noFill/>
          <a:ln w="38100">
            <a:solidFill>
              <a:srgbClr val="003367"/>
            </a:solidFill>
            <a:miter lim="800000"/>
            <a:headEnd/>
            <a:tailEnd/>
          </a:ln>
          <a:extLst>
            <a:ext uri="{909E8E84-426E-40dd-AFC4-6F175D3DCCD1}">
              <a14:hiddenFill xmlns:a14="http://schemas.microsoft.com/office/drawing/2010/main">
                <a:noFill/>
              </a14:hiddenFill>
            </a:ext>
          </a:extLst>
        </p:spPr>
        <p:txBody>
          <a:bodyPr wrap="none"/>
          <a:lstStyle/>
          <a:p>
            <a:endParaRPr lang="en-US">
              <a:solidFill>
                <a:prstClr val="white"/>
              </a:solidFill>
            </a:endParaRPr>
          </a:p>
        </p:txBody>
      </p:sp>
      <p:sp>
        <p:nvSpPr>
          <p:cNvPr id="59398" name="Text Box 6"/>
          <p:cNvSpPr txBox="1">
            <a:spLocks noChangeAspect="1" noChangeArrowheads="1"/>
          </p:cNvSpPr>
          <p:nvPr/>
        </p:nvSpPr>
        <p:spPr bwMode="auto">
          <a:xfrm>
            <a:off x="4267200" y="3276600"/>
            <a:ext cx="2038514" cy="400110"/>
          </a:xfrm>
          <a:prstGeom prst="rect">
            <a:avLst/>
          </a:prstGeom>
          <a:noFill/>
          <a:ln w="9525">
            <a:noFill/>
            <a:miter lim="800000"/>
            <a:headEnd/>
            <a:tailEnd/>
          </a:ln>
        </p:spPr>
        <p:txBody>
          <a:bodyPr wrap="none">
            <a:spAutoFit/>
          </a:bodyPr>
          <a:lstStyle/>
          <a:p>
            <a:pPr>
              <a:defRPr/>
            </a:pPr>
            <a:r>
              <a:rPr lang="en-US" sz="2000" dirty="0" smtClean="0">
                <a:solidFill>
                  <a:srgbClr val="003367"/>
                </a:solidFill>
                <a:latin typeface="Arial"/>
                <a:ea typeface="ＭＳ Ｐゴシック" charset="-128"/>
                <a:cs typeface="ＭＳ Ｐゴシック" charset="-128"/>
              </a:rPr>
              <a:t>Ideal throughput</a:t>
            </a:r>
            <a:endParaRPr lang="en-US" sz="2000" dirty="0">
              <a:solidFill>
                <a:srgbClr val="003367"/>
              </a:solidFill>
              <a:latin typeface="Arial"/>
              <a:ea typeface="ＭＳ Ｐゴシック" charset="-128"/>
              <a:cs typeface="ＭＳ Ｐゴシック" charset="-128"/>
            </a:endParaRPr>
          </a:p>
        </p:txBody>
      </p:sp>
      <p:sp>
        <p:nvSpPr>
          <p:cNvPr id="13" name="Text Box 6"/>
          <p:cNvSpPr txBox="1">
            <a:spLocks noChangeAspect="1" noChangeArrowheads="1"/>
          </p:cNvSpPr>
          <p:nvPr/>
        </p:nvSpPr>
        <p:spPr bwMode="auto">
          <a:xfrm>
            <a:off x="2004959" y="6248400"/>
            <a:ext cx="4014841" cy="400110"/>
          </a:xfrm>
          <a:prstGeom prst="rect">
            <a:avLst/>
          </a:prstGeom>
          <a:noFill/>
          <a:ln w="9525">
            <a:noFill/>
            <a:miter lim="800000"/>
            <a:headEnd/>
            <a:tailEnd/>
          </a:ln>
        </p:spPr>
        <p:txBody>
          <a:bodyPr wrap="none">
            <a:spAutoFit/>
          </a:bodyPr>
          <a:lstStyle/>
          <a:p>
            <a:pPr>
              <a:defRPr/>
            </a:pPr>
            <a:r>
              <a:rPr lang="en-US" sz="2000" dirty="0">
                <a:solidFill>
                  <a:srgbClr val="003367"/>
                </a:solidFill>
                <a:latin typeface="Arial"/>
                <a:ea typeface="ＭＳ Ｐゴシック" charset="-128"/>
                <a:cs typeface="ＭＳ Ｐゴシック" charset="-128"/>
              </a:rPr>
              <a:t>Request arrival rate (</a:t>
            </a:r>
            <a:r>
              <a:rPr lang="en-US" sz="2000" dirty="0">
                <a:solidFill>
                  <a:srgbClr val="651222"/>
                </a:solidFill>
                <a:latin typeface="Arial"/>
                <a:ea typeface="ＭＳ Ｐゴシック" charset="-128"/>
                <a:cs typeface="ＭＳ Ｐゴシック" charset="-128"/>
              </a:rPr>
              <a:t>offered </a:t>
            </a:r>
            <a:r>
              <a:rPr lang="en-US" sz="2000" dirty="0" smtClean="0">
                <a:solidFill>
                  <a:srgbClr val="651222"/>
                </a:solidFill>
                <a:latin typeface="Arial"/>
                <a:ea typeface="ＭＳ Ｐゴシック" charset="-128"/>
                <a:cs typeface="ＭＳ Ｐゴシック" charset="-128"/>
              </a:rPr>
              <a:t>load</a:t>
            </a:r>
            <a:r>
              <a:rPr lang="en-US" sz="2000" dirty="0" smtClean="0">
                <a:solidFill>
                  <a:srgbClr val="003367"/>
                </a:solidFill>
                <a:latin typeface="Arial"/>
                <a:ea typeface="ＭＳ Ｐゴシック" charset="-128"/>
                <a:cs typeface="ＭＳ Ｐゴシック" charset="-128"/>
              </a:rPr>
              <a:t>)</a:t>
            </a:r>
            <a:endParaRPr lang="en-US" sz="2000" dirty="0">
              <a:solidFill>
                <a:srgbClr val="003367"/>
              </a:solidFill>
              <a:latin typeface="Arial"/>
              <a:ea typeface="ＭＳ Ｐゴシック" charset="-128"/>
              <a:cs typeface="ＭＳ Ｐゴシック" charset="-128"/>
            </a:endParaRPr>
          </a:p>
        </p:txBody>
      </p:sp>
      <p:sp>
        <p:nvSpPr>
          <p:cNvPr id="14" name="Text Box 6"/>
          <p:cNvSpPr txBox="1">
            <a:spLocks noChangeAspect="1" noChangeArrowheads="1"/>
          </p:cNvSpPr>
          <p:nvPr/>
        </p:nvSpPr>
        <p:spPr bwMode="auto">
          <a:xfrm>
            <a:off x="76200" y="3773031"/>
            <a:ext cx="1600200" cy="2246769"/>
          </a:xfrm>
          <a:prstGeom prst="rect">
            <a:avLst/>
          </a:prstGeom>
          <a:noFill/>
          <a:ln w="9525">
            <a:noFill/>
            <a:miter lim="800000"/>
            <a:headEnd/>
            <a:tailEnd/>
          </a:ln>
        </p:spPr>
        <p:txBody>
          <a:bodyPr>
            <a:spAutoFit/>
          </a:bodyPr>
          <a:lstStyle/>
          <a:p>
            <a:pPr algn="ctr">
              <a:defRPr/>
            </a:pPr>
            <a:r>
              <a:rPr lang="en-US" sz="2000" dirty="0">
                <a:solidFill>
                  <a:srgbClr val="003367"/>
                </a:solidFill>
                <a:latin typeface="Arial"/>
                <a:ea typeface="ＭＳ Ｐゴシック" charset="-128"/>
                <a:cs typeface="ＭＳ Ｐゴシック" charset="-128"/>
              </a:rPr>
              <a:t>Response rate (</a:t>
            </a:r>
            <a:r>
              <a:rPr lang="en-US" sz="2000" dirty="0">
                <a:solidFill>
                  <a:srgbClr val="651222"/>
                </a:solidFill>
                <a:latin typeface="Arial"/>
                <a:ea typeface="ＭＳ Ｐゴシック" charset="-128"/>
                <a:cs typeface="ＭＳ Ｐゴシック" charset="-128"/>
              </a:rPr>
              <a:t>throughput</a:t>
            </a:r>
            <a:r>
              <a:rPr lang="en-US" sz="2000" dirty="0" smtClean="0">
                <a:solidFill>
                  <a:srgbClr val="003367"/>
                </a:solidFill>
                <a:latin typeface="Arial"/>
                <a:ea typeface="ＭＳ Ｐゴシック" charset="-128"/>
                <a:cs typeface="ＭＳ Ｐゴシック" charset="-128"/>
              </a:rPr>
              <a:t>)</a:t>
            </a:r>
          </a:p>
          <a:p>
            <a:pPr algn="ctr">
              <a:defRPr/>
            </a:pPr>
            <a:endParaRPr lang="en-US" sz="2000" dirty="0" smtClean="0">
              <a:solidFill>
                <a:srgbClr val="003367"/>
              </a:solidFill>
              <a:latin typeface="Arial"/>
              <a:ea typeface="ＭＳ Ｐゴシック" charset="-128"/>
              <a:cs typeface="ＭＳ Ｐゴシック" charset="-128"/>
            </a:endParaRPr>
          </a:p>
          <a:p>
            <a:pPr algn="ctr">
              <a:defRPr/>
            </a:pPr>
            <a:r>
              <a:rPr lang="en-US" sz="2000" dirty="0" smtClean="0">
                <a:solidFill>
                  <a:srgbClr val="003367"/>
                </a:solidFill>
                <a:latin typeface="Arial"/>
                <a:ea typeface="ＭＳ Ｐゴシック" charset="-128"/>
                <a:cs typeface="ＭＳ Ｐゴシック" charset="-128"/>
              </a:rPr>
              <a:t>i.e., request completion rate</a:t>
            </a:r>
          </a:p>
        </p:txBody>
      </p:sp>
      <p:sp>
        <p:nvSpPr>
          <p:cNvPr id="17" name="Text Box 6"/>
          <p:cNvSpPr txBox="1">
            <a:spLocks noChangeAspect="1" noChangeArrowheads="1"/>
          </p:cNvSpPr>
          <p:nvPr/>
        </p:nvSpPr>
        <p:spPr bwMode="auto">
          <a:xfrm>
            <a:off x="4419600" y="4191000"/>
            <a:ext cx="1311275" cy="40005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a:solidFill>
                  <a:srgbClr val="003367"/>
                </a:solidFill>
              </a:rPr>
              <a:t>saturation</a:t>
            </a:r>
            <a:endParaRPr lang="en-US" dirty="0">
              <a:solidFill>
                <a:srgbClr val="003367"/>
              </a:solidFill>
            </a:endParaRPr>
          </a:p>
        </p:txBody>
      </p:sp>
      <p:sp>
        <p:nvSpPr>
          <p:cNvPr id="19" name="Text Box 6"/>
          <p:cNvSpPr txBox="1">
            <a:spLocks noChangeAspect="1" noChangeArrowheads="1"/>
          </p:cNvSpPr>
          <p:nvPr/>
        </p:nvSpPr>
        <p:spPr bwMode="auto">
          <a:xfrm>
            <a:off x="4648200" y="5334000"/>
            <a:ext cx="1295400" cy="400110"/>
          </a:xfrm>
          <a:prstGeom prst="rect">
            <a:avLst/>
          </a:prstGeom>
          <a:noFill/>
          <a:ln w="9525">
            <a:noFill/>
            <a:miter lim="800000"/>
            <a:headEnd/>
            <a:tailEnd/>
          </a:ln>
        </p:spPr>
        <p:txBody>
          <a:bodyPr wrap="square">
            <a:spAutoFit/>
          </a:bodyPr>
          <a:lstStyle/>
          <a:p>
            <a:pPr>
              <a:defRPr/>
            </a:pPr>
            <a:r>
              <a:rPr lang="en-US" sz="2000" dirty="0" smtClean="0">
                <a:solidFill>
                  <a:srgbClr val="003367"/>
                </a:solidFill>
                <a:latin typeface="Arial"/>
                <a:ea typeface="ＭＳ Ｐゴシック" charset="-128"/>
                <a:cs typeface="ＭＳ Ｐゴシック" charset="-128"/>
              </a:rPr>
              <a:t>peak rate</a:t>
            </a:r>
            <a:endParaRPr lang="en-US" sz="2000" dirty="0">
              <a:solidFill>
                <a:srgbClr val="003367"/>
              </a:solidFill>
              <a:latin typeface="Arial"/>
              <a:ea typeface="ＭＳ Ｐゴシック" charset="-128"/>
              <a:cs typeface="ＭＳ Ｐゴシック" charset="-128"/>
            </a:endParaRPr>
          </a:p>
        </p:txBody>
      </p:sp>
      <p:sp>
        <p:nvSpPr>
          <p:cNvPr id="20" name="Text Box 6"/>
          <p:cNvSpPr txBox="1">
            <a:spLocks noChangeAspect="1" noChangeArrowheads="1"/>
          </p:cNvSpPr>
          <p:nvPr/>
        </p:nvSpPr>
        <p:spPr bwMode="auto">
          <a:xfrm>
            <a:off x="533400" y="1752600"/>
            <a:ext cx="3276600" cy="1200329"/>
          </a:xfrm>
          <a:prstGeom prst="rect">
            <a:avLst/>
          </a:prstGeom>
          <a:solidFill>
            <a:srgbClr val="F0F0F0"/>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throughput == arrival rate</a:t>
            </a:r>
          </a:p>
          <a:p>
            <a:pPr eaLnBrk="1" hangingPunct="1"/>
            <a:r>
              <a:rPr lang="en-US" sz="1800" dirty="0" smtClean="0">
                <a:solidFill>
                  <a:srgbClr val="003367"/>
                </a:solidFill>
              </a:rPr>
              <a:t>The center is not saturated: it completes requests at the rate requests are submitted.</a:t>
            </a:r>
            <a:endParaRPr lang="en-US" sz="2000" dirty="0">
              <a:solidFill>
                <a:srgbClr val="003367"/>
              </a:solidFill>
            </a:endParaRPr>
          </a:p>
        </p:txBody>
      </p:sp>
      <p:sp>
        <p:nvSpPr>
          <p:cNvPr id="22" name="Text Box 6"/>
          <p:cNvSpPr txBox="1">
            <a:spLocks noChangeAspect="1" noChangeArrowheads="1"/>
          </p:cNvSpPr>
          <p:nvPr/>
        </p:nvSpPr>
        <p:spPr bwMode="auto">
          <a:xfrm>
            <a:off x="4572000" y="1752600"/>
            <a:ext cx="3581400" cy="1200329"/>
          </a:xfrm>
          <a:prstGeom prst="rect">
            <a:avLst/>
          </a:prstGeom>
          <a:solidFill>
            <a:schemeClr val="bg2">
              <a:lumMod val="20000"/>
              <a:lumOff val="80000"/>
            </a:schemeClr>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throughput == peak rate</a:t>
            </a:r>
          </a:p>
          <a:p>
            <a:pPr eaLnBrk="1" hangingPunct="1"/>
            <a:r>
              <a:rPr lang="en-US" sz="1800" dirty="0" smtClean="0">
                <a:solidFill>
                  <a:srgbClr val="003367"/>
                </a:solidFill>
              </a:rPr>
              <a:t>The center is </a:t>
            </a:r>
            <a:r>
              <a:rPr lang="en-US" sz="1800" dirty="0" smtClean="0">
                <a:solidFill>
                  <a:srgbClr val="651222"/>
                </a:solidFill>
              </a:rPr>
              <a:t>saturated</a:t>
            </a:r>
            <a:r>
              <a:rPr lang="en-US" sz="1800" dirty="0" smtClean="0">
                <a:solidFill>
                  <a:srgbClr val="003367"/>
                </a:solidFill>
              </a:rPr>
              <a:t>.  It can’t go any faster, no matter how many requests are submitted.</a:t>
            </a:r>
            <a:endParaRPr lang="en-US" sz="2000" dirty="0">
              <a:solidFill>
                <a:srgbClr val="003367"/>
              </a:solidFill>
            </a:endParaRPr>
          </a:p>
        </p:txBody>
      </p:sp>
      <p:sp>
        <p:nvSpPr>
          <p:cNvPr id="23" name="Line 12"/>
          <p:cNvSpPr>
            <a:spLocks noChangeShapeType="1"/>
          </p:cNvSpPr>
          <p:nvPr/>
        </p:nvSpPr>
        <p:spPr bwMode="auto">
          <a:xfrm flipH="1" flipV="1">
            <a:off x="4267200" y="3657600"/>
            <a:ext cx="381000" cy="609600"/>
          </a:xfrm>
          <a:prstGeom prst="line">
            <a:avLst/>
          </a:prstGeom>
          <a:noFill/>
          <a:ln w="22225" cap="flat" cmpd="sng" algn="ctr">
            <a:solidFill>
              <a:schemeClr val="accent6"/>
            </a:solidFill>
            <a:prstDash val="solid"/>
            <a:round/>
            <a:headEnd type="none" w="sm" len="sm"/>
            <a:tailEnd type="stealth" w="lg" len="lg"/>
          </a:ln>
        </p:spPr>
        <p:txBody>
          <a:bodyPr wrap="square" anchor="ctr">
            <a:spAutoFit/>
          </a:bodyPr>
          <a:lstStyle/>
          <a:p>
            <a:pPr>
              <a:defRPr/>
            </a:pPr>
            <a:endParaRPr lang="en-US">
              <a:solidFill>
                <a:prstClr val="white"/>
              </a:solidFill>
              <a:ea typeface="ＭＳ Ｐゴシック" charset="-128"/>
              <a:cs typeface="ＭＳ Ｐゴシック" charset="-128"/>
            </a:endParaRPr>
          </a:p>
        </p:txBody>
      </p:sp>
      <p:sp>
        <p:nvSpPr>
          <p:cNvPr id="28" name="Rectangle 27"/>
          <p:cNvSpPr/>
          <p:nvPr/>
        </p:nvSpPr>
        <p:spPr bwMode="auto">
          <a:xfrm>
            <a:off x="1676400" y="3657600"/>
            <a:ext cx="2590800" cy="2590800"/>
          </a:xfrm>
          <a:prstGeom prst="rect">
            <a:avLst/>
          </a:prstGeom>
          <a:noFill/>
          <a:ln w="19050" cmpd="sng">
            <a:solidFill>
              <a:schemeClr val="bg2"/>
            </a:solidFill>
            <a:miter lim="800000"/>
            <a:headEnd/>
            <a:tailEnd/>
          </a:ln>
        </p:spPr>
        <p:txBody>
          <a:bodyPr wrap="none" anchor="ctr"/>
          <a:lstStyle/>
          <a:p>
            <a:pPr algn="ctr"/>
            <a:endParaRPr lang="en-US">
              <a:solidFill>
                <a:prstClr val="white"/>
              </a:solidFill>
              <a:latin typeface="Tahoma" charset="0"/>
            </a:endParaRPr>
          </a:p>
        </p:txBody>
      </p:sp>
      <p:cxnSp>
        <p:nvCxnSpPr>
          <p:cNvPr id="9" name="Straight Connector 8"/>
          <p:cNvCxnSpPr/>
          <p:nvPr/>
        </p:nvCxnSpPr>
        <p:spPr bwMode="auto">
          <a:xfrm flipV="1">
            <a:off x="1676400" y="3657600"/>
            <a:ext cx="2590800" cy="2590800"/>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3" name="Straight Connector 2"/>
          <p:cNvCxnSpPr/>
          <p:nvPr/>
        </p:nvCxnSpPr>
        <p:spPr bwMode="auto">
          <a:xfrm>
            <a:off x="4261403" y="1752600"/>
            <a:ext cx="20084" cy="4487862"/>
          </a:xfrm>
          <a:prstGeom prst="line">
            <a:avLst/>
          </a:prstGeom>
          <a:solidFill>
            <a:srgbClr val="00B8FF"/>
          </a:solidFill>
          <a:ln w="38100" cap="flat" cmpd="sng" algn="ctr">
            <a:solidFill>
              <a:schemeClr val="tx1"/>
            </a:solidFill>
            <a:prstDash val="sysDash"/>
            <a:round/>
            <a:headEnd type="none" w="med" len="med"/>
            <a:tailEnd type="none" w="med" len="med"/>
          </a:ln>
          <a:effectLst/>
        </p:spPr>
      </p:cxnSp>
      <p:cxnSp>
        <p:nvCxnSpPr>
          <p:cNvPr id="24" name="Straight Connector 23"/>
          <p:cNvCxnSpPr/>
          <p:nvPr/>
        </p:nvCxnSpPr>
        <p:spPr bwMode="auto">
          <a:xfrm>
            <a:off x="1676400" y="3352800"/>
            <a:ext cx="0" cy="2895600"/>
          </a:xfrm>
          <a:prstGeom prst="line">
            <a:avLst/>
          </a:prstGeom>
          <a:noFill/>
          <a:ln w="38100">
            <a:solidFill>
              <a:schemeClr val="bg2"/>
            </a:solidFill>
            <a:miter lim="800000"/>
            <a:headEnd/>
            <a:tailEnd/>
          </a:ln>
        </p:spPr>
      </p:cxnSp>
      <p:cxnSp>
        <p:nvCxnSpPr>
          <p:cNvPr id="36" name="Straight Connector 35"/>
          <p:cNvCxnSpPr/>
          <p:nvPr/>
        </p:nvCxnSpPr>
        <p:spPr bwMode="auto">
          <a:xfrm flipH="1">
            <a:off x="1676400" y="6248400"/>
            <a:ext cx="4495800" cy="0"/>
          </a:xfrm>
          <a:prstGeom prst="line">
            <a:avLst/>
          </a:prstGeom>
          <a:noFill/>
          <a:ln w="38100">
            <a:solidFill>
              <a:schemeClr val="bg2"/>
            </a:solidFill>
            <a:miter lim="800000"/>
            <a:headEnd/>
            <a:tailEnd/>
          </a:ln>
        </p:spPr>
      </p:cxnSp>
      <p:cxnSp>
        <p:nvCxnSpPr>
          <p:cNvPr id="31" name="Straight Arrow Connector 30"/>
          <p:cNvCxnSpPr>
            <a:stCxn id="20" idx="2"/>
          </p:cNvCxnSpPr>
          <p:nvPr/>
        </p:nvCxnSpPr>
        <p:spPr bwMode="auto">
          <a:xfrm>
            <a:off x="2171700" y="2952929"/>
            <a:ext cx="1257300" cy="1542871"/>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H="1">
            <a:off x="4267200" y="5715000"/>
            <a:ext cx="457200" cy="5334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52" name="Text Box 6"/>
          <p:cNvSpPr txBox="1">
            <a:spLocks noChangeAspect="1" noChangeArrowheads="1"/>
          </p:cNvSpPr>
          <p:nvPr/>
        </p:nvSpPr>
        <p:spPr bwMode="auto">
          <a:xfrm>
            <a:off x="6400800" y="4004608"/>
            <a:ext cx="2743200" cy="1938992"/>
          </a:xfrm>
          <a:prstGeom prst="rect">
            <a:avLst/>
          </a:prstGeom>
          <a:noFill/>
          <a:ln w="9525">
            <a:noFill/>
            <a:miter lim="800000"/>
            <a:headEnd/>
            <a:tailEnd/>
          </a:ln>
        </p:spPr>
        <p:txBody>
          <a:bodyPr wrap="square">
            <a:spAutoFit/>
          </a:bodyPr>
          <a:lstStyle/>
          <a:p>
            <a:pPr>
              <a:defRPr/>
            </a:pPr>
            <a:r>
              <a:rPr lang="en-US" sz="2000" dirty="0" smtClean="0">
                <a:solidFill>
                  <a:srgbClr val="B5B5B5">
                    <a:lumMod val="50000"/>
                  </a:srgbClr>
                </a:solidFill>
                <a:latin typeface="Arial"/>
                <a:ea typeface="ＭＳ Ｐゴシック" charset="-128"/>
                <a:cs typeface="ＭＳ Ｐゴシック" charset="-128"/>
              </a:rPr>
              <a:t>This graph shows throughput (e.g., of a server) as a function of offered load.  It is idealized: your mileage may vary.</a:t>
            </a:r>
            <a:endParaRPr lang="en-US" sz="2000" dirty="0">
              <a:solidFill>
                <a:srgbClr val="B5B5B5">
                  <a:lumMod val="50000"/>
                </a:srgbClr>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16586936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8226425" cy="1554163"/>
          </a:xfrm>
        </p:spPr>
        <p:txBody>
          <a:bodyPr/>
          <a:lstStyle/>
          <a:p>
            <a:pPr eaLnBrk="1" hangingPunct="1"/>
            <a:r>
              <a:rPr lang="en-US" sz="3600" dirty="0" smtClean="0">
                <a:latin typeface="Arial" charset="0"/>
                <a:ea typeface="ＭＳ Ｐゴシック" charset="0"/>
              </a:rPr>
              <a:t>Throughput: reality</a:t>
            </a:r>
            <a:endParaRPr lang="en-US" sz="3600" dirty="0">
              <a:latin typeface="Arial" charset="0"/>
              <a:ea typeface="ＭＳ Ｐゴシック" charset="0"/>
            </a:endParaRPr>
          </a:p>
        </p:txBody>
      </p:sp>
      <p:sp>
        <p:nvSpPr>
          <p:cNvPr id="76804" name="Line 4"/>
          <p:cNvSpPr>
            <a:spLocks noChangeAspect="1" noChangeShapeType="1"/>
          </p:cNvSpPr>
          <p:nvPr/>
        </p:nvSpPr>
        <p:spPr bwMode="auto">
          <a:xfrm>
            <a:off x="4267200" y="3657600"/>
            <a:ext cx="1905000" cy="0"/>
          </a:xfrm>
          <a:prstGeom prst="line">
            <a:avLst/>
          </a:prstGeom>
          <a:noFill/>
          <a:ln w="38100">
            <a:solidFill>
              <a:srgbClr val="003367"/>
            </a:solidFill>
            <a:miter lim="800000"/>
            <a:headEnd/>
            <a:tailEnd/>
          </a:ln>
          <a:extLst>
            <a:ext uri="{909E8E84-426E-40dd-AFC4-6F175D3DCCD1}">
              <a14:hiddenFill xmlns:a14="http://schemas.microsoft.com/office/drawing/2010/main">
                <a:noFill/>
              </a14:hiddenFill>
            </a:ext>
          </a:extLst>
        </p:spPr>
        <p:txBody>
          <a:bodyPr wrap="none"/>
          <a:lstStyle/>
          <a:p>
            <a:endParaRPr lang="en-US">
              <a:solidFill>
                <a:prstClr val="white"/>
              </a:solidFill>
            </a:endParaRPr>
          </a:p>
        </p:txBody>
      </p:sp>
      <p:sp>
        <p:nvSpPr>
          <p:cNvPr id="13" name="Text Box 6"/>
          <p:cNvSpPr txBox="1">
            <a:spLocks noChangeAspect="1" noChangeArrowheads="1"/>
          </p:cNvSpPr>
          <p:nvPr/>
        </p:nvSpPr>
        <p:spPr bwMode="auto">
          <a:xfrm>
            <a:off x="2004959" y="6248400"/>
            <a:ext cx="4014841" cy="400110"/>
          </a:xfrm>
          <a:prstGeom prst="rect">
            <a:avLst/>
          </a:prstGeom>
          <a:noFill/>
          <a:ln w="9525">
            <a:noFill/>
            <a:miter lim="800000"/>
            <a:headEnd/>
            <a:tailEnd/>
          </a:ln>
        </p:spPr>
        <p:txBody>
          <a:bodyPr wrap="none">
            <a:spAutoFit/>
          </a:bodyPr>
          <a:lstStyle/>
          <a:p>
            <a:pPr>
              <a:defRPr/>
            </a:pPr>
            <a:r>
              <a:rPr lang="en-US" sz="2000" dirty="0">
                <a:solidFill>
                  <a:srgbClr val="003367"/>
                </a:solidFill>
                <a:latin typeface="Arial"/>
                <a:ea typeface="ＭＳ Ｐゴシック" charset="-128"/>
                <a:cs typeface="ＭＳ Ｐゴシック" charset="-128"/>
              </a:rPr>
              <a:t>Request arrival rate (</a:t>
            </a:r>
            <a:r>
              <a:rPr lang="en-US" sz="2000" dirty="0">
                <a:solidFill>
                  <a:srgbClr val="651222"/>
                </a:solidFill>
                <a:latin typeface="Arial"/>
                <a:ea typeface="ＭＳ Ｐゴシック" charset="-128"/>
                <a:cs typeface="ＭＳ Ｐゴシック" charset="-128"/>
              </a:rPr>
              <a:t>offered </a:t>
            </a:r>
            <a:r>
              <a:rPr lang="en-US" sz="2000" dirty="0" smtClean="0">
                <a:solidFill>
                  <a:srgbClr val="651222"/>
                </a:solidFill>
                <a:latin typeface="Arial"/>
                <a:ea typeface="ＭＳ Ｐゴシック" charset="-128"/>
                <a:cs typeface="ＭＳ Ｐゴシック" charset="-128"/>
              </a:rPr>
              <a:t>load</a:t>
            </a:r>
            <a:r>
              <a:rPr lang="en-US" sz="2000" dirty="0" smtClean="0">
                <a:solidFill>
                  <a:srgbClr val="003367"/>
                </a:solidFill>
                <a:latin typeface="Arial"/>
                <a:ea typeface="ＭＳ Ｐゴシック" charset="-128"/>
                <a:cs typeface="ＭＳ Ｐゴシック" charset="-128"/>
              </a:rPr>
              <a:t>)</a:t>
            </a:r>
            <a:endParaRPr lang="en-US" sz="2000" dirty="0">
              <a:solidFill>
                <a:srgbClr val="003367"/>
              </a:solidFill>
              <a:latin typeface="Arial"/>
              <a:ea typeface="ＭＳ Ｐゴシック" charset="-128"/>
              <a:cs typeface="ＭＳ Ｐゴシック" charset="-128"/>
            </a:endParaRPr>
          </a:p>
        </p:txBody>
      </p:sp>
      <p:sp>
        <p:nvSpPr>
          <p:cNvPr id="14" name="Text Box 6"/>
          <p:cNvSpPr txBox="1">
            <a:spLocks noChangeAspect="1" noChangeArrowheads="1"/>
          </p:cNvSpPr>
          <p:nvPr/>
        </p:nvSpPr>
        <p:spPr bwMode="auto">
          <a:xfrm>
            <a:off x="76200" y="3773031"/>
            <a:ext cx="1600200" cy="2246769"/>
          </a:xfrm>
          <a:prstGeom prst="rect">
            <a:avLst/>
          </a:prstGeom>
          <a:noFill/>
          <a:ln w="9525">
            <a:noFill/>
            <a:miter lim="800000"/>
            <a:headEnd/>
            <a:tailEnd/>
          </a:ln>
        </p:spPr>
        <p:txBody>
          <a:bodyPr>
            <a:spAutoFit/>
          </a:bodyPr>
          <a:lstStyle/>
          <a:p>
            <a:pPr algn="ctr">
              <a:defRPr/>
            </a:pPr>
            <a:r>
              <a:rPr lang="en-US" sz="2000" dirty="0">
                <a:solidFill>
                  <a:srgbClr val="003367"/>
                </a:solidFill>
                <a:latin typeface="Arial"/>
                <a:ea typeface="ＭＳ Ｐゴシック" charset="-128"/>
                <a:cs typeface="ＭＳ Ｐゴシック" charset="-128"/>
              </a:rPr>
              <a:t>Response rate (</a:t>
            </a:r>
            <a:r>
              <a:rPr lang="en-US" sz="2000" dirty="0">
                <a:solidFill>
                  <a:srgbClr val="651222"/>
                </a:solidFill>
                <a:latin typeface="Arial"/>
                <a:ea typeface="ＭＳ Ｐゴシック" charset="-128"/>
                <a:cs typeface="ＭＳ Ｐゴシック" charset="-128"/>
              </a:rPr>
              <a:t>throughput</a:t>
            </a:r>
            <a:r>
              <a:rPr lang="en-US" sz="2000" dirty="0" smtClean="0">
                <a:solidFill>
                  <a:srgbClr val="003367"/>
                </a:solidFill>
                <a:latin typeface="Arial"/>
                <a:ea typeface="ＭＳ Ｐゴシック" charset="-128"/>
                <a:cs typeface="ＭＳ Ｐゴシック" charset="-128"/>
              </a:rPr>
              <a:t>)</a:t>
            </a:r>
          </a:p>
          <a:p>
            <a:pPr algn="ctr">
              <a:defRPr/>
            </a:pPr>
            <a:endParaRPr lang="en-US" sz="2000" dirty="0" smtClean="0">
              <a:solidFill>
                <a:srgbClr val="003367"/>
              </a:solidFill>
              <a:latin typeface="Arial"/>
              <a:ea typeface="ＭＳ Ｐゴシック" charset="-128"/>
              <a:cs typeface="ＭＳ Ｐゴシック" charset="-128"/>
            </a:endParaRPr>
          </a:p>
          <a:p>
            <a:pPr algn="ctr">
              <a:defRPr/>
            </a:pPr>
            <a:r>
              <a:rPr lang="en-US" sz="2000" dirty="0" smtClean="0">
                <a:solidFill>
                  <a:srgbClr val="003367"/>
                </a:solidFill>
                <a:latin typeface="Arial"/>
                <a:ea typeface="ＭＳ Ｐゴシック" charset="-128"/>
                <a:cs typeface="ＭＳ Ｐゴシック" charset="-128"/>
              </a:rPr>
              <a:t>i.e., request completion rate</a:t>
            </a:r>
          </a:p>
        </p:txBody>
      </p:sp>
      <p:sp>
        <p:nvSpPr>
          <p:cNvPr id="17" name="Text Box 6"/>
          <p:cNvSpPr txBox="1">
            <a:spLocks noChangeAspect="1" noChangeArrowheads="1"/>
          </p:cNvSpPr>
          <p:nvPr/>
        </p:nvSpPr>
        <p:spPr bwMode="auto">
          <a:xfrm>
            <a:off x="4419600" y="4191000"/>
            <a:ext cx="1311275" cy="40005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a:solidFill>
                  <a:srgbClr val="003367"/>
                </a:solidFill>
              </a:rPr>
              <a:t>saturation</a:t>
            </a:r>
            <a:endParaRPr lang="en-US" dirty="0">
              <a:solidFill>
                <a:srgbClr val="003367"/>
              </a:solidFill>
            </a:endParaRPr>
          </a:p>
        </p:txBody>
      </p:sp>
      <p:sp>
        <p:nvSpPr>
          <p:cNvPr id="19" name="Text Box 6"/>
          <p:cNvSpPr txBox="1">
            <a:spLocks noChangeAspect="1" noChangeArrowheads="1"/>
          </p:cNvSpPr>
          <p:nvPr/>
        </p:nvSpPr>
        <p:spPr bwMode="auto">
          <a:xfrm>
            <a:off x="4648200" y="5334000"/>
            <a:ext cx="1295400" cy="400110"/>
          </a:xfrm>
          <a:prstGeom prst="rect">
            <a:avLst/>
          </a:prstGeom>
          <a:noFill/>
          <a:ln w="9525">
            <a:noFill/>
            <a:miter lim="800000"/>
            <a:headEnd/>
            <a:tailEnd/>
          </a:ln>
        </p:spPr>
        <p:txBody>
          <a:bodyPr wrap="square">
            <a:spAutoFit/>
          </a:bodyPr>
          <a:lstStyle/>
          <a:p>
            <a:pPr>
              <a:defRPr/>
            </a:pPr>
            <a:r>
              <a:rPr lang="en-US" sz="2000" dirty="0" smtClean="0">
                <a:solidFill>
                  <a:srgbClr val="003367"/>
                </a:solidFill>
                <a:latin typeface="Arial"/>
                <a:ea typeface="ＭＳ Ｐゴシック" charset="-128"/>
                <a:cs typeface="ＭＳ Ｐゴシック" charset="-128"/>
              </a:rPr>
              <a:t>peak rate</a:t>
            </a:r>
            <a:endParaRPr lang="en-US" sz="2000" dirty="0">
              <a:solidFill>
                <a:srgbClr val="003367"/>
              </a:solidFill>
              <a:latin typeface="Arial"/>
              <a:ea typeface="ＭＳ Ｐゴシック" charset="-128"/>
              <a:cs typeface="ＭＳ Ｐゴシック" charset="-128"/>
            </a:endParaRPr>
          </a:p>
        </p:txBody>
      </p:sp>
      <p:sp>
        <p:nvSpPr>
          <p:cNvPr id="20" name="Text Box 6"/>
          <p:cNvSpPr txBox="1">
            <a:spLocks noChangeAspect="1" noChangeArrowheads="1"/>
          </p:cNvSpPr>
          <p:nvPr/>
        </p:nvSpPr>
        <p:spPr bwMode="auto">
          <a:xfrm>
            <a:off x="533400" y="1752600"/>
            <a:ext cx="7467600" cy="1200329"/>
          </a:xfrm>
          <a:prstGeom prst="rect">
            <a:avLst/>
          </a:prstGeom>
          <a:solidFill>
            <a:srgbClr val="F0F0F0"/>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Thrashing, also called congestion collapse</a:t>
            </a:r>
          </a:p>
          <a:p>
            <a:pPr eaLnBrk="1" hangingPunct="1"/>
            <a:r>
              <a:rPr lang="en-US" sz="1800" dirty="0" smtClean="0">
                <a:solidFill>
                  <a:srgbClr val="003367"/>
                </a:solidFill>
              </a:rPr>
              <a:t>Real servers/devices often have some pathological behaviors at saturation.  E.g., they abort requests after investing work in them (</a:t>
            </a:r>
            <a:r>
              <a:rPr lang="en-US" sz="1800" dirty="0" smtClean="0">
                <a:solidFill>
                  <a:srgbClr val="651222"/>
                </a:solidFill>
              </a:rPr>
              <a:t>thrashing</a:t>
            </a:r>
            <a:r>
              <a:rPr lang="en-US" sz="1800" dirty="0" smtClean="0">
                <a:solidFill>
                  <a:srgbClr val="003367"/>
                </a:solidFill>
              </a:rPr>
              <a:t>), which wastes work, reducing throughput.</a:t>
            </a:r>
            <a:endParaRPr lang="en-US" sz="2000" dirty="0">
              <a:solidFill>
                <a:srgbClr val="003367"/>
              </a:solidFill>
            </a:endParaRPr>
          </a:p>
        </p:txBody>
      </p:sp>
      <p:sp>
        <p:nvSpPr>
          <p:cNvPr id="23" name="Line 12"/>
          <p:cNvSpPr>
            <a:spLocks noChangeShapeType="1"/>
          </p:cNvSpPr>
          <p:nvPr/>
        </p:nvSpPr>
        <p:spPr bwMode="auto">
          <a:xfrm flipH="1" flipV="1">
            <a:off x="4267200" y="3657600"/>
            <a:ext cx="381000" cy="609600"/>
          </a:xfrm>
          <a:prstGeom prst="line">
            <a:avLst/>
          </a:prstGeom>
          <a:noFill/>
          <a:ln w="22225" cap="flat" cmpd="sng" algn="ctr">
            <a:solidFill>
              <a:schemeClr val="accent6"/>
            </a:solidFill>
            <a:prstDash val="solid"/>
            <a:round/>
            <a:headEnd type="none" w="sm" len="sm"/>
            <a:tailEnd type="stealth" w="lg" len="lg"/>
          </a:ln>
        </p:spPr>
        <p:txBody>
          <a:bodyPr wrap="square" anchor="ctr">
            <a:spAutoFit/>
          </a:bodyPr>
          <a:lstStyle/>
          <a:p>
            <a:pPr>
              <a:defRPr/>
            </a:pPr>
            <a:endParaRPr lang="en-US">
              <a:solidFill>
                <a:prstClr val="white"/>
              </a:solidFill>
              <a:ea typeface="ＭＳ Ｐゴシック" charset="-128"/>
              <a:cs typeface="ＭＳ Ｐゴシック" charset="-128"/>
            </a:endParaRPr>
          </a:p>
        </p:txBody>
      </p:sp>
      <p:sp>
        <p:nvSpPr>
          <p:cNvPr id="28" name="Rectangle 27"/>
          <p:cNvSpPr/>
          <p:nvPr/>
        </p:nvSpPr>
        <p:spPr bwMode="auto">
          <a:xfrm>
            <a:off x="1676400" y="3657600"/>
            <a:ext cx="2590800" cy="2590800"/>
          </a:xfrm>
          <a:prstGeom prst="rect">
            <a:avLst/>
          </a:prstGeom>
          <a:noFill/>
          <a:ln w="19050" cmpd="sng">
            <a:solidFill>
              <a:schemeClr val="bg2"/>
            </a:solidFill>
            <a:miter lim="800000"/>
            <a:headEnd/>
            <a:tailEnd/>
          </a:ln>
        </p:spPr>
        <p:txBody>
          <a:bodyPr wrap="none" anchor="ctr"/>
          <a:lstStyle/>
          <a:p>
            <a:pPr algn="ctr"/>
            <a:endParaRPr lang="en-US">
              <a:solidFill>
                <a:prstClr val="white"/>
              </a:solidFill>
              <a:latin typeface="Tahoma" charset="0"/>
            </a:endParaRPr>
          </a:p>
        </p:txBody>
      </p:sp>
      <p:cxnSp>
        <p:nvCxnSpPr>
          <p:cNvPr id="9" name="Straight Connector 8"/>
          <p:cNvCxnSpPr/>
          <p:nvPr/>
        </p:nvCxnSpPr>
        <p:spPr bwMode="auto">
          <a:xfrm flipV="1">
            <a:off x="1676400" y="3657600"/>
            <a:ext cx="2590800" cy="2590800"/>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676400" y="3352800"/>
            <a:ext cx="0" cy="2895600"/>
          </a:xfrm>
          <a:prstGeom prst="line">
            <a:avLst/>
          </a:prstGeom>
          <a:noFill/>
          <a:ln w="38100">
            <a:solidFill>
              <a:schemeClr val="bg2"/>
            </a:solidFill>
            <a:miter lim="800000"/>
            <a:headEnd/>
            <a:tailEnd/>
          </a:ln>
        </p:spPr>
      </p:cxnSp>
      <p:cxnSp>
        <p:nvCxnSpPr>
          <p:cNvPr id="36" name="Straight Connector 35"/>
          <p:cNvCxnSpPr/>
          <p:nvPr/>
        </p:nvCxnSpPr>
        <p:spPr bwMode="auto">
          <a:xfrm flipH="1">
            <a:off x="1676400" y="6248400"/>
            <a:ext cx="4495800" cy="0"/>
          </a:xfrm>
          <a:prstGeom prst="line">
            <a:avLst/>
          </a:prstGeom>
          <a:noFill/>
          <a:ln w="38100">
            <a:solidFill>
              <a:schemeClr val="bg2"/>
            </a:solidFill>
            <a:miter lim="800000"/>
            <a:headEnd/>
            <a:tailEnd/>
          </a:ln>
        </p:spPr>
      </p:cxnSp>
      <p:cxnSp>
        <p:nvCxnSpPr>
          <p:cNvPr id="31" name="Straight Arrow Connector 30"/>
          <p:cNvCxnSpPr>
            <a:stCxn id="20" idx="2"/>
          </p:cNvCxnSpPr>
          <p:nvPr/>
        </p:nvCxnSpPr>
        <p:spPr bwMode="auto">
          <a:xfrm>
            <a:off x="4267200" y="2952929"/>
            <a:ext cx="533400" cy="857071"/>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H="1">
            <a:off x="4267200" y="5715000"/>
            <a:ext cx="457200" cy="5334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1" name="Freeform 5"/>
          <p:cNvSpPr>
            <a:spLocks noChangeAspect="1"/>
          </p:cNvSpPr>
          <p:nvPr/>
        </p:nvSpPr>
        <p:spPr bwMode="auto">
          <a:xfrm>
            <a:off x="1676400" y="3733800"/>
            <a:ext cx="5486400" cy="2514600"/>
          </a:xfrm>
          <a:custGeom>
            <a:avLst/>
            <a:gdLst>
              <a:gd name="T0" fmla="*/ 0 w 2112"/>
              <a:gd name="T1" fmla="*/ 2147483647 h 1184"/>
              <a:gd name="T2" fmla="*/ 2147483647 w 2112"/>
              <a:gd name="T3" fmla="*/ 2147483647 h 1184"/>
              <a:gd name="T4" fmla="*/ 2147483647 w 2112"/>
              <a:gd name="T5" fmla="*/ 2147483647 h 1184"/>
              <a:gd name="T6" fmla="*/ 2147483647 w 2112"/>
              <a:gd name="T7" fmla="*/ 2147483647 h 1184"/>
              <a:gd name="T8" fmla="*/ 2147483647 w 2112"/>
              <a:gd name="T9" fmla="*/ 2147483647 h 1184"/>
              <a:gd name="T10" fmla="*/ 2147483647 w 2112"/>
              <a:gd name="T11" fmla="*/ 2147483647 h 1184"/>
              <a:gd name="T12" fmla="*/ 2147483647 w 2112"/>
              <a:gd name="T13" fmla="*/ 2147483647 h 1184"/>
              <a:gd name="T14" fmla="*/ 0 60000 65536"/>
              <a:gd name="T15" fmla="*/ 0 60000 65536"/>
              <a:gd name="T16" fmla="*/ 0 60000 65536"/>
              <a:gd name="T17" fmla="*/ 0 60000 65536"/>
              <a:gd name="T18" fmla="*/ 0 60000 65536"/>
              <a:gd name="T19" fmla="*/ 0 60000 65536"/>
              <a:gd name="T20" fmla="*/ 0 60000 65536"/>
              <a:gd name="T21" fmla="*/ 0 w 2112"/>
              <a:gd name="T22" fmla="*/ 0 h 1184"/>
              <a:gd name="T23" fmla="*/ 2112 w 2112"/>
              <a:gd name="T24" fmla="*/ 1184 h 1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2" h="1184">
                <a:moveTo>
                  <a:pt x="0" y="1184"/>
                </a:moveTo>
                <a:cubicBezTo>
                  <a:pt x="216" y="932"/>
                  <a:pt x="432" y="680"/>
                  <a:pt x="576" y="512"/>
                </a:cubicBezTo>
                <a:cubicBezTo>
                  <a:pt x="720" y="344"/>
                  <a:pt x="768" y="256"/>
                  <a:pt x="864" y="176"/>
                </a:cubicBezTo>
                <a:cubicBezTo>
                  <a:pt x="960" y="96"/>
                  <a:pt x="992" y="56"/>
                  <a:pt x="1152" y="32"/>
                </a:cubicBezTo>
                <a:cubicBezTo>
                  <a:pt x="1312" y="8"/>
                  <a:pt x="1680" y="0"/>
                  <a:pt x="1824" y="32"/>
                </a:cubicBezTo>
                <a:cubicBezTo>
                  <a:pt x="1968" y="64"/>
                  <a:pt x="1968" y="32"/>
                  <a:pt x="2016" y="224"/>
                </a:cubicBezTo>
                <a:cubicBezTo>
                  <a:pt x="2064" y="416"/>
                  <a:pt x="2096" y="992"/>
                  <a:pt x="2112" y="1184"/>
                </a:cubicBezTo>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solidFill>
                <a:prstClr val="white"/>
              </a:solidFill>
            </a:endParaRPr>
          </a:p>
        </p:txBody>
      </p:sp>
      <p:cxnSp>
        <p:nvCxnSpPr>
          <p:cNvPr id="25" name="Straight Arrow Connector 24"/>
          <p:cNvCxnSpPr>
            <a:stCxn id="20" idx="2"/>
          </p:cNvCxnSpPr>
          <p:nvPr/>
        </p:nvCxnSpPr>
        <p:spPr bwMode="auto">
          <a:xfrm>
            <a:off x="4267200" y="2952929"/>
            <a:ext cx="2590800" cy="1238071"/>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7" name="Text Box 6"/>
          <p:cNvSpPr txBox="1">
            <a:spLocks noChangeAspect="1" noChangeArrowheads="1"/>
          </p:cNvSpPr>
          <p:nvPr/>
        </p:nvSpPr>
        <p:spPr bwMode="auto">
          <a:xfrm>
            <a:off x="7315200" y="3022937"/>
            <a:ext cx="1905000" cy="1015663"/>
          </a:xfrm>
          <a:prstGeom prst="rect">
            <a:avLst/>
          </a:prstGeom>
          <a:no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smtClean="0">
                <a:solidFill>
                  <a:srgbClr val="003367"/>
                </a:solidFill>
              </a:rPr>
              <a:t>delivered throughput</a:t>
            </a:r>
          </a:p>
          <a:p>
            <a:pPr eaLnBrk="1" hangingPunct="1"/>
            <a:r>
              <a:rPr lang="en-US" sz="2000" dirty="0" smtClean="0">
                <a:solidFill>
                  <a:srgbClr val="003367"/>
                </a:solidFill>
              </a:rPr>
              <a:t>(“</a:t>
            </a:r>
            <a:r>
              <a:rPr lang="en-US" sz="2000" dirty="0" err="1" smtClean="0">
                <a:solidFill>
                  <a:srgbClr val="003367"/>
                </a:solidFill>
              </a:rPr>
              <a:t>goodput</a:t>
            </a:r>
            <a:r>
              <a:rPr lang="en-US" sz="2000" dirty="0" smtClean="0">
                <a:solidFill>
                  <a:srgbClr val="003367"/>
                </a:solidFill>
              </a:rPr>
              <a:t>”)</a:t>
            </a:r>
            <a:endParaRPr lang="en-US" dirty="0">
              <a:solidFill>
                <a:srgbClr val="003367"/>
              </a:solidFill>
            </a:endParaRPr>
          </a:p>
        </p:txBody>
      </p:sp>
      <p:cxnSp>
        <p:nvCxnSpPr>
          <p:cNvPr id="29" name="Straight Arrow Connector 28"/>
          <p:cNvCxnSpPr>
            <a:stCxn id="27" idx="1"/>
          </p:cNvCxnSpPr>
          <p:nvPr/>
        </p:nvCxnSpPr>
        <p:spPr bwMode="auto">
          <a:xfrm flipH="1">
            <a:off x="6477000" y="3530769"/>
            <a:ext cx="838200" cy="203031"/>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3" name="Text Box 6"/>
          <p:cNvSpPr txBox="1">
            <a:spLocks noChangeAspect="1" noChangeArrowheads="1"/>
          </p:cNvSpPr>
          <p:nvPr/>
        </p:nvSpPr>
        <p:spPr bwMode="auto">
          <a:xfrm>
            <a:off x="6019800" y="4343400"/>
            <a:ext cx="2819400" cy="1631216"/>
          </a:xfrm>
          <a:prstGeom prst="rect">
            <a:avLst/>
          </a:prstGeom>
          <a:solidFill>
            <a:schemeClr val="bg1"/>
          </a:solidFill>
          <a:ln w="9525">
            <a:noFill/>
            <a:miter lim="800000"/>
            <a:headEnd/>
            <a:tailEnd/>
          </a:ln>
        </p:spPr>
        <p:txBody>
          <a:bodyPr wrap="square">
            <a:spAutoFit/>
          </a:bodyPr>
          <a:lstStyle/>
          <a:p>
            <a:pPr>
              <a:defRPr/>
            </a:pPr>
            <a:r>
              <a:rPr lang="en-US" sz="2000" b="1" dirty="0" smtClean="0">
                <a:solidFill>
                  <a:srgbClr val="B5B5B5">
                    <a:lumMod val="50000"/>
                  </a:srgbClr>
                </a:solidFill>
                <a:latin typeface="Arial"/>
                <a:ea typeface="ＭＳ Ｐゴシック" charset="-128"/>
                <a:cs typeface="ＭＳ Ｐゴシック" charset="-128"/>
              </a:rPr>
              <a:t>Illustration only</a:t>
            </a:r>
          </a:p>
          <a:p>
            <a:pPr>
              <a:defRPr/>
            </a:pPr>
            <a:r>
              <a:rPr lang="en-US" sz="2000" dirty="0" smtClean="0">
                <a:solidFill>
                  <a:srgbClr val="B5B5B5">
                    <a:lumMod val="50000"/>
                  </a:srgbClr>
                </a:solidFill>
                <a:latin typeface="Arial"/>
                <a:ea typeface="ＭＳ Ｐゴシック" charset="-128"/>
                <a:cs typeface="ＭＳ Ｐゴシック" charset="-128"/>
              </a:rPr>
              <a:t>Saturation behavior is highly sensitive to implementation choices and quality.</a:t>
            </a:r>
            <a:endParaRPr lang="en-US" sz="2000" dirty="0">
              <a:solidFill>
                <a:srgbClr val="B5B5B5">
                  <a:lumMod val="50000"/>
                </a:srgbClr>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323585116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Utilization</a:t>
            </a:r>
            <a:endParaRPr lang="en-US"/>
          </a:p>
        </p:txBody>
      </p:sp>
      <p:sp>
        <p:nvSpPr>
          <p:cNvPr id="66563" name="Rectangle 3"/>
          <p:cNvSpPr>
            <a:spLocks noGrp="1" noChangeArrowheads="1"/>
          </p:cNvSpPr>
          <p:nvPr>
            <p:ph type="body" idx="1"/>
          </p:nvPr>
        </p:nvSpPr>
        <p:spPr/>
        <p:txBody>
          <a:bodyPr/>
          <a:lstStyle/>
          <a:p>
            <a:r>
              <a:rPr lang="en-US" sz="2400" b="0" dirty="0" smtClean="0"/>
              <a:t>What is the probability that the center is busy?</a:t>
            </a:r>
          </a:p>
          <a:p>
            <a:pPr lvl="1"/>
            <a:r>
              <a:rPr lang="en-US" sz="2000" b="0" dirty="0" smtClean="0"/>
              <a:t>Answer: some number between 0 and 1.</a:t>
            </a:r>
          </a:p>
          <a:p>
            <a:r>
              <a:rPr lang="en-US" sz="2400" b="0" dirty="0" smtClean="0"/>
              <a:t>What percentage of the time is the center busy?</a:t>
            </a:r>
          </a:p>
          <a:p>
            <a:pPr lvl="1"/>
            <a:r>
              <a:rPr lang="en-US" sz="2000" b="0" dirty="0" smtClean="0"/>
              <a:t>Answer: some number between 0 and 100</a:t>
            </a:r>
          </a:p>
          <a:p>
            <a:r>
              <a:rPr lang="en-US" sz="2400" b="0" dirty="0" smtClean="0"/>
              <a:t>These are interchangeable: called </a:t>
            </a:r>
            <a:r>
              <a:rPr lang="en-US" sz="2400" dirty="0" smtClean="0">
                <a:solidFill>
                  <a:srgbClr val="800000"/>
                </a:solidFill>
              </a:rPr>
              <a:t>utilization</a:t>
            </a:r>
            <a:r>
              <a:rPr lang="en-US" sz="2400" b="0" dirty="0" smtClean="0"/>
              <a:t> U </a:t>
            </a:r>
            <a:endParaRPr lang="en-US" sz="2000" b="0" dirty="0" smtClean="0"/>
          </a:p>
          <a:p>
            <a:r>
              <a:rPr lang="en-US" sz="2400" b="0" dirty="0" smtClean="0"/>
              <a:t>The probability that the service center is </a:t>
            </a:r>
            <a:r>
              <a:rPr lang="en-US" sz="2400" dirty="0" smtClean="0">
                <a:solidFill>
                  <a:srgbClr val="800000"/>
                </a:solidFill>
              </a:rPr>
              <a:t>idle</a:t>
            </a:r>
            <a:r>
              <a:rPr lang="en-US" sz="2400" b="0" dirty="0" smtClean="0">
                <a:solidFill>
                  <a:srgbClr val="800000"/>
                </a:solidFill>
              </a:rPr>
              <a:t> </a:t>
            </a:r>
            <a:r>
              <a:rPr lang="en-US" sz="2400" b="0" dirty="0" smtClean="0"/>
              <a:t>is 1-</a:t>
            </a:r>
            <a:r>
              <a:rPr lang="en-US" sz="2400" b="0" dirty="0"/>
              <a:t>U</a:t>
            </a:r>
            <a:endParaRPr lang="en-US" sz="2400" b="0" dirty="0" smtClean="0"/>
          </a:p>
        </p:txBody>
      </p:sp>
    </p:spTree>
    <p:extLst>
      <p:ext uri="{BB962C8B-B14F-4D97-AF65-F5344CB8AC3E}">
        <p14:creationId xmlns:p14="http://schemas.microsoft.com/office/powerpoint/2010/main" val="3972771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8226425" cy="1554163"/>
          </a:xfrm>
        </p:spPr>
        <p:txBody>
          <a:bodyPr/>
          <a:lstStyle/>
          <a:p>
            <a:pPr eaLnBrk="1" hangingPunct="1"/>
            <a:r>
              <a:rPr lang="en-US" sz="3600" dirty="0" smtClean="0">
                <a:latin typeface="Arial" charset="0"/>
                <a:ea typeface="ＭＳ Ｐゴシック" charset="0"/>
              </a:rPr>
              <a:t>Utilization: cartoon version</a:t>
            </a:r>
            <a:endParaRPr lang="en-US" sz="3600" dirty="0">
              <a:latin typeface="Arial" charset="0"/>
              <a:ea typeface="ＭＳ Ｐゴシック" charset="0"/>
            </a:endParaRPr>
          </a:p>
        </p:txBody>
      </p:sp>
      <p:sp>
        <p:nvSpPr>
          <p:cNvPr id="76804" name="Line 4"/>
          <p:cNvSpPr>
            <a:spLocks noChangeAspect="1" noChangeShapeType="1"/>
          </p:cNvSpPr>
          <p:nvPr/>
        </p:nvSpPr>
        <p:spPr bwMode="auto">
          <a:xfrm>
            <a:off x="4267200" y="3657600"/>
            <a:ext cx="1905000" cy="0"/>
          </a:xfrm>
          <a:prstGeom prst="line">
            <a:avLst/>
          </a:prstGeom>
          <a:noFill/>
          <a:ln w="38100">
            <a:solidFill>
              <a:srgbClr val="003367"/>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9398" name="Text Box 6"/>
          <p:cNvSpPr txBox="1">
            <a:spLocks noChangeAspect="1" noChangeArrowheads="1"/>
          </p:cNvSpPr>
          <p:nvPr/>
        </p:nvSpPr>
        <p:spPr bwMode="auto">
          <a:xfrm>
            <a:off x="4267200" y="3276600"/>
            <a:ext cx="1254044" cy="400110"/>
          </a:xfrm>
          <a:prstGeom prst="rect">
            <a:avLst/>
          </a:prstGeom>
          <a:noFill/>
          <a:ln w="9525">
            <a:noFill/>
            <a:miter lim="800000"/>
            <a:headEnd/>
            <a:tailEnd/>
          </a:ln>
        </p:spPr>
        <p:txBody>
          <a:bodyPr wrap="none">
            <a:spAutoFit/>
          </a:bodyPr>
          <a:lstStyle/>
          <a:p>
            <a:pPr>
              <a:defRPr/>
            </a:pPr>
            <a:r>
              <a:rPr lang="en-US" sz="2000" dirty="0" smtClean="0">
                <a:solidFill>
                  <a:srgbClr val="003367"/>
                </a:solidFill>
                <a:latin typeface="+mj-lt"/>
                <a:ea typeface="ＭＳ Ｐゴシック" charset="-128"/>
                <a:cs typeface="ＭＳ Ｐゴシック" charset="-128"/>
              </a:rPr>
              <a:t>saturated</a:t>
            </a:r>
            <a:endParaRPr lang="en-US" sz="2000" dirty="0">
              <a:solidFill>
                <a:srgbClr val="003367"/>
              </a:solidFill>
              <a:latin typeface="+mj-lt"/>
              <a:ea typeface="ＭＳ Ｐゴシック" charset="-128"/>
              <a:cs typeface="ＭＳ Ｐゴシック" charset="-128"/>
            </a:endParaRPr>
          </a:p>
        </p:txBody>
      </p:sp>
      <p:sp>
        <p:nvSpPr>
          <p:cNvPr id="13" name="Text Box 6"/>
          <p:cNvSpPr txBox="1">
            <a:spLocks noChangeAspect="1" noChangeArrowheads="1"/>
          </p:cNvSpPr>
          <p:nvPr/>
        </p:nvSpPr>
        <p:spPr bwMode="auto">
          <a:xfrm>
            <a:off x="2004959" y="6248400"/>
            <a:ext cx="4014841" cy="400110"/>
          </a:xfrm>
          <a:prstGeom prst="rect">
            <a:avLst/>
          </a:prstGeom>
          <a:noFill/>
          <a:ln w="9525">
            <a:noFill/>
            <a:miter lim="800000"/>
            <a:headEnd/>
            <a:tailEnd/>
          </a:ln>
        </p:spPr>
        <p:txBody>
          <a:bodyPr wrap="none">
            <a:spAutoFit/>
          </a:bodyPr>
          <a:lstStyle/>
          <a:p>
            <a:pPr>
              <a:defRPr/>
            </a:pPr>
            <a:r>
              <a:rPr lang="en-US" sz="2000" dirty="0">
                <a:solidFill>
                  <a:srgbClr val="003367"/>
                </a:solidFill>
                <a:latin typeface="+mj-lt"/>
                <a:ea typeface="ＭＳ Ｐゴシック" charset="-128"/>
                <a:cs typeface="ＭＳ Ｐゴシック" charset="-128"/>
              </a:rPr>
              <a:t>Request arrival rate (</a:t>
            </a:r>
            <a:r>
              <a:rPr lang="en-US" sz="2000" dirty="0">
                <a:solidFill>
                  <a:srgbClr val="651222"/>
                </a:solidFill>
                <a:latin typeface="+mj-lt"/>
                <a:ea typeface="ＭＳ Ｐゴシック" charset="-128"/>
                <a:cs typeface="ＭＳ Ｐゴシック" charset="-128"/>
              </a:rPr>
              <a:t>offered </a:t>
            </a:r>
            <a:r>
              <a:rPr lang="en-US" sz="2000" dirty="0" smtClean="0">
                <a:solidFill>
                  <a:srgbClr val="651222"/>
                </a:solidFill>
                <a:latin typeface="+mj-lt"/>
                <a:ea typeface="ＭＳ Ｐゴシック" charset="-128"/>
                <a:cs typeface="ＭＳ Ｐゴシック" charset="-128"/>
              </a:rPr>
              <a:t>load</a:t>
            </a:r>
            <a:r>
              <a:rPr lang="en-US" sz="2000" dirty="0" smtClean="0">
                <a:solidFill>
                  <a:srgbClr val="003367"/>
                </a:solidFill>
                <a:latin typeface="+mj-lt"/>
                <a:ea typeface="ＭＳ Ｐゴシック" charset="-128"/>
                <a:cs typeface="ＭＳ Ｐゴシック" charset="-128"/>
              </a:rPr>
              <a:t>)</a:t>
            </a:r>
            <a:endParaRPr lang="en-US" sz="2000" dirty="0">
              <a:solidFill>
                <a:srgbClr val="003367"/>
              </a:solidFill>
              <a:latin typeface="+mj-lt"/>
              <a:ea typeface="ＭＳ Ｐゴシック" charset="-128"/>
              <a:cs typeface="ＭＳ Ｐゴシック" charset="-128"/>
            </a:endParaRPr>
          </a:p>
        </p:txBody>
      </p:sp>
      <p:sp>
        <p:nvSpPr>
          <p:cNvPr id="14" name="Text Box 6"/>
          <p:cNvSpPr txBox="1">
            <a:spLocks noChangeAspect="1" noChangeArrowheads="1"/>
          </p:cNvSpPr>
          <p:nvPr/>
        </p:nvSpPr>
        <p:spPr bwMode="auto">
          <a:xfrm>
            <a:off x="76200" y="4242137"/>
            <a:ext cx="1600200" cy="1015663"/>
          </a:xfrm>
          <a:prstGeom prst="rect">
            <a:avLst/>
          </a:prstGeom>
          <a:noFill/>
          <a:ln w="9525">
            <a:noFill/>
            <a:miter lim="800000"/>
            <a:headEnd/>
            <a:tailEnd/>
          </a:ln>
        </p:spPr>
        <p:txBody>
          <a:bodyPr>
            <a:spAutoFit/>
          </a:bodyPr>
          <a:lstStyle/>
          <a:p>
            <a:pPr algn="ctr">
              <a:defRPr/>
            </a:pPr>
            <a:r>
              <a:rPr lang="en-US" sz="2000" dirty="0" smtClean="0">
                <a:solidFill>
                  <a:srgbClr val="003367"/>
                </a:solidFill>
                <a:latin typeface="+mj-lt"/>
                <a:ea typeface="ＭＳ Ｐゴシック" charset="-128"/>
                <a:cs typeface="ＭＳ Ｐゴシック" charset="-128"/>
              </a:rPr>
              <a:t>Utilization</a:t>
            </a:r>
          </a:p>
          <a:p>
            <a:pPr algn="ctr">
              <a:defRPr/>
            </a:pPr>
            <a:r>
              <a:rPr lang="en-US" sz="2000" dirty="0" smtClean="0">
                <a:solidFill>
                  <a:srgbClr val="003367"/>
                </a:solidFill>
                <a:latin typeface="+mj-lt"/>
                <a:ea typeface="ＭＳ Ｐゴシック" charset="-128"/>
                <a:cs typeface="ＭＳ Ｐゴシック" charset="-128"/>
              </a:rPr>
              <a:t>(also called </a:t>
            </a:r>
            <a:r>
              <a:rPr lang="en-US" sz="2000" dirty="0" smtClean="0">
                <a:solidFill>
                  <a:srgbClr val="651222"/>
                </a:solidFill>
                <a:latin typeface="+mj-lt"/>
                <a:ea typeface="ＭＳ Ｐゴシック" charset="-128"/>
                <a:cs typeface="ＭＳ Ｐゴシック" charset="-128"/>
              </a:rPr>
              <a:t>load factor</a:t>
            </a:r>
            <a:r>
              <a:rPr lang="en-US" sz="2000" dirty="0" smtClean="0">
                <a:solidFill>
                  <a:srgbClr val="003367"/>
                </a:solidFill>
                <a:latin typeface="+mj-lt"/>
                <a:ea typeface="ＭＳ Ｐゴシック" charset="-128"/>
                <a:cs typeface="ＭＳ Ｐゴシック" charset="-128"/>
              </a:rPr>
              <a:t>)</a:t>
            </a:r>
          </a:p>
        </p:txBody>
      </p:sp>
      <p:sp>
        <p:nvSpPr>
          <p:cNvPr id="17" name="Text Box 6"/>
          <p:cNvSpPr txBox="1">
            <a:spLocks noChangeAspect="1" noChangeArrowheads="1"/>
          </p:cNvSpPr>
          <p:nvPr/>
        </p:nvSpPr>
        <p:spPr bwMode="auto">
          <a:xfrm>
            <a:off x="4419600" y="4191000"/>
            <a:ext cx="1311275" cy="40005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a:solidFill>
                  <a:srgbClr val="003367"/>
                </a:solidFill>
              </a:rPr>
              <a:t>saturation</a:t>
            </a:r>
            <a:endParaRPr lang="en-US" dirty="0">
              <a:solidFill>
                <a:srgbClr val="003367"/>
              </a:solidFill>
            </a:endParaRPr>
          </a:p>
        </p:txBody>
      </p:sp>
      <p:sp>
        <p:nvSpPr>
          <p:cNvPr id="19" name="Text Box 6"/>
          <p:cNvSpPr txBox="1">
            <a:spLocks noChangeAspect="1" noChangeArrowheads="1"/>
          </p:cNvSpPr>
          <p:nvPr/>
        </p:nvSpPr>
        <p:spPr bwMode="auto">
          <a:xfrm>
            <a:off x="4648200" y="5334000"/>
            <a:ext cx="1295400" cy="400110"/>
          </a:xfrm>
          <a:prstGeom prst="rect">
            <a:avLst/>
          </a:prstGeom>
          <a:noFill/>
          <a:ln w="9525">
            <a:noFill/>
            <a:miter lim="800000"/>
            <a:headEnd/>
            <a:tailEnd/>
          </a:ln>
        </p:spPr>
        <p:txBody>
          <a:bodyPr wrap="square">
            <a:spAutoFit/>
          </a:bodyPr>
          <a:lstStyle/>
          <a:p>
            <a:pPr>
              <a:defRPr/>
            </a:pPr>
            <a:r>
              <a:rPr lang="en-US" sz="2000" dirty="0" smtClean="0">
                <a:solidFill>
                  <a:srgbClr val="003367"/>
                </a:solidFill>
                <a:latin typeface="+mj-lt"/>
                <a:ea typeface="ＭＳ Ｐゴシック" charset="-128"/>
                <a:cs typeface="ＭＳ Ｐゴシック" charset="-128"/>
              </a:rPr>
              <a:t>peak rate</a:t>
            </a:r>
            <a:endParaRPr lang="en-US" sz="2000" dirty="0">
              <a:solidFill>
                <a:srgbClr val="003367"/>
              </a:solidFill>
              <a:latin typeface="+mj-lt"/>
              <a:ea typeface="ＭＳ Ｐゴシック" charset="-128"/>
              <a:cs typeface="ＭＳ Ｐゴシック" charset="-128"/>
            </a:endParaRPr>
          </a:p>
        </p:txBody>
      </p:sp>
      <p:sp>
        <p:nvSpPr>
          <p:cNvPr id="20" name="Text Box 6"/>
          <p:cNvSpPr txBox="1">
            <a:spLocks noChangeAspect="1" noChangeArrowheads="1"/>
          </p:cNvSpPr>
          <p:nvPr/>
        </p:nvSpPr>
        <p:spPr bwMode="auto">
          <a:xfrm>
            <a:off x="533400" y="1752600"/>
            <a:ext cx="3276600" cy="1477328"/>
          </a:xfrm>
          <a:prstGeom prst="rect">
            <a:avLst/>
          </a:prstGeom>
          <a:solidFill>
            <a:srgbClr val="F0F0F0"/>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U = XD</a:t>
            </a:r>
          </a:p>
          <a:p>
            <a:pPr eaLnBrk="1" hangingPunct="1"/>
            <a:r>
              <a:rPr lang="en-US" sz="1800" dirty="0" smtClean="0">
                <a:solidFill>
                  <a:srgbClr val="003367"/>
                </a:solidFill>
              </a:rPr>
              <a:t>X = throughput</a:t>
            </a:r>
          </a:p>
          <a:p>
            <a:pPr eaLnBrk="1" hangingPunct="1"/>
            <a:r>
              <a:rPr lang="en-US" sz="1800" dirty="0" smtClean="0">
                <a:solidFill>
                  <a:srgbClr val="003367"/>
                </a:solidFill>
              </a:rPr>
              <a:t>D = </a:t>
            </a:r>
            <a:r>
              <a:rPr lang="en-US" sz="1800" dirty="0" smtClean="0">
                <a:solidFill>
                  <a:schemeClr val="accent2"/>
                </a:solidFill>
              </a:rPr>
              <a:t>service demand</a:t>
            </a:r>
            <a:r>
              <a:rPr lang="en-US" sz="1800" dirty="0" smtClean="0">
                <a:solidFill>
                  <a:srgbClr val="003367"/>
                </a:solidFill>
              </a:rPr>
              <a:t>, i.e., how much time/work to complete each request (on average).</a:t>
            </a:r>
            <a:endParaRPr lang="en-US" sz="2000" dirty="0">
              <a:solidFill>
                <a:srgbClr val="003367"/>
              </a:solidFill>
            </a:endParaRPr>
          </a:p>
        </p:txBody>
      </p:sp>
      <p:sp>
        <p:nvSpPr>
          <p:cNvPr id="22" name="Text Box 6"/>
          <p:cNvSpPr txBox="1">
            <a:spLocks noChangeAspect="1" noChangeArrowheads="1"/>
          </p:cNvSpPr>
          <p:nvPr/>
        </p:nvSpPr>
        <p:spPr bwMode="auto">
          <a:xfrm>
            <a:off x="4572000" y="1752600"/>
            <a:ext cx="3581400" cy="1200329"/>
          </a:xfrm>
          <a:prstGeom prst="rect">
            <a:avLst/>
          </a:prstGeom>
          <a:solidFill>
            <a:schemeClr val="bg2">
              <a:lumMod val="20000"/>
              <a:lumOff val="80000"/>
            </a:schemeClr>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U = 1 = 100%</a:t>
            </a:r>
          </a:p>
          <a:p>
            <a:pPr eaLnBrk="1" hangingPunct="1"/>
            <a:r>
              <a:rPr lang="en-US" sz="1800" dirty="0" smtClean="0">
                <a:solidFill>
                  <a:srgbClr val="003367"/>
                </a:solidFill>
              </a:rPr>
              <a:t>The server is </a:t>
            </a:r>
            <a:r>
              <a:rPr lang="en-US" sz="1800" dirty="0" smtClean="0">
                <a:solidFill>
                  <a:srgbClr val="651222"/>
                </a:solidFill>
              </a:rPr>
              <a:t>saturated</a:t>
            </a:r>
            <a:r>
              <a:rPr lang="en-US" sz="1800" dirty="0" smtClean="0">
                <a:solidFill>
                  <a:srgbClr val="003367"/>
                </a:solidFill>
              </a:rPr>
              <a:t>.  It has no spare capacity.  It is busy all the time.</a:t>
            </a:r>
            <a:endParaRPr lang="en-US" sz="2000" dirty="0">
              <a:solidFill>
                <a:srgbClr val="003367"/>
              </a:solidFill>
            </a:endParaRPr>
          </a:p>
        </p:txBody>
      </p:sp>
      <p:sp>
        <p:nvSpPr>
          <p:cNvPr id="23" name="Line 12"/>
          <p:cNvSpPr>
            <a:spLocks noChangeShapeType="1"/>
          </p:cNvSpPr>
          <p:nvPr/>
        </p:nvSpPr>
        <p:spPr bwMode="auto">
          <a:xfrm flipH="1" flipV="1">
            <a:off x="4267200" y="3657600"/>
            <a:ext cx="381000" cy="609600"/>
          </a:xfrm>
          <a:prstGeom prst="line">
            <a:avLst/>
          </a:prstGeom>
          <a:noFill/>
          <a:ln w="22225" cap="flat" cmpd="sng" algn="ctr">
            <a:solidFill>
              <a:schemeClr val="accent6"/>
            </a:solidFill>
            <a:prstDash val="solid"/>
            <a:round/>
            <a:headEnd type="none" w="sm" len="sm"/>
            <a:tailEnd type="stealth" w="lg" len="lg"/>
          </a:ln>
        </p:spPr>
        <p:txBody>
          <a:bodyPr wrap="square" anchor="ctr">
            <a:spAutoFit/>
          </a:bodyPr>
          <a:lstStyle/>
          <a:p>
            <a:pPr>
              <a:defRPr/>
            </a:pPr>
            <a:endParaRPr lang="en-US">
              <a:ea typeface="ＭＳ Ｐゴシック" charset="-128"/>
              <a:cs typeface="ＭＳ Ｐゴシック" charset="-128"/>
            </a:endParaRPr>
          </a:p>
        </p:txBody>
      </p:sp>
      <p:sp>
        <p:nvSpPr>
          <p:cNvPr id="28" name="Rectangle 27"/>
          <p:cNvSpPr/>
          <p:nvPr/>
        </p:nvSpPr>
        <p:spPr bwMode="auto">
          <a:xfrm>
            <a:off x="1676400" y="3657600"/>
            <a:ext cx="2590800" cy="2590800"/>
          </a:xfrm>
          <a:prstGeom prst="rect">
            <a:avLst/>
          </a:prstGeom>
          <a:noFill/>
          <a:ln w="19050" cmpd="sng">
            <a:solidFill>
              <a:schemeClr val="bg2"/>
            </a:solidFill>
            <a:miter lim="800000"/>
            <a:headEnd/>
            <a:tailEnd/>
          </a:ln>
        </p:spPr>
        <p:txBody>
          <a:bodyPr wrap="none" anchor="ctr"/>
          <a:lstStyle/>
          <a:p>
            <a:pPr algn="ctr"/>
            <a:endParaRPr lang="en-US">
              <a:latin typeface="Tahoma" charset="0"/>
            </a:endParaRPr>
          </a:p>
        </p:txBody>
      </p:sp>
      <p:cxnSp>
        <p:nvCxnSpPr>
          <p:cNvPr id="9" name="Straight Connector 8"/>
          <p:cNvCxnSpPr/>
          <p:nvPr/>
        </p:nvCxnSpPr>
        <p:spPr bwMode="auto">
          <a:xfrm flipV="1">
            <a:off x="1676400" y="3657600"/>
            <a:ext cx="2590800" cy="2590800"/>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3" name="Straight Connector 2"/>
          <p:cNvCxnSpPr/>
          <p:nvPr/>
        </p:nvCxnSpPr>
        <p:spPr bwMode="auto">
          <a:xfrm>
            <a:off x="4261403" y="1752600"/>
            <a:ext cx="20084" cy="4487862"/>
          </a:xfrm>
          <a:prstGeom prst="line">
            <a:avLst/>
          </a:prstGeom>
          <a:solidFill>
            <a:srgbClr val="00B8FF"/>
          </a:solidFill>
          <a:ln w="38100" cap="flat" cmpd="sng" algn="ctr">
            <a:solidFill>
              <a:schemeClr val="tx1"/>
            </a:solidFill>
            <a:prstDash val="sysDash"/>
            <a:round/>
            <a:headEnd type="none" w="med" len="med"/>
            <a:tailEnd type="none" w="med" len="med"/>
          </a:ln>
          <a:effectLst/>
        </p:spPr>
      </p:cxnSp>
      <p:cxnSp>
        <p:nvCxnSpPr>
          <p:cNvPr id="24" name="Straight Connector 23"/>
          <p:cNvCxnSpPr/>
          <p:nvPr/>
        </p:nvCxnSpPr>
        <p:spPr bwMode="auto">
          <a:xfrm>
            <a:off x="1676400" y="3352800"/>
            <a:ext cx="0" cy="2895600"/>
          </a:xfrm>
          <a:prstGeom prst="line">
            <a:avLst/>
          </a:prstGeom>
          <a:noFill/>
          <a:ln w="38100">
            <a:solidFill>
              <a:schemeClr val="bg2"/>
            </a:solidFill>
            <a:miter lim="800000"/>
            <a:headEnd/>
            <a:tailEnd/>
          </a:ln>
        </p:spPr>
      </p:cxnSp>
      <p:cxnSp>
        <p:nvCxnSpPr>
          <p:cNvPr id="36" name="Straight Connector 35"/>
          <p:cNvCxnSpPr/>
          <p:nvPr/>
        </p:nvCxnSpPr>
        <p:spPr bwMode="auto">
          <a:xfrm flipH="1">
            <a:off x="1676400" y="6248400"/>
            <a:ext cx="4495800" cy="0"/>
          </a:xfrm>
          <a:prstGeom prst="line">
            <a:avLst/>
          </a:prstGeom>
          <a:noFill/>
          <a:ln w="38100">
            <a:solidFill>
              <a:schemeClr val="bg2"/>
            </a:solidFill>
            <a:miter lim="800000"/>
            <a:headEnd/>
            <a:tailEnd/>
          </a:ln>
        </p:spPr>
      </p:cxnSp>
      <p:cxnSp>
        <p:nvCxnSpPr>
          <p:cNvPr id="31" name="Straight Arrow Connector 30"/>
          <p:cNvCxnSpPr>
            <a:stCxn id="20" idx="2"/>
          </p:cNvCxnSpPr>
          <p:nvPr/>
        </p:nvCxnSpPr>
        <p:spPr bwMode="auto">
          <a:xfrm>
            <a:off x="2171700" y="3229928"/>
            <a:ext cx="1257300" cy="126587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H="1">
            <a:off x="4267200" y="5715000"/>
            <a:ext cx="457200" cy="5334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52" name="Text Box 6"/>
          <p:cNvSpPr txBox="1">
            <a:spLocks noChangeAspect="1" noChangeArrowheads="1"/>
          </p:cNvSpPr>
          <p:nvPr/>
        </p:nvSpPr>
        <p:spPr bwMode="auto">
          <a:xfrm>
            <a:off x="6400800" y="3581400"/>
            <a:ext cx="2743200" cy="2862322"/>
          </a:xfrm>
          <a:prstGeom prst="rect">
            <a:avLst/>
          </a:prstGeom>
          <a:noFill/>
          <a:ln w="9525">
            <a:noFill/>
            <a:miter lim="800000"/>
            <a:headEnd/>
            <a:tailEnd/>
          </a:ln>
        </p:spPr>
        <p:txBody>
          <a:bodyPr wrap="square">
            <a:spAutoFit/>
          </a:bodyPr>
          <a:lstStyle/>
          <a:p>
            <a:pPr>
              <a:defRPr/>
            </a:pPr>
            <a:r>
              <a:rPr lang="en-US" sz="2000" dirty="0" smtClean="0">
                <a:solidFill>
                  <a:schemeClr val="bg2">
                    <a:lumMod val="50000"/>
                  </a:schemeClr>
                </a:solidFill>
                <a:latin typeface="+mj-lt"/>
                <a:ea typeface="ＭＳ Ｐゴシック" charset="-128"/>
                <a:cs typeface="ＭＳ Ｐゴシック" charset="-128"/>
              </a:rPr>
              <a:t>This graph shows utilization (e.g., of a server) as a function of offered load.  It is idealized: each request works for D time units on a single service center (e.g., a single CPU core).</a:t>
            </a:r>
            <a:endParaRPr lang="en-US" sz="2000" dirty="0">
              <a:solidFill>
                <a:schemeClr val="bg2">
                  <a:lumMod val="50000"/>
                </a:schemeClr>
              </a:solidFill>
              <a:latin typeface="+mj-lt"/>
              <a:ea typeface="ＭＳ Ｐゴシック" charset="-128"/>
              <a:cs typeface="ＭＳ Ｐゴシック" charset="-128"/>
            </a:endParaRPr>
          </a:p>
        </p:txBody>
      </p:sp>
      <p:sp>
        <p:nvSpPr>
          <p:cNvPr id="21" name="Text Box 6"/>
          <p:cNvSpPr txBox="1">
            <a:spLocks noChangeAspect="1" noChangeArrowheads="1"/>
          </p:cNvSpPr>
          <p:nvPr/>
        </p:nvSpPr>
        <p:spPr bwMode="auto">
          <a:xfrm>
            <a:off x="152400" y="3486090"/>
            <a:ext cx="1600200" cy="400110"/>
          </a:xfrm>
          <a:prstGeom prst="rect">
            <a:avLst/>
          </a:prstGeom>
          <a:noFill/>
          <a:ln w="9525">
            <a:noFill/>
            <a:miter lim="800000"/>
            <a:headEnd/>
            <a:tailEnd/>
          </a:ln>
        </p:spPr>
        <p:txBody>
          <a:bodyPr>
            <a:spAutoFit/>
          </a:bodyPr>
          <a:lstStyle/>
          <a:p>
            <a:pPr algn="ctr">
              <a:defRPr/>
            </a:pPr>
            <a:r>
              <a:rPr lang="en-US" sz="2000" dirty="0" smtClean="0">
                <a:solidFill>
                  <a:srgbClr val="003367"/>
                </a:solidFill>
                <a:latin typeface="+mj-lt"/>
                <a:ea typeface="ＭＳ Ｐゴシック" charset="-128"/>
                <a:cs typeface="ＭＳ Ｐゴシック" charset="-128"/>
              </a:rPr>
              <a:t>1 == 100%</a:t>
            </a:r>
          </a:p>
        </p:txBody>
      </p:sp>
    </p:spTree>
    <p:extLst>
      <p:ext uri="{BB962C8B-B14F-4D97-AF65-F5344CB8AC3E}">
        <p14:creationId xmlns:p14="http://schemas.microsoft.com/office/powerpoint/2010/main" val="124459369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Utilization “Law”</a:t>
            </a:r>
            <a:endParaRPr lang="en-US" dirty="0"/>
          </a:p>
        </p:txBody>
      </p:sp>
      <p:sp>
        <p:nvSpPr>
          <p:cNvPr id="7" name="Content Placeholder 6"/>
          <p:cNvSpPr>
            <a:spLocks noGrp="1"/>
          </p:cNvSpPr>
          <p:nvPr>
            <p:ph idx="1"/>
          </p:nvPr>
        </p:nvSpPr>
        <p:spPr/>
        <p:txBody>
          <a:bodyPr/>
          <a:lstStyle/>
          <a:p>
            <a:r>
              <a:rPr lang="en-US" sz="2400" b="0" dirty="0"/>
              <a:t>If the center is not </a:t>
            </a:r>
            <a:r>
              <a:rPr lang="en-US" sz="2400" b="0" dirty="0" smtClean="0"/>
              <a:t>saturated then:</a:t>
            </a:r>
          </a:p>
          <a:p>
            <a:pPr lvl="1"/>
            <a:r>
              <a:rPr lang="en-US" sz="2000" b="0" dirty="0" smtClean="0"/>
              <a:t>U </a:t>
            </a:r>
            <a:r>
              <a:rPr lang="en-US" sz="2000" b="0" dirty="0"/>
              <a:t>= </a:t>
            </a:r>
            <a:r>
              <a:rPr lang="en-US" sz="2000" b="0" dirty="0" err="1"/>
              <a:t>λD</a:t>
            </a:r>
            <a:r>
              <a:rPr lang="en-US" sz="2000" b="0" dirty="0"/>
              <a:t> = (arrivals</a:t>
            </a:r>
            <a:r>
              <a:rPr lang="en-US" sz="2000" b="0" dirty="0" smtClean="0"/>
              <a:t>/time) </a:t>
            </a:r>
            <a:r>
              <a:rPr lang="en-US" sz="2000" b="0" dirty="0"/>
              <a:t>* service </a:t>
            </a:r>
            <a:r>
              <a:rPr lang="en-US" sz="2000" b="0" dirty="0" smtClean="0"/>
              <a:t>demand</a:t>
            </a:r>
            <a:endParaRPr lang="en-US" sz="2000" b="0" dirty="0"/>
          </a:p>
          <a:p>
            <a:r>
              <a:rPr lang="en-US" sz="2400" dirty="0" smtClean="0"/>
              <a:t>Reminder</a:t>
            </a:r>
            <a:r>
              <a:rPr lang="en-US" sz="2400" b="0" dirty="0" smtClean="0"/>
              <a:t>: that’s a rough average estimate</a:t>
            </a:r>
            <a:r>
              <a:rPr lang="en-US" sz="2400" b="0" dirty="0"/>
              <a:t> </a:t>
            </a:r>
            <a:r>
              <a:rPr lang="en-US" sz="2400" b="0" dirty="0" smtClean="0"/>
              <a:t>for a mix of arrivals with average service demand D.</a:t>
            </a:r>
          </a:p>
          <a:p>
            <a:r>
              <a:rPr lang="en-US" sz="2400" b="0" dirty="0" smtClean="0"/>
              <a:t>If you actually measure utilization at the center, it may vary from this estimate.</a:t>
            </a:r>
          </a:p>
          <a:p>
            <a:pPr lvl="1"/>
            <a:r>
              <a:rPr lang="en-US" sz="2000" b="0" dirty="0" smtClean="0"/>
              <a:t>But not by much.</a:t>
            </a:r>
          </a:p>
          <a:p>
            <a:endParaRPr lang="en-US" sz="2400" dirty="0"/>
          </a:p>
        </p:txBody>
      </p:sp>
    </p:spTree>
    <p:extLst>
      <p:ext uri="{BB962C8B-B14F-4D97-AF65-F5344CB8AC3E}">
        <p14:creationId xmlns:p14="http://schemas.microsoft.com/office/powerpoint/2010/main" val="22086644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6425" cy="1554163"/>
          </a:xfrm>
        </p:spPr>
        <p:txBody>
          <a:bodyPr/>
          <a:lstStyle/>
          <a:p>
            <a:r>
              <a:rPr lang="en-US" sz="3600" dirty="0" smtClean="0"/>
              <a:t>It just makes sense</a:t>
            </a:r>
            <a:endParaRPr lang="en-US" sz="3600" dirty="0"/>
          </a:p>
        </p:txBody>
      </p:sp>
      <p:sp>
        <p:nvSpPr>
          <p:cNvPr id="4" name="TextBox 3"/>
          <p:cNvSpPr txBox="1"/>
          <p:nvPr/>
        </p:nvSpPr>
        <p:spPr>
          <a:xfrm>
            <a:off x="304800" y="1474886"/>
            <a:ext cx="8686800" cy="5355313"/>
          </a:xfrm>
          <a:prstGeom prst="rect">
            <a:avLst/>
          </a:prstGeom>
          <a:noFill/>
        </p:spPr>
        <p:txBody>
          <a:bodyPr wrap="square" rtlCol="0">
            <a:spAutoFit/>
          </a:bodyPr>
          <a:lstStyle/>
          <a:p>
            <a:r>
              <a:rPr lang="en-US" sz="1800" dirty="0">
                <a:solidFill>
                  <a:schemeClr val="accent6">
                    <a:lumMod val="50000"/>
                  </a:schemeClr>
                </a:solidFill>
              </a:rPr>
              <a:t>The thing about all these laws is that they just make sense.  So you can always let your intuition guide you by working a simple example.</a:t>
            </a:r>
          </a:p>
          <a:p>
            <a:r>
              <a:rPr lang="en-US" sz="1800" dirty="0">
                <a:solidFill>
                  <a:schemeClr val="accent6">
                    <a:lumMod val="50000"/>
                  </a:schemeClr>
                </a:solidFill>
              </a:rPr>
              <a:t>  </a:t>
            </a:r>
          </a:p>
          <a:p>
            <a:r>
              <a:rPr lang="en-US" sz="1800" dirty="0">
                <a:solidFill>
                  <a:schemeClr val="accent6">
                    <a:lumMod val="50000"/>
                  </a:schemeClr>
                </a:solidFill>
              </a:rPr>
              <a:t>If it takes 0.1 </a:t>
            </a:r>
            <a:r>
              <a:rPr lang="en-US" sz="1800" dirty="0" smtClean="0">
                <a:solidFill>
                  <a:schemeClr val="accent6">
                    <a:lumMod val="50000"/>
                  </a:schemeClr>
                </a:solidFill>
              </a:rPr>
              <a:t>seconds for a center </a:t>
            </a:r>
            <a:r>
              <a:rPr lang="en-US" sz="1800" dirty="0">
                <a:solidFill>
                  <a:schemeClr val="accent6">
                    <a:lumMod val="50000"/>
                  </a:schemeClr>
                </a:solidFill>
              </a:rPr>
              <a:t>to handle a request, then peak throughput is 10 requests per </a:t>
            </a:r>
            <a:r>
              <a:rPr lang="en-US" sz="1800" dirty="0" smtClean="0">
                <a:solidFill>
                  <a:schemeClr val="accent6">
                    <a:lumMod val="50000"/>
                  </a:schemeClr>
                </a:solidFill>
              </a:rPr>
              <a:t>second.  So let's </a:t>
            </a:r>
            <a:r>
              <a:rPr lang="en-US" sz="1800" dirty="0">
                <a:solidFill>
                  <a:schemeClr val="accent6">
                    <a:lumMod val="50000"/>
                  </a:schemeClr>
                </a:solidFill>
              </a:rPr>
              <a:t>say the offered load </a:t>
            </a:r>
            <a:r>
              <a:rPr lang="en-US" sz="1800" dirty="0" err="1">
                <a:solidFill>
                  <a:schemeClr val="accent6">
                    <a:lumMod val="50000"/>
                  </a:schemeClr>
                </a:solidFill>
              </a:rPr>
              <a:t>λ</a:t>
            </a:r>
            <a:r>
              <a:rPr lang="en-US" sz="1800" dirty="0">
                <a:solidFill>
                  <a:schemeClr val="accent6">
                    <a:lumMod val="50000"/>
                  </a:schemeClr>
                </a:solidFill>
              </a:rPr>
              <a:t> is 5 requests per </a:t>
            </a:r>
            <a:r>
              <a:rPr lang="en-US" sz="1800" dirty="0" smtClean="0">
                <a:solidFill>
                  <a:schemeClr val="accent6">
                    <a:lumMod val="50000"/>
                  </a:schemeClr>
                </a:solidFill>
              </a:rPr>
              <a:t>second.</a:t>
            </a:r>
          </a:p>
          <a:p>
            <a:endParaRPr lang="en-US" sz="1800" dirty="0">
              <a:solidFill>
                <a:schemeClr val="accent6">
                  <a:lumMod val="50000"/>
                </a:schemeClr>
              </a:solidFill>
            </a:endParaRPr>
          </a:p>
          <a:p>
            <a:r>
              <a:rPr lang="en-US" sz="1800" dirty="0" smtClean="0">
                <a:solidFill>
                  <a:schemeClr val="accent6">
                    <a:lumMod val="50000"/>
                  </a:schemeClr>
                </a:solidFill>
              </a:rPr>
              <a:t>Then U </a:t>
            </a:r>
            <a:r>
              <a:rPr lang="en-US" sz="1800" dirty="0">
                <a:solidFill>
                  <a:schemeClr val="accent6">
                    <a:lumMod val="50000"/>
                  </a:schemeClr>
                </a:solidFill>
              </a:rPr>
              <a:t>= </a:t>
            </a:r>
            <a:r>
              <a:rPr lang="en-US" sz="1800" dirty="0" err="1">
                <a:solidFill>
                  <a:schemeClr val="accent6">
                    <a:lumMod val="50000"/>
                  </a:schemeClr>
                </a:solidFill>
              </a:rPr>
              <a:t>λ</a:t>
            </a:r>
            <a:r>
              <a:rPr lang="en-US" sz="1800" dirty="0">
                <a:solidFill>
                  <a:schemeClr val="accent6">
                    <a:lumMod val="50000"/>
                  </a:schemeClr>
                </a:solidFill>
              </a:rPr>
              <a:t>*D = 5 * 0.1 = 0.5 = 50%.</a:t>
            </a:r>
          </a:p>
          <a:p>
            <a:r>
              <a:rPr lang="en-US" sz="1800" dirty="0">
                <a:solidFill>
                  <a:schemeClr val="accent6">
                    <a:lumMod val="50000"/>
                  </a:schemeClr>
                </a:solidFill>
              </a:rPr>
              <a:t> </a:t>
            </a:r>
          </a:p>
          <a:p>
            <a:r>
              <a:rPr lang="en-US" sz="1800" b="1" dirty="0">
                <a:solidFill>
                  <a:schemeClr val="accent6">
                    <a:lumMod val="50000"/>
                  </a:schemeClr>
                </a:solidFill>
              </a:rPr>
              <a:t>It just makes sense</a:t>
            </a:r>
            <a:r>
              <a:rPr lang="en-US" sz="1800" dirty="0">
                <a:solidFill>
                  <a:schemeClr val="accent6">
                    <a:lumMod val="50000"/>
                  </a:schemeClr>
                </a:solidFill>
              </a:rPr>
              <a:t>: the center is busy half the time (on average) because it is servicing requests at half its peak rate.  It spends the other half of </a:t>
            </a:r>
            <a:r>
              <a:rPr lang="en-US" sz="1800" dirty="0" smtClean="0">
                <a:solidFill>
                  <a:schemeClr val="accent6">
                    <a:lumMod val="50000"/>
                  </a:schemeClr>
                </a:solidFill>
              </a:rPr>
              <a:t>its time </a:t>
            </a:r>
            <a:r>
              <a:rPr lang="en-US" sz="1800" dirty="0">
                <a:solidFill>
                  <a:schemeClr val="accent6">
                    <a:lumMod val="50000"/>
                  </a:schemeClr>
                </a:solidFill>
              </a:rPr>
              <a:t>twiddling its thumbs.  T</a:t>
            </a:r>
            <a:r>
              <a:rPr lang="en-US" sz="1800" dirty="0" smtClean="0">
                <a:solidFill>
                  <a:schemeClr val="accent6">
                    <a:lumMod val="50000"/>
                  </a:schemeClr>
                </a:solidFill>
              </a:rPr>
              <a:t>he </a:t>
            </a:r>
            <a:r>
              <a:rPr lang="en-US" sz="1800" dirty="0">
                <a:solidFill>
                  <a:schemeClr val="accent6">
                    <a:lumMod val="50000"/>
                  </a:schemeClr>
                </a:solidFill>
              </a:rPr>
              <a:t>probability that it is busy at any random moment is 0.5.</a:t>
            </a:r>
          </a:p>
          <a:p>
            <a:r>
              <a:rPr lang="en-US" sz="1800" dirty="0">
                <a:solidFill>
                  <a:schemeClr val="accent6">
                    <a:lumMod val="50000"/>
                  </a:schemeClr>
                </a:solidFill>
              </a:rPr>
              <a:t> </a:t>
            </a:r>
          </a:p>
          <a:p>
            <a:r>
              <a:rPr lang="en-US" sz="1800" dirty="0">
                <a:solidFill>
                  <a:schemeClr val="accent6">
                    <a:lumMod val="50000"/>
                  </a:schemeClr>
                </a:solidFill>
              </a:rPr>
              <a:t>Note that the key </a:t>
            </a:r>
            <a:r>
              <a:rPr lang="en-US" sz="1800" dirty="0" smtClean="0">
                <a:solidFill>
                  <a:schemeClr val="accent6">
                    <a:lumMod val="50000"/>
                  </a:schemeClr>
                </a:solidFill>
              </a:rPr>
              <a:t>is to </a:t>
            </a:r>
            <a:r>
              <a:rPr lang="en-US" sz="1800" b="1" dirty="0" smtClean="0">
                <a:solidFill>
                  <a:schemeClr val="accent6">
                    <a:lumMod val="50000"/>
                  </a:schemeClr>
                </a:solidFill>
              </a:rPr>
              <a:t>choose units </a:t>
            </a:r>
            <a:r>
              <a:rPr lang="en-US" sz="1800" b="1" dirty="0">
                <a:solidFill>
                  <a:schemeClr val="accent6">
                    <a:lumMod val="50000"/>
                  </a:schemeClr>
                </a:solidFill>
              </a:rPr>
              <a:t>that are </a:t>
            </a:r>
            <a:r>
              <a:rPr lang="en-US" sz="1800" b="1" dirty="0" smtClean="0">
                <a:solidFill>
                  <a:schemeClr val="accent6">
                    <a:lumMod val="50000"/>
                  </a:schemeClr>
                </a:solidFill>
              </a:rPr>
              <a:t>compatible</a:t>
            </a:r>
            <a:r>
              <a:rPr lang="en-US" sz="1800" dirty="0" smtClean="0">
                <a:solidFill>
                  <a:schemeClr val="accent6">
                    <a:lumMod val="50000"/>
                  </a:schemeClr>
                </a:solidFill>
              </a:rPr>
              <a:t>.</a:t>
            </a:r>
            <a:r>
              <a:rPr lang="en-US" sz="1800" dirty="0">
                <a:solidFill>
                  <a:schemeClr val="accent6">
                    <a:lumMod val="50000"/>
                  </a:schemeClr>
                </a:solidFill>
              </a:rPr>
              <a:t>   If I </a:t>
            </a:r>
            <a:r>
              <a:rPr lang="en-US" sz="1800" dirty="0" smtClean="0">
                <a:solidFill>
                  <a:schemeClr val="accent6">
                    <a:lumMod val="50000"/>
                  </a:schemeClr>
                </a:solidFill>
              </a:rPr>
              <a:t>had said it </a:t>
            </a:r>
            <a:r>
              <a:rPr lang="en-US" sz="1800" dirty="0">
                <a:solidFill>
                  <a:schemeClr val="accent6">
                    <a:lumMod val="50000"/>
                  </a:schemeClr>
                </a:solidFill>
              </a:rPr>
              <a:t>takes 100 milliseconds to handle a request, it </a:t>
            </a:r>
            <a:r>
              <a:rPr lang="en-US" sz="1800" dirty="0" smtClean="0">
                <a:solidFill>
                  <a:schemeClr val="accent6">
                    <a:lumMod val="50000"/>
                  </a:schemeClr>
                </a:solidFill>
              </a:rPr>
              <a:t>changes nothing. </a:t>
            </a:r>
            <a:r>
              <a:rPr lang="en-US" sz="1800" dirty="0">
                <a:solidFill>
                  <a:schemeClr val="accent6">
                    <a:lumMod val="50000"/>
                  </a:schemeClr>
                </a:solidFill>
              </a:rPr>
              <a:t>But U = 5*100 = 500 is not meaningful as a percentage or a </a:t>
            </a:r>
            <a:r>
              <a:rPr lang="en-US" sz="1800" dirty="0" smtClean="0">
                <a:solidFill>
                  <a:schemeClr val="accent6">
                    <a:lumMod val="50000"/>
                  </a:schemeClr>
                </a:solidFill>
              </a:rPr>
              <a:t>probability.  </a:t>
            </a:r>
            <a:r>
              <a:rPr lang="en-US" sz="1800" dirty="0">
                <a:solidFill>
                  <a:schemeClr val="accent6">
                    <a:lumMod val="50000"/>
                  </a:schemeClr>
                </a:solidFill>
              </a:rPr>
              <a:t>U is </a:t>
            </a:r>
            <a:r>
              <a:rPr lang="en-US" sz="1800" dirty="0" smtClean="0">
                <a:solidFill>
                  <a:schemeClr val="accent6">
                    <a:lumMod val="50000"/>
                  </a:schemeClr>
                </a:solidFill>
              </a:rPr>
              <a:t>a number between </a:t>
            </a:r>
            <a:r>
              <a:rPr lang="en-US" sz="1800" dirty="0">
                <a:solidFill>
                  <a:schemeClr val="accent6">
                    <a:lumMod val="50000"/>
                  </a:schemeClr>
                </a:solidFill>
              </a:rPr>
              <a:t>0 and 1.  </a:t>
            </a:r>
            <a:r>
              <a:rPr lang="en-US" sz="1800" dirty="0" smtClean="0">
                <a:solidFill>
                  <a:schemeClr val="accent6">
                    <a:lumMod val="50000"/>
                  </a:schemeClr>
                </a:solidFill>
              </a:rPr>
              <a:t>So you </a:t>
            </a:r>
            <a:r>
              <a:rPr lang="en-US" sz="1800" dirty="0">
                <a:solidFill>
                  <a:schemeClr val="accent6">
                    <a:lumMod val="50000"/>
                  </a:schemeClr>
                </a:solidFill>
              </a:rPr>
              <a:t>have to do what makes sense.  Our treatment of the topic in this class is all about formalizing the intuition you have anyway because it just makes sense</a:t>
            </a:r>
            <a:r>
              <a:rPr lang="en-US" sz="1800" dirty="0" smtClean="0">
                <a:solidFill>
                  <a:schemeClr val="accent6">
                    <a:lumMod val="50000"/>
                  </a:schemeClr>
                </a:solidFill>
              </a:rPr>
              <a:t>.  Try it yourself for other values of </a:t>
            </a:r>
            <a:r>
              <a:rPr lang="en-US" sz="1800" dirty="0" err="1" smtClean="0">
                <a:solidFill>
                  <a:schemeClr val="accent6">
                    <a:lumMod val="50000"/>
                  </a:schemeClr>
                </a:solidFill>
              </a:rPr>
              <a:t>λ</a:t>
            </a:r>
            <a:r>
              <a:rPr lang="en-US" sz="1800" dirty="0">
                <a:solidFill>
                  <a:schemeClr val="accent6">
                    <a:lumMod val="50000"/>
                  </a:schemeClr>
                </a:solidFill>
              </a:rPr>
              <a:t> </a:t>
            </a:r>
            <a:r>
              <a:rPr lang="en-US" sz="1800" dirty="0" smtClean="0">
                <a:solidFill>
                  <a:schemeClr val="accent6">
                    <a:lumMod val="50000"/>
                  </a:schemeClr>
                </a:solidFill>
              </a:rPr>
              <a:t>and D.</a:t>
            </a:r>
            <a:endParaRPr lang="en-US" sz="1800" dirty="0">
              <a:solidFill>
                <a:schemeClr val="accent6">
                  <a:lumMod val="50000"/>
                </a:schemeClr>
              </a:solidFill>
            </a:endParaRPr>
          </a:p>
          <a:p>
            <a:endParaRPr lang="en-US" sz="1800" dirty="0">
              <a:solidFill>
                <a:schemeClr val="accent6">
                  <a:lumMod val="50000"/>
                </a:schemeClr>
              </a:solidFill>
            </a:endParaRPr>
          </a:p>
        </p:txBody>
      </p:sp>
    </p:spTree>
    <p:extLst>
      <p:ext uri="{BB962C8B-B14F-4D97-AF65-F5344CB8AC3E}">
        <p14:creationId xmlns:p14="http://schemas.microsoft.com/office/powerpoint/2010/main" val="183579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163"/>
            <a:ext cx="8226425" cy="1554163"/>
          </a:xfrm>
        </p:spPr>
        <p:txBody>
          <a:bodyPr/>
          <a:lstStyle/>
          <a:p>
            <a:r>
              <a:rPr lang="en-US" sz="3200" dirty="0" smtClean="0"/>
              <a:t>Understanding utilization and throughput</a:t>
            </a:r>
            <a:endParaRPr lang="en-US" sz="3200" dirty="0"/>
          </a:p>
        </p:txBody>
      </p:sp>
      <p:sp>
        <p:nvSpPr>
          <p:cNvPr id="6" name="Content Placeholder 5"/>
          <p:cNvSpPr>
            <a:spLocks noGrp="1"/>
          </p:cNvSpPr>
          <p:nvPr>
            <p:ph idx="1"/>
          </p:nvPr>
        </p:nvSpPr>
        <p:spPr>
          <a:xfrm>
            <a:off x="457200" y="1603375"/>
            <a:ext cx="8226425" cy="4111625"/>
          </a:xfrm>
        </p:spPr>
        <p:txBody>
          <a:bodyPr/>
          <a:lstStyle/>
          <a:p>
            <a:r>
              <a:rPr lang="en-US" sz="2000" b="0" dirty="0" smtClean="0"/>
              <a:t>Throughput/utilization are “easy” to understand for a single service center that stays busy whenever there is work to do.</a:t>
            </a:r>
          </a:p>
          <a:p>
            <a:r>
              <a:rPr lang="en-US" sz="2000" b="0" dirty="0" smtClean="0"/>
              <a:t>It is more complex for a network of centers/queues that interact, and where each task/job/request </a:t>
            </a:r>
            <a:r>
              <a:rPr lang="en-US" sz="2000" b="0" dirty="0" smtClean="0"/>
              <a:t>visits multiple </a:t>
            </a:r>
            <a:r>
              <a:rPr lang="en-US" sz="2000" b="0" dirty="0" smtClean="0"/>
              <a:t>centers</a:t>
            </a:r>
            <a:r>
              <a:rPr lang="en-US" sz="2000" b="0" dirty="0" smtClean="0"/>
              <a:t>.</a:t>
            </a:r>
          </a:p>
          <a:p>
            <a:r>
              <a:rPr lang="en-US" sz="2000" dirty="0" smtClean="0"/>
              <a:t>And </a:t>
            </a:r>
            <a:r>
              <a:rPr lang="en-US" sz="2000" dirty="0" smtClean="0"/>
              <a:t>that’s what real computer systems look like.</a:t>
            </a:r>
          </a:p>
          <a:p>
            <a:pPr lvl="1"/>
            <a:r>
              <a:rPr lang="en-US" sz="1800" b="0" dirty="0" smtClean="0"/>
              <a:t>E.g., CPU, disk, network, and </a:t>
            </a:r>
            <a:r>
              <a:rPr lang="en-US" sz="1800" b="0" dirty="0" err="1" smtClean="0"/>
              <a:t>mutexes</a:t>
            </a:r>
            <a:r>
              <a:rPr lang="en-US" sz="1800" b="0" dirty="0" smtClean="0"/>
              <a:t>…</a:t>
            </a:r>
          </a:p>
          <a:p>
            <a:pPr lvl="1"/>
            <a:r>
              <a:rPr lang="en-US" sz="1800" b="0" dirty="0" smtClean="0"/>
              <a:t>Other synchronization </a:t>
            </a:r>
            <a:r>
              <a:rPr lang="en-US" sz="1800" b="0" dirty="0" smtClean="0"/>
              <a:t>objects</a:t>
            </a:r>
          </a:p>
          <a:p>
            <a:r>
              <a:rPr lang="en-US" sz="2000" b="0" dirty="0"/>
              <a:t>The centers can service requests </a:t>
            </a:r>
            <a:r>
              <a:rPr lang="en-US" sz="2000" dirty="0"/>
              <a:t>concurrently</a:t>
            </a:r>
            <a:r>
              <a:rPr lang="en-US" sz="2000" b="0" dirty="0"/>
              <a:t>!</a:t>
            </a:r>
          </a:p>
          <a:p>
            <a:r>
              <a:rPr lang="en-US" sz="2000" b="0" dirty="0"/>
              <a:t>Some may be slower than others; any bottlenecks limit overall throughput.   If there is a bottleneck, then other centers are underutilized </a:t>
            </a:r>
            <a:r>
              <a:rPr lang="en-US" sz="2000" b="0" dirty="0" smtClean="0"/>
              <a:t>even if the overall system is saturated.</a:t>
            </a:r>
          </a:p>
          <a:p>
            <a:pPr marL="0" indent="0">
              <a:buNone/>
            </a:pPr>
            <a:endParaRPr lang="en-US" sz="2200" b="0" dirty="0" smtClean="0"/>
          </a:p>
          <a:p>
            <a:pPr marL="0" indent="0">
              <a:buNone/>
            </a:pPr>
            <a:endParaRPr lang="en-US" b="0" dirty="0"/>
          </a:p>
        </p:txBody>
      </p:sp>
      <p:grpSp>
        <p:nvGrpSpPr>
          <p:cNvPr id="7" name="Group 6"/>
          <p:cNvGrpSpPr/>
          <p:nvPr/>
        </p:nvGrpSpPr>
        <p:grpSpPr>
          <a:xfrm>
            <a:off x="6606153" y="3435350"/>
            <a:ext cx="2080647" cy="1136650"/>
            <a:chOff x="5027613" y="5187950"/>
            <a:chExt cx="1371600" cy="749300"/>
          </a:xfrm>
        </p:grpSpPr>
        <p:grpSp>
          <p:nvGrpSpPr>
            <p:cNvPr id="8" name="Group 54"/>
            <p:cNvGrpSpPr>
              <a:grpSpLocks/>
            </p:cNvGrpSpPr>
            <p:nvPr/>
          </p:nvGrpSpPr>
          <p:grpSpPr bwMode="auto">
            <a:xfrm>
              <a:off x="5360988" y="5229225"/>
              <a:ext cx="192087" cy="123825"/>
              <a:chOff x="3776" y="3429"/>
              <a:chExt cx="274" cy="109"/>
            </a:xfrm>
          </p:grpSpPr>
          <p:sp>
            <p:nvSpPr>
              <p:cNvPr id="25" name="Rectangle 55"/>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6" name="Rectangle 56"/>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7" name="Rectangle 57"/>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8" name="Line 58"/>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29" name="Line 59"/>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9" name="Line 60"/>
            <p:cNvSpPr>
              <a:spLocks noChangeShapeType="1"/>
            </p:cNvSpPr>
            <p:nvPr/>
          </p:nvSpPr>
          <p:spPr bwMode="auto">
            <a:xfrm>
              <a:off x="5553075" y="5289550"/>
              <a:ext cx="138113"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0" name="Oval 61"/>
            <p:cNvSpPr>
              <a:spLocks noChangeArrowheads="1"/>
            </p:cNvSpPr>
            <p:nvPr/>
          </p:nvSpPr>
          <p:spPr bwMode="auto">
            <a:xfrm>
              <a:off x="5638800" y="5187950"/>
              <a:ext cx="203200" cy="20478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grpSp>
          <p:nvGrpSpPr>
            <p:cNvPr id="11" name="Group 62"/>
            <p:cNvGrpSpPr>
              <a:grpSpLocks/>
            </p:cNvGrpSpPr>
            <p:nvPr/>
          </p:nvGrpSpPr>
          <p:grpSpPr bwMode="auto">
            <a:xfrm flipH="1">
              <a:off x="5927725" y="5773737"/>
              <a:ext cx="192088" cy="123825"/>
              <a:chOff x="3776" y="3429"/>
              <a:chExt cx="274" cy="109"/>
            </a:xfrm>
          </p:grpSpPr>
          <p:sp>
            <p:nvSpPr>
              <p:cNvPr id="20" name="Rectangle 63"/>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1" name="Rectangle 64"/>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2" name="Rectangle 65"/>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3" name="Line 66"/>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24" name="Line 67"/>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12" name="Line 68"/>
            <p:cNvSpPr>
              <a:spLocks noChangeShapeType="1"/>
            </p:cNvSpPr>
            <p:nvPr/>
          </p:nvSpPr>
          <p:spPr bwMode="auto">
            <a:xfrm flipH="1">
              <a:off x="5789613" y="5834062"/>
              <a:ext cx="138112"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3" name="Oval 69"/>
            <p:cNvSpPr>
              <a:spLocks noChangeArrowheads="1"/>
            </p:cNvSpPr>
            <p:nvPr/>
          </p:nvSpPr>
          <p:spPr bwMode="auto">
            <a:xfrm flipH="1">
              <a:off x="5638800" y="5732462"/>
              <a:ext cx="203200" cy="204788"/>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14" name="AutoShape 70"/>
            <p:cNvCxnSpPr>
              <a:cxnSpLocks noChangeShapeType="1"/>
              <a:stCxn id="10" idx="6"/>
            </p:cNvCxnSpPr>
            <p:nvPr/>
          </p:nvCxnSpPr>
          <p:spPr bwMode="auto">
            <a:xfrm>
              <a:off x="5842000" y="5291137"/>
              <a:ext cx="415925" cy="207963"/>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5" name="AutoShape 71"/>
            <p:cNvCxnSpPr>
              <a:cxnSpLocks noChangeShapeType="1"/>
            </p:cNvCxnSpPr>
            <p:nvPr/>
          </p:nvCxnSpPr>
          <p:spPr bwMode="auto">
            <a:xfrm rot="10800000" flipV="1">
              <a:off x="6037263" y="5649912"/>
              <a:ext cx="219075" cy="184150"/>
            </a:xfrm>
            <a:prstGeom prst="bentConnector3">
              <a:avLst>
                <a:gd name="adj1" fmla="val -2176"/>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6" name="AutoShape 72"/>
            <p:cNvCxnSpPr>
              <a:cxnSpLocks noChangeShapeType="1"/>
              <a:stCxn id="13" idx="6"/>
            </p:cNvCxnSpPr>
            <p:nvPr/>
          </p:nvCxnSpPr>
          <p:spPr bwMode="auto">
            <a:xfrm rot="10800000">
              <a:off x="5181600" y="5638800"/>
              <a:ext cx="457200" cy="195262"/>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7" name="AutoShape 73"/>
            <p:cNvCxnSpPr>
              <a:cxnSpLocks noChangeShapeType="1"/>
              <a:endCxn id="25" idx="1"/>
            </p:cNvCxnSpPr>
            <p:nvPr/>
          </p:nvCxnSpPr>
          <p:spPr bwMode="auto">
            <a:xfrm rot="16200000">
              <a:off x="5209381" y="5263356"/>
              <a:ext cx="206375" cy="261938"/>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18" name="Rectangle 74"/>
            <p:cNvSpPr>
              <a:spLocks noChangeArrowheads="1"/>
            </p:cNvSpPr>
            <p:nvPr/>
          </p:nvSpPr>
          <p:spPr bwMode="auto">
            <a:xfrm>
              <a:off x="5027613" y="5497512"/>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19" name="Rectangle 75"/>
            <p:cNvSpPr>
              <a:spLocks noChangeArrowheads="1"/>
            </p:cNvSpPr>
            <p:nvPr/>
          </p:nvSpPr>
          <p:spPr bwMode="auto">
            <a:xfrm>
              <a:off x="6119813" y="5497512"/>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grpSp>
    </p:spTree>
    <p:extLst>
      <p:ext uri="{BB962C8B-B14F-4D97-AF65-F5344CB8AC3E}">
        <p14:creationId xmlns:p14="http://schemas.microsoft.com/office/powerpoint/2010/main" val="5496842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163"/>
            <a:ext cx="8226425" cy="1554163"/>
          </a:xfrm>
        </p:spPr>
        <p:txBody>
          <a:bodyPr/>
          <a:lstStyle/>
          <a:p>
            <a:r>
              <a:rPr lang="en-US" sz="3200" dirty="0" smtClean="0"/>
              <a:t>Understanding utilization and throughput</a:t>
            </a:r>
            <a:endParaRPr lang="en-US" sz="3200" dirty="0"/>
          </a:p>
        </p:txBody>
      </p:sp>
      <p:grpSp>
        <p:nvGrpSpPr>
          <p:cNvPr id="7" name="Group 6"/>
          <p:cNvGrpSpPr/>
          <p:nvPr/>
        </p:nvGrpSpPr>
        <p:grpSpPr>
          <a:xfrm>
            <a:off x="1447800" y="5035550"/>
            <a:ext cx="2080647" cy="1136650"/>
            <a:chOff x="5027613" y="5187950"/>
            <a:chExt cx="1371600" cy="749300"/>
          </a:xfrm>
        </p:grpSpPr>
        <p:grpSp>
          <p:nvGrpSpPr>
            <p:cNvPr id="8" name="Group 54"/>
            <p:cNvGrpSpPr>
              <a:grpSpLocks/>
            </p:cNvGrpSpPr>
            <p:nvPr/>
          </p:nvGrpSpPr>
          <p:grpSpPr bwMode="auto">
            <a:xfrm>
              <a:off x="5360988" y="5229225"/>
              <a:ext cx="192087" cy="123825"/>
              <a:chOff x="3776" y="3429"/>
              <a:chExt cx="274" cy="109"/>
            </a:xfrm>
          </p:grpSpPr>
          <p:sp>
            <p:nvSpPr>
              <p:cNvPr id="25" name="Rectangle 55"/>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6" name="Rectangle 56"/>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7" name="Rectangle 57"/>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8" name="Line 58"/>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29" name="Line 59"/>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9" name="Line 60"/>
            <p:cNvSpPr>
              <a:spLocks noChangeShapeType="1"/>
            </p:cNvSpPr>
            <p:nvPr/>
          </p:nvSpPr>
          <p:spPr bwMode="auto">
            <a:xfrm>
              <a:off x="5553075" y="5289550"/>
              <a:ext cx="138113"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0" name="Oval 61"/>
            <p:cNvSpPr>
              <a:spLocks noChangeArrowheads="1"/>
            </p:cNvSpPr>
            <p:nvPr/>
          </p:nvSpPr>
          <p:spPr bwMode="auto">
            <a:xfrm>
              <a:off x="5638800" y="5187950"/>
              <a:ext cx="203200" cy="20478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grpSp>
          <p:nvGrpSpPr>
            <p:cNvPr id="11" name="Group 62"/>
            <p:cNvGrpSpPr>
              <a:grpSpLocks/>
            </p:cNvGrpSpPr>
            <p:nvPr/>
          </p:nvGrpSpPr>
          <p:grpSpPr bwMode="auto">
            <a:xfrm flipH="1">
              <a:off x="5927725" y="5773737"/>
              <a:ext cx="192088" cy="123825"/>
              <a:chOff x="3776" y="3429"/>
              <a:chExt cx="274" cy="109"/>
            </a:xfrm>
          </p:grpSpPr>
          <p:sp>
            <p:nvSpPr>
              <p:cNvPr id="20" name="Rectangle 63"/>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1" name="Rectangle 64"/>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2" name="Rectangle 65"/>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3" name="Line 66"/>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24" name="Line 67"/>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12" name="Line 68"/>
            <p:cNvSpPr>
              <a:spLocks noChangeShapeType="1"/>
            </p:cNvSpPr>
            <p:nvPr/>
          </p:nvSpPr>
          <p:spPr bwMode="auto">
            <a:xfrm flipH="1">
              <a:off x="5789613" y="5834062"/>
              <a:ext cx="138112"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3" name="Oval 69"/>
            <p:cNvSpPr>
              <a:spLocks noChangeArrowheads="1"/>
            </p:cNvSpPr>
            <p:nvPr/>
          </p:nvSpPr>
          <p:spPr bwMode="auto">
            <a:xfrm flipH="1">
              <a:off x="5638800" y="5732462"/>
              <a:ext cx="203200" cy="204788"/>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14" name="AutoShape 70"/>
            <p:cNvCxnSpPr>
              <a:cxnSpLocks noChangeShapeType="1"/>
              <a:stCxn id="10" idx="6"/>
            </p:cNvCxnSpPr>
            <p:nvPr/>
          </p:nvCxnSpPr>
          <p:spPr bwMode="auto">
            <a:xfrm>
              <a:off x="5842000" y="5291137"/>
              <a:ext cx="415925" cy="207963"/>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5" name="AutoShape 71"/>
            <p:cNvCxnSpPr>
              <a:cxnSpLocks noChangeShapeType="1"/>
            </p:cNvCxnSpPr>
            <p:nvPr/>
          </p:nvCxnSpPr>
          <p:spPr bwMode="auto">
            <a:xfrm rot="10800000" flipV="1">
              <a:off x="6037263" y="5649912"/>
              <a:ext cx="219075" cy="184150"/>
            </a:xfrm>
            <a:prstGeom prst="bentConnector3">
              <a:avLst>
                <a:gd name="adj1" fmla="val -2176"/>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6" name="AutoShape 72"/>
            <p:cNvCxnSpPr>
              <a:cxnSpLocks noChangeShapeType="1"/>
              <a:stCxn id="13" idx="6"/>
            </p:cNvCxnSpPr>
            <p:nvPr/>
          </p:nvCxnSpPr>
          <p:spPr bwMode="auto">
            <a:xfrm rot="10800000">
              <a:off x="5181600" y="5638800"/>
              <a:ext cx="457200" cy="195262"/>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7" name="AutoShape 73"/>
            <p:cNvCxnSpPr>
              <a:cxnSpLocks noChangeShapeType="1"/>
              <a:endCxn id="25" idx="1"/>
            </p:cNvCxnSpPr>
            <p:nvPr/>
          </p:nvCxnSpPr>
          <p:spPr bwMode="auto">
            <a:xfrm rot="16200000">
              <a:off x="5209381" y="5263356"/>
              <a:ext cx="206375" cy="261938"/>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18" name="Rectangle 74"/>
            <p:cNvSpPr>
              <a:spLocks noChangeArrowheads="1"/>
            </p:cNvSpPr>
            <p:nvPr/>
          </p:nvSpPr>
          <p:spPr bwMode="auto">
            <a:xfrm>
              <a:off x="5027613" y="5497512"/>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19" name="Rectangle 75"/>
            <p:cNvSpPr>
              <a:spLocks noChangeArrowheads="1"/>
            </p:cNvSpPr>
            <p:nvPr/>
          </p:nvSpPr>
          <p:spPr bwMode="auto">
            <a:xfrm>
              <a:off x="6119813" y="5497512"/>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grpSp>
      <p:sp>
        <p:nvSpPr>
          <p:cNvPr id="30" name="Rectangle 58"/>
          <p:cNvSpPr>
            <a:spLocks noChangeArrowheads="1"/>
          </p:cNvSpPr>
          <p:nvPr/>
        </p:nvSpPr>
        <p:spPr bwMode="auto">
          <a:xfrm>
            <a:off x="533400" y="1569423"/>
            <a:ext cx="8458200" cy="3231654"/>
          </a:xfrm>
          <a:prstGeom prst="rect">
            <a:avLst/>
          </a:prstGeom>
          <a:noFill/>
          <a:ln>
            <a:noFill/>
          </a:ln>
          <a:extLst/>
        </p:spPr>
        <p:txBody>
          <a:bodyPr wrap="square" anchor="ctr">
            <a:spAutoFit/>
          </a:bodyPr>
          <a:lstStyle/>
          <a:p>
            <a:pPr defTabSz="914400"/>
            <a:r>
              <a:rPr lang="en-US" b="1" dirty="0" smtClean="0">
                <a:solidFill>
                  <a:srgbClr val="000000"/>
                </a:solidFill>
                <a:cs typeface="Arial" charset="0"/>
              </a:rPr>
              <a:t>Is high utilization good or bad?</a:t>
            </a:r>
          </a:p>
          <a:p>
            <a:pPr defTabSz="914400"/>
            <a:endParaRPr lang="en-US" sz="2000" dirty="0" smtClean="0">
              <a:solidFill>
                <a:srgbClr val="000000"/>
              </a:solidFill>
              <a:cs typeface="Arial" charset="0"/>
            </a:endParaRPr>
          </a:p>
          <a:p>
            <a:pPr defTabSz="914400"/>
            <a:r>
              <a:rPr lang="en-US" sz="2000" b="1" dirty="0" smtClean="0">
                <a:solidFill>
                  <a:srgbClr val="000000"/>
                </a:solidFill>
                <a:cs typeface="Arial" charset="0"/>
              </a:rPr>
              <a:t>Good</a:t>
            </a:r>
            <a:r>
              <a:rPr lang="en-US" sz="2000" dirty="0" smtClean="0">
                <a:solidFill>
                  <a:srgbClr val="000000"/>
                </a:solidFill>
                <a:cs typeface="Arial" charset="0"/>
              </a:rPr>
              <a:t>. We don’t want to pay $$$ for resources and then leave them idle.  Especially if there is useful work for them to do!</a:t>
            </a:r>
          </a:p>
          <a:p>
            <a:pPr defTabSz="914400"/>
            <a:endParaRPr lang="en-US" sz="2000" dirty="0">
              <a:solidFill>
                <a:srgbClr val="000000"/>
              </a:solidFill>
              <a:cs typeface="Arial" charset="0"/>
              <a:sym typeface="Wingdings"/>
            </a:endParaRPr>
          </a:p>
          <a:p>
            <a:pPr defTabSz="914400"/>
            <a:r>
              <a:rPr lang="en-US" sz="2000" b="1" dirty="0" smtClean="0">
                <a:solidFill>
                  <a:srgbClr val="000000"/>
                </a:solidFill>
                <a:cs typeface="Arial" charset="0"/>
                <a:sym typeface="Wingdings"/>
              </a:rPr>
              <a:t>Bad</a:t>
            </a:r>
            <a:r>
              <a:rPr lang="en-US" sz="2000" dirty="0" smtClean="0">
                <a:solidFill>
                  <a:srgbClr val="000000"/>
                </a:solidFill>
                <a:cs typeface="Arial" charset="0"/>
                <a:sym typeface="Wingdings"/>
              </a:rPr>
              <a:t>.  We want to serve any given workload as efficiently as possible.  And we want resources to be ready for use when we need them.</a:t>
            </a:r>
          </a:p>
          <a:p>
            <a:pPr defTabSz="914400"/>
            <a:endParaRPr lang="en-US" sz="2000" dirty="0" smtClean="0">
              <a:solidFill>
                <a:srgbClr val="000000"/>
              </a:solidFill>
              <a:cs typeface="Arial" charset="0"/>
              <a:sym typeface="Wingdings"/>
            </a:endParaRPr>
          </a:p>
          <a:p>
            <a:pPr defTabSz="914400"/>
            <a:r>
              <a:rPr lang="en-US" sz="2000" b="1" dirty="0" smtClean="0">
                <a:solidFill>
                  <a:srgbClr val="000000"/>
                </a:solidFill>
                <a:cs typeface="Arial" charset="0"/>
                <a:sym typeface="Wingdings"/>
              </a:rPr>
              <a:t>Utilization  contention</a:t>
            </a:r>
          </a:p>
          <a:p>
            <a:pPr defTabSz="914400"/>
            <a:endParaRPr lang="en-US" sz="2000" dirty="0">
              <a:solidFill>
                <a:srgbClr val="000000"/>
              </a:solidFill>
              <a:cs typeface="Arial" charset="0"/>
              <a:sym typeface="Wingdings"/>
            </a:endParaRPr>
          </a:p>
        </p:txBody>
      </p:sp>
      <p:pic>
        <p:nvPicPr>
          <p:cNvPr id="31" name="Picture 1"/>
          <p:cNvPicPr>
            <a:picLocks noChangeAspect="1"/>
          </p:cNvPicPr>
          <p:nvPr/>
        </p:nvPicPr>
        <p:blipFill rotWithShape="1">
          <a:blip r:embed="rId2">
            <a:extLst>
              <a:ext uri="{28A0092B-C50C-407E-A947-70E740481C1C}">
                <a14:useLocalDpi xmlns:a14="http://schemas.microsoft.com/office/drawing/2010/main" val="0"/>
              </a:ext>
            </a:extLst>
          </a:blip>
          <a:srcRect l="10256" t="11561" r="17628" b="10010"/>
          <a:stretch/>
        </p:blipFill>
        <p:spPr bwMode="auto">
          <a:xfrm>
            <a:off x="5867400" y="4114800"/>
            <a:ext cx="1627729" cy="250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7280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163"/>
            <a:ext cx="8226425" cy="1554163"/>
          </a:xfrm>
        </p:spPr>
        <p:txBody>
          <a:bodyPr/>
          <a:lstStyle/>
          <a:p>
            <a:r>
              <a:rPr lang="en-US" sz="3200" dirty="0" smtClean="0"/>
              <a:t>Understanding bottlenecks</a:t>
            </a:r>
            <a:endParaRPr lang="en-US" sz="3200" dirty="0"/>
          </a:p>
        </p:txBody>
      </p:sp>
      <p:grpSp>
        <p:nvGrpSpPr>
          <p:cNvPr id="7" name="Group 6"/>
          <p:cNvGrpSpPr/>
          <p:nvPr/>
        </p:nvGrpSpPr>
        <p:grpSpPr>
          <a:xfrm>
            <a:off x="707756" y="4876800"/>
            <a:ext cx="2568844" cy="1403350"/>
            <a:chOff x="5027613" y="5187950"/>
            <a:chExt cx="1371600" cy="749300"/>
          </a:xfrm>
        </p:grpSpPr>
        <p:grpSp>
          <p:nvGrpSpPr>
            <p:cNvPr id="8" name="Group 54"/>
            <p:cNvGrpSpPr>
              <a:grpSpLocks/>
            </p:cNvGrpSpPr>
            <p:nvPr/>
          </p:nvGrpSpPr>
          <p:grpSpPr bwMode="auto">
            <a:xfrm>
              <a:off x="5360988" y="5229225"/>
              <a:ext cx="192087" cy="123825"/>
              <a:chOff x="3776" y="3429"/>
              <a:chExt cx="274" cy="109"/>
            </a:xfrm>
          </p:grpSpPr>
          <p:sp>
            <p:nvSpPr>
              <p:cNvPr id="25" name="Rectangle 55"/>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6" name="Rectangle 56"/>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7" name="Rectangle 57"/>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8" name="Line 58"/>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29" name="Line 59"/>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9" name="Line 60"/>
            <p:cNvSpPr>
              <a:spLocks noChangeShapeType="1"/>
            </p:cNvSpPr>
            <p:nvPr/>
          </p:nvSpPr>
          <p:spPr bwMode="auto">
            <a:xfrm>
              <a:off x="5553075" y="5289550"/>
              <a:ext cx="138113"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0" name="Oval 61"/>
            <p:cNvSpPr>
              <a:spLocks noChangeArrowheads="1"/>
            </p:cNvSpPr>
            <p:nvPr/>
          </p:nvSpPr>
          <p:spPr bwMode="auto">
            <a:xfrm>
              <a:off x="5638800" y="5187950"/>
              <a:ext cx="203200" cy="20478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grpSp>
          <p:nvGrpSpPr>
            <p:cNvPr id="11" name="Group 62"/>
            <p:cNvGrpSpPr>
              <a:grpSpLocks/>
            </p:cNvGrpSpPr>
            <p:nvPr/>
          </p:nvGrpSpPr>
          <p:grpSpPr bwMode="auto">
            <a:xfrm flipH="1">
              <a:off x="5927725" y="5773737"/>
              <a:ext cx="192088" cy="123825"/>
              <a:chOff x="3776" y="3429"/>
              <a:chExt cx="274" cy="109"/>
            </a:xfrm>
          </p:grpSpPr>
          <p:sp>
            <p:nvSpPr>
              <p:cNvPr id="20" name="Rectangle 63"/>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1" name="Rectangle 64"/>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2" name="Rectangle 65"/>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23" name="Line 66"/>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24" name="Line 67"/>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12" name="Line 68"/>
            <p:cNvSpPr>
              <a:spLocks noChangeShapeType="1"/>
            </p:cNvSpPr>
            <p:nvPr/>
          </p:nvSpPr>
          <p:spPr bwMode="auto">
            <a:xfrm flipH="1">
              <a:off x="5789613" y="5834062"/>
              <a:ext cx="138112"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3" name="Oval 69"/>
            <p:cNvSpPr>
              <a:spLocks noChangeArrowheads="1"/>
            </p:cNvSpPr>
            <p:nvPr/>
          </p:nvSpPr>
          <p:spPr bwMode="auto">
            <a:xfrm flipH="1">
              <a:off x="5638800" y="5732462"/>
              <a:ext cx="203200" cy="204788"/>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14" name="AutoShape 70"/>
            <p:cNvCxnSpPr>
              <a:cxnSpLocks noChangeShapeType="1"/>
              <a:stCxn id="10" idx="6"/>
            </p:cNvCxnSpPr>
            <p:nvPr/>
          </p:nvCxnSpPr>
          <p:spPr bwMode="auto">
            <a:xfrm>
              <a:off x="5842000" y="5291137"/>
              <a:ext cx="415925" cy="207963"/>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5" name="AutoShape 71"/>
            <p:cNvCxnSpPr>
              <a:cxnSpLocks noChangeShapeType="1"/>
            </p:cNvCxnSpPr>
            <p:nvPr/>
          </p:nvCxnSpPr>
          <p:spPr bwMode="auto">
            <a:xfrm rot="10800000" flipV="1">
              <a:off x="6037263" y="5649912"/>
              <a:ext cx="219075" cy="184150"/>
            </a:xfrm>
            <a:prstGeom prst="bentConnector3">
              <a:avLst>
                <a:gd name="adj1" fmla="val -2176"/>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6" name="AutoShape 72"/>
            <p:cNvCxnSpPr>
              <a:cxnSpLocks noChangeShapeType="1"/>
              <a:stCxn id="13" idx="6"/>
            </p:cNvCxnSpPr>
            <p:nvPr/>
          </p:nvCxnSpPr>
          <p:spPr bwMode="auto">
            <a:xfrm rot="10800000">
              <a:off x="5181600" y="5638800"/>
              <a:ext cx="457200" cy="195262"/>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7" name="AutoShape 73"/>
            <p:cNvCxnSpPr>
              <a:cxnSpLocks noChangeShapeType="1"/>
              <a:endCxn id="25" idx="1"/>
            </p:cNvCxnSpPr>
            <p:nvPr/>
          </p:nvCxnSpPr>
          <p:spPr bwMode="auto">
            <a:xfrm rot="16200000">
              <a:off x="5209381" y="5263356"/>
              <a:ext cx="206375" cy="261938"/>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18" name="Rectangle 74"/>
            <p:cNvSpPr>
              <a:spLocks noChangeArrowheads="1"/>
            </p:cNvSpPr>
            <p:nvPr/>
          </p:nvSpPr>
          <p:spPr bwMode="auto">
            <a:xfrm>
              <a:off x="5027613" y="5497512"/>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19" name="Rectangle 75"/>
            <p:cNvSpPr>
              <a:spLocks noChangeArrowheads="1"/>
            </p:cNvSpPr>
            <p:nvPr/>
          </p:nvSpPr>
          <p:spPr bwMode="auto">
            <a:xfrm>
              <a:off x="6119813" y="5497512"/>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grpSp>
      <p:sp>
        <p:nvSpPr>
          <p:cNvPr id="30" name="Rectangle 58"/>
          <p:cNvSpPr>
            <a:spLocks noChangeArrowheads="1"/>
          </p:cNvSpPr>
          <p:nvPr/>
        </p:nvSpPr>
        <p:spPr bwMode="auto">
          <a:xfrm>
            <a:off x="381000" y="1510367"/>
            <a:ext cx="8458200" cy="2985433"/>
          </a:xfrm>
          <a:prstGeom prst="rect">
            <a:avLst/>
          </a:prstGeom>
          <a:noFill/>
          <a:ln>
            <a:noFill/>
          </a:ln>
          <a:extLst/>
        </p:spPr>
        <p:txBody>
          <a:bodyPr wrap="square" anchor="ctr">
            <a:spAutoFit/>
          </a:bodyPr>
          <a:lstStyle/>
          <a:p>
            <a:pPr defTabSz="914400"/>
            <a:r>
              <a:rPr lang="en-US" dirty="0" smtClean="0">
                <a:solidFill>
                  <a:srgbClr val="000000"/>
                </a:solidFill>
                <a:cs typeface="Arial" charset="0"/>
              </a:rPr>
              <a:t>In a multi-center queue system, performance is limited by the center with the </a:t>
            </a:r>
            <a:r>
              <a:rPr lang="en-US" b="1" dirty="0" smtClean="0">
                <a:solidFill>
                  <a:srgbClr val="000000"/>
                </a:solidFill>
                <a:cs typeface="Arial" charset="0"/>
              </a:rPr>
              <a:t>highest</a:t>
            </a:r>
            <a:r>
              <a:rPr lang="en-US" b="1" dirty="0">
                <a:solidFill>
                  <a:srgbClr val="000000"/>
                </a:solidFill>
                <a:cs typeface="Arial" charset="0"/>
              </a:rPr>
              <a:t> </a:t>
            </a:r>
            <a:r>
              <a:rPr lang="en-US" b="1" dirty="0" smtClean="0">
                <a:solidFill>
                  <a:srgbClr val="000000"/>
                </a:solidFill>
                <a:cs typeface="Arial" charset="0"/>
              </a:rPr>
              <a:t>utilization </a:t>
            </a:r>
            <a:r>
              <a:rPr lang="en-US" dirty="0" smtClean="0">
                <a:solidFill>
                  <a:srgbClr val="000000"/>
                </a:solidFill>
                <a:cs typeface="Arial" charset="0"/>
              </a:rPr>
              <a:t>for any workload.</a:t>
            </a:r>
          </a:p>
          <a:p>
            <a:pPr defTabSz="914400"/>
            <a:endParaRPr lang="en-US" sz="2000" dirty="0" smtClean="0">
              <a:solidFill>
                <a:srgbClr val="000000"/>
              </a:solidFill>
              <a:cs typeface="Arial" charset="0"/>
            </a:endParaRPr>
          </a:p>
          <a:p>
            <a:pPr defTabSz="914400"/>
            <a:r>
              <a:rPr lang="en-US" sz="2000" dirty="0" smtClean="0">
                <a:solidFill>
                  <a:srgbClr val="000000"/>
                </a:solidFill>
                <a:cs typeface="Arial" charset="0"/>
              </a:rPr>
              <a:t>That’s the center that saturates first: the </a:t>
            </a:r>
            <a:r>
              <a:rPr lang="en-US" sz="2000" b="1" dirty="0" smtClean="0">
                <a:solidFill>
                  <a:srgbClr val="000000"/>
                </a:solidFill>
                <a:cs typeface="Arial" charset="0"/>
              </a:rPr>
              <a:t>bottleneck.</a:t>
            </a:r>
          </a:p>
          <a:p>
            <a:pPr defTabSz="914400"/>
            <a:endParaRPr lang="en-US" sz="2000" b="1" dirty="0">
              <a:solidFill>
                <a:srgbClr val="000000"/>
              </a:solidFill>
              <a:cs typeface="Arial" charset="0"/>
            </a:endParaRPr>
          </a:p>
          <a:p>
            <a:pPr defTabSz="914400"/>
            <a:r>
              <a:rPr lang="en-US" sz="2000" b="1" dirty="0" smtClean="0">
                <a:solidFill>
                  <a:srgbClr val="000000"/>
                </a:solidFill>
                <a:cs typeface="Arial" charset="0"/>
              </a:rPr>
              <a:t>Always optimize for the bottleneck.</a:t>
            </a:r>
            <a:endParaRPr lang="en-US" sz="2000" dirty="0" smtClean="0">
              <a:solidFill>
                <a:srgbClr val="000000"/>
              </a:solidFill>
              <a:cs typeface="Arial" charset="0"/>
            </a:endParaRPr>
          </a:p>
          <a:p>
            <a:pPr defTabSz="914400"/>
            <a:endParaRPr lang="en-US" sz="2000" dirty="0">
              <a:solidFill>
                <a:srgbClr val="000000"/>
              </a:solidFill>
              <a:cs typeface="Arial" charset="0"/>
              <a:sym typeface="Wingdings"/>
            </a:endParaRPr>
          </a:p>
          <a:p>
            <a:pPr defTabSz="914400"/>
            <a:r>
              <a:rPr lang="en-US" sz="2000" dirty="0" smtClean="0">
                <a:solidFill>
                  <a:srgbClr val="000000"/>
                </a:solidFill>
                <a:cs typeface="Arial" charset="0"/>
                <a:sym typeface="Wingdings"/>
              </a:rPr>
              <a:t>E.g., it’s easy to know if your service is “CPU-limited” or “I/O limited” by running it at saturation and looking at the CPU utilization.  (e.g., “top”).</a:t>
            </a:r>
            <a:endParaRPr lang="en-US" sz="2000" dirty="0">
              <a:solidFill>
                <a:srgbClr val="000000"/>
              </a:solidFill>
              <a:cs typeface="Arial" charset="0"/>
              <a:sym typeface="Wingdings"/>
            </a:endParaRPr>
          </a:p>
        </p:txBody>
      </p:sp>
      <p:pic>
        <p:nvPicPr>
          <p:cNvPr id="2" name="Picture 1"/>
          <p:cNvPicPr>
            <a:picLocks noChangeAspect="1"/>
          </p:cNvPicPr>
          <p:nvPr/>
        </p:nvPicPr>
        <p:blipFill>
          <a:blip r:embed="rId2"/>
          <a:stretch>
            <a:fillRect/>
          </a:stretch>
        </p:blipFill>
        <p:spPr>
          <a:xfrm>
            <a:off x="3962400" y="4914900"/>
            <a:ext cx="4475238" cy="1409700"/>
          </a:xfrm>
          <a:prstGeom prst="rect">
            <a:avLst/>
          </a:prstGeom>
        </p:spPr>
      </p:pic>
    </p:spTree>
    <p:extLst>
      <p:ext uri="{BB962C8B-B14F-4D97-AF65-F5344CB8AC3E}">
        <p14:creationId xmlns:p14="http://schemas.microsoft.com/office/powerpoint/2010/main" val="40557153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8226425" cy="1554163"/>
          </a:xfrm>
        </p:spPr>
        <p:txBody>
          <a:bodyPr/>
          <a:lstStyle/>
          <a:p>
            <a:pPr eaLnBrk="1" hangingPunct="1"/>
            <a:r>
              <a:rPr lang="en-US" sz="3600" dirty="0" smtClean="0">
                <a:latin typeface="Arial" charset="0"/>
                <a:ea typeface="ＭＳ Ｐゴシック" charset="0"/>
              </a:rPr>
              <a:t>Mean response time (R) for a center</a:t>
            </a:r>
            <a:endParaRPr lang="en-US" sz="3600" dirty="0">
              <a:latin typeface="Arial" charset="0"/>
              <a:ea typeface="ＭＳ Ｐゴシック" charset="0"/>
            </a:endParaRPr>
          </a:p>
        </p:txBody>
      </p:sp>
      <p:sp>
        <p:nvSpPr>
          <p:cNvPr id="76804" name="Line 4"/>
          <p:cNvSpPr>
            <a:spLocks noChangeAspect="1" noChangeShapeType="1"/>
          </p:cNvSpPr>
          <p:nvPr/>
        </p:nvSpPr>
        <p:spPr bwMode="auto">
          <a:xfrm>
            <a:off x="4267200" y="3657600"/>
            <a:ext cx="1905000" cy="0"/>
          </a:xfrm>
          <a:prstGeom prst="line">
            <a:avLst/>
          </a:prstGeom>
          <a:noFill/>
          <a:ln w="38100">
            <a:solidFill>
              <a:srgbClr val="003367"/>
            </a:solidFill>
            <a:miter lim="800000"/>
            <a:headEnd/>
            <a:tailEnd/>
          </a:ln>
          <a:extLst>
            <a:ext uri="{909E8E84-426E-40dd-AFC4-6F175D3DCCD1}">
              <a14:hiddenFill xmlns:a14="http://schemas.microsoft.com/office/drawing/2010/main">
                <a:noFill/>
              </a14:hiddenFill>
            </a:ext>
          </a:extLst>
        </p:spPr>
        <p:txBody>
          <a:bodyPr wrap="none"/>
          <a:lstStyle/>
          <a:p>
            <a:endParaRPr lang="en-US">
              <a:solidFill>
                <a:prstClr val="white"/>
              </a:solidFill>
            </a:endParaRPr>
          </a:p>
        </p:txBody>
      </p:sp>
      <p:sp>
        <p:nvSpPr>
          <p:cNvPr id="13" name="Text Box 6"/>
          <p:cNvSpPr txBox="1">
            <a:spLocks noChangeAspect="1" noChangeArrowheads="1"/>
          </p:cNvSpPr>
          <p:nvPr/>
        </p:nvSpPr>
        <p:spPr bwMode="auto">
          <a:xfrm>
            <a:off x="2004959" y="6248400"/>
            <a:ext cx="4014841" cy="400110"/>
          </a:xfrm>
          <a:prstGeom prst="rect">
            <a:avLst/>
          </a:prstGeom>
          <a:noFill/>
          <a:ln w="9525">
            <a:noFill/>
            <a:miter lim="800000"/>
            <a:headEnd/>
            <a:tailEnd/>
          </a:ln>
        </p:spPr>
        <p:txBody>
          <a:bodyPr wrap="none">
            <a:spAutoFit/>
          </a:bodyPr>
          <a:lstStyle/>
          <a:p>
            <a:pPr>
              <a:defRPr/>
            </a:pPr>
            <a:r>
              <a:rPr lang="en-US" sz="2000" dirty="0">
                <a:solidFill>
                  <a:srgbClr val="003367"/>
                </a:solidFill>
                <a:latin typeface="Arial"/>
                <a:ea typeface="ＭＳ Ｐゴシック" charset="-128"/>
                <a:cs typeface="ＭＳ Ｐゴシック" charset="-128"/>
              </a:rPr>
              <a:t>Request arrival rate (</a:t>
            </a:r>
            <a:r>
              <a:rPr lang="en-US" sz="2000" dirty="0">
                <a:solidFill>
                  <a:srgbClr val="651222"/>
                </a:solidFill>
                <a:latin typeface="Arial"/>
                <a:ea typeface="ＭＳ Ｐゴシック" charset="-128"/>
                <a:cs typeface="ＭＳ Ｐゴシック" charset="-128"/>
              </a:rPr>
              <a:t>offered </a:t>
            </a:r>
            <a:r>
              <a:rPr lang="en-US" sz="2000" dirty="0" smtClean="0">
                <a:solidFill>
                  <a:srgbClr val="651222"/>
                </a:solidFill>
                <a:latin typeface="Arial"/>
                <a:ea typeface="ＭＳ Ｐゴシック" charset="-128"/>
                <a:cs typeface="ＭＳ Ｐゴシック" charset="-128"/>
              </a:rPr>
              <a:t>load</a:t>
            </a:r>
            <a:r>
              <a:rPr lang="en-US" sz="2000" dirty="0" smtClean="0">
                <a:solidFill>
                  <a:srgbClr val="003367"/>
                </a:solidFill>
                <a:latin typeface="Arial"/>
                <a:ea typeface="ＭＳ Ｐゴシック" charset="-128"/>
                <a:cs typeface="ＭＳ Ｐゴシック" charset="-128"/>
              </a:rPr>
              <a:t>)</a:t>
            </a:r>
            <a:endParaRPr lang="en-US" sz="2000" dirty="0">
              <a:solidFill>
                <a:srgbClr val="003367"/>
              </a:solidFill>
              <a:latin typeface="Arial"/>
              <a:ea typeface="ＭＳ Ｐゴシック" charset="-128"/>
              <a:cs typeface="ＭＳ Ｐゴシック" charset="-128"/>
            </a:endParaRPr>
          </a:p>
        </p:txBody>
      </p:sp>
      <p:sp>
        <p:nvSpPr>
          <p:cNvPr id="14" name="Text Box 6"/>
          <p:cNvSpPr txBox="1">
            <a:spLocks noChangeAspect="1" noChangeArrowheads="1"/>
          </p:cNvSpPr>
          <p:nvPr/>
        </p:nvSpPr>
        <p:spPr bwMode="auto">
          <a:xfrm>
            <a:off x="76200" y="4165937"/>
            <a:ext cx="1600200" cy="1015663"/>
          </a:xfrm>
          <a:prstGeom prst="rect">
            <a:avLst/>
          </a:prstGeom>
          <a:noFill/>
          <a:ln w="9525">
            <a:noFill/>
            <a:miter lim="800000"/>
            <a:headEnd/>
            <a:tailEnd/>
          </a:ln>
        </p:spPr>
        <p:txBody>
          <a:bodyPr>
            <a:spAutoFit/>
          </a:bodyPr>
          <a:lstStyle/>
          <a:p>
            <a:pPr algn="ctr">
              <a:defRPr/>
            </a:pPr>
            <a:r>
              <a:rPr lang="en-US" sz="2000" dirty="0" smtClean="0">
                <a:solidFill>
                  <a:srgbClr val="003367"/>
                </a:solidFill>
                <a:latin typeface="Arial"/>
                <a:ea typeface="ＭＳ Ｐゴシック" charset="-128"/>
                <a:cs typeface="ＭＳ Ｐゴシック" charset="-128"/>
              </a:rPr>
              <a:t>Average </a:t>
            </a:r>
            <a:r>
              <a:rPr lang="en-US" sz="2000" dirty="0" smtClean="0">
                <a:solidFill>
                  <a:srgbClr val="651222"/>
                </a:solidFill>
                <a:latin typeface="Arial"/>
                <a:ea typeface="ＭＳ Ｐゴシック" charset="-128"/>
                <a:cs typeface="ＭＳ Ｐゴシック" charset="-128"/>
              </a:rPr>
              <a:t>response time </a:t>
            </a:r>
            <a:r>
              <a:rPr lang="en-US" sz="2000" dirty="0" smtClean="0">
                <a:solidFill>
                  <a:srgbClr val="003367"/>
                </a:solidFill>
                <a:latin typeface="Arial"/>
                <a:ea typeface="ＭＳ Ｐゴシック" charset="-128"/>
                <a:cs typeface="ＭＳ Ｐゴシック" charset="-128"/>
              </a:rPr>
              <a:t>R</a:t>
            </a:r>
          </a:p>
        </p:txBody>
      </p:sp>
      <p:sp>
        <p:nvSpPr>
          <p:cNvPr id="17" name="Text Box 6"/>
          <p:cNvSpPr txBox="1">
            <a:spLocks noChangeAspect="1" noChangeArrowheads="1"/>
          </p:cNvSpPr>
          <p:nvPr/>
        </p:nvSpPr>
        <p:spPr bwMode="auto">
          <a:xfrm>
            <a:off x="4327525" y="5334000"/>
            <a:ext cx="1311275" cy="40005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a:solidFill>
                  <a:srgbClr val="003367"/>
                </a:solidFill>
              </a:rPr>
              <a:t>saturation</a:t>
            </a:r>
            <a:endParaRPr lang="en-US" dirty="0">
              <a:solidFill>
                <a:srgbClr val="003367"/>
              </a:solidFill>
            </a:endParaRPr>
          </a:p>
        </p:txBody>
      </p:sp>
      <p:sp>
        <p:nvSpPr>
          <p:cNvPr id="28" name="Rectangle 27"/>
          <p:cNvSpPr/>
          <p:nvPr/>
        </p:nvSpPr>
        <p:spPr bwMode="auto">
          <a:xfrm>
            <a:off x="1676400" y="3657600"/>
            <a:ext cx="2590800" cy="2590800"/>
          </a:xfrm>
          <a:prstGeom prst="rect">
            <a:avLst/>
          </a:prstGeom>
          <a:noFill/>
          <a:ln w="19050" cmpd="sng">
            <a:solidFill>
              <a:schemeClr val="bg2"/>
            </a:solidFill>
            <a:miter lim="800000"/>
            <a:headEnd/>
            <a:tailEnd/>
          </a:ln>
        </p:spPr>
        <p:txBody>
          <a:bodyPr wrap="none" anchor="ctr"/>
          <a:lstStyle/>
          <a:p>
            <a:pPr algn="ctr"/>
            <a:endParaRPr lang="en-US">
              <a:solidFill>
                <a:prstClr val="white"/>
              </a:solidFill>
              <a:latin typeface="Tahoma" charset="0"/>
            </a:endParaRPr>
          </a:p>
        </p:txBody>
      </p:sp>
      <p:cxnSp>
        <p:nvCxnSpPr>
          <p:cNvPr id="9" name="Straight Connector 8"/>
          <p:cNvCxnSpPr/>
          <p:nvPr/>
        </p:nvCxnSpPr>
        <p:spPr bwMode="auto">
          <a:xfrm flipV="1">
            <a:off x="1676400" y="3657600"/>
            <a:ext cx="2590800" cy="2590800"/>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676400" y="3352800"/>
            <a:ext cx="0" cy="2895600"/>
          </a:xfrm>
          <a:prstGeom prst="line">
            <a:avLst/>
          </a:prstGeom>
          <a:noFill/>
          <a:ln w="38100">
            <a:solidFill>
              <a:schemeClr val="bg2"/>
            </a:solidFill>
            <a:miter lim="800000"/>
            <a:headEnd/>
            <a:tailEnd/>
          </a:ln>
        </p:spPr>
      </p:cxnSp>
      <p:cxnSp>
        <p:nvCxnSpPr>
          <p:cNvPr id="36" name="Straight Connector 35"/>
          <p:cNvCxnSpPr/>
          <p:nvPr/>
        </p:nvCxnSpPr>
        <p:spPr bwMode="auto">
          <a:xfrm flipH="1">
            <a:off x="1676400" y="6248400"/>
            <a:ext cx="4495800" cy="0"/>
          </a:xfrm>
          <a:prstGeom prst="line">
            <a:avLst/>
          </a:prstGeom>
          <a:noFill/>
          <a:ln w="38100">
            <a:solidFill>
              <a:schemeClr val="bg2"/>
            </a:solidFill>
            <a:miter lim="800000"/>
            <a:headEnd/>
            <a:tailEnd/>
          </a:ln>
        </p:spPr>
      </p:cxnSp>
      <p:cxnSp>
        <p:nvCxnSpPr>
          <p:cNvPr id="31" name="Straight Arrow Connector 30"/>
          <p:cNvCxnSpPr>
            <a:stCxn id="35" idx="2"/>
          </p:cNvCxnSpPr>
          <p:nvPr/>
        </p:nvCxnSpPr>
        <p:spPr bwMode="auto">
          <a:xfrm flipH="1">
            <a:off x="1676400" y="3153728"/>
            <a:ext cx="495300" cy="271367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H="1">
            <a:off x="4267200" y="5715000"/>
            <a:ext cx="457200" cy="5334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H="1">
            <a:off x="3962400" y="2895600"/>
            <a:ext cx="1295400" cy="16002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3" name="Text Box 6"/>
          <p:cNvSpPr txBox="1">
            <a:spLocks noChangeAspect="1" noChangeArrowheads="1"/>
          </p:cNvSpPr>
          <p:nvPr/>
        </p:nvSpPr>
        <p:spPr bwMode="auto">
          <a:xfrm>
            <a:off x="6019800" y="4343400"/>
            <a:ext cx="2819400" cy="1631216"/>
          </a:xfrm>
          <a:prstGeom prst="rect">
            <a:avLst/>
          </a:prstGeom>
          <a:solidFill>
            <a:schemeClr val="bg1"/>
          </a:solidFill>
          <a:ln w="9525">
            <a:noFill/>
            <a:miter lim="800000"/>
            <a:headEnd/>
            <a:tailEnd/>
          </a:ln>
        </p:spPr>
        <p:txBody>
          <a:bodyPr wrap="square">
            <a:spAutoFit/>
          </a:bodyPr>
          <a:lstStyle/>
          <a:p>
            <a:pPr>
              <a:defRPr/>
            </a:pPr>
            <a:r>
              <a:rPr lang="en-US" sz="2000" b="1" dirty="0" smtClean="0">
                <a:solidFill>
                  <a:srgbClr val="B5B5B5">
                    <a:lumMod val="50000"/>
                  </a:srgbClr>
                </a:solidFill>
                <a:latin typeface="Arial"/>
                <a:ea typeface="ＭＳ Ｐゴシック" charset="-128"/>
                <a:cs typeface="ＭＳ Ｐゴシック" charset="-128"/>
              </a:rPr>
              <a:t>Illustration only</a:t>
            </a:r>
          </a:p>
          <a:p>
            <a:pPr>
              <a:defRPr/>
            </a:pPr>
            <a:r>
              <a:rPr lang="en-US" sz="2000" dirty="0" smtClean="0">
                <a:solidFill>
                  <a:srgbClr val="B5B5B5">
                    <a:lumMod val="50000"/>
                  </a:srgbClr>
                </a:solidFill>
                <a:latin typeface="Arial"/>
                <a:ea typeface="ＭＳ Ｐゴシック" charset="-128"/>
                <a:cs typeface="ＭＳ Ｐゴシック" charset="-128"/>
              </a:rPr>
              <a:t>Saturation behavior is highly sensitive to implementation choices and quality.</a:t>
            </a:r>
            <a:endParaRPr lang="en-US" sz="2000" dirty="0">
              <a:solidFill>
                <a:srgbClr val="B5B5B5">
                  <a:lumMod val="50000"/>
                </a:srgbClr>
              </a:solidFill>
              <a:latin typeface="Arial"/>
              <a:ea typeface="ＭＳ Ｐゴシック" charset="-128"/>
              <a:cs typeface="ＭＳ Ｐゴシック" charset="-128"/>
            </a:endParaRPr>
          </a:p>
        </p:txBody>
      </p:sp>
      <p:sp>
        <p:nvSpPr>
          <p:cNvPr id="22" name="Text Box 6"/>
          <p:cNvSpPr txBox="1">
            <a:spLocks noChangeAspect="1" noChangeArrowheads="1"/>
          </p:cNvSpPr>
          <p:nvPr/>
        </p:nvSpPr>
        <p:spPr bwMode="auto">
          <a:xfrm>
            <a:off x="6172200" y="3429000"/>
            <a:ext cx="2636133" cy="707886"/>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smtClean="0">
                <a:solidFill>
                  <a:srgbClr val="003367"/>
                </a:solidFill>
              </a:rPr>
              <a:t>saturation (U = 1</a:t>
            </a:r>
            <a:r>
              <a:rPr lang="en-US" sz="2000" dirty="0">
                <a:solidFill>
                  <a:srgbClr val="003367"/>
                </a:solidFill>
              </a:rPr>
              <a:t>:</a:t>
            </a:r>
            <a:endParaRPr lang="en-US" sz="2000" dirty="0" smtClean="0">
              <a:solidFill>
                <a:srgbClr val="003367"/>
              </a:solidFill>
            </a:endParaRPr>
          </a:p>
          <a:p>
            <a:pPr eaLnBrk="1" hangingPunct="1"/>
            <a:r>
              <a:rPr lang="en-US" sz="2000" dirty="0" smtClean="0">
                <a:solidFill>
                  <a:srgbClr val="003367"/>
                </a:solidFill>
              </a:rPr>
              <a:t>U is server utilization)</a:t>
            </a:r>
            <a:endParaRPr lang="en-US" dirty="0">
              <a:solidFill>
                <a:srgbClr val="003367"/>
              </a:solidFill>
            </a:endParaRPr>
          </a:p>
        </p:txBody>
      </p:sp>
      <p:sp>
        <p:nvSpPr>
          <p:cNvPr id="26" name="Text Box 6"/>
          <p:cNvSpPr txBox="1">
            <a:spLocks noChangeAspect="1" noChangeArrowheads="1"/>
          </p:cNvSpPr>
          <p:nvPr/>
        </p:nvSpPr>
        <p:spPr bwMode="auto">
          <a:xfrm>
            <a:off x="2819400" y="4495800"/>
            <a:ext cx="369888" cy="40011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smtClean="0">
                <a:solidFill>
                  <a:srgbClr val="003367"/>
                </a:solidFill>
              </a:rPr>
              <a:t>U</a:t>
            </a:r>
            <a:endParaRPr lang="en-US" dirty="0">
              <a:solidFill>
                <a:srgbClr val="003367"/>
              </a:solidFill>
            </a:endParaRPr>
          </a:p>
        </p:txBody>
      </p:sp>
      <p:sp>
        <p:nvSpPr>
          <p:cNvPr id="30" name="Freeform 9"/>
          <p:cNvSpPr>
            <a:spLocks/>
          </p:cNvSpPr>
          <p:nvPr/>
        </p:nvSpPr>
        <p:spPr bwMode="auto">
          <a:xfrm>
            <a:off x="1676400" y="2895600"/>
            <a:ext cx="2590800" cy="3095625"/>
          </a:xfrm>
          <a:custGeom>
            <a:avLst/>
            <a:gdLst>
              <a:gd name="T0" fmla="*/ 0 w 1008"/>
              <a:gd name="T1" fmla="*/ 2147483647 h 776"/>
              <a:gd name="T2" fmla="*/ 2147483647 w 1008"/>
              <a:gd name="T3" fmla="*/ 2147483647 h 776"/>
              <a:gd name="T4" fmla="*/ 2147483647 w 1008"/>
              <a:gd name="T5" fmla="*/ 2147483647 h 776"/>
              <a:gd name="T6" fmla="*/ 2147483647 w 1008"/>
              <a:gd name="T7" fmla="*/ 0 h 776"/>
              <a:gd name="T8" fmla="*/ 0 60000 65536"/>
              <a:gd name="T9" fmla="*/ 0 60000 65536"/>
              <a:gd name="T10" fmla="*/ 0 60000 65536"/>
              <a:gd name="T11" fmla="*/ 0 60000 65536"/>
              <a:gd name="T12" fmla="*/ 0 w 1008"/>
              <a:gd name="T13" fmla="*/ 0 h 776"/>
              <a:gd name="T14" fmla="*/ 1008 w 1008"/>
              <a:gd name="T15" fmla="*/ 776 h 776"/>
            </a:gdLst>
            <a:ahLst/>
            <a:cxnLst>
              <a:cxn ang="T8">
                <a:pos x="T0" y="T1"/>
              </a:cxn>
              <a:cxn ang="T9">
                <a:pos x="T2" y="T3"/>
              </a:cxn>
              <a:cxn ang="T10">
                <a:pos x="T4" y="T5"/>
              </a:cxn>
              <a:cxn ang="T11">
                <a:pos x="T6" y="T7"/>
              </a:cxn>
            </a:cxnLst>
            <a:rect l="T12" t="T13" r="T14" b="T15"/>
            <a:pathLst>
              <a:path w="1008" h="776">
                <a:moveTo>
                  <a:pt x="0" y="768"/>
                </a:moveTo>
                <a:cubicBezTo>
                  <a:pt x="216" y="772"/>
                  <a:pt x="432" y="776"/>
                  <a:pt x="576" y="720"/>
                </a:cubicBezTo>
                <a:cubicBezTo>
                  <a:pt x="720" y="664"/>
                  <a:pt x="792" y="552"/>
                  <a:pt x="864" y="432"/>
                </a:cubicBezTo>
                <a:cubicBezTo>
                  <a:pt x="936" y="312"/>
                  <a:pt x="972" y="156"/>
                  <a:pt x="1008" y="0"/>
                </a:cubicBezTo>
              </a:path>
            </a:pathLst>
          </a:custGeom>
          <a:noFill/>
          <a:ln w="38100" cmpd="sng">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white"/>
              </a:solidFill>
            </a:endParaRPr>
          </a:p>
        </p:txBody>
      </p:sp>
      <p:sp>
        <p:nvSpPr>
          <p:cNvPr id="32" name="Text Box 6"/>
          <p:cNvSpPr txBox="1">
            <a:spLocks noChangeAspect="1" noChangeArrowheads="1"/>
          </p:cNvSpPr>
          <p:nvPr/>
        </p:nvSpPr>
        <p:spPr bwMode="auto">
          <a:xfrm>
            <a:off x="3276600" y="4876800"/>
            <a:ext cx="369888" cy="40011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smtClean="0">
                <a:solidFill>
                  <a:srgbClr val="651222"/>
                </a:solidFill>
              </a:rPr>
              <a:t>R</a:t>
            </a:r>
            <a:endParaRPr lang="en-US" dirty="0">
              <a:solidFill>
                <a:srgbClr val="651222"/>
              </a:solidFill>
            </a:endParaRPr>
          </a:p>
        </p:txBody>
      </p:sp>
      <p:sp>
        <p:nvSpPr>
          <p:cNvPr id="34" name="Text Box 6"/>
          <p:cNvSpPr txBox="1">
            <a:spLocks noChangeAspect="1" noChangeArrowheads="1"/>
          </p:cNvSpPr>
          <p:nvPr/>
        </p:nvSpPr>
        <p:spPr bwMode="auto">
          <a:xfrm>
            <a:off x="1295400" y="5715000"/>
            <a:ext cx="369888" cy="40011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smtClean="0">
                <a:solidFill>
                  <a:srgbClr val="003367"/>
                </a:solidFill>
              </a:rPr>
              <a:t>D</a:t>
            </a:r>
            <a:endParaRPr lang="en-US" dirty="0">
              <a:solidFill>
                <a:srgbClr val="003367"/>
              </a:solidFill>
            </a:endParaRPr>
          </a:p>
        </p:txBody>
      </p:sp>
      <p:sp>
        <p:nvSpPr>
          <p:cNvPr id="35" name="Text Box 6"/>
          <p:cNvSpPr txBox="1">
            <a:spLocks noChangeAspect="1" noChangeArrowheads="1"/>
          </p:cNvSpPr>
          <p:nvPr/>
        </p:nvSpPr>
        <p:spPr bwMode="auto">
          <a:xfrm>
            <a:off x="533400" y="1676400"/>
            <a:ext cx="3276600" cy="1477328"/>
          </a:xfrm>
          <a:prstGeom prst="rect">
            <a:avLst/>
          </a:prstGeom>
          <a:solidFill>
            <a:srgbClr val="F0F0F0"/>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R == D</a:t>
            </a:r>
          </a:p>
          <a:p>
            <a:pPr eaLnBrk="1" hangingPunct="1"/>
            <a:r>
              <a:rPr lang="en-US" sz="1800" dirty="0" smtClean="0">
                <a:solidFill>
                  <a:srgbClr val="003367"/>
                </a:solidFill>
              </a:rPr>
              <a:t>The server is </a:t>
            </a:r>
            <a:r>
              <a:rPr lang="en-US" sz="1800" dirty="0" smtClean="0">
                <a:solidFill>
                  <a:srgbClr val="651222"/>
                </a:solidFill>
              </a:rPr>
              <a:t>idle</a:t>
            </a:r>
            <a:r>
              <a:rPr lang="en-US" sz="1800" dirty="0" smtClean="0">
                <a:solidFill>
                  <a:srgbClr val="003367"/>
                </a:solidFill>
              </a:rPr>
              <a:t>.  The response time of a request is just the time to service the request (do requested work).</a:t>
            </a:r>
            <a:endParaRPr lang="en-US" sz="2000" dirty="0">
              <a:solidFill>
                <a:srgbClr val="003367"/>
              </a:solidFill>
            </a:endParaRPr>
          </a:p>
        </p:txBody>
      </p:sp>
      <p:sp>
        <p:nvSpPr>
          <p:cNvPr id="37" name="Text Box 6"/>
          <p:cNvSpPr txBox="1">
            <a:spLocks noChangeAspect="1" noChangeArrowheads="1"/>
          </p:cNvSpPr>
          <p:nvPr/>
        </p:nvSpPr>
        <p:spPr bwMode="auto">
          <a:xfrm>
            <a:off x="4343400" y="1676400"/>
            <a:ext cx="4038600" cy="1477328"/>
          </a:xfrm>
          <a:prstGeom prst="rect">
            <a:avLst/>
          </a:prstGeom>
          <a:solidFill>
            <a:schemeClr val="bg2">
              <a:lumMod val="20000"/>
              <a:lumOff val="80000"/>
            </a:schemeClr>
          </a:solidFill>
          <a:ln w="9525">
            <a:noFill/>
            <a:miter lim="800000"/>
            <a:headEnd/>
            <a:tailEnd/>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3367"/>
                </a:solidFill>
              </a:rPr>
              <a:t>R = D + queuing delay (DN)</a:t>
            </a:r>
          </a:p>
          <a:p>
            <a:pPr eaLnBrk="1" hangingPunct="1"/>
            <a:r>
              <a:rPr lang="en-US" sz="1800" dirty="0" smtClean="0">
                <a:solidFill>
                  <a:srgbClr val="003367"/>
                </a:solidFill>
              </a:rPr>
              <a:t>As the server approaches saturation, the queue of waiting requests (size N) grows without bound.  (We will see why in a moment.)</a:t>
            </a:r>
            <a:endParaRPr lang="en-US" sz="2000" dirty="0">
              <a:solidFill>
                <a:srgbClr val="003367"/>
              </a:solidFill>
            </a:endParaRPr>
          </a:p>
        </p:txBody>
      </p:sp>
      <p:cxnSp>
        <p:nvCxnSpPr>
          <p:cNvPr id="38" name="Straight Connector 37"/>
          <p:cNvCxnSpPr/>
          <p:nvPr/>
        </p:nvCxnSpPr>
        <p:spPr bwMode="auto">
          <a:xfrm>
            <a:off x="4094716" y="1752600"/>
            <a:ext cx="20084" cy="4487862"/>
          </a:xfrm>
          <a:prstGeom prst="line">
            <a:avLst/>
          </a:prstGeom>
          <a:solidFill>
            <a:srgbClr val="00B8FF"/>
          </a:solidFill>
          <a:ln w="38100" cap="flat" cmpd="sng" algn="ctr">
            <a:solidFill>
              <a:schemeClr val="tx1"/>
            </a:solidFill>
            <a:prstDash val="sysDash"/>
            <a:round/>
            <a:headEnd type="none" w="med" len="med"/>
            <a:tailEnd type="none" w="med" len="med"/>
          </a:ln>
          <a:effectLst/>
        </p:spPr>
      </p:cxnSp>
      <p:cxnSp>
        <p:nvCxnSpPr>
          <p:cNvPr id="23" name="Straight Connector 22"/>
          <p:cNvCxnSpPr/>
          <p:nvPr/>
        </p:nvCxnSpPr>
        <p:spPr bwMode="auto">
          <a:xfrm flipV="1">
            <a:off x="1676400" y="3819172"/>
            <a:ext cx="2438400" cy="10912"/>
          </a:xfrm>
          <a:prstGeom prst="line">
            <a:avLst/>
          </a:prstGeom>
          <a:solidFill>
            <a:srgbClr val="00B8FF"/>
          </a:solidFill>
          <a:ln w="38100" cap="flat" cmpd="sng" algn="ctr">
            <a:solidFill>
              <a:schemeClr val="tx1"/>
            </a:solidFill>
            <a:prstDash val="sysDash"/>
            <a:round/>
            <a:headEnd type="none" w="med" len="med"/>
            <a:tailEnd type="none" w="med" len="med"/>
          </a:ln>
          <a:effectLst/>
        </p:spPr>
      </p:cxnSp>
      <p:sp>
        <p:nvSpPr>
          <p:cNvPr id="3" name="Rectangle 2"/>
          <p:cNvSpPr/>
          <p:nvPr/>
        </p:nvSpPr>
        <p:spPr>
          <a:xfrm>
            <a:off x="958042" y="3429000"/>
            <a:ext cx="794558" cy="461665"/>
          </a:xfrm>
          <a:prstGeom prst="rect">
            <a:avLst/>
          </a:prstGeom>
        </p:spPr>
        <p:txBody>
          <a:bodyPr wrap="none">
            <a:spAutoFit/>
          </a:bodyPr>
          <a:lstStyle/>
          <a:p>
            <a:r>
              <a:rPr lang="en-US" dirty="0" err="1">
                <a:solidFill>
                  <a:srgbClr val="333399"/>
                </a:solidFill>
              </a:rPr>
              <a:t>R</a:t>
            </a:r>
            <a:r>
              <a:rPr lang="en-US" baseline="-25000" dirty="0" err="1">
                <a:solidFill>
                  <a:srgbClr val="333399"/>
                </a:solidFill>
              </a:rPr>
              <a:t>max</a:t>
            </a:r>
            <a:endParaRPr lang="en-US" dirty="0">
              <a:solidFill>
                <a:prstClr val="white"/>
              </a:solidFill>
            </a:endParaRPr>
          </a:p>
        </p:txBody>
      </p:sp>
      <p:sp>
        <p:nvSpPr>
          <p:cNvPr id="4" name="Rectangle 3"/>
          <p:cNvSpPr/>
          <p:nvPr/>
        </p:nvSpPr>
        <p:spPr>
          <a:xfrm>
            <a:off x="3429000" y="5791200"/>
            <a:ext cx="739004" cy="461665"/>
          </a:xfrm>
          <a:prstGeom prst="rect">
            <a:avLst/>
          </a:prstGeom>
        </p:spPr>
        <p:txBody>
          <a:bodyPr wrap="none">
            <a:spAutoFit/>
          </a:bodyPr>
          <a:lstStyle/>
          <a:p>
            <a:r>
              <a:rPr lang="en-US" dirty="0" err="1">
                <a:solidFill>
                  <a:srgbClr val="003367">
                    <a:lumMod val="50000"/>
                  </a:srgbClr>
                </a:solidFill>
              </a:rPr>
              <a:t>λ</a:t>
            </a:r>
            <a:r>
              <a:rPr lang="en-US" baseline="-25000" dirty="0" err="1">
                <a:solidFill>
                  <a:srgbClr val="003367">
                    <a:lumMod val="50000"/>
                  </a:srgbClr>
                </a:solidFill>
              </a:rPr>
              <a:t>max</a:t>
            </a:r>
            <a:endParaRPr lang="en-US" dirty="0">
              <a:solidFill>
                <a:prstClr val="white"/>
              </a:solidFill>
            </a:endParaRPr>
          </a:p>
        </p:txBody>
      </p:sp>
    </p:spTree>
    <p:extLst>
      <p:ext uri="{BB962C8B-B14F-4D97-AF65-F5344CB8AC3E}">
        <p14:creationId xmlns:p14="http://schemas.microsoft.com/office/powerpoint/2010/main" val="2118987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Arial" charset="0"/>
                <a:ea typeface="ＭＳ Ｐゴシック" charset="0"/>
              </a:rPr>
              <a:t>A simple, familiar example</a:t>
            </a:r>
          </a:p>
        </p:txBody>
      </p:sp>
      <p:pic>
        <p:nvPicPr>
          <p:cNvPr id="96258" name="Picture 4" descr="web_ser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5" descr="lapto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19510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bwMode="auto">
          <a:xfrm>
            <a:off x="3063875" y="2484438"/>
            <a:ext cx="3048000" cy="471487"/>
          </a:xfrm>
          <a:custGeom>
            <a:avLst/>
            <a:gdLst>
              <a:gd name="connsiteX0" fmla="*/ 0 w 3048000"/>
              <a:gd name="connsiteY0" fmla="*/ 396240 h 472440"/>
              <a:gd name="connsiteX1" fmla="*/ 1356360 w 3048000"/>
              <a:gd name="connsiteY1" fmla="*/ 0 h 472440"/>
              <a:gd name="connsiteX2" fmla="*/ 3048000 w 3048000"/>
              <a:gd name="connsiteY2" fmla="*/ 472440 h 472440"/>
            </a:gdLst>
            <a:ahLst/>
            <a:cxnLst>
              <a:cxn ang="0">
                <a:pos x="connsiteX0" y="connsiteY0"/>
              </a:cxn>
              <a:cxn ang="0">
                <a:pos x="connsiteX1" y="connsiteY1"/>
              </a:cxn>
              <a:cxn ang="0">
                <a:pos x="connsiteX2" y="connsiteY2"/>
              </a:cxn>
            </a:cxnLst>
            <a:rect l="l" t="t" r="r" b="b"/>
            <a:pathLst>
              <a:path w="3048000" h="472440">
                <a:moveTo>
                  <a:pt x="0" y="396240"/>
                </a:moveTo>
                <a:cubicBezTo>
                  <a:pt x="424180" y="191770"/>
                  <a:pt x="848360" y="-12700"/>
                  <a:pt x="1356360" y="0"/>
                </a:cubicBezTo>
                <a:cubicBezTo>
                  <a:pt x="1864360" y="12700"/>
                  <a:pt x="2456180" y="242570"/>
                  <a:pt x="3048000" y="472440"/>
                </a:cubicBezTo>
              </a:path>
            </a:pathLst>
          </a:custGeom>
          <a:noFill/>
          <a:ln w="57150" cap="flat" cmpd="sng" algn="ctr">
            <a:solidFill>
              <a:schemeClr val="accent3">
                <a:lumMod val="65000"/>
              </a:schemeClr>
            </a:solidFill>
            <a:prstDash val="solid"/>
            <a:round/>
            <a:headEnd type="none" w="med" len="med"/>
            <a:tailEnd type="triangle" w="med" len="med"/>
          </a:ln>
          <a:effectLst/>
        </p:spPr>
        <p:txBody>
          <a:bodyPr anchor="ctr"/>
          <a:lstStyle/>
          <a:p>
            <a:pPr algn="ctr" fontAlgn="auto">
              <a:spcBef>
                <a:spcPts val="0"/>
              </a:spcBef>
              <a:spcAft>
                <a:spcPts val="0"/>
              </a:spcAft>
              <a:defRPr/>
            </a:pPr>
            <a:endParaRPr lang="en-US">
              <a:latin typeface="+mn-lt"/>
              <a:ea typeface="+mn-ea"/>
              <a:cs typeface="+mn-cs"/>
            </a:endParaRPr>
          </a:p>
        </p:txBody>
      </p:sp>
      <p:sp>
        <p:nvSpPr>
          <p:cNvPr id="96261" name="TextBox 5"/>
          <p:cNvSpPr txBox="1">
            <a:spLocks noChangeArrowheads="1"/>
          </p:cNvSpPr>
          <p:nvPr/>
        </p:nvSpPr>
        <p:spPr bwMode="auto">
          <a:xfrm>
            <a:off x="2971800" y="1905000"/>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b="1">
                <a:solidFill>
                  <a:srgbClr val="003367"/>
                </a:solidFill>
                <a:latin typeface="Courier New" charset="0"/>
                <a:cs typeface="Courier New" charset="0"/>
              </a:rPr>
              <a:t>“</a:t>
            </a:r>
            <a:r>
              <a:rPr lang="en-US" altLang="ja-JP" sz="2000" b="1">
                <a:solidFill>
                  <a:srgbClr val="003367"/>
                </a:solidFill>
                <a:latin typeface="Courier New" charset="0"/>
                <a:cs typeface="Courier New" charset="0"/>
              </a:rPr>
              <a:t>GET /images/fish.gif HTTP/1.1</a:t>
            </a:r>
            <a:r>
              <a:rPr lang="ja-JP" altLang="en-US" sz="2000" b="1">
                <a:solidFill>
                  <a:srgbClr val="003367"/>
                </a:solidFill>
                <a:latin typeface="Courier New" charset="0"/>
                <a:cs typeface="Courier New" charset="0"/>
              </a:rPr>
              <a:t>”</a:t>
            </a:r>
            <a:endParaRPr lang="en-US" sz="2800" b="1">
              <a:solidFill>
                <a:srgbClr val="003367"/>
              </a:solidFill>
              <a:latin typeface="Courier New" charset="0"/>
              <a:cs typeface="Courier New" charset="0"/>
            </a:endParaRPr>
          </a:p>
        </p:txBody>
      </p:sp>
      <p:sp>
        <p:nvSpPr>
          <p:cNvPr id="7" name="Freeform 6"/>
          <p:cNvSpPr/>
          <p:nvPr/>
        </p:nvSpPr>
        <p:spPr bwMode="auto">
          <a:xfrm flipH="1" flipV="1">
            <a:off x="3048000" y="3429000"/>
            <a:ext cx="3048000" cy="473075"/>
          </a:xfrm>
          <a:custGeom>
            <a:avLst/>
            <a:gdLst>
              <a:gd name="connsiteX0" fmla="*/ 0 w 3048000"/>
              <a:gd name="connsiteY0" fmla="*/ 396240 h 472440"/>
              <a:gd name="connsiteX1" fmla="*/ 1356360 w 3048000"/>
              <a:gd name="connsiteY1" fmla="*/ 0 h 472440"/>
              <a:gd name="connsiteX2" fmla="*/ 3048000 w 3048000"/>
              <a:gd name="connsiteY2" fmla="*/ 472440 h 472440"/>
            </a:gdLst>
            <a:ahLst/>
            <a:cxnLst>
              <a:cxn ang="0">
                <a:pos x="connsiteX0" y="connsiteY0"/>
              </a:cxn>
              <a:cxn ang="0">
                <a:pos x="connsiteX1" y="connsiteY1"/>
              </a:cxn>
              <a:cxn ang="0">
                <a:pos x="connsiteX2" y="connsiteY2"/>
              </a:cxn>
            </a:cxnLst>
            <a:rect l="l" t="t" r="r" b="b"/>
            <a:pathLst>
              <a:path w="3048000" h="472440">
                <a:moveTo>
                  <a:pt x="0" y="396240"/>
                </a:moveTo>
                <a:cubicBezTo>
                  <a:pt x="424180" y="191770"/>
                  <a:pt x="848360" y="-12700"/>
                  <a:pt x="1356360" y="0"/>
                </a:cubicBezTo>
                <a:cubicBezTo>
                  <a:pt x="1864360" y="12700"/>
                  <a:pt x="2456180" y="242570"/>
                  <a:pt x="3048000" y="472440"/>
                </a:cubicBezTo>
              </a:path>
            </a:pathLst>
          </a:custGeom>
          <a:noFill/>
          <a:ln w="57150" cap="flat" cmpd="sng" algn="ctr">
            <a:solidFill>
              <a:schemeClr val="accent3">
                <a:lumMod val="65000"/>
              </a:schemeClr>
            </a:solidFill>
            <a:prstDash val="solid"/>
            <a:round/>
            <a:headEnd type="none" w="med" len="med"/>
            <a:tailEnd type="triangle" w="med" len="med"/>
          </a:ln>
          <a:effectLst/>
        </p:spPr>
        <p:txBody>
          <a:bodyPr anchor="ctr"/>
          <a:lstStyle/>
          <a:p>
            <a:pPr algn="ctr" fontAlgn="auto">
              <a:spcBef>
                <a:spcPts val="0"/>
              </a:spcBef>
              <a:spcAft>
                <a:spcPts val="0"/>
              </a:spcAft>
              <a:defRPr/>
            </a:pPr>
            <a:endParaRPr lang="en-US">
              <a:latin typeface="+mn-lt"/>
              <a:ea typeface="+mn-ea"/>
              <a:cs typeface="+mn-cs"/>
            </a:endParaRPr>
          </a:p>
        </p:txBody>
      </p:sp>
      <p:pic>
        <p:nvPicPr>
          <p:cNvPr id="96263" name="Picture 7" descr="kanoti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200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0" descr="firefox.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62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3"/>
          <p:cNvSpPr txBox="1">
            <a:spLocks noChangeArrowheads="1"/>
          </p:cNvSpPr>
          <p:nvPr/>
        </p:nvSpPr>
        <p:spPr bwMode="auto">
          <a:xfrm>
            <a:off x="1066800" y="4419600"/>
            <a:ext cx="3124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defRPr/>
            </a:pPr>
            <a:r>
              <a:rPr lang="en-US" sz="2000" b="1" kern="0" dirty="0" err="1">
                <a:solidFill>
                  <a:srgbClr val="000000"/>
                </a:solidFill>
              </a:rPr>
              <a:t>s</a:t>
            </a:r>
            <a:r>
              <a:rPr lang="en-US" sz="2000" b="1" kern="0" dirty="0" err="1" smtClean="0">
                <a:solidFill>
                  <a:srgbClr val="000000"/>
                </a:solidFill>
              </a:rPr>
              <a:t>d</a:t>
            </a:r>
            <a:r>
              <a:rPr lang="en-US" sz="2000" b="1" kern="0" dirty="0" smtClean="0">
                <a:solidFill>
                  <a:srgbClr val="000000"/>
                </a:solidFill>
              </a:rPr>
              <a:t> = socket(…);</a:t>
            </a:r>
          </a:p>
          <a:p>
            <a:pPr defTabSz="914400" eaLnBrk="1" fontAlgn="auto" hangingPunct="1">
              <a:spcBef>
                <a:spcPts val="0"/>
              </a:spcBef>
              <a:spcAft>
                <a:spcPts val="0"/>
              </a:spcAft>
              <a:defRPr/>
            </a:pPr>
            <a:r>
              <a:rPr lang="en-US" sz="2000" b="1" kern="0" dirty="0">
                <a:solidFill>
                  <a:srgbClr val="000000"/>
                </a:solidFill>
              </a:rPr>
              <a:t>c</a:t>
            </a:r>
            <a:r>
              <a:rPr lang="en-US" sz="2000" b="1" kern="0" dirty="0" smtClean="0">
                <a:solidFill>
                  <a:srgbClr val="000000"/>
                </a:solidFill>
              </a:rPr>
              <a:t>onnect(</a:t>
            </a:r>
            <a:r>
              <a:rPr lang="en-US" sz="2000" b="1" kern="0" dirty="0" err="1" smtClean="0">
                <a:solidFill>
                  <a:srgbClr val="000000"/>
                </a:solidFill>
              </a:rPr>
              <a:t>sd</a:t>
            </a:r>
            <a:r>
              <a:rPr lang="en-US" sz="2000" b="1" kern="0" dirty="0" smtClean="0">
                <a:solidFill>
                  <a:srgbClr val="000000"/>
                </a:solidFill>
              </a:rPr>
              <a:t>, </a:t>
            </a:r>
            <a:r>
              <a:rPr lang="en-US" sz="2000" b="1" kern="0" dirty="0" smtClean="0">
                <a:solidFill>
                  <a:srgbClr val="000090"/>
                </a:solidFill>
              </a:rPr>
              <a:t>name</a:t>
            </a:r>
            <a:r>
              <a:rPr lang="en-US" sz="2000" b="1" kern="0" dirty="0" smtClean="0">
                <a:solidFill>
                  <a:srgbClr val="000000"/>
                </a:solidFill>
              </a:rPr>
              <a:t>);</a:t>
            </a:r>
          </a:p>
          <a:p>
            <a:pPr defTabSz="914400" eaLnBrk="1" fontAlgn="auto" hangingPunct="1">
              <a:spcBef>
                <a:spcPts val="0"/>
              </a:spcBef>
              <a:spcAft>
                <a:spcPts val="0"/>
              </a:spcAft>
              <a:defRPr/>
            </a:pPr>
            <a:r>
              <a:rPr lang="en-US" sz="2000" b="1" kern="0" dirty="0">
                <a:solidFill>
                  <a:srgbClr val="000000"/>
                </a:solidFill>
              </a:rPr>
              <a:t>w</a:t>
            </a:r>
            <a:r>
              <a:rPr lang="en-US" sz="2000" b="1" kern="0" dirty="0" smtClean="0">
                <a:solidFill>
                  <a:srgbClr val="000000"/>
                </a:solidFill>
              </a:rPr>
              <a:t>rite(</a:t>
            </a:r>
            <a:r>
              <a:rPr lang="en-US" sz="2000" b="1" kern="0" dirty="0" err="1" smtClean="0">
                <a:solidFill>
                  <a:srgbClr val="000000"/>
                </a:solidFill>
              </a:rPr>
              <a:t>sd</a:t>
            </a:r>
            <a:r>
              <a:rPr lang="en-US" sz="2000" b="1" kern="0" dirty="0" smtClean="0">
                <a:solidFill>
                  <a:srgbClr val="000000"/>
                </a:solidFill>
              </a:rPr>
              <a:t>, request…);</a:t>
            </a:r>
          </a:p>
          <a:p>
            <a:pPr defTabSz="914400" eaLnBrk="1" fontAlgn="auto" hangingPunct="1">
              <a:spcBef>
                <a:spcPts val="0"/>
              </a:spcBef>
              <a:spcAft>
                <a:spcPts val="0"/>
              </a:spcAft>
              <a:defRPr/>
            </a:pPr>
            <a:r>
              <a:rPr lang="en-US" sz="2000" b="1" kern="0" dirty="0">
                <a:solidFill>
                  <a:srgbClr val="000000"/>
                </a:solidFill>
              </a:rPr>
              <a:t>r</a:t>
            </a:r>
            <a:r>
              <a:rPr lang="en-US" sz="2000" b="1" kern="0" dirty="0" smtClean="0">
                <a:solidFill>
                  <a:srgbClr val="000000"/>
                </a:solidFill>
              </a:rPr>
              <a:t>ead(</a:t>
            </a:r>
            <a:r>
              <a:rPr lang="en-US" sz="2000" b="1" kern="0" dirty="0" err="1" smtClean="0">
                <a:solidFill>
                  <a:srgbClr val="000000"/>
                </a:solidFill>
              </a:rPr>
              <a:t>sd</a:t>
            </a:r>
            <a:r>
              <a:rPr lang="en-US" sz="2000" b="1" kern="0" dirty="0" smtClean="0">
                <a:solidFill>
                  <a:srgbClr val="000000"/>
                </a:solidFill>
              </a:rPr>
              <a:t>, reply…);</a:t>
            </a:r>
          </a:p>
          <a:p>
            <a:pPr defTabSz="914400" eaLnBrk="1" fontAlgn="auto" hangingPunct="1">
              <a:spcBef>
                <a:spcPts val="0"/>
              </a:spcBef>
              <a:spcAft>
                <a:spcPts val="0"/>
              </a:spcAft>
              <a:defRPr/>
            </a:pPr>
            <a:r>
              <a:rPr lang="en-US" sz="2000" b="1" kern="0" dirty="0">
                <a:solidFill>
                  <a:srgbClr val="000000"/>
                </a:solidFill>
              </a:rPr>
              <a:t>c</a:t>
            </a:r>
            <a:r>
              <a:rPr lang="en-US" sz="2000" b="1" kern="0" dirty="0" smtClean="0">
                <a:solidFill>
                  <a:srgbClr val="000000"/>
                </a:solidFill>
              </a:rPr>
              <a:t>lose(</a:t>
            </a:r>
            <a:r>
              <a:rPr lang="en-US" sz="2000" b="1" kern="0" dirty="0" err="1" smtClean="0">
                <a:solidFill>
                  <a:srgbClr val="000000"/>
                </a:solidFill>
              </a:rPr>
              <a:t>sd</a:t>
            </a:r>
            <a:r>
              <a:rPr lang="en-US" sz="2000" b="1" kern="0" dirty="0" smtClean="0">
                <a:solidFill>
                  <a:srgbClr val="000000"/>
                </a:solidFill>
              </a:rPr>
              <a:t>);</a:t>
            </a:r>
          </a:p>
        </p:txBody>
      </p:sp>
      <p:sp>
        <p:nvSpPr>
          <p:cNvPr id="11" name="Text Box 93"/>
          <p:cNvSpPr txBox="1">
            <a:spLocks noChangeArrowheads="1"/>
          </p:cNvSpPr>
          <p:nvPr/>
        </p:nvSpPr>
        <p:spPr bwMode="auto">
          <a:xfrm>
            <a:off x="6096000" y="4343400"/>
            <a:ext cx="31242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defRPr/>
            </a:pPr>
            <a:r>
              <a:rPr lang="en-US" sz="2000" b="1" kern="0" dirty="0" smtClean="0">
                <a:solidFill>
                  <a:srgbClr val="000000"/>
                </a:solidFill>
              </a:rPr>
              <a:t>s = socket(…);</a:t>
            </a:r>
          </a:p>
          <a:p>
            <a:pPr defTabSz="914400" eaLnBrk="1" fontAlgn="auto" hangingPunct="1">
              <a:spcBef>
                <a:spcPts val="0"/>
              </a:spcBef>
              <a:spcAft>
                <a:spcPts val="0"/>
              </a:spcAft>
              <a:defRPr/>
            </a:pPr>
            <a:r>
              <a:rPr lang="en-US" sz="2000" b="1" kern="0" dirty="0" smtClean="0">
                <a:solidFill>
                  <a:srgbClr val="000000"/>
                </a:solidFill>
              </a:rPr>
              <a:t>bind(s, </a:t>
            </a:r>
            <a:r>
              <a:rPr lang="en-US" sz="2000" b="1" kern="0" dirty="0" smtClean="0">
                <a:solidFill>
                  <a:srgbClr val="000090"/>
                </a:solidFill>
              </a:rPr>
              <a:t>name</a:t>
            </a:r>
            <a:r>
              <a:rPr lang="en-US" sz="2000" b="1" kern="0" dirty="0" smtClean="0">
                <a:solidFill>
                  <a:srgbClr val="000000"/>
                </a:solidFill>
              </a:rPr>
              <a:t>);</a:t>
            </a:r>
          </a:p>
          <a:p>
            <a:pPr defTabSz="914400" eaLnBrk="1" fontAlgn="auto" hangingPunct="1">
              <a:spcBef>
                <a:spcPts val="0"/>
              </a:spcBef>
              <a:spcAft>
                <a:spcPts val="0"/>
              </a:spcAft>
              <a:defRPr/>
            </a:pPr>
            <a:r>
              <a:rPr lang="en-US" sz="2000" b="1" kern="0" dirty="0" err="1" smtClean="0">
                <a:solidFill>
                  <a:srgbClr val="000000"/>
                </a:solidFill>
              </a:rPr>
              <a:t>sd</a:t>
            </a:r>
            <a:r>
              <a:rPr lang="en-US" sz="2000" b="1" kern="0" dirty="0" smtClean="0">
                <a:solidFill>
                  <a:srgbClr val="000000"/>
                </a:solidFill>
              </a:rPr>
              <a:t> = accept(s);</a:t>
            </a:r>
          </a:p>
          <a:p>
            <a:pPr defTabSz="914400" eaLnBrk="1" fontAlgn="auto" hangingPunct="1">
              <a:spcBef>
                <a:spcPts val="0"/>
              </a:spcBef>
              <a:spcAft>
                <a:spcPts val="0"/>
              </a:spcAft>
              <a:defRPr/>
            </a:pPr>
            <a:r>
              <a:rPr lang="en-US" sz="2000" b="1" kern="0" dirty="0" smtClean="0">
                <a:solidFill>
                  <a:srgbClr val="000000"/>
                </a:solidFill>
              </a:rPr>
              <a:t>read(</a:t>
            </a:r>
            <a:r>
              <a:rPr lang="en-US" sz="2000" b="1" kern="0" dirty="0" err="1" smtClean="0">
                <a:solidFill>
                  <a:srgbClr val="000000"/>
                </a:solidFill>
              </a:rPr>
              <a:t>sd</a:t>
            </a:r>
            <a:r>
              <a:rPr lang="en-US" sz="2000" b="1" kern="0" dirty="0" smtClean="0">
                <a:solidFill>
                  <a:srgbClr val="000000"/>
                </a:solidFill>
              </a:rPr>
              <a:t>, request…);</a:t>
            </a:r>
          </a:p>
          <a:p>
            <a:pPr defTabSz="914400" eaLnBrk="1" fontAlgn="auto" hangingPunct="1">
              <a:spcBef>
                <a:spcPts val="0"/>
              </a:spcBef>
              <a:spcAft>
                <a:spcPts val="0"/>
              </a:spcAft>
              <a:defRPr/>
            </a:pPr>
            <a:r>
              <a:rPr lang="en-US" sz="2000" b="1" kern="0" dirty="0" smtClean="0">
                <a:solidFill>
                  <a:srgbClr val="000000"/>
                </a:solidFill>
              </a:rPr>
              <a:t>write(</a:t>
            </a:r>
            <a:r>
              <a:rPr lang="en-US" sz="2000" b="1" kern="0" dirty="0" err="1" smtClean="0">
                <a:solidFill>
                  <a:srgbClr val="000000"/>
                </a:solidFill>
              </a:rPr>
              <a:t>sd</a:t>
            </a:r>
            <a:r>
              <a:rPr lang="en-US" sz="2000" b="1" kern="0" dirty="0" smtClean="0">
                <a:solidFill>
                  <a:srgbClr val="000000"/>
                </a:solidFill>
              </a:rPr>
              <a:t>, reply…);</a:t>
            </a:r>
          </a:p>
          <a:p>
            <a:pPr defTabSz="914400" eaLnBrk="1" fontAlgn="auto" hangingPunct="1">
              <a:spcBef>
                <a:spcPts val="0"/>
              </a:spcBef>
              <a:spcAft>
                <a:spcPts val="0"/>
              </a:spcAft>
              <a:defRPr/>
            </a:pPr>
            <a:r>
              <a:rPr lang="en-US" sz="2000" b="1" kern="0" dirty="0">
                <a:solidFill>
                  <a:srgbClr val="000000"/>
                </a:solidFill>
              </a:rPr>
              <a:t>c</a:t>
            </a:r>
            <a:r>
              <a:rPr lang="en-US" sz="2000" b="1" kern="0" dirty="0" smtClean="0">
                <a:solidFill>
                  <a:srgbClr val="000000"/>
                </a:solidFill>
              </a:rPr>
              <a:t>lose(</a:t>
            </a:r>
            <a:r>
              <a:rPr lang="en-US" sz="2000" b="1" kern="0" dirty="0" err="1" smtClean="0">
                <a:solidFill>
                  <a:srgbClr val="000000"/>
                </a:solidFill>
              </a:rPr>
              <a:t>sd</a:t>
            </a:r>
            <a:r>
              <a:rPr lang="en-US" sz="2000" b="1" kern="0" dirty="0" smtClean="0">
                <a:solidFill>
                  <a:srgbClr val="000000"/>
                </a:solidFill>
              </a:rPr>
              <a:t>);</a:t>
            </a:r>
          </a:p>
        </p:txBody>
      </p:sp>
      <p:sp>
        <p:nvSpPr>
          <p:cNvPr id="12" name="Text Box 93"/>
          <p:cNvSpPr txBox="1">
            <a:spLocks noChangeArrowheads="1"/>
          </p:cNvSpPr>
          <p:nvPr/>
        </p:nvSpPr>
        <p:spPr bwMode="auto">
          <a:xfrm>
            <a:off x="2971800" y="160020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defRPr/>
            </a:pPr>
            <a:r>
              <a:rPr lang="en-US" sz="2000" b="1" kern="0" dirty="0" smtClean="0">
                <a:solidFill>
                  <a:srgbClr val="000000"/>
                </a:solidFill>
              </a:rPr>
              <a:t>request</a:t>
            </a:r>
          </a:p>
        </p:txBody>
      </p:sp>
      <p:sp>
        <p:nvSpPr>
          <p:cNvPr id="13" name="Text Box 93"/>
          <p:cNvSpPr txBox="1">
            <a:spLocks noChangeArrowheads="1"/>
          </p:cNvSpPr>
          <p:nvPr/>
        </p:nvSpPr>
        <p:spPr bwMode="auto">
          <a:xfrm>
            <a:off x="4191000" y="2951163"/>
            <a:ext cx="1295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defRPr/>
            </a:pPr>
            <a:r>
              <a:rPr lang="en-US" sz="2000" b="1" kern="0" dirty="0" smtClean="0">
                <a:solidFill>
                  <a:srgbClr val="000000"/>
                </a:solidFill>
              </a:rPr>
              <a:t>reply</a:t>
            </a:r>
          </a:p>
        </p:txBody>
      </p:sp>
      <p:sp>
        <p:nvSpPr>
          <p:cNvPr id="14" name="Text Box 93"/>
          <p:cNvSpPr txBox="1">
            <a:spLocks noChangeArrowheads="1"/>
          </p:cNvSpPr>
          <p:nvPr/>
        </p:nvSpPr>
        <p:spPr bwMode="auto">
          <a:xfrm>
            <a:off x="1143000" y="3810000"/>
            <a:ext cx="2667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defRPr/>
            </a:pPr>
            <a:r>
              <a:rPr lang="en-US" sz="2000" b="1" kern="0" dirty="0">
                <a:solidFill>
                  <a:srgbClr val="000000"/>
                </a:solidFill>
              </a:rPr>
              <a:t>c</a:t>
            </a:r>
            <a:r>
              <a:rPr lang="en-US" sz="2000" b="1" kern="0" dirty="0" smtClean="0">
                <a:solidFill>
                  <a:srgbClr val="000000"/>
                </a:solidFill>
              </a:rPr>
              <a:t>lient (initiator)</a:t>
            </a:r>
          </a:p>
        </p:txBody>
      </p:sp>
      <p:sp>
        <p:nvSpPr>
          <p:cNvPr id="15" name="Text Box 93"/>
          <p:cNvSpPr txBox="1">
            <a:spLocks noChangeArrowheads="1"/>
          </p:cNvSpPr>
          <p:nvPr/>
        </p:nvSpPr>
        <p:spPr bwMode="auto">
          <a:xfrm>
            <a:off x="6172200" y="3810000"/>
            <a:ext cx="2667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defRPr/>
            </a:pPr>
            <a:r>
              <a:rPr lang="en-US" sz="2000" b="1" kern="0" dirty="0" smtClean="0">
                <a:solidFill>
                  <a:srgbClr val="000000"/>
                </a:solidFill>
              </a:rPr>
              <a:t>server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Little’s Law</a:t>
            </a:r>
            <a:endParaRPr lang="en-US" dirty="0"/>
          </a:p>
        </p:txBody>
      </p:sp>
      <p:sp>
        <p:nvSpPr>
          <p:cNvPr id="65539" name="Rectangle 3"/>
          <p:cNvSpPr>
            <a:spLocks noGrp="1" noChangeArrowheads="1"/>
          </p:cNvSpPr>
          <p:nvPr>
            <p:ph type="body" idx="1"/>
          </p:nvPr>
        </p:nvSpPr>
        <p:spPr>
          <a:xfrm>
            <a:off x="457200" y="1600200"/>
            <a:ext cx="8382000" cy="4111625"/>
          </a:xfrm>
        </p:spPr>
        <p:txBody>
          <a:bodyPr/>
          <a:lstStyle/>
          <a:p>
            <a:pPr marL="0" indent="0">
              <a:buNone/>
            </a:pPr>
            <a:r>
              <a:rPr lang="en-US" sz="2400" b="0" dirty="0" smtClean="0"/>
              <a:t>For a FIFO/FCFS queue in steady state, </a:t>
            </a:r>
            <a:r>
              <a:rPr lang="en-US" sz="2400" dirty="0" smtClean="0"/>
              <a:t>mean response time R</a:t>
            </a:r>
            <a:r>
              <a:rPr lang="en-US" sz="2400" b="0" dirty="0" smtClean="0"/>
              <a:t> and </a:t>
            </a:r>
            <a:r>
              <a:rPr lang="en-US" sz="2400" dirty="0" smtClean="0"/>
              <a:t>mean queue length N </a:t>
            </a:r>
            <a:r>
              <a:rPr lang="en-US" sz="2400" b="0" dirty="0" smtClean="0"/>
              <a:t>are governed by:</a:t>
            </a:r>
            <a:endParaRPr lang="en-US" sz="2000" b="0" dirty="0" smtClean="0"/>
          </a:p>
          <a:p>
            <a:pPr marL="1371600" lvl="3" indent="0">
              <a:buNone/>
            </a:pPr>
            <a:r>
              <a:rPr lang="en-US" sz="3200" dirty="0" smtClean="0">
                <a:solidFill>
                  <a:srgbClr val="0000FF"/>
                </a:solidFill>
              </a:rPr>
              <a:t>Little’s Law:   N =  </a:t>
            </a:r>
            <a:r>
              <a:rPr lang="en-US" sz="3200" dirty="0" err="1" smtClean="0">
                <a:solidFill>
                  <a:srgbClr val="0000FF"/>
                </a:solidFill>
              </a:rPr>
              <a:t>λR</a:t>
            </a:r>
            <a:endParaRPr lang="en-US" sz="3200" dirty="0" smtClean="0">
              <a:solidFill>
                <a:srgbClr val="0000FF"/>
              </a:solidFill>
            </a:endParaRPr>
          </a:p>
          <a:p>
            <a:pPr marL="0" indent="0">
              <a:buNone/>
            </a:pPr>
            <a:r>
              <a:rPr lang="en-US" sz="2400" dirty="0" smtClean="0"/>
              <a:t>Why?</a:t>
            </a:r>
          </a:p>
          <a:p>
            <a:r>
              <a:rPr lang="en-US" sz="2400" b="0" dirty="0" smtClean="0"/>
              <a:t>Suppose a task T is in the system for R time units.</a:t>
            </a:r>
          </a:p>
          <a:p>
            <a:r>
              <a:rPr lang="en-US" sz="2400" b="0" dirty="0" smtClean="0"/>
              <a:t>During that time:</a:t>
            </a:r>
          </a:p>
          <a:p>
            <a:pPr lvl="1"/>
            <a:r>
              <a:rPr lang="en-US" sz="2000" b="0" dirty="0" err="1" smtClean="0"/>
              <a:t>λR</a:t>
            </a:r>
            <a:r>
              <a:rPr lang="en-US" sz="2000" b="0" dirty="0" smtClean="0"/>
              <a:t> new tasks arrive (on average)</a:t>
            </a:r>
          </a:p>
          <a:p>
            <a:pPr lvl="1"/>
            <a:r>
              <a:rPr lang="en-US" sz="2000" b="0" dirty="0" smtClean="0"/>
              <a:t>N tasks depart (all the tasks ahead of T, on average).</a:t>
            </a:r>
          </a:p>
          <a:p>
            <a:r>
              <a:rPr lang="en-US" sz="2400" b="0" dirty="0" smtClean="0"/>
              <a:t>But in </a:t>
            </a:r>
            <a:r>
              <a:rPr lang="en-US" sz="2400" dirty="0" smtClean="0"/>
              <a:t>steady state</a:t>
            </a:r>
            <a:r>
              <a:rPr lang="en-US" sz="2400" b="0" dirty="0" smtClean="0"/>
              <a:t>, the flow in balances flow out.</a:t>
            </a:r>
          </a:p>
          <a:p>
            <a:pPr lvl="1"/>
            <a:r>
              <a:rPr lang="en-US" sz="2000" b="0" dirty="0" smtClean="0"/>
              <a:t> “Obviously”: throughput X =  </a:t>
            </a:r>
            <a:r>
              <a:rPr lang="en-US" sz="2000" b="0" dirty="0" err="1" smtClean="0"/>
              <a:t>λ</a:t>
            </a:r>
            <a:r>
              <a:rPr lang="en-US" sz="2000" b="0" dirty="0"/>
              <a:t> </a:t>
            </a:r>
            <a:r>
              <a:rPr lang="en-US" sz="2000" b="0" dirty="0" smtClean="0"/>
              <a:t>in steady state.  Otherwise requests “bottle up” in the </a:t>
            </a:r>
            <a:r>
              <a:rPr lang="en-US" sz="2000" b="0" dirty="0" smtClean="0"/>
              <a:t>server -- not </a:t>
            </a:r>
            <a:r>
              <a:rPr lang="en-US" sz="2000" b="0" dirty="0" smtClean="0"/>
              <a:t>a steady state.</a:t>
            </a:r>
            <a:endParaRPr lang="en-US" sz="2000" b="0" dirty="0"/>
          </a:p>
        </p:txBody>
      </p:sp>
    </p:spTree>
    <p:extLst>
      <p:ext uri="{BB962C8B-B14F-4D97-AF65-F5344CB8AC3E}">
        <p14:creationId xmlns:p14="http://schemas.microsoft.com/office/powerpoint/2010/main" val="2990924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r>
              <a:rPr lang="en-US" smtClean="0"/>
              <a:t>Inverse Idle Time </a:t>
            </a:r>
            <a:r>
              <a:rPr lang="ja-JP" altLang="en-US" smtClean="0"/>
              <a:t>“</a:t>
            </a:r>
            <a:r>
              <a:rPr lang="en-US" smtClean="0"/>
              <a:t>Law</a:t>
            </a:r>
            <a:r>
              <a:rPr lang="ja-JP" altLang="en-US" smtClean="0"/>
              <a:t>”</a:t>
            </a:r>
            <a:endParaRPr lang="en-US"/>
          </a:p>
        </p:txBody>
      </p:sp>
      <p:grpSp>
        <p:nvGrpSpPr>
          <p:cNvPr id="67587" name="Group 5"/>
          <p:cNvGrpSpPr>
            <a:grpSpLocks/>
          </p:cNvGrpSpPr>
          <p:nvPr/>
        </p:nvGrpSpPr>
        <p:grpSpPr bwMode="auto">
          <a:xfrm>
            <a:off x="914400" y="1735138"/>
            <a:ext cx="2359025" cy="1554162"/>
            <a:chOff x="1159" y="2305"/>
            <a:chExt cx="1486" cy="979"/>
          </a:xfrm>
        </p:grpSpPr>
        <p:sp>
          <p:nvSpPr>
            <p:cNvPr id="67593" name="Rectangle 6"/>
            <p:cNvSpPr>
              <a:spLocks noChangeArrowheads="1"/>
            </p:cNvSpPr>
            <p:nvPr/>
          </p:nvSpPr>
          <p:spPr bwMode="auto">
            <a:xfrm>
              <a:off x="1159" y="2305"/>
              <a:ext cx="1486" cy="979"/>
            </a:xfrm>
            <a:prstGeom prst="rect">
              <a:avLst/>
            </a:prstGeom>
            <a:solidFill>
              <a:srgbClr val="FFFFFF"/>
            </a:solidFill>
            <a:ln w="12700">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67594" name="Freeform 7"/>
            <p:cNvSpPr>
              <a:spLocks/>
            </p:cNvSpPr>
            <p:nvPr/>
          </p:nvSpPr>
          <p:spPr bwMode="auto">
            <a:xfrm>
              <a:off x="1178" y="2364"/>
              <a:ext cx="1432" cy="845"/>
            </a:xfrm>
            <a:custGeom>
              <a:avLst/>
              <a:gdLst>
                <a:gd name="T0" fmla="*/ 0 w 1432"/>
                <a:gd name="T1" fmla="*/ 845 h 845"/>
                <a:gd name="T2" fmla="*/ 358 w 1432"/>
                <a:gd name="T3" fmla="*/ 819 h 845"/>
                <a:gd name="T4" fmla="*/ 755 w 1432"/>
                <a:gd name="T5" fmla="*/ 807 h 845"/>
                <a:gd name="T6" fmla="*/ 1043 w 1432"/>
                <a:gd name="T7" fmla="*/ 781 h 845"/>
                <a:gd name="T8" fmla="*/ 1241 w 1432"/>
                <a:gd name="T9" fmla="*/ 672 h 845"/>
                <a:gd name="T10" fmla="*/ 1363 w 1432"/>
                <a:gd name="T11" fmla="*/ 416 h 845"/>
                <a:gd name="T12" fmla="*/ 1421 w 1432"/>
                <a:gd name="T13" fmla="*/ 103 h 845"/>
                <a:gd name="T14" fmla="*/ 1427 w 1432"/>
                <a:gd name="T15" fmla="*/ 0 h 845"/>
                <a:gd name="T16" fmla="*/ 0 60000 65536"/>
                <a:gd name="T17" fmla="*/ 0 60000 65536"/>
                <a:gd name="T18" fmla="*/ 0 60000 65536"/>
                <a:gd name="T19" fmla="*/ 0 60000 65536"/>
                <a:gd name="T20" fmla="*/ 0 60000 65536"/>
                <a:gd name="T21" fmla="*/ 0 60000 65536"/>
                <a:gd name="T22" fmla="*/ 0 60000 65536"/>
                <a:gd name="T23" fmla="*/ 0 60000 65536"/>
                <a:gd name="T24" fmla="*/ 0 w 1432"/>
                <a:gd name="T25" fmla="*/ 0 h 845"/>
                <a:gd name="T26" fmla="*/ 1432 w 1432"/>
                <a:gd name="T27" fmla="*/ 845 h 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2" h="845">
                  <a:moveTo>
                    <a:pt x="0" y="845"/>
                  </a:moveTo>
                  <a:cubicBezTo>
                    <a:pt x="116" y="835"/>
                    <a:pt x="232" y="825"/>
                    <a:pt x="358" y="819"/>
                  </a:cubicBezTo>
                  <a:cubicBezTo>
                    <a:pt x="484" y="813"/>
                    <a:pt x="641" y="813"/>
                    <a:pt x="755" y="807"/>
                  </a:cubicBezTo>
                  <a:cubicBezTo>
                    <a:pt x="869" y="801"/>
                    <a:pt x="962" y="803"/>
                    <a:pt x="1043" y="781"/>
                  </a:cubicBezTo>
                  <a:cubicBezTo>
                    <a:pt x="1124" y="759"/>
                    <a:pt x="1188" y="733"/>
                    <a:pt x="1241" y="672"/>
                  </a:cubicBezTo>
                  <a:cubicBezTo>
                    <a:pt x="1294" y="611"/>
                    <a:pt x="1333" y="511"/>
                    <a:pt x="1363" y="416"/>
                  </a:cubicBezTo>
                  <a:cubicBezTo>
                    <a:pt x="1393" y="321"/>
                    <a:pt x="1410" y="172"/>
                    <a:pt x="1421" y="103"/>
                  </a:cubicBezTo>
                  <a:cubicBezTo>
                    <a:pt x="1432" y="34"/>
                    <a:pt x="1429" y="17"/>
                    <a:pt x="1427" y="0"/>
                  </a:cubicBezTo>
                </a:path>
              </a:pathLst>
            </a:custGeom>
            <a:noFill/>
            <a:ln w="12700">
              <a:solidFill>
                <a:srgbClr val="3333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prstClr val="white"/>
                </a:solidFill>
              </a:endParaRPr>
            </a:p>
          </p:txBody>
        </p:sp>
      </p:grpSp>
      <p:sp>
        <p:nvSpPr>
          <p:cNvPr id="67588" name="Text Box 8"/>
          <p:cNvSpPr txBox="1">
            <a:spLocks noChangeArrowheads="1"/>
          </p:cNvSpPr>
          <p:nvPr/>
        </p:nvSpPr>
        <p:spPr bwMode="auto">
          <a:xfrm>
            <a:off x="457200" y="2282825"/>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sz="2000" i="1">
                <a:solidFill>
                  <a:srgbClr val="003367"/>
                </a:solidFill>
                <a:latin typeface="Times New Roman" charset="0"/>
              </a:rPr>
              <a:t>R</a:t>
            </a:r>
            <a:endParaRPr lang="en-US" sz="2000">
              <a:solidFill>
                <a:srgbClr val="003367"/>
              </a:solidFill>
              <a:latin typeface="Times New Roman" charset="0"/>
            </a:endParaRPr>
          </a:p>
        </p:txBody>
      </p:sp>
      <p:sp>
        <p:nvSpPr>
          <p:cNvPr id="67589" name="Text Box 9"/>
          <p:cNvSpPr txBox="1">
            <a:spLocks noChangeArrowheads="1"/>
          </p:cNvSpPr>
          <p:nvPr/>
        </p:nvSpPr>
        <p:spPr bwMode="auto">
          <a:xfrm>
            <a:off x="2717800" y="3349625"/>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sz="1600">
                <a:solidFill>
                  <a:srgbClr val="003367"/>
                </a:solidFill>
                <a:latin typeface="Times New Roman" charset="0"/>
              </a:rPr>
              <a:t>  1(100%)</a:t>
            </a:r>
            <a:endParaRPr lang="en-US" sz="3600">
              <a:solidFill>
                <a:srgbClr val="003367"/>
              </a:solidFill>
              <a:latin typeface="Times New Roman" charset="0"/>
            </a:endParaRPr>
          </a:p>
        </p:txBody>
      </p:sp>
      <p:sp>
        <p:nvSpPr>
          <p:cNvPr id="67591" name="Text Box 11"/>
          <p:cNvSpPr txBox="1">
            <a:spLocks noChangeArrowheads="1"/>
          </p:cNvSpPr>
          <p:nvPr/>
        </p:nvSpPr>
        <p:spPr bwMode="auto">
          <a:xfrm>
            <a:off x="1981200" y="32893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sz="2000" i="1">
                <a:solidFill>
                  <a:srgbClr val="003367"/>
                </a:solidFill>
                <a:latin typeface="Times New Roman" charset="0"/>
              </a:rPr>
              <a:t>U</a:t>
            </a:r>
            <a:endParaRPr lang="en-US" sz="2000">
              <a:solidFill>
                <a:srgbClr val="003367"/>
              </a:solidFill>
              <a:latin typeface="Times New Roman" charset="0"/>
            </a:endParaRPr>
          </a:p>
        </p:txBody>
      </p:sp>
      <p:sp>
        <p:nvSpPr>
          <p:cNvPr id="67592" name="Text Box 12"/>
          <p:cNvSpPr txBox="1">
            <a:spLocks noChangeArrowheads="1"/>
          </p:cNvSpPr>
          <p:nvPr/>
        </p:nvSpPr>
        <p:spPr bwMode="auto">
          <a:xfrm>
            <a:off x="762000" y="3922455"/>
            <a:ext cx="761972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smtClean="0">
                <a:solidFill>
                  <a:srgbClr val="0000FF"/>
                </a:solidFill>
              </a:rPr>
              <a:t>Little’s </a:t>
            </a:r>
            <a:r>
              <a:rPr lang="en-US" dirty="0">
                <a:solidFill>
                  <a:srgbClr val="0000FF"/>
                </a:solidFill>
              </a:rPr>
              <a:t>Law </a:t>
            </a:r>
            <a:r>
              <a:rPr lang="en-US" dirty="0" smtClean="0">
                <a:solidFill>
                  <a:srgbClr val="0000FF"/>
                </a:solidFill>
              </a:rPr>
              <a:t>gives </a:t>
            </a:r>
            <a:r>
              <a:rPr lang="en-US" b="1" dirty="0" smtClean="0">
                <a:solidFill>
                  <a:srgbClr val="0000FF"/>
                </a:solidFill>
              </a:rPr>
              <a:t>mean </a:t>
            </a:r>
            <a:r>
              <a:rPr lang="en-US" b="1" dirty="0">
                <a:solidFill>
                  <a:srgbClr val="0000FF"/>
                </a:solidFill>
              </a:rPr>
              <a:t>response time</a:t>
            </a:r>
            <a:r>
              <a:rPr lang="en-US" dirty="0">
                <a:solidFill>
                  <a:srgbClr val="0000FF"/>
                </a:solidFill>
              </a:rPr>
              <a:t> </a:t>
            </a:r>
            <a:r>
              <a:rPr lang="en-US" i="1" dirty="0">
                <a:solidFill>
                  <a:srgbClr val="0000FF"/>
                </a:solidFill>
              </a:rPr>
              <a:t>R = D/(1 </a:t>
            </a:r>
            <a:r>
              <a:rPr lang="en-US" i="1" dirty="0" smtClean="0">
                <a:solidFill>
                  <a:srgbClr val="0000FF"/>
                </a:solidFill>
              </a:rPr>
              <a:t>– </a:t>
            </a:r>
            <a:r>
              <a:rPr lang="en-US" i="1" dirty="0">
                <a:solidFill>
                  <a:srgbClr val="0000FF"/>
                </a:solidFill>
              </a:rPr>
              <a:t>U</a:t>
            </a:r>
            <a:r>
              <a:rPr lang="en-US" i="1" dirty="0" smtClean="0">
                <a:solidFill>
                  <a:srgbClr val="0000FF"/>
                </a:solidFill>
              </a:rPr>
              <a:t>).</a:t>
            </a:r>
          </a:p>
          <a:p>
            <a:pPr eaLnBrk="1" hangingPunct="1"/>
            <a:r>
              <a:rPr lang="en-US" dirty="0" smtClean="0">
                <a:solidFill>
                  <a:srgbClr val="003367"/>
                </a:solidFill>
              </a:rPr>
              <a:t>(“Service demand over the idle time”)</a:t>
            </a:r>
            <a:endParaRPr lang="en-US" sz="2000" dirty="0">
              <a:solidFill>
                <a:srgbClr val="003367"/>
              </a:solidFill>
            </a:endParaRPr>
          </a:p>
          <a:p>
            <a:pPr eaLnBrk="1" hangingPunct="1"/>
            <a:endParaRPr lang="en-US" sz="2000" i="1" dirty="0">
              <a:solidFill>
                <a:srgbClr val="003367"/>
              </a:solidFill>
            </a:endParaRPr>
          </a:p>
          <a:p>
            <a:pPr lvl="1" eaLnBrk="1" hangingPunct="1"/>
            <a:r>
              <a:rPr lang="en-US" sz="2000" dirty="0">
                <a:solidFill>
                  <a:srgbClr val="003367"/>
                </a:solidFill>
                <a:ea typeface="ＭＳ Ｐゴシック" charset="0"/>
              </a:rPr>
              <a:t>Intuitively, </a:t>
            </a:r>
            <a:r>
              <a:rPr lang="en-US" sz="2000" dirty="0" smtClean="0">
                <a:solidFill>
                  <a:srgbClr val="003367"/>
                </a:solidFill>
                <a:ea typeface="ＭＳ Ｐゴシック" charset="0"/>
              </a:rPr>
              <a:t>an average task </a:t>
            </a:r>
            <a:r>
              <a:rPr lang="en-US" sz="2000" b="1" i="1" dirty="0" smtClean="0">
                <a:solidFill>
                  <a:srgbClr val="003367"/>
                </a:solidFill>
                <a:ea typeface="ＭＳ Ｐゴシック" charset="0"/>
              </a:rPr>
              <a:t>T</a:t>
            </a:r>
            <a:r>
              <a:rPr lang="en-US" sz="2000" dirty="0" smtClean="0">
                <a:solidFill>
                  <a:srgbClr val="003367"/>
                </a:solidFill>
                <a:ea typeface="ＭＳ Ｐゴシック" charset="0"/>
              </a:rPr>
              <a:t>’s </a:t>
            </a:r>
            <a:r>
              <a:rPr lang="en-US" sz="2000" dirty="0">
                <a:solidFill>
                  <a:srgbClr val="003367"/>
                </a:solidFill>
                <a:ea typeface="ＭＳ Ｐゴシック" charset="0"/>
              </a:rPr>
              <a:t>response time </a:t>
            </a:r>
            <a:r>
              <a:rPr lang="en-US" sz="2000" i="1" dirty="0">
                <a:solidFill>
                  <a:srgbClr val="003367"/>
                </a:solidFill>
                <a:ea typeface="ＭＳ Ｐゴシック" charset="0"/>
              </a:rPr>
              <a:t>R</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 + </a:t>
            </a:r>
            <a:r>
              <a:rPr lang="en-US" sz="2000" i="1" dirty="0">
                <a:solidFill>
                  <a:srgbClr val="003367"/>
                </a:solidFill>
                <a:ea typeface="ＭＳ Ｐゴシック" charset="0"/>
              </a:rPr>
              <a:t>DN</a:t>
            </a:r>
            <a:r>
              <a:rPr lang="en-US" sz="2000" dirty="0" smtClean="0">
                <a:solidFill>
                  <a:srgbClr val="003367"/>
                </a:solidFill>
                <a:ea typeface="ＭＳ Ｐゴシック" charset="0"/>
              </a:rPr>
              <a:t>.</a:t>
            </a:r>
          </a:p>
          <a:p>
            <a:pPr lvl="1" eaLnBrk="1" hangingPunct="1"/>
            <a:r>
              <a:rPr lang="en-US" sz="2000" dirty="0" smtClean="0">
                <a:solidFill>
                  <a:srgbClr val="003367"/>
                </a:solidFill>
                <a:ea typeface="ＭＳ Ｐゴシック" charset="0"/>
              </a:rPr>
              <a:t>(Serve </a:t>
            </a:r>
            <a:r>
              <a:rPr lang="en-US" sz="2000" i="1" dirty="0" smtClean="0">
                <a:solidFill>
                  <a:srgbClr val="003367"/>
                </a:solidFill>
                <a:ea typeface="ＭＳ Ｐゴシック" charset="0"/>
              </a:rPr>
              <a:t>T</a:t>
            </a:r>
            <a:r>
              <a:rPr lang="en-US" sz="2000" dirty="0" smtClean="0">
                <a:solidFill>
                  <a:srgbClr val="003367"/>
                </a:solidFill>
                <a:ea typeface="ＭＳ Ｐゴシック" charset="0"/>
              </a:rPr>
              <a:t> at cost D, and N other tasks ahead of </a:t>
            </a:r>
            <a:r>
              <a:rPr lang="en-US" sz="2000" i="1" dirty="0" smtClean="0">
                <a:solidFill>
                  <a:srgbClr val="003367"/>
                </a:solidFill>
                <a:ea typeface="ＭＳ Ｐゴシック" charset="0"/>
              </a:rPr>
              <a:t>T</a:t>
            </a:r>
            <a:r>
              <a:rPr lang="en-US" sz="2000" dirty="0" smtClean="0">
                <a:solidFill>
                  <a:srgbClr val="003367"/>
                </a:solidFill>
                <a:ea typeface="ＭＳ Ｐゴシック" charset="0"/>
              </a:rPr>
              <a:t> in queue.)</a:t>
            </a:r>
            <a:endParaRPr lang="en-US" sz="2000" dirty="0">
              <a:solidFill>
                <a:srgbClr val="003367"/>
              </a:solidFill>
              <a:ea typeface="ＭＳ Ｐゴシック" charset="0"/>
            </a:endParaRPr>
          </a:p>
          <a:p>
            <a:pPr lvl="1" eaLnBrk="1" hangingPunct="1"/>
            <a:r>
              <a:rPr lang="en-US" sz="2000" dirty="0">
                <a:solidFill>
                  <a:srgbClr val="003367"/>
                </a:solidFill>
                <a:ea typeface="ＭＳ Ｐゴシック" charset="0"/>
              </a:rPr>
              <a:t>Substituting </a:t>
            </a:r>
            <a:r>
              <a:rPr lang="en-US" sz="2000" dirty="0" err="1">
                <a:solidFill>
                  <a:srgbClr val="003367"/>
                </a:solidFill>
                <a:ea typeface="ＭＳ Ｐゴシック" charset="0"/>
              </a:rPr>
              <a:t>λ</a:t>
            </a:r>
            <a:r>
              <a:rPr lang="en-US" sz="2000" i="1" dirty="0" err="1">
                <a:solidFill>
                  <a:srgbClr val="003367"/>
                </a:solidFill>
                <a:ea typeface="ＭＳ Ｐゴシック" charset="0"/>
              </a:rPr>
              <a:t>R</a:t>
            </a:r>
            <a:r>
              <a:rPr lang="en-US" sz="2000" dirty="0">
                <a:solidFill>
                  <a:srgbClr val="003367"/>
                </a:solidFill>
                <a:ea typeface="ＭＳ Ｐゴシック" charset="0"/>
              </a:rPr>
              <a:t> for </a:t>
            </a:r>
            <a:r>
              <a:rPr lang="en-US" sz="2000" i="1" dirty="0" smtClean="0">
                <a:solidFill>
                  <a:srgbClr val="003367"/>
                </a:solidFill>
                <a:ea typeface="ＭＳ Ｐゴシック" charset="0"/>
              </a:rPr>
              <a:t>N </a:t>
            </a:r>
            <a:r>
              <a:rPr lang="en-US" sz="2000" dirty="0" smtClean="0">
                <a:solidFill>
                  <a:srgbClr val="003367"/>
                </a:solidFill>
                <a:ea typeface="ＭＳ Ｐゴシック" charset="0"/>
              </a:rPr>
              <a:t>(by Little’s Law):  </a:t>
            </a:r>
            <a:r>
              <a:rPr lang="en-US" sz="2000" i="1" dirty="0">
                <a:solidFill>
                  <a:srgbClr val="003367"/>
                </a:solidFill>
                <a:ea typeface="ＭＳ Ｐゴシック" charset="0"/>
              </a:rPr>
              <a:t>R</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 </a:t>
            </a:r>
            <a:r>
              <a:rPr lang="en-US" sz="2000" dirty="0" err="1">
                <a:solidFill>
                  <a:srgbClr val="003367"/>
                </a:solidFill>
                <a:ea typeface="ＭＳ Ｐゴシック" charset="0"/>
              </a:rPr>
              <a:t>λ</a:t>
            </a:r>
            <a:r>
              <a:rPr lang="en-US" sz="2000" i="1" dirty="0" err="1">
                <a:solidFill>
                  <a:srgbClr val="003367"/>
                </a:solidFill>
                <a:ea typeface="ＭＳ Ｐゴシック" charset="0"/>
              </a:rPr>
              <a:t>R</a:t>
            </a:r>
            <a:r>
              <a:rPr lang="en-US" sz="2000" i="1" dirty="0">
                <a:solidFill>
                  <a:srgbClr val="003367"/>
                </a:solidFill>
                <a:ea typeface="ＭＳ Ｐゴシック" charset="0"/>
              </a:rPr>
              <a:t> </a:t>
            </a:r>
          </a:p>
          <a:p>
            <a:pPr lvl="1" eaLnBrk="1" hangingPunct="1"/>
            <a:r>
              <a:rPr lang="en-US" sz="2000" dirty="0">
                <a:solidFill>
                  <a:srgbClr val="003367"/>
                </a:solidFill>
                <a:ea typeface="ＭＳ Ｐゴシック" charset="0"/>
              </a:rPr>
              <a:t>Substituting </a:t>
            </a:r>
            <a:r>
              <a:rPr lang="en-US" sz="2000" i="1" dirty="0">
                <a:solidFill>
                  <a:srgbClr val="003367"/>
                </a:solidFill>
                <a:ea typeface="ＭＳ Ｐゴシック" charset="0"/>
              </a:rPr>
              <a:t>U</a:t>
            </a:r>
            <a:r>
              <a:rPr lang="en-US" sz="2000" dirty="0">
                <a:solidFill>
                  <a:srgbClr val="003367"/>
                </a:solidFill>
                <a:ea typeface="ＭＳ Ｐゴシック" charset="0"/>
              </a:rPr>
              <a:t> for </a:t>
            </a:r>
            <a:r>
              <a:rPr lang="en-US" sz="2000" dirty="0" err="1" smtClean="0">
                <a:solidFill>
                  <a:srgbClr val="003367"/>
                </a:solidFill>
                <a:ea typeface="ＭＳ Ｐゴシック" charset="0"/>
              </a:rPr>
              <a:t>λD</a:t>
            </a:r>
            <a:r>
              <a:rPr lang="en-US" sz="2000" dirty="0" smtClean="0">
                <a:solidFill>
                  <a:srgbClr val="003367"/>
                </a:solidFill>
                <a:ea typeface="ＭＳ Ｐゴシック" charset="0"/>
              </a:rPr>
              <a:t> (by Utilization Law):  </a:t>
            </a:r>
            <a:r>
              <a:rPr lang="en-US" sz="2000" i="1" dirty="0">
                <a:solidFill>
                  <a:srgbClr val="003367"/>
                </a:solidFill>
                <a:ea typeface="ＭＳ Ｐゴシック" charset="0"/>
              </a:rPr>
              <a:t>R</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 + </a:t>
            </a:r>
            <a:r>
              <a:rPr lang="en-US" sz="2000" i="1" dirty="0">
                <a:solidFill>
                  <a:srgbClr val="003367"/>
                </a:solidFill>
                <a:ea typeface="ＭＳ Ｐゴシック" charset="0"/>
              </a:rPr>
              <a:t>UR</a:t>
            </a:r>
            <a:endParaRPr lang="en-US" sz="2000" dirty="0">
              <a:solidFill>
                <a:srgbClr val="003367"/>
              </a:solidFill>
              <a:ea typeface="ＭＳ Ｐゴシック" charset="0"/>
            </a:endParaRPr>
          </a:p>
          <a:p>
            <a:pPr lvl="1" eaLnBrk="1" hangingPunct="1"/>
            <a:r>
              <a:rPr lang="en-US" sz="2000" i="1" dirty="0">
                <a:solidFill>
                  <a:srgbClr val="003367"/>
                </a:solidFill>
                <a:ea typeface="ＭＳ Ｐゴシック" charset="0"/>
              </a:rPr>
              <a:t>R</a:t>
            </a:r>
            <a:r>
              <a:rPr lang="en-US" sz="2000" dirty="0">
                <a:solidFill>
                  <a:srgbClr val="003367"/>
                </a:solidFill>
                <a:ea typeface="ＭＳ Ｐゴシック" charset="0"/>
              </a:rPr>
              <a:t>  - </a:t>
            </a:r>
            <a:r>
              <a:rPr lang="en-US" sz="2000" i="1" dirty="0">
                <a:solidFill>
                  <a:srgbClr val="003367"/>
                </a:solidFill>
                <a:ea typeface="ＭＳ Ｐゴシック" charset="0"/>
              </a:rPr>
              <a:t>UR</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  </a:t>
            </a:r>
            <a:r>
              <a:rPr lang="en-US" sz="2000" dirty="0" smtClean="0">
                <a:solidFill>
                  <a:srgbClr val="003367"/>
                </a:solidFill>
                <a:ea typeface="ＭＳ Ｐゴシック" charset="0"/>
                <a:sym typeface="Wingdings"/>
              </a:rPr>
              <a:t></a:t>
            </a:r>
            <a:r>
              <a:rPr lang="en-US" sz="2000" dirty="0" smtClean="0">
                <a:solidFill>
                  <a:srgbClr val="003367"/>
                </a:solidFill>
                <a:ea typeface="ＭＳ Ｐゴシック" charset="0"/>
              </a:rPr>
              <a:t> </a:t>
            </a:r>
            <a:r>
              <a:rPr lang="en-US" sz="2000" i="1" dirty="0">
                <a:solidFill>
                  <a:srgbClr val="003367"/>
                </a:solidFill>
                <a:ea typeface="ＭＳ Ｐゴシック" charset="0"/>
              </a:rPr>
              <a:t>R</a:t>
            </a:r>
            <a:r>
              <a:rPr lang="en-US" sz="2000" dirty="0">
                <a:solidFill>
                  <a:srgbClr val="003367"/>
                </a:solidFill>
                <a:ea typeface="ＭＳ Ｐゴシック" charset="0"/>
              </a:rPr>
              <a:t>(1 - </a:t>
            </a:r>
            <a:r>
              <a:rPr lang="en-US" sz="2000" i="1" dirty="0">
                <a:solidFill>
                  <a:srgbClr val="003367"/>
                </a:solidFill>
                <a:ea typeface="ＭＳ Ｐゴシック" charset="0"/>
              </a:rPr>
              <a:t>U</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  </a:t>
            </a:r>
            <a:r>
              <a:rPr lang="en-US" sz="2000" dirty="0" smtClean="0">
                <a:solidFill>
                  <a:srgbClr val="003367"/>
                </a:solidFill>
                <a:ea typeface="ＭＳ Ｐゴシック" charset="0"/>
                <a:sym typeface="Wingdings"/>
              </a:rPr>
              <a:t></a:t>
            </a:r>
            <a:r>
              <a:rPr lang="en-US" sz="2000" dirty="0" smtClean="0">
                <a:solidFill>
                  <a:srgbClr val="003367"/>
                </a:solidFill>
                <a:ea typeface="ＭＳ Ｐゴシック" charset="0"/>
              </a:rPr>
              <a:t> </a:t>
            </a:r>
            <a:r>
              <a:rPr lang="en-US" sz="2000" i="1" dirty="0">
                <a:solidFill>
                  <a:srgbClr val="003367"/>
                </a:solidFill>
                <a:ea typeface="ＭＳ Ｐゴシック" charset="0"/>
              </a:rPr>
              <a:t>R</a:t>
            </a:r>
            <a:r>
              <a:rPr lang="en-US" sz="2000" dirty="0">
                <a:solidFill>
                  <a:srgbClr val="003367"/>
                </a:solidFill>
                <a:ea typeface="ＭＳ Ｐゴシック" charset="0"/>
              </a:rPr>
              <a:t> = </a:t>
            </a:r>
            <a:r>
              <a:rPr lang="en-US" sz="2000" i="1" dirty="0">
                <a:solidFill>
                  <a:srgbClr val="003367"/>
                </a:solidFill>
                <a:ea typeface="ＭＳ Ｐゴシック" charset="0"/>
              </a:rPr>
              <a:t>D</a:t>
            </a:r>
            <a:r>
              <a:rPr lang="en-US" sz="2000" dirty="0">
                <a:solidFill>
                  <a:srgbClr val="003367"/>
                </a:solidFill>
                <a:ea typeface="ＭＳ Ｐゴシック" charset="0"/>
              </a:rPr>
              <a:t>/(1 - </a:t>
            </a:r>
            <a:r>
              <a:rPr lang="en-US" sz="2000" i="1" dirty="0">
                <a:solidFill>
                  <a:srgbClr val="003367"/>
                </a:solidFill>
                <a:ea typeface="ＭＳ Ｐゴシック" charset="0"/>
              </a:rPr>
              <a:t>U</a:t>
            </a:r>
            <a:r>
              <a:rPr lang="en-US" sz="2000" dirty="0">
                <a:solidFill>
                  <a:srgbClr val="003367"/>
                </a:solidFill>
                <a:ea typeface="ＭＳ Ｐゴシック" charset="0"/>
              </a:rPr>
              <a:t>)</a:t>
            </a:r>
          </a:p>
          <a:p>
            <a:pPr eaLnBrk="1" hangingPunct="1"/>
            <a:endParaRPr lang="en-US" sz="2000" dirty="0">
              <a:solidFill>
                <a:srgbClr val="003367"/>
              </a:solidFill>
            </a:endParaRPr>
          </a:p>
        </p:txBody>
      </p:sp>
      <p:sp>
        <p:nvSpPr>
          <p:cNvPr id="3" name="Rectangle 2"/>
          <p:cNvSpPr/>
          <p:nvPr/>
        </p:nvSpPr>
        <p:spPr>
          <a:xfrm>
            <a:off x="4267200" y="1676400"/>
            <a:ext cx="4572000" cy="1938992"/>
          </a:xfrm>
          <a:prstGeom prst="rect">
            <a:avLst/>
          </a:prstGeom>
        </p:spPr>
        <p:txBody>
          <a:bodyPr>
            <a:spAutoFit/>
          </a:bodyPr>
          <a:lstStyle/>
          <a:p>
            <a:pPr eaLnBrk="0" hangingPunct="0"/>
            <a:r>
              <a:rPr lang="en-US" sz="2000" dirty="0">
                <a:solidFill>
                  <a:srgbClr val="003367"/>
                </a:solidFill>
              </a:rPr>
              <a:t>Service center </a:t>
            </a:r>
            <a:r>
              <a:rPr lang="en-US" sz="2000" i="1" dirty="0">
                <a:solidFill>
                  <a:srgbClr val="003367"/>
                </a:solidFill>
              </a:rPr>
              <a:t>saturates</a:t>
            </a:r>
            <a:r>
              <a:rPr lang="en-US" sz="2000" dirty="0">
                <a:solidFill>
                  <a:srgbClr val="003367"/>
                </a:solidFill>
              </a:rPr>
              <a:t> as 1/ </a:t>
            </a:r>
            <a:r>
              <a:rPr lang="en-US" sz="2000" dirty="0" err="1">
                <a:solidFill>
                  <a:srgbClr val="003367"/>
                </a:solidFill>
              </a:rPr>
              <a:t>λ</a:t>
            </a:r>
            <a:r>
              <a:rPr lang="en-US" sz="2000" dirty="0">
                <a:solidFill>
                  <a:srgbClr val="003367"/>
                </a:solidFill>
              </a:rPr>
              <a:t> approaches </a:t>
            </a:r>
            <a:r>
              <a:rPr lang="en-US" sz="2000" i="1" dirty="0">
                <a:solidFill>
                  <a:srgbClr val="003367"/>
                </a:solidFill>
              </a:rPr>
              <a:t>D</a:t>
            </a:r>
            <a:r>
              <a:rPr lang="en-US" sz="2000" dirty="0">
                <a:solidFill>
                  <a:srgbClr val="003367"/>
                </a:solidFill>
              </a:rPr>
              <a:t>: small increases in </a:t>
            </a:r>
            <a:r>
              <a:rPr lang="en-US" sz="2000" dirty="0" err="1">
                <a:solidFill>
                  <a:srgbClr val="003367"/>
                </a:solidFill>
              </a:rPr>
              <a:t>λ</a:t>
            </a:r>
            <a:r>
              <a:rPr lang="en-US" sz="2000" dirty="0">
                <a:solidFill>
                  <a:srgbClr val="003367"/>
                </a:solidFill>
              </a:rPr>
              <a:t> cause large increases in the expected response time </a:t>
            </a:r>
            <a:r>
              <a:rPr lang="en-US" sz="2000" i="1" dirty="0">
                <a:solidFill>
                  <a:srgbClr val="003367"/>
                </a:solidFill>
              </a:rPr>
              <a:t>R</a:t>
            </a:r>
            <a:r>
              <a:rPr lang="en-US" sz="2000" dirty="0">
                <a:solidFill>
                  <a:srgbClr val="003367"/>
                </a:solidFill>
              </a:rPr>
              <a:t>. </a:t>
            </a:r>
            <a:r>
              <a:rPr lang="en-US" sz="2000" dirty="0" smtClean="0">
                <a:solidFill>
                  <a:srgbClr val="003367"/>
                </a:solidFill>
              </a:rPr>
              <a:t> At saturation </a:t>
            </a:r>
            <a:r>
              <a:rPr lang="en-US" sz="2000" i="1" dirty="0" smtClean="0">
                <a:solidFill>
                  <a:srgbClr val="003367"/>
                </a:solidFill>
              </a:rPr>
              <a:t>R</a:t>
            </a:r>
            <a:r>
              <a:rPr lang="en-US" sz="2000" dirty="0" smtClean="0">
                <a:solidFill>
                  <a:srgbClr val="003367"/>
                </a:solidFill>
              </a:rPr>
              <a:t> is unbounded (divide by zero: no idle time at saturation == 100% utilization).</a:t>
            </a:r>
            <a:endParaRPr lang="en-US" sz="2000" dirty="0">
              <a:solidFill>
                <a:srgbClr val="003367"/>
              </a:solidFill>
            </a:endParaRPr>
          </a:p>
        </p:txBody>
      </p:sp>
    </p:spTree>
    <p:extLst>
      <p:ext uri="{BB962C8B-B14F-4D97-AF65-F5344CB8AC3E}">
        <p14:creationId xmlns:p14="http://schemas.microsoft.com/office/powerpoint/2010/main" val="771871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Why Little’s Law is important</a:t>
            </a:r>
            <a:endParaRPr lang="en-US" dirty="0"/>
          </a:p>
        </p:txBody>
      </p:sp>
      <p:sp>
        <p:nvSpPr>
          <p:cNvPr id="69635" name="Rectangle 3"/>
          <p:cNvSpPr>
            <a:spLocks noGrp="1" noChangeArrowheads="1"/>
          </p:cNvSpPr>
          <p:nvPr>
            <p:ph type="body" idx="1"/>
          </p:nvPr>
        </p:nvSpPr>
        <p:spPr/>
        <p:txBody>
          <a:bodyPr/>
          <a:lstStyle/>
          <a:p>
            <a:pPr marL="0" indent="0">
              <a:buNone/>
            </a:pPr>
            <a:r>
              <a:rPr lang="en-US" sz="2000" dirty="0" smtClean="0"/>
              <a:t>1. Intuitive understanding of FCFS queue behavior.</a:t>
            </a:r>
          </a:p>
          <a:p>
            <a:pPr marL="914400" lvl="2" indent="0">
              <a:buNone/>
            </a:pPr>
            <a:r>
              <a:rPr lang="en-US" sz="1800" dirty="0" smtClean="0"/>
              <a:t>Compute response time from demand parameters (</a:t>
            </a:r>
            <a:r>
              <a:rPr lang="en-US" sz="1800" dirty="0" err="1" smtClean="0"/>
              <a:t>λ</a:t>
            </a:r>
            <a:r>
              <a:rPr lang="en-US" sz="1800" dirty="0" smtClean="0"/>
              <a:t>, D).</a:t>
            </a:r>
          </a:p>
          <a:p>
            <a:pPr marL="914400" lvl="2" indent="0">
              <a:buNone/>
            </a:pPr>
            <a:r>
              <a:rPr lang="en-US" sz="1800" dirty="0" smtClean="0"/>
              <a:t>Compute N: how much storage is needed for the queue.</a:t>
            </a:r>
          </a:p>
          <a:p>
            <a:pPr marL="0" indent="0">
              <a:buNone/>
            </a:pPr>
            <a:r>
              <a:rPr lang="en-US" sz="2000" dirty="0" smtClean="0"/>
              <a:t>2. Notion of a </a:t>
            </a:r>
            <a:r>
              <a:rPr lang="en-US" sz="2000" dirty="0" smtClean="0">
                <a:solidFill>
                  <a:schemeClr val="accent2"/>
                </a:solidFill>
              </a:rPr>
              <a:t>saturated</a:t>
            </a:r>
            <a:r>
              <a:rPr lang="en-US" sz="2000" dirty="0" smtClean="0"/>
              <a:t> service center. </a:t>
            </a:r>
          </a:p>
          <a:p>
            <a:pPr marL="457200" lvl="1" indent="0">
              <a:buNone/>
            </a:pPr>
            <a:r>
              <a:rPr lang="en-US" sz="1800" dirty="0" smtClean="0"/>
              <a:t>Response times rise rapidly with load and are unbounded.</a:t>
            </a:r>
          </a:p>
          <a:p>
            <a:pPr marL="914400" lvl="2" indent="0">
              <a:buNone/>
            </a:pPr>
            <a:r>
              <a:rPr lang="en-US" sz="1800" dirty="0" smtClean="0"/>
              <a:t>At 50% utilization, a 10% increase in load increases R by 10%.</a:t>
            </a:r>
          </a:p>
          <a:p>
            <a:pPr marL="914400" lvl="2" indent="0">
              <a:buNone/>
            </a:pPr>
            <a:r>
              <a:rPr lang="en-US" sz="1800" dirty="0" smtClean="0"/>
              <a:t>At 90% utilization, a 10% increase in load increases R by 10x.</a:t>
            </a:r>
          </a:p>
          <a:p>
            <a:pPr marL="0" indent="0">
              <a:buNone/>
            </a:pPr>
            <a:r>
              <a:rPr lang="en-US" sz="2000" dirty="0" smtClean="0"/>
              <a:t>3. Basis for predicting performance of queuing networks.</a:t>
            </a:r>
          </a:p>
          <a:p>
            <a:pPr marL="914400" lvl="2" indent="0">
              <a:buNone/>
            </a:pPr>
            <a:r>
              <a:rPr lang="en-US" sz="1800" dirty="0" smtClean="0"/>
              <a:t>Cheap and easy </a:t>
            </a:r>
            <a:r>
              <a:rPr lang="ja-JP" altLang="en-US" sz="1800" dirty="0" smtClean="0"/>
              <a:t>“</a:t>
            </a:r>
            <a:r>
              <a:rPr lang="en-US" sz="1800" dirty="0" smtClean="0"/>
              <a:t>back of napkin</a:t>
            </a:r>
            <a:r>
              <a:rPr lang="ja-JP" altLang="en-US" sz="1800" dirty="0" smtClean="0"/>
              <a:t>”</a:t>
            </a:r>
            <a:r>
              <a:rPr lang="en-US" sz="1800" dirty="0" smtClean="0"/>
              <a:t> (rough) estimates of system performance based on observed behavior and proposed changes, e.g., capacity planning, </a:t>
            </a:r>
            <a:r>
              <a:rPr lang="ja-JP" altLang="en-US" sz="1800" dirty="0" smtClean="0"/>
              <a:t>“</a:t>
            </a:r>
            <a:r>
              <a:rPr lang="en-US" sz="1800" dirty="0" smtClean="0"/>
              <a:t>what if</a:t>
            </a:r>
            <a:r>
              <a:rPr lang="ja-JP" altLang="en-US" sz="1800" dirty="0" smtClean="0"/>
              <a:t>”</a:t>
            </a:r>
            <a:r>
              <a:rPr lang="en-US" sz="1800" dirty="0" smtClean="0"/>
              <a:t> questions.</a:t>
            </a:r>
          </a:p>
          <a:p>
            <a:pPr marL="514350" lvl="1" indent="0">
              <a:buNone/>
            </a:pPr>
            <a:r>
              <a:rPr lang="en-US" sz="1800" dirty="0" smtClean="0"/>
              <a:t>Guides intuition even in scenarios where the assumptions of the theory are not (exactly) met.</a:t>
            </a:r>
          </a:p>
        </p:txBody>
      </p:sp>
    </p:spTree>
    <p:extLst>
      <p:ext uri="{BB962C8B-B14F-4D97-AF65-F5344CB8AC3E}">
        <p14:creationId xmlns:p14="http://schemas.microsoft.com/office/powerpoint/2010/main" val="17647492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2600" y="2743200"/>
            <a:ext cx="1600200" cy="1036320"/>
          </a:xfrm>
          <a:prstGeom prst="rect">
            <a:avLst/>
          </a:prstGeom>
        </p:spPr>
      </p:pic>
      <p:sp>
        <p:nvSpPr>
          <p:cNvPr id="3" name="TextBox 2"/>
          <p:cNvSpPr txBox="1"/>
          <p:nvPr/>
        </p:nvSpPr>
        <p:spPr>
          <a:xfrm>
            <a:off x="304800" y="228600"/>
            <a:ext cx="8610600" cy="3508653"/>
          </a:xfrm>
          <a:prstGeom prst="rect">
            <a:avLst/>
          </a:prstGeom>
          <a:noFill/>
        </p:spPr>
        <p:txBody>
          <a:bodyPr wrap="square" rtlCol="0">
            <a:spAutoFit/>
          </a:bodyPr>
          <a:lstStyle/>
          <a:p>
            <a:r>
              <a:rPr lang="en-US" sz="1800" dirty="0">
                <a:solidFill>
                  <a:schemeClr val="tx1"/>
                </a:solidFill>
              </a:rPr>
              <a:t>The problem of volume continues to be a top concern for the administration, </a:t>
            </a:r>
            <a:r>
              <a:rPr lang="en-US" sz="1800" dirty="0" err="1">
                <a:solidFill>
                  <a:schemeClr val="tx1"/>
                </a:solidFill>
              </a:rPr>
              <a:t>Zients</a:t>
            </a:r>
            <a:r>
              <a:rPr lang="en-US" sz="1800" dirty="0">
                <a:solidFill>
                  <a:schemeClr val="tx1"/>
                </a:solidFill>
              </a:rPr>
              <a:t> said. Right now, </a:t>
            </a:r>
            <a:r>
              <a:rPr lang="en-US" sz="1800" dirty="0" err="1">
                <a:solidFill>
                  <a:schemeClr val="tx1"/>
                </a:solidFill>
              </a:rPr>
              <a:t>HealthCare.gov</a:t>
            </a:r>
            <a:r>
              <a:rPr lang="en-US" sz="1800" dirty="0">
                <a:solidFill>
                  <a:schemeClr val="tx1"/>
                </a:solidFill>
              </a:rPr>
              <a:t> can comfortably handle between 20,000 and 25,000 users at a time. But at "peak volumes, some users still experience slower response times," he said.</a:t>
            </a:r>
          </a:p>
          <a:p>
            <a:endParaRPr lang="en-US" sz="1800" dirty="0">
              <a:solidFill>
                <a:schemeClr val="tx1"/>
              </a:solidFill>
            </a:endParaRPr>
          </a:p>
          <a:p>
            <a:r>
              <a:rPr lang="en-US" sz="1800" dirty="0">
                <a:solidFill>
                  <a:schemeClr val="tx1"/>
                </a:solidFill>
              </a:rPr>
              <a:t>Officials are also expecting traffic to spike at the end of the month and onward. So this weekend, the administration is adding more servers and data storage to help handle any additional load.</a:t>
            </a:r>
          </a:p>
          <a:p>
            <a:endParaRPr lang="en-US" sz="1800" dirty="0">
              <a:solidFill>
                <a:schemeClr val="tx1"/>
              </a:solidFill>
            </a:endParaRPr>
          </a:p>
          <a:p>
            <a:r>
              <a:rPr lang="en-US" sz="1800" dirty="0">
                <a:solidFill>
                  <a:schemeClr val="tx1"/>
                </a:solidFill>
              </a:rPr>
              <a:t>The goal is "to maintain good speed and response times at higher volumes," </a:t>
            </a:r>
            <a:r>
              <a:rPr lang="en-US" sz="1800" dirty="0" err="1">
                <a:solidFill>
                  <a:schemeClr val="tx1"/>
                </a:solidFill>
              </a:rPr>
              <a:t>Zients</a:t>
            </a:r>
            <a:r>
              <a:rPr lang="en-US" sz="1800" dirty="0">
                <a:solidFill>
                  <a:schemeClr val="tx1"/>
                </a:solidFill>
              </a:rPr>
              <a:t> said. "This is a key focus of our work now."</a:t>
            </a:r>
          </a:p>
          <a:p>
            <a:endParaRPr lang="en-US" sz="2000" dirty="0"/>
          </a:p>
        </p:txBody>
      </p:sp>
      <p:pic>
        <p:nvPicPr>
          <p:cNvPr id="4" name="Picture 3"/>
          <p:cNvPicPr>
            <a:picLocks noChangeAspect="1"/>
          </p:cNvPicPr>
          <p:nvPr/>
        </p:nvPicPr>
        <p:blipFill>
          <a:blip r:embed="rId3"/>
          <a:stretch>
            <a:fillRect/>
          </a:stretch>
        </p:blipFill>
        <p:spPr>
          <a:xfrm>
            <a:off x="1143000" y="3429000"/>
            <a:ext cx="7010495" cy="3714059"/>
          </a:xfrm>
          <a:prstGeom prst="rect">
            <a:avLst/>
          </a:prstGeom>
        </p:spPr>
      </p:pic>
    </p:spTree>
    <p:extLst>
      <p:ext uri="{BB962C8B-B14F-4D97-AF65-F5344CB8AC3E}">
        <p14:creationId xmlns:p14="http://schemas.microsoft.com/office/powerpoint/2010/main" val="4426388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Managing scalable performance</a:t>
            </a:r>
            <a:endParaRPr lang="en-US" dirty="0"/>
          </a:p>
        </p:txBody>
      </p:sp>
      <p:sp>
        <p:nvSpPr>
          <p:cNvPr id="77826" name="Text Placeholder 2"/>
          <p:cNvSpPr>
            <a:spLocks noGrp="1"/>
          </p:cNvSpPr>
          <p:nvPr>
            <p:ph type="body" idx="1"/>
          </p:nvPr>
        </p:nvSpPr>
        <p:spPr/>
        <p:txBody>
          <a:bodyPr/>
          <a:lstStyle/>
          <a:p>
            <a:r>
              <a:rPr lang="en-US" dirty="0">
                <a:latin typeface="Arial" charset="0"/>
                <a:ea typeface="ＭＳ Ｐゴシック" charset="0"/>
                <a:cs typeface="Arial" charset="0"/>
              </a:rPr>
              <a:t>Part 2</a:t>
            </a:r>
          </a:p>
        </p:txBody>
      </p:sp>
    </p:spTree>
    <p:extLst>
      <p:ext uri="{BB962C8B-B14F-4D97-AF65-F5344CB8AC3E}">
        <p14:creationId xmlns:p14="http://schemas.microsoft.com/office/powerpoint/2010/main" val="29855848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Improving performance (X and R)</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Make the service center faster.  (“scale up”)</a:t>
            </a:r>
          </a:p>
          <a:p>
            <a:pPr marL="914400" lvl="1" indent="-514350"/>
            <a:r>
              <a:rPr lang="en-US" sz="2000" b="0" dirty="0" smtClean="0"/>
              <a:t>Upgrade the hardware, spend more $$$</a:t>
            </a:r>
          </a:p>
          <a:p>
            <a:pPr marL="514350" indent="-514350">
              <a:buFont typeface="+mj-lt"/>
              <a:buAutoNum type="arabicPeriod"/>
            </a:pPr>
            <a:r>
              <a:rPr lang="en-US" sz="2400" dirty="0" smtClean="0"/>
              <a:t>Reduce the work required per request (D).</a:t>
            </a:r>
          </a:p>
          <a:p>
            <a:pPr marL="914400" lvl="1" indent="-514350"/>
            <a:r>
              <a:rPr lang="en-US" sz="2000" b="0" dirty="0" smtClean="0"/>
              <a:t>More/smarter caching, code path optimizations, use smarter disk layout.</a:t>
            </a:r>
          </a:p>
          <a:p>
            <a:pPr marL="514350" indent="-514350">
              <a:buFont typeface="+mj-lt"/>
              <a:buAutoNum type="arabicPeriod"/>
            </a:pPr>
            <a:r>
              <a:rPr lang="en-US" sz="2400" dirty="0" smtClean="0"/>
              <a:t>Add service centers, expand capacity.  (“scale out”)</a:t>
            </a:r>
          </a:p>
          <a:p>
            <a:pPr marL="914400" lvl="1" indent="-514350"/>
            <a:r>
              <a:rPr lang="en-US" sz="2000" b="0" dirty="0" smtClean="0"/>
              <a:t>RAIDs, blades, clusters, elastic provisioning</a:t>
            </a:r>
          </a:p>
          <a:p>
            <a:pPr marL="914400" lvl="1" indent="-514350"/>
            <a:r>
              <a:rPr lang="en-US" sz="2000" b="0" dirty="0" smtClean="0"/>
              <a:t>N centers improves throughput by a factor of N: </a:t>
            </a:r>
            <a:r>
              <a:rPr lang="en-US" sz="2000" dirty="0" err="1" smtClean="0"/>
              <a:t>iff</a:t>
            </a:r>
            <a:r>
              <a:rPr lang="en-US" sz="2000" b="0" dirty="0" smtClean="0"/>
              <a:t> we can partition the workload evenly across the centers!</a:t>
            </a:r>
          </a:p>
          <a:p>
            <a:pPr marL="914400" lvl="1" indent="-514350"/>
            <a:r>
              <a:rPr lang="en-US" sz="2000" dirty="0" smtClean="0"/>
              <a:t>Note</a:t>
            </a:r>
            <a:r>
              <a:rPr lang="en-US" sz="2000" b="0" dirty="0" smtClean="0"/>
              <a:t>: the math is different for multiple service centers, and there are various ways to distribute work among them, but we can “squint” and model a balanced aggregate roughly as a single service center: the cartoon graphs still work.</a:t>
            </a:r>
            <a:endParaRPr lang="en-US" sz="2000" b="0" dirty="0"/>
          </a:p>
        </p:txBody>
      </p:sp>
    </p:spTree>
    <p:extLst>
      <p:ext uri="{BB962C8B-B14F-4D97-AF65-F5344CB8AC3E}">
        <p14:creationId xmlns:p14="http://schemas.microsoft.com/office/powerpoint/2010/main" val="12491249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4700"/>
            <a:ext cx="60198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4"/>
          <p:cNvSpPr>
            <a:spLocks noChangeArrowheads="1"/>
          </p:cNvSpPr>
          <p:nvPr/>
        </p:nvSpPr>
        <p:spPr bwMode="auto">
          <a:xfrm>
            <a:off x="228600" y="2971800"/>
            <a:ext cx="1524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dirty="0" smtClean="0">
                <a:solidFill>
                  <a:srgbClr val="333399"/>
                </a:solidFill>
              </a:rPr>
              <a:t>Measured</a:t>
            </a:r>
          </a:p>
          <a:p>
            <a:r>
              <a:rPr lang="en-US" sz="2000" dirty="0">
                <a:solidFill>
                  <a:srgbClr val="333399"/>
                </a:solidFill>
              </a:rPr>
              <a:t>t</a:t>
            </a:r>
            <a:r>
              <a:rPr lang="en-US" sz="2000" dirty="0" smtClean="0">
                <a:solidFill>
                  <a:srgbClr val="333399"/>
                </a:solidFill>
              </a:rPr>
              <a:t>hroughput</a:t>
            </a:r>
          </a:p>
          <a:p>
            <a:r>
              <a:rPr lang="en-US" sz="2000" dirty="0" smtClean="0">
                <a:solidFill>
                  <a:srgbClr val="333399"/>
                </a:solidFill>
              </a:rPr>
              <a:t>(“</a:t>
            </a:r>
            <a:r>
              <a:rPr lang="en-US" sz="2000" dirty="0" err="1" smtClean="0">
                <a:solidFill>
                  <a:srgbClr val="333399"/>
                </a:solidFill>
              </a:rPr>
              <a:t>goodput</a:t>
            </a:r>
            <a:r>
              <a:rPr lang="en-US" sz="2000" dirty="0" smtClean="0">
                <a:solidFill>
                  <a:srgbClr val="333399"/>
                </a:solidFill>
              </a:rPr>
              <a:t>”)</a:t>
            </a:r>
          </a:p>
          <a:p>
            <a:r>
              <a:rPr lang="en-US" sz="1800" b="1" dirty="0" smtClean="0">
                <a:solidFill>
                  <a:srgbClr val="333399"/>
                </a:solidFill>
              </a:rPr>
              <a:t>Higher numbers are better.</a:t>
            </a:r>
            <a:endParaRPr lang="en-US" sz="1800" b="1" dirty="0">
              <a:solidFill>
                <a:srgbClr val="333399"/>
              </a:solidFill>
            </a:endParaRPr>
          </a:p>
        </p:txBody>
      </p:sp>
      <p:sp>
        <p:nvSpPr>
          <p:cNvPr id="52228" name="Rectangle 14"/>
          <p:cNvSpPr>
            <a:spLocks noChangeArrowheads="1"/>
          </p:cNvSpPr>
          <p:nvPr/>
        </p:nvSpPr>
        <p:spPr bwMode="auto">
          <a:xfrm>
            <a:off x="6934200" y="1524000"/>
            <a:ext cx="130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dirty="0">
                <a:solidFill>
                  <a:srgbClr val="333399"/>
                </a:solidFill>
              </a:rPr>
              <a:t>saturation</a:t>
            </a:r>
          </a:p>
        </p:txBody>
      </p:sp>
      <p:sp>
        <p:nvSpPr>
          <p:cNvPr id="52229" name="Line 15"/>
          <p:cNvSpPr>
            <a:spLocks noChangeShapeType="1"/>
          </p:cNvSpPr>
          <p:nvPr/>
        </p:nvSpPr>
        <p:spPr bwMode="auto">
          <a:xfrm flipH="1">
            <a:off x="5384800" y="1828800"/>
            <a:ext cx="1625600" cy="762000"/>
          </a:xfrm>
          <a:prstGeom prst="line">
            <a:avLst/>
          </a:prstGeom>
          <a:noFill/>
          <a:ln w="254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sp>
        <p:nvSpPr>
          <p:cNvPr id="52230" name="Line 16"/>
          <p:cNvSpPr>
            <a:spLocks noChangeShapeType="1"/>
          </p:cNvSpPr>
          <p:nvPr/>
        </p:nvSpPr>
        <p:spPr bwMode="auto">
          <a:xfrm flipH="1">
            <a:off x="4800600" y="1828800"/>
            <a:ext cx="2209800" cy="1295400"/>
          </a:xfrm>
          <a:prstGeom prst="line">
            <a:avLst/>
          </a:prstGeom>
          <a:noFill/>
          <a:ln w="254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cxnSp>
        <p:nvCxnSpPr>
          <p:cNvPr id="52231" name="Straight Connector 7"/>
          <p:cNvCxnSpPr>
            <a:cxnSpLocks noChangeShapeType="1"/>
          </p:cNvCxnSpPr>
          <p:nvPr/>
        </p:nvCxnSpPr>
        <p:spPr bwMode="auto">
          <a:xfrm rot="5400000" flipH="1" flipV="1">
            <a:off x="3467894" y="4458494"/>
            <a:ext cx="2667000" cy="1588"/>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2232" name="Straight Connector 11"/>
          <p:cNvCxnSpPr>
            <a:cxnSpLocks noChangeShapeType="1"/>
          </p:cNvCxnSpPr>
          <p:nvPr/>
        </p:nvCxnSpPr>
        <p:spPr bwMode="auto">
          <a:xfrm rot="5400000" flipH="1" flipV="1">
            <a:off x="3736182" y="4191794"/>
            <a:ext cx="3200400" cy="1587"/>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sp>
        <p:nvSpPr>
          <p:cNvPr id="52233" name="Rectangle 14"/>
          <p:cNvSpPr>
            <a:spLocks noChangeArrowheads="1"/>
          </p:cNvSpPr>
          <p:nvPr/>
        </p:nvSpPr>
        <p:spPr bwMode="auto">
          <a:xfrm>
            <a:off x="3221038" y="6229350"/>
            <a:ext cx="32877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dirty="0">
                <a:solidFill>
                  <a:srgbClr val="333399"/>
                </a:solidFill>
              </a:rPr>
              <a:t>Offered load (</a:t>
            </a:r>
            <a:r>
              <a:rPr lang="en-US" sz="2000" dirty="0" smtClean="0">
                <a:solidFill>
                  <a:srgbClr val="333399"/>
                </a:solidFill>
              </a:rPr>
              <a:t>requests/</a:t>
            </a:r>
            <a:r>
              <a:rPr lang="en-US" sz="2000" dirty="0">
                <a:solidFill>
                  <a:srgbClr val="333399"/>
                </a:solidFill>
              </a:rPr>
              <a:t>sec)</a:t>
            </a:r>
          </a:p>
        </p:txBody>
      </p:sp>
      <p:sp>
        <p:nvSpPr>
          <p:cNvPr id="52234" name="Rectangle 14"/>
          <p:cNvSpPr>
            <a:spLocks noChangeArrowheads="1"/>
          </p:cNvSpPr>
          <p:nvPr/>
        </p:nvSpPr>
        <p:spPr bwMode="auto">
          <a:xfrm>
            <a:off x="6019800" y="4648200"/>
            <a:ext cx="2590800" cy="923330"/>
          </a:xfrm>
          <a:prstGeom prst="rect">
            <a:avLst/>
          </a:prstGeom>
          <a:solidFill>
            <a:schemeClr val="bg1"/>
          </a:solidFill>
          <a:ln>
            <a:noFill/>
          </a:ln>
          <a:extLst/>
        </p:spPr>
        <p:txBody>
          <a:bodyPr wrap="square">
            <a:spAutoFit/>
          </a:bodyPr>
          <a:lstStyle/>
          <a:p>
            <a:r>
              <a:rPr lang="en-US" sz="1800" dirty="0" smtClean="0">
                <a:solidFill>
                  <a:prstClr val="white">
                    <a:lumMod val="65000"/>
                  </a:prstClr>
                </a:solidFill>
              </a:rPr>
              <a:t>Note how throughput degrades in overload on this system.</a:t>
            </a:r>
            <a:endParaRPr lang="en-US" sz="1800" dirty="0">
              <a:solidFill>
                <a:prstClr val="white">
                  <a:lumMod val="65000"/>
                </a:prstClr>
              </a:solidFill>
            </a:endParaRPr>
          </a:p>
        </p:txBody>
      </p:sp>
      <p:sp>
        <p:nvSpPr>
          <p:cNvPr id="52235" name="Rectangle 14"/>
          <p:cNvSpPr>
            <a:spLocks noChangeArrowheads="1"/>
          </p:cNvSpPr>
          <p:nvPr/>
        </p:nvSpPr>
        <p:spPr bwMode="auto">
          <a:xfrm>
            <a:off x="304800" y="279737"/>
            <a:ext cx="838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dirty="0">
                <a:solidFill>
                  <a:srgbClr val="333399"/>
                </a:solidFill>
              </a:rPr>
              <a:t>This graph shows how </a:t>
            </a:r>
            <a:r>
              <a:rPr lang="en-US" sz="2000" dirty="0" smtClean="0">
                <a:solidFill>
                  <a:srgbClr val="333399"/>
                </a:solidFill>
              </a:rPr>
              <a:t>certain design alternatives under study impact a server’s throughput.  The alternatives reduce per-request work(D or overhead) and/or improve load balancing. </a:t>
            </a:r>
            <a:r>
              <a:rPr lang="en-US" sz="1800" dirty="0" smtClean="0">
                <a:solidFill>
                  <a:prstClr val="white">
                    <a:lumMod val="50000"/>
                  </a:prstClr>
                </a:solidFill>
              </a:rPr>
              <a:t>(This is a graph from a random research paper: the </a:t>
            </a:r>
            <a:r>
              <a:rPr lang="en-US" sz="1800" b="1" dirty="0" smtClean="0">
                <a:solidFill>
                  <a:prstClr val="white">
                    <a:lumMod val="50000"/>
                  </a:prstClr>
                </a:solidFill>
              </a:rPr>
              <a:t>design alternatives </a:t>
            </a:r>
            <a:r>
              <a:rPr lang="en-US" sz="1800" dirty="0" smtClean="0">
                <a:solidFill>
                  <a:prstClr val="white">
                    <a:lumMod val="50000"/>
                  </a:prstClr>
                </a:solidFill>
              </a:rPr>
              <a:t>themselves </a:t>
            </a:r>
            <a:r>
              <a:rPr lang="en-US" sz="1800" dirty="0">
                <a:solidFill>
                  <a:prstClr val="white">
                    <a:lumMod val="50000"/>
                  </a:prstClr>
                </a:solidFill>
              </a:rPr>
              <a:t>are not important </a:t>
            </a:r>
            <a:r>
              <a:rPr lang="en-US" sz="1800" dirty="0" smtClean="0">
                <a:solidFill>
                  <a:prstClr val="white">
                    <a:lumMod val="50000"/>
                  </a:prstClr>
                </a:solidFill>
              </a:rPr>
              <a:t>to us.</a:t>
            </a:r>
            <a:r>
              <a:rPr lang="en-US" sz="1800" dirty="0">
                <a:solidFill>
                  <a:prstClr val="white">
                    <a:lumMod val="50000"/>
                  </a:prstClr>
                </a:solidFill>
              </a:rPr>
              <a:t>) </a:t>
            </a:r>
            <a:endParaRPr lang="en-US" sz="2000" dirty="0">
              <a:solidFill>
                <a:prstClr val="white">
                  <a:lumMod val="50000"/>
                </a:prstClr>
              </a:solidFill>
            </a:endParaRPr>
          </a:p>
        </p:txBody>
      </p:sp>
      <p:sp>
        <p:nvSpPr>
          <p:cNvPr id="52236" name="Line 16"/>
          <p:cNvSpPr>
            <a:spLocks noChangeShapeType="1"/>
          </p:cNvSpPr>
          <p:nvPr/>
        </p:nvSpPr>
        <p:spPr bwMode="auto">
          <a:xfrm>
            <a:off x="2667000" y="1524000"/>
            <a:ext cx="304800" cy="762000"/>
          </a:xfrm>
          <a:prstGeom prst="line">
            <a:avLst/>
          </a:prstGeom>
          <a:noFill/>
          <a:ln w="254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spTree>
    <p:extLst>
      <p:ext uri="{BB962C8B-B14F-4D97-AF65-F5344CB8AC3E}">
        <p14:creationId xmlns:p14="http://schemas.microsoft.com/office/powerpoint/2010/main" val="1673287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800"/>
            <a:ext cx="5971583" cy="36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5"/>
          <p:cNvSpPr txBox="1">
            <a:spLocks noChangeArrowheads="1"/>
          </p:cNvSpPr>
          <p:nvPr/>
        </p:nvSpPr>
        <p:spPr bwMode="auto">
          <a:xfrm>
            <a:off x="6324600" y="6400800"/>
            <a:ext cx="257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dirty="0" smtClean="0">
                <a:solidFill>
                  <a:srgbClr val="000000"/>
                </a:solidFill>
              </a:rPr>
              <a:t>[graphic from </a:t>
            </a:r>
            <a:r>
              <a:rPr lang="en-US" sz="1800" dirty="0" err="1" smtClean="0">
                <a:solidFill>
                  <a:srgbClr val="000000"/>
                </a:solidFill>
              </a:rPr>
              <a:t>IBM.com</a:t>
            </a:r>
            <a:r>
              <a:rPr lang="en-US" sz="1800" dirty="0">
                <a:solidFill>
                  <a:srgbClr val="000000"/>
                </a:solidFill>
              </a:rPr>
              <a:t>]</a:t>
            </a:r>
          </a:p>
        </p:txBody>
      </p:sp>
      <p:sp>
        <p:nvSpPr>
          <p:cNvPr id="60420" name="Title 6"/>
          <p:cNvSpPr>
            <a:spLocks noGrp="1"/>
          </p:cNvSpPr>
          <p:nvPr>
            <p:ph type="title"/>
          </p:nvPr>
        </p:nvSpPr>
        <p:spPr/>
        <p:txBody>
          <a:bodyPr/>
          <a:lstStyle/>
          <a:p>
            <a:r>
              <a:rPr lang="en-US" dirty="0" smtClean="0">
                <a:latin typeface="Arial" charset="0"/>
                <a:ea typeface="ＭＳ Ｐゴシック" charset="0"/>
              </a:rPr>
              <a:t>Saturation and </a:t>
            </a:r>
            <a:r>
              <a:rPr lang="en-US" dirty="0">
                <a:latin typeface="Arial" charset="0"/>
                <a:ea typeface="ＭＳ Ｐゴシック" charset="0"/>
              </a:rPr>
              <a:t>response time</a:t>
            </a:r>
          </a:p>
        </p:txBody>
      </p:sp>
      <p:sp>
        <p:nvSpPr>
          <p:cNvPr id="5" name="Rectangle 14"/>
          <p:cNvSpPr>
            <a:spLocks noChangeArrowheads="1"/>
          </p:cNvSpPr>
          <p:nvPr/>
        </p:nvSpPr>
        <p:spPr bwMode="auto">
          <a:xfrm>
            <a:off x="228600" y="1752600"/>
            <a:ext cx="807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b="1" dirty="0" smtClean="0">
                <a:solidFill>
                  <a:srgbClr val="333399"/>
                </a:solidFill>
              </a:rPr>
              <a:t>In the real world we don’t want to saturate our systems.</a:t>
            </a:r>
            <a:endParaRPr lang="en-US" sz="1800" b="1" dirty="0">
              <a:solidFill>
                <a:srgbClr val="333399"/>
              </a:solidFill>
            </a:endParaRPr>
          </a:p>
        </p:txBody>
      </p:sp>
      <p:sp>
        <p:nvSpPr>
          <p:cNvPr id="6" name="Rectangle 14"/>
          <p:cNvSpPr>
            <a:spLocks noChangeArrowheads="1"/>
          </p:cNvSpPr>
          <p:nvPr/>
        </p:nvSpPr>
        <p:spPr bwMode="auto">
          <a:xfrm>
            <a:off x="228600" y="2133600"/>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1800" dirty="0" smtClean="0">
                <a:solidFill>
                  <a:srgbClr val="333399"/>
                </a:solidFill>
              </a:rPr>
              <a:t>We want systems to be responsive, and saturated systems aren’t responsive.</a:t>
            </a:r>
            <a:endParaRPr lang="en-US" sz="1600" dirty="0">
              <a:solidFill>
                <a:srgbClr val="333399"/>
              </a:solidFill>
            </a:endParaRPr>
          </a:p>
        </p:txBody>
      </p:sp>
      <p:sp>
        <p:nvSpPr>
          <p:cNvPr id="7" name="Rectangle 14"/>
          <p:cNvSpPr>
            <a:spLocks noChangeArrowheads="1"/>
          </p:cNvSpPr>
          <p:nvPr/>
        </p:nvSpPr>
        <p:spPr bwMode="auto">
          <a:xfrm>
            <a:off x="228600" y="2819400"/>
            <a:ext cx="3169138" cy="3693319"/>
          </a:xfrm>
          <a:prstGeom prst="rect">
            <a:avLst/>
          </a:prstGeom>
          <a:solidFill>
            <a:schemeClr val="bg1">
              <a:lumMod val="85000"/>
            </a:schemeClr>
          </a:solidFill>
          <a:ln w="12700">
            <a:solidFill>
              <a:srgbClr val="000000"/>
            </a:solidFill>
            <a:miter lim="800000"/>
            <a:headEnd type="none" w="sm" len="sm"/>
            <a:tailEnd type="none" w="sm" len="sm"/>
          </a:ln>
          <a:extLst/>
        </p:spPr>
        <p:txBody>
          <a:bodyPr wrap="square">
            <a:spAutoFit/>
          </a:bodyPr>
          <a:lstStyle/>
          <a:p>
            <a:r>
              <a:rPr lang="en-US" sz="1800" b="1" dirty="0" smtClean="0">
                <a:solidFill>
                  <a:srgbClr val="333399"/>
                </a:solidFill>
              </a:rPr>
              <a:t>How to measure maximum capacity of a server?</a:t>
            </a:r>
          </a:p>
          <a:p>
            <a:r>
              <a:rPr lang="en-US" sz="1800" dirty="0" smtClean="0">
                <a:solidFill>
                  <a:srgbClr val="333399"/>
                </a:solidFill>
              </a:rPr>
              <a:t>Characterize </a:t>
            </a:r>
            <a:r>
              <a:rPr lang="en-US" sz="1800" b="1" dirty="0" smtClean="0">
                <a:solidFill>
                  <a:srgbClr val="333399"/>
                </a:solidFill>
              </a:rPr>
              <a:t>max request rate </a:t>
            </a:r>
            <a:r>
              <a:rPr lang="en-US" sz="1800" dirty="0" err="1" smtClean="0">
                <a:solidFill>
                  <a:srgbClr val="003367">
                    <a:lumMod val="50000"/>
                  </a:srgbClr>
                </a:solidFill>
              </a:rPr>
              <a:t>λ</a:t>
            </a:r>
            <a:r>
              <a:rPr lang="en-US" sz="1800" baseline="-25000" dirty="0" err="1" smtClean="0">
                <a:solidFill>
                  <a:srgbClr val="003367">
                    <a:lumMod val="50000"/>
                  </a:srgbClr>
                </a:solidFill>
              </a:rPr>
              <a:t>max</a:t>
            </a:r>
            <a:r>
              <a:rPr lang="en-US" sz="1800" baseline="-25000" dirty="0" smtClean="0">
                <a:solidFill>
                  <a:srgbClr val="003367">
                    <a:lumMod val="50000"/>
                  </a:srgbClr>
                </a:solidFill>
              </a:rPr>
              <a:t> </a:t>
            </a:r>
            <a:r>
              <a:rPr lang="en-US" sz="1800" dirty="0" smtClean="0">
                <a:solidFill>
                  <a:srgbClr val="333399"/>
                </a:solidFill>
              </a:rPr>
              <a:t>this way:</a:t>
            </a:r>
          </a:p>
          <a:p>
            <a:pPr marL="342900" indent="-342900">
              <a:buFontTx/>
              <a:buAutoNum type="arabicPeriod"/>
            </a:pPr>
            <a:r>
              <a:rPr lang="en-US" sz="1800" dirty="0" smtClean="0">
                <a:solidFill>
                  <a:srgbClr val="333399"/>
                </a:solidFill>
              </a:rPr>
              <a:t>Define a response time objective: maximum acceptable response time (</a:t>
            </a:r>
            <a:r>
              <a:rPr lang="en-US" sz="1800" dirty="0" err="1" smtClean="0">
                <a:solidFill>
                  <a:srgbClr val="333399"/>
                </a:solidFill>
              </a:rPr>
              <a:t>R</a:t>
            </a:r>
            <a:r>
              <a:rPr lang="en-US" sz="1800" baseline="-25000" dirty="0" err="1" smtClean="0">
                <a:solidFill>
                  <a:srgbClr val="333399"/>
                </a:solidFill>
              </a:rPr>
              <a:t>max</a:t>
            </a:r>
            <a:r>
              <a:rPr lang="en-US" sz="1800" dirty="0" smtClean="0">
                <a:solidFill>
                  <a:srgbClr val="333399"/>
                </a:solidFill>
              </a:rPr>
              <a:t>): a simple form of </a:t>
            </a:r>
            <a:r>
              <a:rPr lang="en-US" sz="1800" b="1" dirty="0" smtClean="0">
                <a:solidFill>
                  <a:srgbClr val="333399"/>
                </a:solidFill>
              </a:rPr>
              <a:t>Service Level Objective </a:t>
            </a:r>
            <a:r>
              <a:rPr lang="en-US" sz="1800" dirty="0" smtClean="0">
                <a:solidFill>
                  <a:srgbClr val="333399"/>
                </a:solidFill>
              </a:rPr>
              <a:t>(SLO).</a:t>
            </a:r>
          </a:p>
          <a:p>
            <a:pPr marL="342900" indent="-342900">
              <a:buFontTx/>
              <a:buAutoNum type="arabicPeriod"/>
            </a:pPr>
            <a:r>
              <a:rPr lang="en-US" sz="1800" dirty="0" smtClean="0">
                <a:solidFill>
                  <a:srgbClr val="333399"/>
                </a:solidFill>
              </a:rPr>
              <a:t>Increase </a:t>
            </a:r>
            <a:r>
              <a:rPr lang="en-US" sz="1800" dirty="0" err="1" smtClean="0">
                <a:solidFill>
                  <a:srgbClr val="003367">
                    <a:lumMod val="50000"/>
                  </a:srgbClr>
                </a:solidFill>
              </a:rPr>
              <a:t>λ</a:t>
            </a:r>
            <a:r>
              <a:rPr lang="en-US" sz="1800" dirty="0" smtClean="0">
                <a:solidFill>
                  <a:srgbClr val="003367">
                    <a:lumMod val="50000"/>
                  </a:srgbClr>
                </a:solidFill>
              </a:rPr>
              <a:t> </a:t>
            </a:r>
            <a:r>
              <a:rPr lang="en-US" sz="1800" dirty="0" smtClean="0">
                <a:solidFill>
                  <a:srgbClr val="333399"/>
                </a:solidFill>
              </a:rPr>
              <a:t>until system response time surpasses </a:t>
            </a:r>
            <a:r>
              <a:rPr lang="en-US" sz="1800" dirty="0" err="1" smtClean="0">
                <a:solidFill>
                  <a:srgbClr val="333399"/>
                </a:solidFill>
              </a:rPr>
              <a:t>R</a:t>
            </a:r>
            <a:r>
              <a:rPr lang="en-US" sz="1800" baseline="-25000" dirty="0" err="1" smtClean="0">
                <a:solidFill>
                  <a:srgbClr val="333399"/>
                </a:solidFill>
              </a:rPr>
              <a:t>max</a:t>
            </a:r>
            <a:r>
              <a:rPr lang="en-US" sz="1800" dirty="0" smtClean="0">
                <a:solidFill>
                  <a:srgbClr val="333399"/>
                </a:solidFill>
              </a:rPr>
              <a:t> : that is </a:t>
            </a:r>
            <a:r>
              <a:rPr lang="en-US" sz="1800" dirty="0" err="1" smtClean="0">
                <a:solidFill>
                  <a:srgbClr val="003367">
                    <a:lumMod val="50000"/>
                  </a:srgbClr>
                </a:solidFill>
              </a:rPr>
              <a:t>λ</a:t>
            </a:r>
            <a:r>
              <a:rPr lang="en-US" sz="1800" baseline="-25000" dirty="0" err="1" smtClean="0">
                <a:solidFill>
                  <a:srgbClr val="003367">
                    <a:lumMod val="50000"/>
                  </a:srgbClr>
                </a:solidFill>
              </a:rPr>
              <a:t>max</a:t>
            </a:r>
            <a:r>
              <a:rPr lang="en-US" sz="1800" dirty="0" smtClean="0">
                <a:solidFill>
                  <a:srgbClr val="003367">
                    <a:lumMod val="50000"/>
                  </a:srgbClr>
                </a:solidFill>
              </a:rPr>
              <a:t>.</a:t>
            </a:r>
            <a:r>
              <a:rPr lang="en-US" sz="1800" dirty="0" smtClean="0">
                <a:solidFill>
                  <a:srgbClr val="333399"/>
                </a:solidFill>
              </a:rPr>
              <a:t> </a:t>
            </a:r>
          </a:p>
        </p:txBody>
      </p:sp>
      <p:sp>
        <p:nvSpPr>
          <p:cNvPr id="2" name="Rectangle 1"/>
          <p:cNvSpPr/>
          <p:nvPr/>
        </p:nvSpPr>
        <p:spPr>
          <a:xfrm>
            <a:off x="5486400" y="5562600"/>
            <a:ext cx="351378" cy="461665"/>
          </a:xfrm>
          <a:prstGeom prst="rect">
            <a:avLst/>
          </a:prstGeom>
        </p:spPr>
        <p:txBody>
          <a:bodyPr wrap="none">
            <a:spAutoFit/>
          </a:bodyPr>
          <a:lstStyle/>
          <a:p>
            <a:r>
              <a:rPr lang="en-US" dirty="0" err="1">
                <a:solidFill>
                  <a:srgbClr val="003367">
                    <a:lumMod val="50000"/>
                  </a:srgbClr>
                </a:solidFill>
              </a:rPr>
              <a:t>λ</a:t>
            </a:r>
            <a:endParaRPr lang="en-US" dirty="0">
              <a:solidFill>
                <a:prstClr val="white"/>
              </a:solidFill>
            </a:endParaRPr>
          </a:p>
        </p:txBody>
      </p:sp>
      <p:sp>
        <p:nvSpPr>
          <p:cNvPr id="3" name="Rectangle 2"/>
          <p:cNvSpPr/>
          <p:nvPr/>
        </p:nvSpPr>
        <p:spPr>
          <a:xfrm>
            <a:off x="8349442" y="4267200"/>
            <a:ext cx="794558" cy="461665"/>
          </a:xfrm>
          <a:prstGeom prst="rect">
            <a:avLst/>
          </a:prstGeom>
        </p:spPr>
        <p:txBody>
          <a:bodyPr wrap="none">
            <a:spAutoFit/>
          </a:bodyPr>
          <a:lstStyle/>
          <a:p>
            <a:r>
              <a:rPr lang="en-US" dirty="0" err="1">
                <a:solidFill>
                  <a:srgbClr val="333399"/>
                </a:solidFill>
              </a:rPr>
              <a:t>R</a:t>
            </a:r>
            <a:r>
              <a:rPr lang="en-US" baseline="-25000" dirty="0" err="1">
                <a:solidFill>
                  <a:srgbClr val="333399"/>
                </a:solidFill>
              </a:rPr>
              <a:t>max</a:t>
            </a:r>
            <a:endParaRPr lang="en-US" dirty="0">
              <a:solidFill>
                <a:prstClr val="white"/>
              </a:solidFill>
            </a:endParaRPr>
          </a:p>
        </p:txBody>
      </p:sp>
      <p:cxnSp>
        <p:nvCxnSpPr>
          <p:cNvPr id="8" name="Straight Connector 7"/>
          <p:cNvCxnSpPr/>
          <p:nvPr/>
        </p:nvCxnSpPr>
        <p:spPr bwMode="auto">
          <a:xfrm>
            <a:off x="6705600" y="4038600"/>
            <a:ext cx="0" cy="121920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9" name="Rectangle 8"/>
          <p:cNvSpPr/>
          <p:nvPr/>
        </p:nvSpPr>
        <p:spPr>
          <a:xfrm>
            <a:off x="5410200" y="3200400"/>
            <a:ext cx="739004" cy="461665"/>
          </a:xfrm>
          <a:prstGeom prst="rect">
            <a:avLst/>
          </a:prstGeom>
        </p:spPr>
        <p:txBody>
          <a:bodyPr wrap="none">
            <a:spAutoFit/>
          </a:bodyPr>
          <a:lstStyle/>
          <a:p>
            <a:r>
              <a:rPr lang="en-US" dirty="0" err="1">
                <a:solidFill>
                  <a:srgbClr val="003367">
                    <a:lumMod val="50000"/>
                  </a:srgbClr>
                </a:solidFill>
              </a:rPr>
              <a:t>λ</a:t>
            </a:r>
            <a:r>
              <a:rPr lang="en-US" baseline="-25000" dirty="0" err="1">
                <a:solidFill>
                  <a:srgbClr val="003367">
                    <a:lumMod val="50000"/>
                  </a:srgbClr>
                </a:solidFill>
              </a:rPr>
              <a:t>max</a:t>
            </a:r>
            <a:endParaRPr lang="en-US" dirty="0">
              <a:solidFill>
                <a:prstClr val="white"/>
              </a:solidFill>
            </a:endParaRPr>
          </a:p>
        </p:txBody>
      </p:sp>
      <p:cxnSp>
        <p:nvCxnSpPr>
          <p:cNvPr id="14" name="Straight Connector 13"/>
          <p:cNvCxnSpPr/>
          <p:nvPr/>
        </p:nvCxnSpPr>
        <p:spPr bwMode="auto">
          <a:xfrm>
            <a:off x="7772400" y="4038600"/>
            <a:ext cx="0" cy="121920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2" name="Curved Connector 11"/>
          <p:cNvCxnSpPr/>
          <p:nvPr/>
        </p:nvCxnSpPr>
        <p:spPr bwMode="auto">
          <a:xfrm>
            <a:off x="6096000" y="3581400"/>
            <a:ext cx="609600" cy="533400"/>
          </a:xfrm>
          <a:prstGeom prst="curvedConnector3">
            <a:avLst/>
          </a:prstGeom>
          <a:solidFill>
            <a:srgbClr val="00B8FF"/>
          </a:solidFill>
          <a:ln w="9525" cap="flat" cmpd="sng" algn="ctr">
            <a:solidFill>
              <a:schemeClr val="tx1"/>
            </a:solidFill>
            <a:prstDash val="solid"/>
            <a:round/>
            <a:headEnd type="none" w="med" len="med"/>
            <a:tailEnd type="arrow"/>
          </a:ln>
          <a:effectLst/>
        </p:spPr>
      </p:cxnSp>
      <p:cxnSp>
        <p:nvCxnSpPr>
          <p:cNvPr id="18" name="Curved Connector 17"/>
          <p:cNvCxnSpPr/>
          <p:nvPr/>
        </p:nvCxnSpPr>
        <p:spPr bwMode="auto">
          <a:xfrm>
            <a:off x="6096000" y="3581400"/>
            <a:ext cx="1676400" cy="685800"/>
          </a:xfrm>
          <a:prstGeom prst="curvedConnector3">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9550620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5971583" cy="36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5"/>
          <p:cNvSpPr txBox="1">
            <a:spLocks noChangeArrowheads="1"/>
          </p:cNvSpPr>
          <p:nvPr/>
        </p:nvSpPr>
        <p:spPr bwMode="auto">
          <a:xfrm>
            <a:off x="6324600" y="6400800"/>
            <a:ext cx="257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dirty="0" smtClean="0">
                <a:solidFill>
                  <a:srgbClr val="000000"/>
                </a:solidFill>
              </a:rPr>
              <a:t>[graphic from </a:t>
            </a:r>
            <a:r>
              <a:rPr lang="en-US" sz="1800" dirty="0" err="1" smtClean="0">
                <a:solidFill>
                  <a:srgbClr val="000000"/>
                </a:solidFill>
              </a:rPr>
              <a:t>IBM.com</a:t>
            </a:r>
            <a:r>
              <a:rPr lang="en-US" sz="1800" dirty="0">
                <a:solidFill>
                  <a:srgbClr val="000000"/>
                </a:solidFill>
              </a:rPr>
              <a:t>]</a:t>
            </a:r>
          </a:p>
        </p:txBody>
      </p:sp>
      <p:sp>
        <p:nvSpPr>
          <p:cNvPr id="60420" name="Title 6"/>
          <p:cNvSpPr>
            <a:spLocks noGrp="1"/>
          </p:cNvSpPr>
          <p:nvPr>
            <p:ph type="title"/>
          </p:nvPr>
        </p:nvSpPr>
        <p:spPr/>
        <p:txBody>
          <a:bodyPr/>
          <a:lstStyle/>
          <a:p>
            <a:r>
              <a:rPr lang="en-US" dirty="0" smtClean="0">
                <a:latin typeface="Arial" charset="0"/>
                <a:ea typeface="ＭＳ Ｐゴシック" charset="0"/>
              </a:rPr>
              <a:t>Improving response </a:t>
            </a:r>
            <a:r>
              <a:rPr lang="en-US" dirty="0">
                <a:latin typeface="Arial" charset="0"/>
                <a:ea typeface="ＭＳ Ｐゴシック" charset="0"/>
              </a:rPr>
              <a:t>time</a:t>
            </a:r>
          </a:p>
        </p:txBody>
      </p:sp>
      <p:sp>
        <p:nvSpPr>
          <p:cNvPr id="5" name="Rectangle 14"/>
          <p:cNvSpPr>
            <a:spLocks noChangeArrowheads="1"/>
          </p:cNvSpPr>
          <p:nvPr/>
        </p:nvSpPr>
        <p:spPr bwMode="auto">
          <a:xfrm>
            <a:off x="228600" y="17526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b="1" dirty="0" smtClean="0">
                <a:solidFill>
                  <a:srgbClr val="333399"/>
                </a:solidFill>
              </a:rPr>
              <a:t>If we improve the service for “higher capacity” by any means, the effect is to push the response time curve out to the right.</a:t>
            </a:r>
            <a:endParaRPr lang="en-US" sz="1800" b="1" dirty="0">
              <a:solidFill>
                <a:srgbClr val="333399"/>
              </a:solidFill>
            </a:endParaRPr>
          </a:p>
        </p:txBody>
      </p:sp>
      <p:sp>
        <p:nvSpPr>
          <p:cNvPr id="2" name="Rectangle 1"/>
          <p:cNvSpPr/>
          <p:nvPr/>
        </p:nvSpPr>
        <p:spPr>
          <a:xfrm>
            <a:off x="3581400" y="5562600"/>
            <a:ext cx="351378" cy="461665"/>
          </a:xfrm>
          <a:prstGeom prst="rect">
            <a:avLst/>
          </a:prstGeom>
        </p:spPr>
        <p:txBody>
          <a:bodyPr wrap="none">
            <a:spAutoFit/>
          </a:bodyPr>
          <a:lstStyle/>
          <a:p>
            <a:r>
              <a:rPr lang="en-US" dirty="0" err="1">
                <a:solidFill>
                  <a:srgbClr val="003367">
                    <a:lumMod val="50000"/>
                  </a:srgbClr>
                </a:solidFill>
              </a:rPr>
              <a:t>λ</a:t>
            </a:r>
            <a:endParaRPr lang="en-US" dirty="0">
              <a:solidFill>
                <a:prstClr val="white"/>
              </a:solidFill>
            </a:endParaRPr>
          </a:p>
        </p:txBody>
      </p:sp>
      <p:sp>
        <p:nvSpPr>
          <p:cNvPr id="3" name="Rectangle 2"/>
          <p:cNvSpPr/>
          <p:nvPr/>
        </p:nvSpPr>
        <p:spPr>
          <a:xfrm>
            <a:off x="6444442" y="4267200"/>
            <a:ext cx="794558" cy="461665"/>
          </a:xfrm>
          <a:prstGeom prst="rect">
            <a:avLst/>
          </a:prstGeom>
        </p:spPr>
        <p:txBody>
          <a:bodyPr wrap="none">
            <a:spAutoFit/>
          </a:bodyPr>
          <a:lstStyle/>
          <a:p>
            <a:r>
              <a:rPr lang="en-US" dirty="0" err="1">
                <a:solidFill>
                  <a:srgbClr val="333399"/>
                </a:solidFill>
              </a:rPr>
              <a:t>R</a:t>
            </a:r>
            <a:r>
              <a:rPr lang="en-US" baseline="-25000" dirty="0" err="1">
                <a:solidFill>
                  <a:srgbClr val="333399"/>
                </a:solidFill>
              </a:rPr>
              <a:t>max</a:t>
            </a:r>
            <a:endParaRPr lang="en-US" dirty="0">
              <a:solidFill>
                <a:prstClr val="white"/>
              </a:solidFill>
            </a:endParaRPr>
          </a:p>
        </p:txBody>
      </p:sp>
      <p:cxnSp>
        <p:nvCxnSpPr>
          <p:cNvPr id="8" name="Straight Connector 7"/>
          <p:cNvCxnSpPr/>
          <p:nvPr/>
        </p:nvCxnSpPr>
        <p:spPr bwMode="auto">
          <a:xfrm>
            <a:off x="4800600" y="4038600"/>
            <a:ext cx="0" cy="121920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9" name="Rectangle 8"/>
          <p:cNvSpPr/>
          <p:nvPr/>
        </p:nvSpPr>
        <p:spPr>
          <a:xfrm>
            <a:off x="3505200" y="3200400"/>
            <a:ext cx="739004" cy="461665"/>
          </a:xfrm>
          <a:prstGeom prst="rect">
            <a:avLst/>
          </a:prstGeom>
        </p:spPr>
        <p:txBody>
          <a:bodyPr wrap="none">
            <a:spAutoFit/>
          </a:bodyPr>
          <a:lstStyle/>
          <a:p>
            <a:r>
              <a:rPr lang="en-US" dirty="0" err="1">
                <a:solidFill>
                  <a:srgbClr val="003367">
                    <a:lumMod val="50000"/>
                  </a:srgbClr>
                </a:solidFill>
              </a:rPr>
              <a:t>λ</a:t>
            </a:r>
            <a:r>
              <a:rPr lang="en-US" baseline="-25000" dirty="0" err="1">
                <a:solidFill>
                  <a:srgbClr val="003367">
                    <a:lumMod val="50000"/>
                  </a:srgbClr>
                </a:solidFill>
              </a:rPr>
              <a:t>max</a:t>
            </a:r>
            <a:endParaRPr lang="en-US" dirty="0">
              <a:solidFill>
                <a:prstClr val="white"/>
              </a:solidFill>
            </a:endParaRPr>
          </a:p>
        </p:txBody>
      </p:sp>
      <p:cxnSp>
        <p:nvCxnSpPr>
          <p:cNvPr id="14" name="Straight Connector 13"/>
          <p:cNvCxnSpPr/>
          <p:nvPr/>
        </p:nvCxnSpPr>
        <p:spPr bwMode="auto">
          <a:xfrm>
            <a:off x="5867400" y="4038600"/>
            <a:ext cx="0" cy="121920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2" name="Curved Connector 11"/>
          <p:cNvCxnSpPr/>
          <p:nvPr/>
        </p:nvCxnSpPr>
        <p:spPr bwMode="auto">
          <a:xfrm>
            <a:off x="4191000" y="3581400"/>
            <a:ext cx="609600" cy="533400"/>
          </a:xfrm>
          <a:prstGeom prst="curvedConnector3">
            <a:avLst/>
          </a:prstGeom>
          <a:solidFill>
            <a:srgbClr val="00B8FF"/>
          </a:solidFill>
          <a:ln w="9525" cap="flat" cmpd="sng" algn="ctr">
            <a:solidFill>
              <a:schemeClr val="tx1"/>
            </a:solidFill>
            <a:prstDash val="solid"/>
            <a:round/>
            <a:headEnd type="none" w="med" len="med"/>
            <a:tailEnd type="arrow"/>
          </a:ln>
          <a:effectLst/>
        </p:spPr>
      </p:cxnSp>
      <p:cxnSp>
        <p:nvCxnSpPr>
          <p:cNvPr id="18" name="Curved Connector 17"/>
          <p:cNvCxnSpPr/>
          <p:nvPr/>
        </p:nvCxnSpPr>
        <p:spPr bwMode="auto">
          <a:xfrm>
            <a:off x="4191000" y="3581400"/>
            <a:ext cx="1676400" cy="685800"/>
          </a:xfrm>
          <a:prstGeom prst="curvedConnector3">
            <a:avLst/>
          </a:prstGeom>
          <a:solidFill>
            <a:srgbClr val="00B8FF"/>
          </a:solidFill>
          <a:ln w="9525" cap="flat" cmpd="sng" algn="ctr">
            <a:solidFill>
              <a:schemeClr val="tx1"/>
            </a:solidFill>
            <a:prstDash val="solid"/>
            <a:round/>
            <a:headEnd type="none" w="med" len="med"/>
            <a:tailEnd type="arrow"/>
          </a:ln>
          <a:effectLst/>
        </p:spPr>
      </p:cxnSp>
      <p:sp>
        <p:nvSpPr>
          <p:cNvPr id="15" name="Freeform 4"/>
          <p:cNvSpPr>
            <a:spLocks/>
          </p:cNvSpPr>
          <p:nvPr/>
        </p:nvSpPr>
        <p:spPr bwMode="auto">
          <a:xfrm>
            <a:off x="5562600" y="2743200"/>
            <a:ext cx="1752600" cy="1371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dirty="0">
              <a:solidFill>
                <a:srgbClr val="37305A"/>
              </a:solidFill>
            </a:endParaRPr>
          </a:p>
        </p:txBody>
      </p:sp>
    </p:spTree>
    <p:extLst>
      <p:ext uri="{BB962C8B-B14F-4D97-AF65-F5344CB8AC3E}">
        <p14:creationId xmlns:p14="http://schemas.microsoft.com/office/powerpoint/2010/main" val="1643246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85900"/>
            <a:ext cx="5715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400050"/>
            <a:ext cx="16271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p:cNvSpPr>
            <a:spLocks noChangeArrowheads="1"/>
          </p:cNvSpPr>
          <p:nvPr/>
        </p:nvSpPr>
        <p:spPr bwMode="auto">
          <a:xfrm>
            <a:off x="533400" y="5769114"/>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b="1" dirty="0" smtClean="0">
                <a:solidFill>
                  <a:srgbClr val="333399"/>
                </a:solidFill>
              </a:rPr>
              <a:t>Illustration: </a:t>
            </a:r>
            <a:r>
              <a:rPr lang="en-US" sz="2000" dirty="0" smtClean="0">
                <a:solidFill>
                  <a:srgbClr val="333399"/>
                </a:solidFill>
              </a:rPr>
              <a:t>if we improve/expand the service by any means, the effect is to push the R curve out to the right.  </a:t>
            </a:r>
            <a:r>
              <a:rPr lang="en-US" sz="2000" b="1" dirty="0" smtClean="0">
                <a:solidFill>
                  <a:srgbClr val="333399"/>
                </a:solidFill>
              </a:rPr>
              <a:t>Roughly.</a:t>
            </a:r>
            <a:endParaRPr lang="en-US" sz="1800" b="1" dirty="0">
              <a:solidFill>
                <a:srgbClr val="333399"/>
              </a:solidFill>
            </a:endParaRPr>
          </a:p>
        </p:txBody>
      </p:sp>
    </p:spTree>
    <p:extLst>
      <p:ext uri="{BB962C8B-B14F-4D97-AF65-F5344CB8AC3E}">
        <p14:creationId xmlns:p14="http://schemas.microsoft.com/office/powerpoint/2010/main" val="3590363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Arial" charset="0"/>
                <a:ea typeface="ＭＳ Ｐゴシック" charset="0"/>
                <a:cs typeface="Arial" charset="0"/>
              </a:rPr>
              <a:t>A service</a:t>
            </a:r>
          </a:p>
        </p:txBody>
      </p:sp>
      <p:sp>
        <p:nvSpPr>
          <p:cNvPr id="3" name="Rounded Rectangle 1"/>
          <p:cNvSpPr/>
          <p:nvPr/>
        </p:nvSpPr>
        <p:spPr>
          <a:xfrm>
            <a:off x="7162800" y="5334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Client</a:t>
            </a:r>
            <a:endParaRPr lang="en-US" sz="2000">
              <a:solidFill>
                <a:srgbClr val="FFFFFF"/>
              </a:solidFill>
              <a:latin typeface="Times New Roman" charset="0"/>
              <a:ea typeface="ＭＳ Ｐゴシック" charset="0"/>
              <a:cs typeface="ＭＳ Ｐゴシック" charset="0"/>
            </a:endParaRPr>
          </a:p>
        </p:txBody>
      </p:sp>
      <p:sp>
        <p:nvSpPr>
          <p:cNvPr id="4" name="Rounded Rectangle 3"/>
          <p:cNvSpPr/>
          <p:nvPr/>
        </p:nvSpPr>
        <p:spPr>
          <a:xfrm>
            <a:off x="7162800" y="5715000"/>
            <a:ext cx="13716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Store</a:t>
            </a:r>
            <a:endParaRPr lang="en-US" sz="2000">
              <a:solidFill>
                <a:srgbClr val="FFFFFF"/>
              </a:solidFill>
              <a:latin typeface="Times New Roman" charset="0"/>
              <a:ea typeface="ＭＳ Ｐゴシック" charset="0"/>
              <a:cs typeface="ＭＳ Ｐゴシック" charset="0"/>
            </a:endParaRPr>
          </a:p>
        </p:txBody>
      </p:sp>
      <p:cxnSp>
        <p:nvCxnSpPr>
          <p:cNvPr id="5" name="Straight Arrow Connector 4"/>
          <p:cNvCxnSpPr/>
          <p:nvPr/>
        </p:nvCxnSpPr>
        <p:spPr>
          <a:xfrm rot="5400000">
            <a:off x="7125494" y="53713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7"/>
          <p:cNvCxnSpPr/>
          <p:nvPr/>
        </p:nvCxnSpPr>
        <p:spPr>
          <a:xfrm rot="5400000" flipH="1" flipV="1">
            <a:off x="7810500" y="5448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1"/>
          <p:cNvSpPr/>
          <p:nvPr/>
        </p:nvSpPr>
        <p:spPr>
          <a:xfrm>
            <a:off x="7162800" y="18288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Web Server</a:t>
            </a:r>
            <a:endParaRPr lang="en-US" sz="2000">
              <a:solidFill>
                <a:srgbClr val="FFFFFF"/>
              </a:solidFill>
              <a:latin typeface="Times New Roman" charset="0"/>
              <a:ea typeface="ＭＳ Ｐゴシック" charset="0"/>
              <a:cs typeface="ＭＳ Ｐゴシック" charset="0"/>
            </a:endParaRPr>
          </a:p>
        </p:txBody>
      </p:sp>
      <p:sp>
        <p:nvSpPr>
          <p:cNvPr id="8" name="Rounded Rectangle 1"/>
          <p:cNvSpPr/>
          <p:nvPr/>
        </p:nvSpPr>
        <p:spPr>
          <a:xfrm>
            <a:off x="7162800" y="31242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App Server</a:t>
            </a:r>
            <a:endParaRPr lang="en-US" sz="2000">
              <a:solidFill>
                <a:srgbClr val="FFFFFF"/>
              </a:solidFill>
              <a:latin typeface="Times New Roman" charset="0"/>
              <a:ea typeface="ＭＳ Ｐゴシック" charset="0"/>
              <a:cs typeface="ＭＳ Ｐゴシック" charset="0"/>
            </a:endParaRPr>
          </a:p>
        </p:txBody>
      </p:sp>
      <p:sp>
        <p:nvSpPr>
          <p:cNvPr id="9" name="Rounded Rectangle 1"/>
          <p:cNvSpPr/>
          <p:nvPr/>
        </p:nvSpPr>
        <p:spPr>
          <a:xfrm>
            <a:off x="7162800" y="44196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DB Server</a:t>
            </a:r>
            <a:endParaRPr lang="en-US" sz="2000">
              <a:solidFill>
                <a:srgbClr val="FFFFFF"/>
              </a:solidFill>
              <a:latin typeface="Times New Roman" charset="0"/>
              <a:ea typeface="ＭＳ Ｐゴシック" charset="0"/>
              <a:cs typeface="ＭＳ Ｐゴシック" charset="0"/>
            </a:endParaRPr>
          </a:p>
        </p:txBody>
      </p:sp>
      <p:cxnSp>
        <p:nvCxnSpPr>
          <p:cNvPr id="10" name="Straight Arrow Connector 7"/>
          <p:cNvCxnSpPr/>
          <p:nvPr/>
        </p:nvCxnSpPr>
        <p:spPr>
          <a:xfrm rot="5400000" flipH="1" flipV="1">
            <a:off x="7811294" y="4152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5"/>
          <p:cNvCxnSpPr/>
          <p:nvPr/>
        </p:nvCxnSpPr>
        <p:spPr>
          <a:xfrm rot="5400000">
            <a:off x="7125494" y="40759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5"/>
          <p:cNvCxnSpPr/>
          <p:nvPr/>
        </p:nvCxnSpPr>
        <p:spPr>
          <a:xfrm rot="5400000">
            <a:off x="7125494" y="27805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
          <p:cNvCxnSpPr/>
          <p:nvPr/>
        </p:nvCxnSpPr>
        <p:spPr>
          <a:xfrm rot="5400000" flipH="1" flipV="1">
            <a:off x="7811294" y="15613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rot="5400000" flipH="1" flipV="1">
            <a:off x="7811294" y="2856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5"/>
          <p:cNvCxnSpPr/>
          <p:nvPr/>
        </p:nvCxnSpPr>
        <p:spPr>
          <a:xfrm rot="5400000">
            <a:off x="7200900" y="15621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9408"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74825"/>
            <a:ext cx="106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19600"/>
            <a:ext cx="3352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
          <p:cNvSpPr>
            <a:spLocks noChangeShapeType="1"/>
          </p:cNvSpPr>
          <p:nvPr/>
        </p:nvSpPr>
        <p:spPr bwMode="auto">
          <a:xfrm>
            <a:off x="1981200" y="1600200"/>
            <a:ext cx="0" cy="2057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solidFill>
                <a:prstClr val="white"/>
              </a:solidFill>
              <a:ea typeface="ＭＳ Ｐゴシック" charset="-128"/>
              <a:cs typeface="ＭＳ Ｐゴシック" charset="-128"/>
            </a:endParaRPr>
          </a:p>
        </p:txBody>
      </p:sp>
      <p:sp>
        <p:nvSpPr>
          <p:cNvPr id="22" name="Line 10"/>
          <p:cNvSpPr>
            <a:spLocks noChangeShapeType="1"/>
          </p:cNvSpPr>
          <p:nvPr/>
        </p:nvSpPr>
        <p:spPr bwMode="auto">
          <a:xfrm flipH="1">
            <a:off x="2057400" y="2438400"/>
            <a:ext cx="2362200" cy="533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dirty="0">
              <a:solidFill>
                <a:prstClr val="white"/>
              </a:solidFill>
              <a:ea typeface="ＭＳ Ｐゴシック" charset="-128"/>
              <a:cs typeface="ＭＳ Ｐゴシック" charset="-128"/>
            </a:endParaRPr>
          </a:p>
        </p:txBody>
      </p:sp>
      <p:sp>
        <p:nvSpPr>
          <p:cNvPr id="23" name="Line 12"/>
          <p:cNvSpPr>
            <a:spLocks noChangeShapeType="1"/>
          </p:cNvSpPr>
          <p:nvPr/>
        </p:nvSpPr>
        <p:spPr bwMode="auto">
          <a:xfrm>
            <a:off x="2057400" y="1828800"/>
            <a:ext cx="2438400" cy="3810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solidFill>
                <a:prstClr val="white"/>
              </a:solidFill>
              <a:ea typeface="ＭＳ Ｐゴシック" charset="-128"/>
              <a:cs typeface="ＭＳ Ｐゴシック" charset="-128"/>
            </a:endParaRPr>
          </a:p>
        </p:txBody>
      </p:sp>
      <p:sp>
        <p:nvSpPr>
          <p:cNvPr id="24" name="Text Box 14"/>
          <p:cNvSpPr txBox="1">
            <a:spLocks noChangeArrowheads="1"/>
          </p:cNvSpPr>
          <p:nvPr/>
        </p:nvSpPr>
        <p:spPr bwMode="auto">
          <a:xfrm>
            <a:off x="2819400" y="1600200"/>
            <a:ext cx="1039813"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request</a:t>
            </a:r>
            <a:endParaRPr lang="en-US">
              <a:solidFill>
                <a:srgbClr val="003367"/>
              </a:solidFill>
            </a:endParaRPr>
          </a:p>
        </p:txBody>
      </p:sp>
      <p:sp>
        <p:nvSpPr>
          <p:cNvPr id="26" name="Line 8"/>
          <p:cNvSpPr>
            <a:spLocks noChangeShapeType="1"/>
          </p:cNvSpPr>
          <p:nvPr/>
        </p:nvSpPr>
        <p:spPr bwMode="auto">
          <a:xfrm>
            <a:off x="4495800" y="1600200"/>
            <a:ext cx="0" cy="2057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solidFill>
                <a:prstClr val="white"/>
              </a:solidFill>
              <a:ea typeface="ＭＳ Ｐゴシック" charset="-128"/>
              <a:cs typeface="ＭＳ Ｐゴシック" charset="-128"/>
            </a:endParaRPr>
          </a:p>
        </p:txBody>
      </p:sp>
      <p:sp>
        <p:nvSpPr>
          <p:cNvPr id="27" name="Text Box 14"/>
          <p:cNvSpPr txBox="1">
            <a:spLocks noChangeArrowheads="1"/>
          </p:cNvSpPr>
          <p:nvPr/>
        </p:nvSpPr>
        <p:spPr bwMode="auto">
          <a:xfrm>
            <a:off x="2895600" y="2667000"/>
            <a:ext cx="741363"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reply</a:t>
            </a:r>
            <a:endParaRPr lang="en-US">
              <a:solidFill>
                <a:srgbClr val="003367"/>
              </a:solidFill>
            </a:endParaRPr>
          </a:p>
        </p:txBody>
      </p:sp>
      <p:sp>
        <p:nvSpPr>
          <p:cNvPr id="28" name="Text Box 14"/>
          <p:cNvSpPr txBox="1">
            <a:spLocks noChangeArrowheads="1"/>
          </p:cNvSpPr>
          <p:nvPr/>
        </p:nvSpPr>
        <p:spPr bwMode="auto">
          <a:xfrm>
            <a:off x="1046163" y="2667000"/>
            <a:ext cx="782637"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client</a:t>
            </a:r>
            <a:endParaRPr lang="en-US">
              <a:solidFill>
                <a:srgbClr val="003367"/>
              </a:solidFill>
            </a:endParaRPr>
          </a:p>
        </p:txBody>
      </p:sp>
      <p:sp>
        <p:nvSpPr>
          <p:cNvPr id="29" name="Text Box 14"/>
          <p:cNvSpPr txBox="1">
            <a:spLocks noChangeArrowheads="1"/>
          </p:cNvSpPr>
          <p:nvPr/>
        </p:nvSpPr>
        <p:spPr bwMode="auto">
          <a:xfrm>
            <a:off x="4800600" y="3124200"/>
            <a:ext cx="903288"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server</a:t>
            </a:r>
            <a:endParaRPr lang="en-US">
              <a:solidFill>
                <a:srgbClr val="003367"/>
              </a:solidFill>
            </a:endParaRPr>
          </a:p>
        </p:txBody>
      </p:sp>
    </p:spTree>
    <p:extLst>
      <p:ext uri="{BB962C8B-B14F-4D97-AF65-F5344CB8AC3E}">
        <p14:creationId xmlns:p14="http://schemas.microsoft.com/office/powerpoint/2010/main" val="33038405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a:t>
            </a:r>
            <a:r>
              <a:rPr lang="en-US" dirty="0"/>
              <a:t>o</a:t>
            </a:r>
            <a:r>
              <a:rPr lang="en-US" dirty="0" smtClean="0"/>
              <a:t>verload</a:t>
            </a:r>
            <a:endParaRPr lang="en-US" dirty="0"/>
          </a:p>
        </p:txBody>
      </p:sp>
      <p:sp>
        <p:nvSpPr>
          <p:cNvPr id="6" name="Content Placeholder 5"/>
          <p:cNvSpPr>
            <a:spLocks noGrp="1"/>
          </p:cNvSpPr>
          <p:nvPr>
            <p:ph idx="1"/>
          </p:nvPr>
        </p:nvSpPr>
        <p:spPr>
          <a:xfrm>
            <a:off x="457201" y="1600200"/>
            <a:ext cx="7924800" cy="4111625"/>
          </a:xfrm>
        </p:spPr>
        <p:txBody>
          <a:bodyPr/>
          <a:lstStyle/>
          <a:p>
            <a:pPr marL="0" indent="0">
              <a:buNone/>
            </a:pPr>
            <a:r>
              <a:rPr lang="en-US" sz="2400" dirty="0" smtClean="0"/>
              <a:t>What should we do when a service is in overload?</a:t>
            </a:r>
          </a:p>
          <a:p>
            <a:r>
              <a:rPr lang="en-US" sz="2000" dirty="0" smtClean="0">
                <a:solidFill>
                  <a:schemeClr val="accent2"/>
                </a:solidFill>
              </a:rPr>
              <a:t>Overload</a:t>
            </a:r>
            <a:r>
              <a:rPr lang="en-US" sz="2000" b="0" dirty="0" smtClean="0"/>
              <a:t>: service is close to saturation.  </a:t>
            </a:r>
          </a:p>
          <a:p>
            <a:r>
              <a:rPr lang="en-US" sz="2000" b="0" dirty="0" smtClean="0"/>
              <a:t>Overload </a:t>
            </a:r>
            <a:r>
              <a:rPr lang="en-US" sz="2000" b="0" dirty="0" smtClean="0">
                <a:sym typeface="Wingdings"/>
              </a:rPr>
              <a:t> w</a:t>
            </a:r>
            <a:r>
              <a:rPr lang="en-US" sz="2000" b="0" dirty="0" smtClean="0"/>
              <a:t>ork queues grow without bound, increasing memory consumption and response time.</a:t>
            </a:r>
          </a:p>
        </p:txBody>
      </p:sp>
      <p:sp>
        <p:nvSpPr>
          <p:cNvPr id="7" name="Rectangle 6"/>
          <p:cNvSpPr/>
          <p:nvPr/>
        </p:nvSpPr>
        <p:spPr>
          <a:xfrm>
            <a:off x="5614350" y="2057400"/>
            <a:ext cx="1243650" cy="461665"/>
          </a:xfrm>
          <a:prstGeom prst="rect">
            <a:avLst/>
          </a:prstGeom>
        </p:spPr>
        <p:txBody>
          <a:bodyPr wrap="none">
            <a:spAutoFit/>
          </a:bodyPr>
          <a:lstStyle/>
          <a:p>
            <a:r>
              <a:rPr lang="en-US" dirty="0" err="1" smtClean="0">
                <a:solidFill>
                  <a:srgbClr val="003367">
                    <a:lumMod val="50000"/>
                  </a:srgbClr>
                </a:solidFill>
              </a:rPr>
              <a:t>λ</a:t>
            </a:r>
            <a:r>
              <a:rPr lang="en-US" dirty="0" smtClean="0">
                <a:solidFill>
                  <a:srgbClr val="003367">
                    <a:lumMod val="50000"/>
                  </a:srgbClr>
                </a:solidFill>
              </a:rPr>
              <a:t> &gt; </a:t>
            </a:r>
            <a:r>
              <a:rPr lang="en-US" dirty="0" err="1" smtClean="0">
                <a:solidFill>
                  <a:srgbClr val="003367">
                    <a:lumMod val="50000"/>
                  </a:srgbClr>
                </a:solidFill>
              </a:rPr>
              <a:t>λ</a:t>
            </a:r>
            <a:r>
              <a:rPr lang="en-US" baseline="-25000" dirty="0" err="1" smtClean="0">
                <a:solidFill>
                  <a:srgbClr val="003367">
                    <a:lumMod val="50000"/>
                  </a:srgbClr>
                </a:solidFill>
              </a:rPr>
              <a:t>max</a:t>
            </a:r>
            <a:endParaRPr lang="en-US" dirty="0">
              <a:solidFill>
                <a:prstClr val="white"/>
              </a:solidFill>
            </a:endParaRPr>
          </a:p>
        </p:txBody>
      </p:sp>
      <p:grpSp>
        <p:nvGrpSpPr>
          <p:cNvPr id="10" name="Group 9"/>
          <p:cNvGrpSpPr/>
          <p:nvPr/>
        </p:nvGrpSpPr>
        <p:grpSpPr>
          <a:xfrm>
            <a:off x="4191000" y="3714690"/>
            <a:ext cx="3581400" cy="2667000"/>
            <a:chOff x="1676400" y="1852613"/>
            <a:chExt cx="5426075" cy="3995737"/>
          </a:xfrm>
        </p:grpSpPr>
        <p:sp>
          <p:nvSpPr>
            <p:cNvPr id="8" name="Freeform 5"/>
            <p:cNvSpPr>
              <a:spLocks noChangeAspect="1"/>
            </p:cNvSpPr>
            <p:nvPr/>
          </p:nvSpPr>
          <p:spPr bwMode="auto">
            <a:xfrm>
              <a:off x="1676400" y="2792413"/>
              <a:ext cx="5087938" cy="3055937"/>
            </a:xfrm>
            <a:custGeom>
              <a:avLst/>
              <a:gdLst>
                <a:gd name="T0" fmla="*/ 0 w 2112"/>
                <a:gd name="T1" fmla="*/ 2147483647 h 1184"/>
                <a:gd name="T2" fmla="*/ 2147483647 w 2112"/>
                <a:gd name="T3" fmla="*/ 2147483647 h 1184"/>
                <a:gd name="T4" fmla="*/ 2147483647 w 2112"/>
                <a:gd name="T5" fmla="*/ 2147483647 h 1184"/>
                <a:gd name="T6" fmla="*/ 2147483647 w 2112"/>
                <a:gd name="T7" fmla="*/ 2147483647 h 1184"/>
                <a:gd name="T8" fmla="*/ 2147483647 w 2112"/>
                <a:gd name="T9" fmla="*/ 2147483647 h 1184"/>
                <a:gd name="T10" fmla="*/ 2147483647 w 2112"/>
                <a:gd name="T11" fmla="*/ 2147483647 h 1184"/>
                <a:gd name="T12" fmla="*/ 2147483647 w 2112"/>
                <a:gd name="T13" fmla="*/ 2147483647 h 1184"/>
                <a:gd name="T14" fmla="*/ 0 60000 65536"/>
                <a:gd name="T15" fmla="*/ 0 60000 65536"/>
                <a:gd name="T16" fmla="*/ 0 60000 65536"/>
                <a:gd name="T17" fmla="*/ 0 60000 65536"/>
                <a:gd name="T18" fmla="*/ 0 60000 65536"/>
                <a:gd name="T19" fmla="*/ 0 60000 65536"/>
                <a:gd name="T20" fmla="*/ 0 60000 65536"/>
                <a:gd name="T21" fmla="*/ 0 w 2112"/>
                <a:gd name="T22" fmla="*/ 0 h 1184"/>
                <a:gd name="T23" fmla="*/ 2112 w 2112"/>
                <a:gd name="T24" fmla="*/ 1184 h 1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2" h="1184">
                  <a:moveTo>
                    <a:pt x="0" y="1184"/>
                  </a:moveTo>
                  <a:cubicBezTo>
                    <a:pt x="216" y="932"/>
                    <a:pt x="432" y="680"/>
                    <a:pt x="576" y="512"/>
                  </a:cubicBezTo>
                  <a:cubicBezTo>
                    <a:pt x="720" y="344"/>
                    <a:pt x="768" y="256"/>
                    <a:pt x="864" y="176"/>
                  </a:cubicBezTo>
                  <a:cubicBezTo>
                    <a:pt x="960" y="96"/>
                    <a:pt x="992" y="56"/>
                    <a:pt x="1152" y="32"/>
                  </a:cubicBezTo>
                  <a:cubicBezTo>
                    <a:pt x="1312" y="8"/>
                    <a:pt x="1680" y="0"/>
                    <a:pt x="1824" y="32"/>
                  </a:cubicBezTo>
                  <a:cubicBezTo>
                    <a:pt x="1968" y="64"/>
                    <a:pt x="1968" y="32"/>
                    <a:pt x="2016" y="224"/>
                  </a:cubicBezTo>
                  <a:cubicBezTo>
                    <a:pt x="2064" y="416"/>
                    <a:pt x="2096" y="992"/>
                    <a:pt x="2112" y="1184"/>
                  </a:cubicBezTo>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solidFill>
                  <a:prstClr val="white"/>
                </a:solidFill>
              </a:endParaRPr>
            </a:p>
          </p:txBody>
        </p:sp>
        <p:sp>
          <p:nvSpPr>
            <p:cNvPr id="9" name="Rectangle 11"/>
            <p:cNvSpPr>
              <a:spLocks noChangeAspect="1" noChangeArrowheads="1"/>
            </p:cNvSpPr>
            <p:nvPr/>
          </p:nvSpPr>
          <p:spPr bwMode="auto">
            <a:xfrm>
              <a:off x="1676400" y="1852613"/>
              <a:ext cx="5426075" cy="399573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prstClr val="white"/>
                </a:solidFill>
                <a:latin typeface="Tahoma" charset="0"/>
              </a:endParaRPr>
            </a:p>
          </p:txBody>
        </p:sp>
      </p:grpSp>
      <p:sp>
        <p:nvSpPr>
          <p:cNvPr id="11" name="Rectangle 10"/>
          <p:cNvSpPr/>
          <p:nvPr/>
        </p:nvSpPr>
        <p:spPr>
          <a:xfrm>
            <a:off x="4267199" y="6305490"/>
            <a:ext cx="351378" cy="461665"/>
          </a:xfrm>
          <a:prstGeom prst="rect">
            <a:avLst/>
          </a:prstGeom>
        </p:spPr>
        <p:txBody>
          <a:bodyPr wrap="none">
            <a:spAutoFit/>
          </a:bodyPr>
          <a:lstStyle/>
          <a:p>
            <a:r>
              <a:rPr lang="en-US" dirty="0" err="1">
                <a:solidFill>
                  <a:srgbClr val="003367">
                    <a:lumMod val="50000"/>
                  </a:srgbClr>
                </a:solidFill>
              </a:rPr>
              <a:t>λ</a:t>
            </a:r>
            <a:endParaRPr lang="en-US" dirty="0">
              <a:solidFill>
                <a:prstClr val="white"/>
              </a:solidFill>
            </a:endParaRPr>
          </a:p>
        </p:txBody>
      </p:sp>
      <p:sp>
        <p:nvSpPr>
          <p:cNvPr id="12" name="Rectangle 11"/>
          <p:cNvSpPr/>
          <p:nvPr/>
        </p:nvSpPr>
        <p:spPr>
          <a:xfrm>
            <a:off x="5356995" y="6305490"/>
            <a:ext cx="739004" cy="461665"/>
          </a:xfrm>
          <a:prstGeom prst="rect">
            <a:avLst/>
          </a:prstGeom>
        </p:spPr>
        <p:txBody>
          <a:bodyPr wrap="none">
            <a:spAutoFit/>
          </a:bodyPr>
          <a:lstStyle/>
          <a:p>
            <a:r>
              <a:rPr lang="en-US" dirty="0" err="1">
                <a:solidFill>
                  <a:srgbClr val="003367">
                    <a:lumMod val="50000"/>
                  </a:srgbClr>
                </a:solidFill>
              </a:rPr>
              <a:t>λ</a:t>
            </a:r>
            <a:r>
              <a:rPr lang="en-US" baseline="-25000" dirty="0" err="1">
                <a:solidFill>
                  <a:srgbClr val="003367">
                    <a:lumMod val="50000"/>
                  </a:srgbClr>
                </a:solidFill>
              </a:rPr>
              <a:t>max</a:t>
            </a:r>
            <a:endParaRPr lang="en-US" dirty="0">
              <a:solidFill>
                <a:prstClr val="white"/>
              </a:solidFill>
            </a:endParaRPr>
          </a:p>
        </p:txBody>
      </p:sp>
      <p:cxnSp>
        <p:nvCxnSpPr>
          <p:cNvPr id="13" name="Straight Connector 12"/>
          <p:cNvCxnSpPr/>
          <p:nvPr/>
        </p:nvCxnSpPr>
        <p:spPr bwMode="auto">
          <a:xfrm>
            <a:off x="5574840" y="4705290"/>
            <a:ext cx="0" cy="1668462"/>
          </a:xfrm>
          <a:prstGeom prst="line">
            <a:avLst/>
          </a:prstGeom>
          <a:solidFill>
            <a:srgbClr val="00B8FF"/>
          </a:solidFill>
          <a:ln w="38100" cap="flat" cmpd="sng" algn="ctr">
            <a:solidFill>
              <a:schemeClr val="tx1"/>
            </a:solidFill>
            <a:prstDash val="sysDash"/>
            <a:round/>
            <a:headEnd type="none" w="med" len="med"/>
            <a:tailEnd type="none" w="med" len="med"/>
          </a:ln>
          <a:effectLst/>
        </p:spPr>
      </p:cxnSp>
      <p:sp>
        <p:nvSpPr>
          <p:cNvPr id="17" name="Rectangle 16"/>
          <p:cNvSpPr/>
          <p:nvPr/>
        </p:nvSpPr>
        <p:spPr bwMode="auto">
          <a:xfrm>
            <a:off x="5562599" y="3714690"/>
            <a:ext cx="2209800" cy="2667000"/>
          </a:xfrm>
          <a:prstGeom prst="rect">
            <a:avLst/>
          </a:prstGeom>
          <a:solidFill>
            <a:srgbClr val="E8161F">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18" name="Rectangle 17"/>
          <p:cNvSpPr/>
          <p:nvPr/>
        </p:nvSpPr>
        <p:spPr bwMode="auto">
          <a:xfrm>
            <a:off x="4190999" y="3714690"/>
            <a:ext cx="1219200" cy="2667000"/>
          </a:xfrm>
          <a:prstGeom prst="rect">
            <a:avLst/>
          </a:prstGeom>
          <a:solidFill>
            <a:srgbClr val="008000">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19" name="Rectangle 18"/>
          <p:cNvSpPr/>
          <p:nvPr/>
        </p:nvSpPr>
        <p:spPr bwMode="auto">
          <a:xfrm>
            <a:off x="5410199" y="3714690"/>
            <a:ext cx="152400" cy="2667000"/>
          </a:xfrm>
          <a:prstGeom prst="rect">
            <a:avLst/>
          </a:prstGeom>
          <a:solidFill>
            <a:srgbClr val="FFFF00">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20" name="Rectangle 19"/>
          <p:cNvSpPr/>
          <p:nvPr/>
        </p:nvSpPr>
        <p:spPr>
          <a:xfrm>
            <a:off x="2567764" y="4476690"/>
            <a:ext cx="1623236" cy="707886"/>
          </a:xfrm>
          <a:prstGeom prst="rect">
            <a:avLst/>
          </a:prstGeom>
        </p:spPr>
        <p:txBody>
          <a:bodyPr wrap="none">
            <a:spAutoFit/>
          </a:bodyPr>
          <a:lstStyle/>
          <a:p>
            <a:pPr algn="ctr"/>
            <a:r>
              <a:rPr lang="en-US" sz="2000" b="1" dirty="0" smtClean="0">
                <a:solidFill>
                  <a:srgbClr val="003367">
                    <a:lumMod val="50000"/>
                  </a:srgbClr>
                </a:solidFill>
              </a:rPr>
              <a:t>Throughput</a:t>
            </a:r>
          </a:p>
          <a:p>
            <a:pPr algn="ctr"/>
            <a:r>
              <a:rPr lang="en-US" sz="2000" b="1" dirty="0" smtClean="0">
                <a:solidFill>
                  <a:srgbClr val="003367">
                    <a:lumMod val="50000"/>
                  </a:srgbClr>
                </a:solidFill>
              </a:rPr>
              <a:t>X</a:t>
            </a:r>
            <a:endParaRPr lang="en-US" sz="2000" b="1" dirty="0">
              <a:solidFill>
                <a:prstClr val="white"/>
              </a:solidFill>
            </a:endParaRPr>
          </a:p>
        </p:txBody>
      </p:sp>
      <p:sp>
        <p:nvSpPr>
          <p:cNvPr id="21" name="Rectangle 20"/>
          <p:cNvSpPr/>
          <p:nvPr/>
        </p:nvSpPr>
        <p:spPr>
          <a:xfrm>
            <a:off x="6172200" y="6381690"/>
            <a:ext cx="1652416" cy="400110"/>
          </a:xfrm>
          <a:prstGeom prst="rect">
            <a:avLst/>
          </a:prstGeom>
        </p:spPr>
        <p:txBody>
          <a:bodyPr wrap="none">
            <a:spAutoFit/>
          </a:bodyPr>
          <a:lstStyle/>
          <a:p>
            <a:pPr algn="ctr"/>
            <a:r>
              <a:rPr lang="en-US" sz="2000" b="1" dirty="0">
                <a:solidFill>
                  <a:srgbClr val="003367">
                    <a:lumMod val="50000"/>
                  </a:srgbClr>
                </a:solidFill>
              </a:rPr>
              <a:t>o</a:t>
            </a:r>
            <a:r>
              <a:rPr lang="en-US" sz="2000" b="1" dirty="0" smtClean="0">
                <a:solidFill>
                  <a:srgbClr val="003367">
                    <a:lumMod val="50000"/>
                  </a:srgbClr>
                </a:solidFill>
              </a:rPr>
              <a:t>ffered load</a:t>
            </a:r>
            <a:endParaRPr lang="en-US" sz="2000" b="1" dirty="0">
              <a:solidFill>
                <a:prstClr val="white"/>
              </a:solidFill>
            </a:endParaRPr>
          </a:p>
        </p:txBody>
      </p:sp>
    </p:spTree>
    <p:extLst>
      <p:ext uri="{BB962C8B-B14F-4D97-AF65-F5344CB8AC3E}">
        <p14:creationId xmlns:p14="http://schemas.microsoft.com/office/powerpoint/2010/main" val="7002893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overload</a:t>
            </a:r>
            <a:endParaRPr lang="en-US" dirty="0"/>
          </a:p>
        </p:txBody>
      </p:sp>
      <p:sp>
        <p:nvSpPr>
          <p:cNvPr id="5" name="Content Placeholder 4"/>
          <p:cNvSpPr>
            <a:spLocks noGrp="1"/>
          </p:cNvSpPr>
          <p:nvPr>
            <p:ph idx="1"/>
          </p:nvPr>
        </p:nvSpPr>
        <p:spPr>
          <a:xfrm>
            <a:off x="457200" y="1527175"/>
            <a:ext cx="8226425" cy="4111625"/>
          </a:xfrm>
        </p:spPr>
        <p:txBody>
          <a:bodyPr/>
          <a:lstStyle/>
          <a:p>
            <a:pPr marL="457200" indent="-457200">
              <a:buFont typeface="+mj-lt"/>
              <a:buAutoNum type="arabicPeriod"/>
            </a:pPr>
            <a:r>
              <a:rPr lang="en-US" sz="2400" dirty="0" smtClean="0">
                <a:solidFill>
                  <a:schemeClr val="accent2"/>
                </a:solidFill>
              </a:rPr>
              <a:t>Thrashing</a:t>
            </a:r>
            <a:endParaRPr lang="en-US" sz="2400" b="0" dirty="0" smtClean="0">
              <a:solidFill>
                <a:schemeClr val="accent2"/>
              </a:solidFill>
            </a:endParaRPr>
          </a:p>
          <a:p>
            <a:pPr marL="857250" lvl="1" indent="-457200"/>
            <a:r>
              <a:rPr lang="en-US" sz="2000" b="0" dirty="0" smtClean="0"/>
              <a:t>Keep trying and hope things get better.  Accept each request and inject it into the system.  Then drop requests at random if some queue overflows its memory bound.  </a:t>
            </a:r>
            <a:r>
              <a:rPr lang="en-US" sz="2000" dirty="0" smtClean="0"/>
              <a:t>Note</a:t>
            </a:r>
            <a:r>
              <a:rPr lang="en-US" sz="2000" b="0" dirty="0" smtClean="0"/>
              <a:t>: leads to dropping requests after work has been invested, wasting work and reducing throughput (e.g., “congestion collapse”).</a:t>
            </a:r>
          </a:p>
          <a:p>
            <a:pPr marL="457200" indent="-457200">
              <a:buFont typeface="+mj-lt"/>
              <a:buAutoNum type="arabicPeriod"/>
            </a:pPr>
            <a:r>
              <a:rPr lang="en-US" sz="2400" dirty="0" smtClean="0">
                <a:solidFill>
                  <a:srgbClr val="651222"/>
                </a:solidFill>
              </a:rPr>
              <a:t>Admission control </a:t>
            </a:r>
            <a:r>
              <a:rPr lang="en-US" sz="2400" b="0" dirty="0" smtClean="0"/>
              <a:t>or </a:t>
            </a:r>
            <a:r>
              <a:rPr lang="en-US" sz="2400" dirty="0" smtClean="0">
                <a:solidFill>
                  <a:srgbClr val="651222"/>
                </a:solidFill>
              </a:rPr>
              <a:t>load conditioning</a:t>
            </a:r>
            <a:endParaRPr lang="en-US" sz="2400" b="0" dirty="0" smtClean="0">
              <a:solidFill>
                <a:srgbClr val="651222"/>
              </a:solidFill>
            </a:endParaRPr>
          </a:p>
          <a:p>
            <a:pPr marL="857250" lvl="1" indent="-457200"/>
            <a:r>
              <a:rPr lang="en-US" sz="2000" b="0" dirty="0" smtClean="0"/>
              <a:t>Reject requests as needed to keep system healthy.  Reject them early, before they incur processing costs.  Choose your victims carefully, e.g., prefer “gold” customers, or reject the most expensive requests.  </a:t>
            </a:r>
          </a:p>
          <a:p>
            <a:pPr marL="457200" indent="-457200">
              <a:buFont typeface="+mj-lt"/>
              <a:buAutoNum type="arabicPeriod"/>
            </a:pPr>
            <a:r>
              <a:rPr lang="en-US" sz="2400" dirty="0" smtClean="0">
                <a:solidFill>
                  <a:srgbClr val="651222"/>
                </a:solidFill>
              </a:rPr>
              <a:t>Dynamic provisioning </a:t>
            </a:r>
            <a:r>
              <a:rPr lang="en-US" sz="2400" dirty="0" smtClean="0"/>
              <a:t>or </a:t>
            </a:r>
            <a:r>
              <a:rPr lang="en-US" sz="2400" dirty="0" smtClean="0">
                <a:solidFill>
                  <a:srgbClr val="651222"/>
                </a:solidFill>
              </a:rPr>
              <a:t>elastic scaling</a:t>
            </a:r>
          </a:p>
          <a:p>
            <a:pPr lvl="1"/>
            <a:r>
              <a:rPr lang="en-US" sz="2000" b="0" dirty="0" smtClean="0"/>
              <a:t>E.g., acquire new capacity “on the fly” (</a:t>
            </a:r>
            <a:r>
              <a:rPr lang="en-US" sz="2000" b="0" smtClean="0"/>
              <a:t>e.g., from </a:t>
            </a:r>
            <a:r>
              <a:rPr lang="en-US" sz="2000" b="0" dirty="0" smtClean="0"/>
              <a:t>a </a:t>
            </a:r>
            <a:r>
              <a:rPr lang="en-US" sz="2000" b="0" smtClean="0"/>
              <a:t>cloud provider), </a:t>
            </a:r>
            <a:r>
              <a:rPr lang="en-US" sz="2000" b="0" dirty="0" smtClean="0"/>
              <a:t>and shift load over to the new capacity.</a:t>
            </a:r>
            <a:endParaRPr lang="en-US" sz="2000" b="0" dirty="0"/>
          </a:p>
        </p:txBody>
      </p:sp>
    </p:spTree>
    <p:extLst>
      <p:ext uri="{BB962C8B-B14F-4D97-AF65-F5344CB8AC3E}">
        <p14:creationId xmlns:p14="http://schemas.microsoft.com/office/powerpoint/2010/main" val="9785146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loud 278"/>
          <p:cNvSpPr/>
          <p:nvPr/>
        </p:nvSpPr>
        <p:spPr bwMode="auto">
          <a:xfrm rot="322715">
            <a:off x="4546600" y="2349500"/>
            <a:ext cx="3649663" cy="25146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grpSp>
        <p:nvGrpSpPr>
          <p:cNvPr id="2" name="Group 3"/>
          <p:cNvGrpSpPr>
            <a:grpSpLocks/>
          </p:cNvGrpSpPr>
          <p:nvPr/>
        </p:nvGrpSpPr>
        <p:grpSpPr bwMode="auto">
          <a:xfrm>
            <a:off x="5831005" y="2667860"/>
            <a:ext cx="1133017" cy="1073150"/>
            <a:chOff x="3732" y="1580"/>
            <a:chExt cx="610" cy="575"/>
          </a:xfrm>
          <a:solidFill>
            <a:schemeClr val="tx2"/>
          </a:solidFill>
        </p:grpSpPr>
        <p:grpSp>
          <p:nvGrpSpPr>
            <p:cNvPr id="3" name="Group 4"/>
            <p:cNvGrpSpPr>
              <a:grpSpLocks/>
            </p:cNvGrpSpPr>
            <p:nvPr/>
          </p:nvGrpSpPr>
          <p:grpSpPr bwMode="auto">
            <a:xfrm>
              <a:off x="3728" y="1583"/>
              <a:ext cx="610" cy="574"/>
              <a:chOff x="3770" y="1997"/>
              <a:chExt cx="1902" cy="1953"/>
            </a:xfrm>
            <a:grpFill/>
          </p:grpSpPr>
          <p:sp>
            <p:nvSpPr>
              <p:cNvPr id="165" name="AutoShape 5"/>
              <p:cNvSpPr>
                <a:spLocks noChangeAspect="1" noChangeArrowheads="1"/>
              </p:cNvSpPr>
              <p:nvPr/>
            </p:nvSpPr>
            <p:spPr bwMode="auto">
              <a:xfrm rot="5400000">
                <a:off x="4188" y="2004"/>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6" name="AutoShape 6"/>
              <p:cNvSpPr>
                <a:spLocks noChangeAspect="1" noChangeArrowheads="1"/>
              </p:cNvSpPr>
              <p:nvPr/>
            </p:nvSpPr>
            <p:spPr bwMode="auto">
              <a:xfrm rot="5400000">
                <a:off x="4191" y="2409"/>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7" name="AutoShape 7"/>
              <p:cNvSpPr>
                <a:spLocks noChangeAspect="1" noChangeArrowheads="1"/>
              </p:cNvSpPr>
              <p:nvPr/>
            </p:nvSpPr>
            <p:spPr bwMode="auto">
              <a:xfrm rot="5400000">
                <a:off x="4975"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8" name="AutoShape 8"/>
              <p:cNvSpPr>
                <a:spLocks noChangeAspect="1" noChangeArrowheads="1"/>
              </p:cNvSpPr>
              <p:nvPr/>
            </p:nvSpPr>
            <p:spPr bwMode="auto">
              <a:xfrm rot="5400000">
                <a:off x="4975"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9" name="AutoShape 9"/>
              <p:cNvSpPr>
                <a:spLocks noChangeAspect="1" noChangeArrowheads="1"/>
              </p:cNvSpPr>
              <p:nvPr/>
            </p:nvSpPr>
            <p:spPr bwMode="auto">
              <a:xfrm rot="5400000">
                <a:off x="4594"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0" name="AutoShape 10"/>
              <p:cNvSpPr>
                <a:spLocks noChangeAspect="1" noChangeArrowheads="1"/>
              </p:cNvSpPr>
              <p:nvPr/>
            </p:nvSpPr>
            <p:spPr bwMode="auto">
              <a:xfrm rot="5400000">
                <a:off x="4594"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1" name="AutoShape 11"/>
              <p:cNvSpPr>
                <a:spLocks noChangeAspect="1" noChangeArrowheads="1"/>
              </p:cNvSpPr>
              <p:nvPr/>
            </p:nvSpPr>
            <p:spPr bwMode="auto">
              <a:xfrm rot="5400000">
                <a:off x="4189" y="2830"/>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2" name="AutoShape 12"/>
              <p:cNvSpPr>
                <a:spLocks noChangeAspect="1" noChangeArrowheads="1"/>
              </p:cNvSpPr>
              <p:nvPr/>
            </p:nvSpPr>
            <p:spPr bwMode="auto">
              <a:xfrm rot="5400000">
                <a:off x="4973"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3" name="AutoShape 13"/>
              <p:cNvSpPr>
                <a:spLocks noChangeAspect="1" noChangeArrowheads="1"/>
              </p:cNvSpPr>
              <p:nvPr/>
            </p:nvSpPr>
            <p:spPr bwMode="auto">
              <a:xfrm rot="5400000">
                <a:off x="4592"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4" name="AutoShape 14"/>
              <p:cNvSpPr>
                <a:spLocks noChangeAspect="1" noChangeArrowheads="1"/>
              </p:cNvSpPr>
              <p:nvPr/>
            </p:nvSpPr>
            <p:spPr bwMode="auto">
              <a:xfrm rot="5400000">
                <a:off x="5362" y="20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5" name="AutoShape 15"/>
              <p:cNvSpPr>
                <a:spLocks noChangeAspect="1" noChangeArrowheads="1"/>
              </p:cNvSpPr>
              <p:nvPr/>
            </p:nvSpPr>
            <p:spPr bwMode="auto">
              <a:xfrm rot="5400000">
                <a:off x="5365" y="240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6" name="AutoShape 16"/>
              <p:cNvSpPr>
                <a:spLocks noChangeAspect="1" noChangeArrowheads="1"/>
              </p:cNvSpPr>
              <p:nvPr/>
            </p:nvSpPr>
            <p:spPr bwMode="auto">
              <a:xfrm rot="5400000">
                <a:off x="5363" y="283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7" name="AutoShape 17"/>
              <p:cNvSpPr>
                <a:spLocks noChangeAspect="1" noChangeArrowheads="1"/>
              </p:cNvSpPr>
              <p:nvPr/>
            </p:nvSpPr>
            <p:spPr bwMode="auto">
              <a:xfrm rot="5400000">
                <a:off x="5362"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8" name="AutoShape 18"/>
              <p:cNvSpPr>
                <a:spLocks noChangeAspect="1" noChangeArrowheads="1"/>
              </p:cNvSpPr>
              <p:nvPr/>
            </p:nvSpPr>
            <p:spPr bwMode="auto">
              <a:xfrm rot="5400000">
                <a:off x="4189"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9" name="AutoShape 19"/>
              <p:cNvSpPr>
                <a:spLocks noChangeAspect="1" noChangeArrowheads="1"/>
              </p:cNvSpPr>
              <p:nvPr/>
            </p:nvSpPr>
            <p:spPr bwMode="auto">
              <a:xfrm rot="5400000">
                <a:off x="4976" y="321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0" name="AutoShape 20"/>
              <p:cNvSpPr>
                <a:spLocks noChangeAspect="1" noChangeArrowheads="1"/>
              </p:cNvSpPr>
              <p:nvPr/>
            </p:nvSpPr>
            <p:spPr bwMode="auto">
              <a:xfrm rot="5400000">
                <a:off x="4596" y="3213"/>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1" name="AutoShape 21"/>
              <p:cNvSpPr>
                <a:spLocks noChangeAspect="1" noChangeArrowheads="1"/>
              </p:cNvSpPr>
              <p:nvPr/>
            </p:nvSpPr>
            <p:spPr bwMode="auto">
              <a:xfrm rot="5400000">
                <a:off x="4083" y="211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2" name="AutoShape 22"/>
              <p:cNvSpPr>
                <a:spLocks noChangeAspect="1" noChangeArrowheads="1"/>
              </p:cNvSpPr>
              <p:nvPr/>
            </p:nvSpPr>
            <p:spPr bwMode="auto">
              <a:xfrm rot="5400000">
                <a:off x="4086" y="251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3" name="AutoShape 23"/>
              <p:cNvSpPr>
                <a:spLocks noChangeAspect="1" noChangeArrowheads="1"/>
              </p:cNvSpPr>
              <p:nvPr/>
            </p:nvSpPr>
            <p:spPr bwMode="auto">
              <a:xfrm rot="5400000">
                <a:off x="4870"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4" name="AutoShape 24"/>
              <p:cNvSpPr>
                <a:spLocks noChangeAspect="1" noChangeArrowheads="1"/>
              </p:cNvSpPr>
              <p:nvPr/>
            </p:nvSpPr>
            <p:spPr bwMode="auto">
              <a:xfrm rot="5400000">
                <a:off x="4870"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5" name="AutoShape 25"/>
              <p:cNvSpPr>
                <a:spLocks noChangeAspect="1" noChangeArrowheads="1"/>
              </p:cNvSpPr>
              <p:nvPr/>
            </p:nvSpPr>
            <p:spPr bwMode="auto">
              <a:xfrm rot="5400000">
                <a:off x="4489"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6" name="AutoShape 26"/>
              <p:cNvSpPr>
                <a:spLocks noChangeAspect="1" noChangeArrowheads="1"/>
              </p:cNvSpPr>
              <p:nvPr/>
            </p:nvSpPr>
            <p:spPr bwMode="auto">
              <a:xfrm rot="5400000">
                <a:off x="4489"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7" name="AutoShape 27"/>
              <p:cNvSpPr>
                <a:spLocks noChangeAspect="1" noChangeArrowheads="1"/>
              </p:cNvSpPr>
              <p:nvPr/>
            </p:nvSpPr>
            <p:spPr bwMode="auto">
              <a:xfrm rot="5400000">
                <a:off x="4084" y="293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8" name="AutoShape 28"/>
              <p:cNvSpPr>
                <a:spLocks noChangeAspect="1" noChangeArrowheads="1"/>
              </p:cNvSpPr>
              <p:nvPr/>
            </p:nvSpPr>
            <p:spPr bwMode="auto">
              <a:xfrm rot="5400000">
                <a:off x="4868"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9" name="AutoShape 29"/>
              <p:cNvSpPr>
                <a:spLocks noChangeAspect="1" noChangeArrowheads="1"/>
              </p:cNvSpPr>
              <p:nvPr/>
            </p:nvSpPr>
            <p:spPr bwMode="auto">
              <a:xfrm rot="5400000">
                <a:off x="4487"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0" name="AutoShape 30"/>
              <p:cNvSpPr>
                <a:spLocks noChangeAspect="1" noChangeArrowheads="1"/>
              </p:cNvSpPr>
              <p:nvPr/>
            </p:nvSpPr>
            <p:spPr bwMode="auto">
              <a:xfrm rot="5400000">
                <a:off x="5257" y="211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1" name="AutoShape 31"/>
              <p:cNvSpPr>
                <a:spLocks noChangeAspect="1" noChangeArrowheads="1"/>
              </p:cNvSpPr>
              <p:nvPr/>
            </p:nvSpPr>
            <p:spPr bwMode="auto">
              <a:xfrm rot="5400000">
                <a:off x="5259" y="2516"/>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2" name="AutoShape 32"/>
              <p:cNvSpPr>
                <a:spLocks noChangeAspect="1" noChangeArrowheads="1"/>
              </p:cNvSpPr>
              <p:nvPr/>
            </p:nvSpPr>
            <p:spPr bwMode="auto">
              <a:xfrm rot="5400000">
                <a:off x="5258" y="293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3" name="AutoShape 33"/>
              <p:cNvSpPr>
                <a:spLocks noChangeAspect="1" noChangeArrowheads="1"/>
              </p:cNvSpPr>
              <p:nvPr/>
            </p:nvSpPr>
            <p:spPr bwMode="auto">
              <a:xfrm rot="5400000">
                <a:off x="5257"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4" name="AutoShape 34"/>
              <p:cNvSpPr>
                <a:spLocks noChangeAspect="1" noChangeArrowheads="1"/>
              </p:cNvSpPr>
              <p:nvPr/>
            </p:nvSpPr>
            <p:spPr bwMode="auto">
              <a:xfrm rot="5400000">
                <a:off x="4084"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5" name="AutoShape 35"/>
              <p:cNvSpPr>
                <a:spLocks noChangeAspect="1" noChangeArrowheads="1"/>
              </p:cNvSpPr>
              <p:nvPr/>
            </p:nvSpPr>
            <p:spPr bwMode="auto">
              <a:xfrm rot="5400000">
                <a:off x="4871" y="3319"/>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6" name="AutoShape 36"/>
              <p:cNvSpPr>
                <a:spLocks noChangeAspect="1" noChangeArrowheads="1"/>
              </p:cNvSpPr>
              <p:nvPr/>
            </p:nvSpPr>
            <p:spPr bwMode="auto">
              <a:xfrm rot="5400000">
                <a:off x="4491" y="3318"/>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7" name="AutoShape 37"/>
              <p:cNvSpPr>
                <a:spLocks noChangeAspect="1" noChangeArrowheads="1"/>
              </p:cNvSpPr>
              <p:nvPr/>
            </p:nvSpPr>
            <p:spPr bwMode="auto">
              <a:xfrm rot="5400000">
                <a:off x="3977"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8" name="AutoShape 38"/>
              <p:cNvSpPr>
                <a:spLocks noChangeAspect="1" noChangeArrowheads="1"/>
              </p:cNvSpPr>
              <p:nvPr/>
            </p:nvSpPr>
            <p:spPr bwMode="auto">
              <a:xfrm rot="5400000">
                <a:off x="3980" y="2621"/>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9" name="AutoShape 39"/>
              <p:cNvSpPr>
                <a:spLocks noChangeAspect="1" noChangeArrowheads="1"/>
              </p:cNvSpPr>
              <p:nvPr/>
            </p:nvSpPr>
            <p:spPr bwMode="auto">
              <a:xfrm rot="5400000">
                <a:off x="4764"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0" name="AutoShape 40"/>
              <p:cNvSpPr>
                <a:spLocks noChangeAspect="1" noChangeArrowheads="1"/>
              </p:cNvSpPr>
              <p:nvPr/>
            </p:nvSpPr>
            <p:spPr bwMode="auto">
              <a:xfrm rot="5400000">
                <a:off x="4764"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1" name="AutoShape 41"/>
              <p:cNvSpPr>
                <a:spLocks noChangeAspect="1" noChangeArrowheads="1"/>
              </p:cNvSpPr>
              <p:nvPr/>
            </p:nvSpPr>
            <p:spPr bwMode="auto">
              <a:xfrm rot="5400000">
                <a:off x="4383"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2" name="AutoShape 42"/>
              <p:cNvSpPr>
                <a:spLocks noChangeAspect="1" noChangeArrowheads="1"/>
              </p:cNvSpPr>
              <p:nvPr/>
            </p:nvSpPr>
            <p:spPr bwMode="auto">
              <a:xfrm rot="5400000">
                <a:off x="4383"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3" name="AutoShape 43"/>
              <p:cNvSpPr>
                <a:spLocks noChangeAspect="1" noChangeArrowheads="1"/>
              </p:cNvSpPr>
              <p:nvPr/>
            </p:nvSpPr>
            <p:spPr bwMode="auto">
              <a:xfrm rot="5400000">
                <a:off x="3979" y="3042"/>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4" name="AutoShape 44"/>
              <p:cNvSpPr>
                <a:spLocks noChangeAspect="1" noChangeArrowheads="1"/>
              </p:cNvSpPr>
              <p:nvPr/>
            </p:nvSpPr>
            <p:spPr bwMode="auto">
              <a:xfrm rot="5400000">
                <a:off x="4763"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5" name="AutoShape 45"/>
              <p:cNvSpPr>
                <a:spLocks noChangeAspect="1" noChangeArrowheads="1"/>
              </p:cNvSpPr>
              <p:nvPr/>
            </p:nvSpPr>
            <p:spPr bwMode="auto">
              <a:xfrm rot="5400000">
                <a:off x="4382"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6" name="AutoShape 46"/>
              <p:cNvSpPr>
                <a:spLocks noChangeAspect="1" noChangeArrowheads="1"/>
              </p:cNvSpPr>
              <p:nvPr/>
            </p:nvSpPr>
            <p:spPr bwMode="auto">
              <a:xfrm rot="5400000">
                <a:off x="5151" y="221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7" name="AutoShape 47"/>
              <p:cNvSpPr>
                <a:spLocks noChangeAspect="1" noChangeArrowheads="1"/>
              </p:cNvSpPr>
              <p:nvPr/>
            </p:nvSpPr>
            <p:spPr bwMode="auto">
              <a:xfrm rot="5400000">
                <a:off x="5154" y="2621"/>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8" name="AutoShape 48"/>
              <p:cNvSpPr>
                <a:spLocks noChangeAspect="1" noChangeArrowheads="1"/>
              </p:cNvSpPr>
              <p:nvPr/>
            </p:nvSpPr>
            <p:spPr bwMode="auto">
              <a:xfrm rot="5400000">
                <a:off x="5152" y="304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9" name="AutoShape 49"/>
              <p:cNvSpPr>
                <a:spLocks noChangeAspect="1" noChangeArrowheads="1"/>
              </p:cNvSpPr>
              <p:nvPr/>
            </p:nvSpPr>
            <p:spPr bwMode="auto">
              <a:xfrm rot="5400000">
                <a:off x="5151"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0" name="AutoShape 50"/>
              <p:cNvSpPr>
                <a:spLocks noChangeAspect="1" noChangeArrowheads="1"/>
              </p:cNvSpPr>
              <p:nvPr/>
            </p:nvSpPr>
            <p:spPr bwMode="auto">
              <a:xfrm rot="5400000">
                <a:off x="3978"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1" name="AutoShape 51"/>
              <p:cNvSpPr>
                <a:spLocks noChangeAspect="1" noChangeArrowheads="1"/>
              </p:cNvSpPr>
              <p:nvPr/>
            </p:nvSpPr>
            <p:spPr bwMode="auto">
              <a:xfrm rot="5400000">
                <a:off x="4765" y="3424"/>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2" name="AutoShape 52"/>
              <p:cNvSpPr>
                <a:spLocks noChangeAspect="1" noChangeArrowheads="1"/>
              </p:cNvSpPr>
              <p:nvPr/>
            </p:nvSpPr>
            <p:spPr bwMode="auto">
              <a:xfrm rot="5400000">
                <a:off x="4385" y="3424"/>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3" name="AutoShape 53"/>
              <p:cNvSpPr>
                <a:spLocks noChangeAspect="1" noChangeArrowheads="1"/>
              </p:cNvSpPr>
              <p:nvPr/>
            </p:nvSpPr>
            <p:spPr bwMode="auto">
              <a:xfrm rot="5400000">
                <a:off x="3872" y="232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4" name="AutoShape 54"/>
              <p:cNvSpPr>
                <a:spLocks noChangeAspect="1" noChangeArrowheads="1"/>
              </p:cNvSpPr>
              <p:nvPr/>
            </p:nvSpPr>
            <p:spPr bwMode="auto">
              <a:xfrm rot="5400000">
                <a:off x="3875" y="2727"/>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5" name="AutoShape 55"/>
              <p:cNvSpPr>
                <a:spLocks noChangeAspect="1" noChangeArrowheads="1"/>
              </p:cNvSpPr>
              <p:nvPr/>
            </p:nvSpPr>
            <p:spPr bwMode="auto">
              <a:xfrm rot="5400000">
                <a:off x="4659"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6" name="AutoShape 56"/>
              <p:cNvSpPr>
                <a:spLocks noChangeAspect="1" noChangeArrowheads="1"/>
              </p:cNvSpPr>
              <p:nvPr/>
            </p:nvSpPr>
            <p:spPr bwMode="auto">
              <a:xfrm rot="5400000">
                <a:off x="4659"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7" name="AutoShape 57"/>
              <p:cNvSpPr>
                <a:spLocks noChangeAspect="1" noChangeArrowheads="1"/>
              </p:cNvSpPr>
              <p:nvPr/>
            </p:nvSpPr>
            <p:spPr bwMode="auto">
              <a:xfrm rot="5400000">
                <a:off x="4278"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8" name="AutoShape 58"/>
              <p:cNvSpPr>
                <a:spLocks noChangeAspect="1" noChangeArrowheads="1"/>
              </p:cNvSpPr>
              <p:nvPr/>
            </p:nvSpPr>
            <p:spPr bwMode="auto">
              <a:xfrm rot="5400000">
                <a:off x="4278"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9" name="AutoShape 59"/>
              <p:cNvSpPr>
                <a:spLocks noChangeAspect="1" noChangeArrowheads="1"/>
              </p:cNvSpPr>
              <p:nvPr/>
            </p:nvSpPr>
            <p:spPr bwMode="auto">
              <a:xfrm rot="5400000">
                <a:off x="3874" y="3148"/>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0" name="AutoShape 60"/>
              <p:cNvSpPr>
                <a:spLocks noChangeAspect="1" noChangeArrowheads="1"/>
              </p:cNvSpPr>
              <p:nvPr/>
            </p:nvSpPr>
            <p:spPr bwMode="auto">
              <a:xfrm rot="5400000">
                <a:off x="4658"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1" name="AutoShape 61"/>
              <p:cNvSpPr>
                <a:spLocks noChangeAspect="1" noChangeArrowheads="1"/>
              </p:cNvSpPr>
              <p:nvPr/>
            </p:nvSpPr>
            <p:spPr bwMode="auto">
              <a:xfrm rot="5400000">
                <a:off x="4277"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2" name="AutoShape 62"/>
              <p:cNvSpPr>
                <a:spLocks noChangeAspect="1" noChangeArrowheads="1"/>
              </p:cNvSpPr>
              <p:nvPr/>
            </p:nvSpPr>
            <p:spPr bwMode="auto">
              <a:xfrm rot="5400000">
                <a:off x="5046" y="232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3" name="AutoShape 63"/>
              <p:cNvSpPr>
                <a:spLocks noChangeAspect="1" noChangeArrowheads="1"/>
              </p:cNvSpPr>
              <p:nvPr/>
            </p:nvSpPr>
            <p:spPr bwMode="auto">
              <a:xfrm rot="5400000">
                <a:off x="5048" y="2728"/>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4" name="AutoShape 64"/>
              <p:cNvSpPr>
                <a:spLocks noChangeAspect="1" noChangeArrowheads="1"/>
              </p:cNvSpPr>
              <p:nvPr/>
            </p:nvSpPr>
            <p:spPr bwMode="auto">
              <a:xfrm rot="5400000">
                <a:off x="5046" y="314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5" name="AutoShape 65"/>
              <p:cNvSpPr>
                <a:spLocks noChangeAspect="1" noChangeArrowheads="1"/>
              </p:cNvSpPr>
              <p:nvPr/>
            </p:nvSpPr>
            <p:spPr bwMode="auto">
              <a:xfrm rot="5400000">
                <a:off x="5046"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6" name="AutoShape 66"/>
              <p:cNvSpPr>
                <a:spLocks noChangeAspect="1" noChangeArrowheads="1"/>
              </p:cNvSpPr>
              <p:nvPr/>
            </p:nvSpPr>
            <p:spPr bwMode="auto">
              <a:xfrm rot="5400000">
                <a:off x="3873"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7" name="AutoShape 67"/>
              <p:cNvSpPr>
                <a:spLocks noChangeAspect="1" noChangeArrowheads="1"/>
              </p:cNvSpPr>
              <p:nvPr/>
            </p:nvSpPr>
            <p:spPr bwMode="auto">
              <a:xfrm rot="5400000">
                <a:off x="4660" y="3530"/>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8" name="AutoShape 68"/>
              <p:cNvSpPr>
                <a:spLocks noChangeAspect="1" noChangeArrowheads="1"/>
              </p:cNvSpPr>
              <p:nvPr/>
            </p:nvSpPr>
            <p:spPr bwMode="auto">
              <a:xfrm rot="5400000">
                <a:off x="4280" y="3529"/>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9" name="AutoShape 69"/>
              <p:cNvSpPr>
                <a:spLocks noChangeAspect="1" noChangeArrowheads="1"/>
              </p:cNvSpPr>
              <p:nvPr/>
            </p:nvSpPr>
            <p:spPr bwMode="auto">
              <a:xfrm rot="5400000">
                <a:off x="3766" y="242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0" name="AutoShape 70"/>
              <p:cNvSpPr>
                <a:spLocks noChangeAspect="1" noChangeArrowheads="1"/>
              </p:cNvSpPr>
              <p:nvPr/>
            </p:nvSpPr>
            <p:spPr bwMode="auto">
              <a:xfrm rot="5400000">
                <a:off x="3770" y="2831"/>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1" name="AutoShape 71"/>
              <p:cNvSpPr>
                <a:spLocks noChangeAspect="1" noChangeArrowheads="1"/>
              </p:cNvSpPr>
              <p:nvPr/>
            </p:nvSpPr>
            <p:spPr bwMode="auto">
              <a:xfrm rot="5400000">
                <a:off x="4553"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2" name="AutoShape 72"/>
              <p:cNvSpPr>
                <a:spLocks noChangeAspect="1" noChangeArrowheads="1"/>
              </p:cNvSpPr>
              <p:nvPr/>
            </p:nvSpPr>
            <p:spPr bwMode="auto">
              <a:xfrm rot="5400000">
                <a:off x="4553"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3" name="AutoShape 73"/>
              <p:cNvSpPr>
                <a:spLocks noChangeAspect="1" noChangeArrowheads="1"/>
              </p:cNvSpPr>
              <p:nvPr/>
            </p:nvSpPr>
            <p:spPr bwMode="auto">
              <a:xfrm rot="5400000">
                <a:off x="4172"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4" name="AutoShape 74"/>
              <p:cNvSpPr>
                <a:spLocks noChangeAspect="1" noChangeArrowheads="1"/>
              </p:cNvSpPr>
              <p:nvPr/>
            </p:nvSpPr>
            <p:spPr bwMode="auto">
              <a:xfrm rot="5400000">
                <a:off x="4172"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5" name="AutoShape 75"/>
              <p:cNvSpPr>
                <a:spLocks noChangeAspect="1" noChangeArrowheads="1"/>
              </p:cNvSpPr>
              <p:nvPr/>
            </p:nvSpPr>
            <p:spPr bwMode="auto">
              <a:xfrm rot="5400000">
                <a:off x="3767" y="3253"/>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6" name="AutoShape 76"/>
              <p:cNvSpPr>
                <a:spLocks noChangeAspect="1" noChangeArrowheads="1"/>
              </p:cNvSpPr>
              <p:nvPr/>
            </p:nvSpPr>
            <p:spPr bwMode="auto">
              <a:xfrm rot="5400000">
                <a:off x="4552"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7" name="AutoShape 77"/>
              <p:cNvSpPr>
                <a:spLocks noChangeAspect="1" noChangeArrowheads="1"/>
              </p:cNvSpPr>
              <p:nvPr/>
            </p:nvSpPr>
            <p:spPr bwMode="auto">
              <a:xfrm rot="5400000">
                <a:off x="4171"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8" name="AutoShape 78"/>
              <p:cNvSpPr>
                <a:spLocks noChangeAspect="1" noChangeArrowheads="1"/>
              </p:cNvSpPr>
              <p:nvPr/>
            </p:nvSpPr>
            <p:spPr bwMode="auto">
              <a:xfrm rot="5400000">
                <a:off x="4941" y="242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9" name="AutoShape 79"/>
              <p:cNvSpPr>
                <a:spLocks noChangeAspect="1" noChangeArrowheads="1"/>
              </p:cNvSpPr>
              <p:nvPr/>
            </p:nvSpPr>
            <p:spPr bwMode="auto">
              <a:xfrm rot="5400000">
                <a:off x="4943" y="2833"/>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0" name="AutoShape 80"/>
              <p:cNvSpPr>
                <a:spLocks noChangeAspect="1" noChangeArrowheads="1"/>
              </p:cNvSpPr>
              <p:nvPr/>
            </p:nvSpPr>
            <p:spPr bwMode="auto">
              <a:xfrm rot="5400000">
                <a:off x="4941" y="325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1" name="AutoShape 81"/>
              <p:cNvSpPr>
                <a:spLocks noChangeAspect="1" noChangeArrowheads="1"/>
              </p:cNvSpPr>
              <p:nvPr/>
            </p:nvSpPr>
            <p:spPr bwMode="auto">
              <a:xfrm rot="5400000">
                <a:off x="4941" y="364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2" name="AutoShape 82"/>
              <p:cNvSpPr>
                <a:spLocks noChangeAspect="1" noChangeArrowheads="1"/>
              </p:cNvSpPr>
              <p:nvPr/>
            </p:nvSpPr>
            <p:spPr bwMode="auto">
              <a:xfrm rot="5400000">
                <a:off x="3767" y="364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3" name="AutoShape 83"/>
              <p:cNvSpPr>
                <a:spLocks noChangeAspect="1" noChangeArrowheads="1"/>
              </p:cNvSpPr>
              <p:nvPr/>
            </p:nvSpPr>
            <p:spPr bwMode="auto">
              <a:xfrm rot="5400000">
                <a:off x="4554" y="363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4" name="AutoShape 84"/>
              <p:cNvSpPr>
                <a:spLocks noChangeAspect="1" noChangeArrowheads="1"/>
              </p:cNvSpPr>
              <p:nvPr/>
            </p:nvSpPr>
            <p:spPr bwMode="auto">
              <a:xfrm rot="5400000">
                <a:off x="4174" y="3635"/>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grpSp>
          <p:nvGrpSpPr>
            <p:cNvPr id="4" name="Group 85"/>
            <p:cNvGrpSpPr>
              <a:grpSpLocks/>
            </p:cNvGrpSpPr>
            <p:nvPr/>
          </p:nvGrpSpPr>
          <p:grpSpPr bwMode="auto">
            <a:xfrm>
              <a:off x="3736" y="1579"/>
              <a:ext cx="610" cy="574"/>
              <a:chOff x="1824" y="960"/>
              <a:chExt cx="1902" cy="1953"/>
            </a:xfrm>
            <a:grpFill/>
          </p:grpSpPr>
          <p:sp>
            <p:nvSpPr>
              <p:cNvPr id="85" name="AutoShape 86"/>
              <p:cNvSpPr>
                <a:spLocks noChangeAspect="1" noChangeArrowheads="1"/>
              </p:cNvSpPr>
              <p:nvPr/>
            </p:nvSpPr>
            <p:spPr bwMode="auto">
              <a:xfrm rot="5400000">
                <a:off x="2242" y="967"/>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6" name="AutoShape 87"/>
              <p:cNvSpPr>
                <a:spLocks noChangeAspect="1" noChangeArrowheads="1"/>
              </p:cNvSpPr>
              <p:nvPr/>
            </p:nvSpPr>
            <p:spPr bwMode="auto">
              <a:xfrm rot="5400000">
                <a:off x="2245" y="1372"/>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7" name="AutoShape 88"/>
              <p:cNvSpPr>
                <a:spLocks noChangeAspect="1" noChangeArrowheads="1"/>
              </p:cNvSpPr>
              <p:nvPr/>
            </p:nvSpPr>
            <p:spPr bwMode="auto">
              <a:xfrm rot="5400000">
                <a:off x="3029"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8" name="AutoShape 89"/>
              <p:cNvSpPr>
                <a:spLocks noChangeAspect="1" noChangeArrowheads="1"/>
              </p:cNvSpPr>
              <p:nvPr/>
            </p:nvSpPr>
            <p:spPr bwMode="auto">
              <a:xfrm rot="5400000">
                <a:off x="3029"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9" name="AutoShape 90"/>
              <p:cNvSpPr>
                <a:spLocks noChangeAspect="1" noChangeArrowheads="1"/>
              </p:cNvSpPr>
              <p:nvPr/>
            </p:nvSpPr>
            <p:spPr bwMode="auto">
              <a:xfrm rot="5400000">
                <a:off x="2648"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0" name="AutoShape 91"/>
              <p:cNvSpPr>
                <a:spLocks noChangeAspect="1" noChangeArrowheads="1"/>
              </p:cNvSpPr>
              <p:nvPr/>
            </p:nvSpPr>
            <p:spPr bwMode="auto">
              <a:xfrm rot="5400000">
                <a:off x="2648"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1" name="AutoShape 92"/>
              <p:cNvSpPr>
                <a:spLocks noChangeAspect="1" noChangeArrowheads="1"/>
              </p:cNvSpPr>
              <p:nvPr/>
            </p:nvSpPr>
            <p:spPr bwMode="auto">
              <a:xfrm rot="5400000">
                <a:off x="2243" y="1793"/>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2" name="AutoShape 93"/>
              <p:cNvSpPr>
                <a:spLocks noChangeAspect="1" noChangeArrowheads="1"/>
              </p:cNvSpPr>
              <p:nvPr/>
            </p:nvSpPr>
            <p:spPr bwMode="auto">
              <a:xfrm rot="5400000">
                <a:off x="3027"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3" name="AutoShape 94"/>
              <p:cNvSpPr>
                <a:spLocks noChangeAspect="1" noChangeArrowheads="1"/>
              </p:cNvSpPr>
              <p:nvPr/>
            </p:nvSpPr>
            <p:spPr bwMode="auto">
              <a:xfrm rot="5400000">
                <a:off x="2646"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4" name="AutoShape 95"/>
              <p:cNvSpPr>
                <a:spLocks noChangeAspect="1" noChangeArrowheads="1"/>
              </p:cNvSpPr>
              <p:nvPr/>
            </p:nvSpPr>
            <p:spPr bwMode="auto">
              <a:xfrm rot="5400000">
                <a:off x="3416" y="96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5" name="AutoShape 96"/>
              <p:cNvSpPr>
                <a:spLocks noChangeAspect="1" noChangeArrowheads="1"/>
              </p:cNvSpPr>
              <p:nvPr/>
            </p:nvSpPr>
            <p:spPr bwMode="auto">
              <a:xfrm rot="5400000">
                <a:off x="3419" y="1372"/>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6" name="AutoShape 97"/>
              <p:cNvSpPr>
                <a:spLocks noChangeAspect="1" noChangeArrowheads="1"/>
              </p:cNvSpPr>
              <p:nvPr/>
            </p:nvSpPr>
            <p:spPr bwMode="auto">
              <a:xfrm rot="5400000">
                <a:off x="3417" y="179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7" name="AutoShape 98"/>
              <p:cNvSpPr>
                <a:spLocks noChangeAspect="1" noChangeArrowheads="1"/>
              </p:cNvSpPr>
              <p:nvPr/>
            </p:nvSpPr>
            <p:spPr bwMode="auto">
              <a:xfrm rot="5400000">
                <a:off x="3416"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8" name="AutoShape 99"/>
              <p:cNvSpPr>
                <a:spLocks noChangeAspect="1" noChangeArrowheads="1"/>
              </p:cNvSpPr>
              <p:nvPr/>
            </p:nvSpPr>
            <p:spPr bwMode="auto">
              <a:xfrm rot="5400000">
                <a:off x="2243"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9" name="AutoShape 100"/>
              <p:cNvSpPr>
                <a:spLocks noChangeAspect="1" noChangeArrowheads="1"/>
              </p:cNvSpPr>
              <p:nvPr/>
            </p:nvSpPr>
            <p:spPr bwMode="auto">
              <a:xfrm rot="5400000">
                <a:off x="3030" y="217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0" name="AutoShape 101"/>
              <p:cNvSpPr>
                <a:spLocks noChangeAspect="1" noChangeArrowheads="1"/>
              </p:cNvSpPr>
              <p:nvPr/>
            </p:nvSpPr>
            <p:spPr bwMode="auto">
              <a:xfrm rot="5400000">
                <a:off x="2650" y="2176"/>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1" name="AutoShape 102"/>
              <p:cNvSpPr>
                <a:spLocks noChangeAspect="1" noChangeArrowheads="1"/>
              </p:cNvSpPr>
              <p:nvPr/>
            </p:nvSpPr>
            <p:spPr bwMode="auto">
              <a:xfrm rot="5400000">
                <a:off x="2137" y="107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2" name="AutoShape 103"/>
              <p:cNvSpPr>
                <a:spLocks noChangeAspect="1" noChangeArrowheads="1"/>
              </p:cNvSpPr>
              <p:nvPr/>
            </p:nvSpPr>
            <p:spPr bwMode="auto">
              <a:xfrm rot="5400000">
                <a:off x="2140" y="147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3" name="AutoShape 104"/>
              <p:cNvSpPr>
                <a:spLocks noChangeAspect="1" noChangeArrowheads="1"/>
              </p:cNvSpPr>
              <p:nvPr/>
            </p:nvSpPr>
            <p:spPr bwMode="auto">
              <a:xfrm rot="5400000">
                <a:off x="2924"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4" name="AutoShape 105"/>
              <p:cNvSpPr>
                <a:spLocks noChangeAspect="1" noChangeArrowheads="1"/>
              </p:cNvSpPr>
              <p:nvPr/>
            </p:nvSpPr>
            <p:spPr bwMode="auto">
              <a:xfrm rot="5400000">
                <a:off x="2924"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5" name="AutoShape 106"/>
              <p:cNvSpPr>
                <a:spLocks noChangeAspect="1" noChangeArrowheads="1"/>
              </p:cNvSpPr>
              <p:nvPr/>
            </p:nvSpPr>
            <p:spPr bwMode="auto">
              <a:xfrm rot="5400000">
                <a:off x="2543"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6" name="AutoShape 107"/>
              <p:cNvSpPr>
                <a:spLocks noChangeAspect="1" noChangeArrowheads="1"/>
              </p:cNvSpPr>
              <p:nvPr/>
            </p:nvSpPr>
            <p:spPr bwMode="auto">
              <a:xfrm rot="5400000">
                <a:off x="2543"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7" name="AutoShape 108"/>
              <p:cNvSpPr>
                <a:spLocks noChangeAspect="1" noChangeArrowheads="1"/>
              </p:cNvSpPr>
              <p:nvPr/>
            </p:nvSpPr>
            <p:spPr bwMode="auto">
              <a:xfrm rot="5400000">
                <a:off x="2138" y="190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8" name="AutoShape 109"/>
              <p:cNvSpPr>
                <a:spLocks noChangeAspect="1" noChangeArrowheads="1"/>
              </p:cNvSpPr>
              <p:nvPr/>
            </p:nvSpPr>
            <p:spPr bwMode="auto">
              <a:xfrm rot="5400000">
                <a:off x="2922"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9" name="AutoShape 110"/>
              <p:cNvSpPr>
                <a:spLocks noChangeAspect="1" noChangeArrowheads="1"/>
              </p:cNvSpPr>
              <p:nvPr/>
            </p:nvSpPr>
            <p:spPr bwMode="auto">
              <a:xfrm rot="5400000">
                <a:off x="2541"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0" name="AutoShape 111"/>
              <p:cNvSpPr>
                <a:spLocks noChangeAspect="1" noChangeArrowheads="1"/>
              </p:cNvSpPr>
              <p:nvPr/>
            </p:nvSpPr>
            <p:spPr bwMode="auto">
              <a:xfrm rot="5400000">
                <a:off x="3311" y="1073"/>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1" name="AutoShape 112"/>
              <p:cNvSpPr>
                <a:spLocks noChangeAspect="1" noChangeArrowheads="1"/>
              </p:cNvSpPr>
              <p:nvPr/>
            </p:nvSpPr>
            <p:spPr bwMode="auto">
              <a:xfrm rot="5400000">
                <a:off x="3313" y="1479"/>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2" name="AutoShape 113"/>
              <p:cNvSpPr>
                <a:spLocks noChangeAspect="1" noChangeArrowheads="1"/>
              </p:cNvSpPr>
              <p:nvPr/>
            </p:nvSpPr>
            <p:spPr bwMode="auto">
              <a:xfrm rot="5400000">
                <a:off x="3312" y="190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3" name="AutoShape 114"/>
              <p:cNvSpPr>
                <a:spLocks noChangeAspect="1" noChangeArrowheads="1"/>
              </p:cNvSpPr>
              <p:nvPr/>
            </p:nvSpPr>
            <p:spPr bwMode="auto">
              <a:xfrm rot="5400000">
                <a:off x="3311"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4" name="AutoShape 115"/>
              <p:cNvSpPr>
                <a:spLocks noChangeAspect="1" noChangeArrowheads="1"/>
              </p:cNvSpPr>
              <p:nvPr/>
            </p:nvSpPr>
            <p:spPr bwMode="auto">
              <a:xfrm rot="5400000">
                <a:off x="2138"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5" name="AutoShape 116"/>
              <p:cNvSpPr>
                <a:spLocks noChangeAspect="1" noChangeArrowheads="1"/>
              </p:cNvSpPr>
              <p:nvPr/>
            </p:nvSpPr>
            <p:spPr bwMode="auto">
              <a:xfrm rot="5400000">
                <a:off x="2925" y="2282"/>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6" name="AutoShape 117"/>
              <p:cNvSpPr>
                <a:spLocks noChangeAspect="1" noChangeArrowheads="1"/>
              </p:cNvSpPr>
              <p:nvPr/>
            </p:nvSpPr>
            <p:spPr bwMode="auto">
              <a:xfrm rot="5400000">
                <a:off x="2545" y="2281"/>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7" name="AutoShape 118"/>
              <p:cNvSpPr>
                <a:spLocks noChangeAspect="1" noChangeArrowheads="1"/>
              </p:cNvSpPr>
              <p:nvPr/>
            </p:nvSpPr>
            <p:spPr bwMode="auto">
              <a:xfrm rot="5400000">
                <a:off x="2031" y="117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8" name="AutoShape 119"/>
              <p:cNvSpPr>
                <a:spLocks noChangeAspect="1" noChangeArrowheads="1"/>
              </p:cNvSpPr>
              <p:nvPr/>
            </p:nvSpPr>
            <p:spPr bwMode="auto">
              <a:xfrm rot="5400000">
                <a:off x="2034" y="1584"/>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9" name="AutoShape 120"/>
              <p:cNvSpPr>
                <a:spLocks noChangeAspect="1" noChangeArrowheads="1"/>
              </p:cNvSpPr>
              <p:nvPr/>
            </p:nvSpPr>
            <p:spPr bwMode="auto">
              <a:xfrm rot="5400000">
                <a:off x="2818"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0" name="AutoShape 121"/>
              <p:cNvSpPr>
                <a:spLocks noChangeAspect="1" noChangeArrowheads="1"/>
              </p:cNvSpPr>
              <p:nvPr/>
            </p:nvSpPr>
            <p:spPr bwMode="auto">
              <a:xfrm rot="5400000">
                <a:off x="2818"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1" name="AutoShape 122"/>
              <p:cNvSpPr>
                <a:spLocks noChangeAspect="1" noChangeArrowheads="1"/>
              </p:cNvSpPr>
              <p:nvPr/>
            </p:nvSpPr>
            <p:spPr bwMode="auto">
              <a:xfrm rot="5400000">
                <a:off x="2437"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2" name="AutoShape 123"/>
              <p:cNvSpPr>
                <a:spLocks noChangeAspect="1" noChangeArrowheads="1"/>
              </p:cNvSpPr>
              <p:nvPr/>
            </p:nvSpPr>
            <p:spPr bwMode="auto">
              <a:xfrm rot="5400000">
                <a:off x="2437"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3" name="AutoShape 124"/>
              <p:cNvSpPr>
                <a:spLocks noChangeAspect="1" noChangeArrowheads="1"/>
              </p:cNvSpPr>
              <p:nvPr/>
            </p:nvSpPr>
            <p:spPr bwMode="auto">
              <a:xfrm rot="5400000">
                <a:off x="2033" y="2005"/>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4" name="AutoShape 125"/>
              <p:cNvSpPr>
                <a:spLocks noChangeAspect="1" noChangeArrowheads="1"/>
              </p:cNvSpPr>
              <p:nvPr/>
            </p:nvSpPr>
            <p:spPr bwMode="auto">
              <a:xfrm rot="5400000">
                <a:off x="2817"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5" name="AutoShape 126"/>
              <p:cNvSpPr>
                <a:spLocks noChangeAspect="1" noChangeArrowheads="1"/>
              </p:cNvSpPr>
              <p:nvPr/>
            </p:nvSpPr>
            <p:spPr bwMode="auto">
              <a:xfrm rot="5400000">
                <a:off x="2436"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6" name="AutoShape 127"/>
              <p:cNvSpPr>
                <a:spLocks noChangeAspect="1" noChangeArrowheads="1"/>
              </p:cNvSpPr>
              <p:nvPr/>
            </p:nvSpPr>
            <p:spPr bwMode="auto">
              <a:xfrm rot="5400000">
                <a:off x="3205" y="117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7" name="AutoShape 128"/>
              <p:cNvSpPr>
                <a:spLocks noChangeAspect="1" noChangeArrowheads="1"/>
              </p:cNvSpPr>
              <p:nvPr/>
            </p:nvSpPr>
            <p:spPr bwMode="auto">
              <a:xfrm rot="5400000">
                <a:off x="3208" y="1584"/>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8" name="AutoShape 129"/>
              <p:cNvSpPr>
                <a:spLocks noChangeAspect="1" noChangeArrowheads="1"/>
              </p:cNvSpPr>
              <p:nvPr/>
            </p:nvSpPr>
            <p:spPr bwMode="auto">
              <a:xfrm rot="5400000">
                <a:off x="3206" y="200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9" name="AutoShape 130"/>
              <p:cNvSpPr>
                <a:spLocks noChangeAspect="1" noChangeArrowheads="1"/>
              </p:cNvSpPr>
              <p:nvPr/>
            </p:nvSpPr>
            <p:spPr bwMode="auto">
              <a:xfrm rot="5400000">
                <a:off x="3205"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0" name="AutoShape 131"/>
              <p:cNvSpPr>
                <a:spLocks noChangeAspect="1" noChangeArrowheads="1"/>
              </p:cNvSpPr>
              <p:nvPr/>
            </p:nvSpPr>
            <p:spPr bwMode="auto">
              <a:xfrm rot="5400000">
                <a:off x="2032"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1" name="AutoShape 132"/>
              <p:cNvSpPr>
                <a:spLocks noChangeAspect="1" noChangeArrowheads="1"/>
              </p:cNvSpPr>
              <p:nvPr/>
            </p:nvSpPr>
            <p:spPr bwMode="auto">
              <a:xfrm rot="5400000">
                <a:off x="2819" y="2387"/>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2" name="AutoShape 133"/>
              <p:cNvSpPr>
                <a:spLocks noChangeAspect="1" noChangeArrowheads="1"/>
              </p:cNvSpPr>
              <p:nvPr/>
            </p:nvSpPr>
            <p:spPr bwMode="auto">
              <a:xfrm rot="5400000">
                <a:off x="2439" y="2387"/>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3" name="AutoShape 134"/>
              <p:cNvSpPr>
                <a:spLocks noChangeAspect="1" noChangeArrowheads="1"/>
              </p:cNvSpPr>
              <p:nvPr/>
            </p:nvSpPr>
            <p:spPr bwMode="auto">
              <a:xfrm rot="5400000">
                <a:off x="1926" y="1285"/>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4" name="AutoShape 135"/>
              <p:cNvSpPr>
                <a:spLocks noChangeAspect="1" noChangeArrowheads="1"/>
              </p:cNvSpPr>
              <p:nvPr/>
            </p:nvSpPr>
            <p:spPr bwMode="auto">
              <a:xfrm rot="5400000">
                <a:off x="1929" y="1690"/>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5" name="AutoShape 136"/>
              <p:cNvSpPr>
                <a:spLocks noChangeAspect="1" noChangeArrowheads="1"/>
              </p:cNvSpPr>
              <p:nvPr/>
            </p:nvSpPr>
            <p:spPr bwMode="auto">
              <a:xfrm rot="5400000">
                <a:off x="2713"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6" name="AutoShape 137"/>
              <p:cNvSpPr>
                <a:spLocks noChangeAspect="1" noChangeArrowheads="1"/>
              </p:cNvSpPr>
              <p:nvPr/>
            </p:nvSpPr>
            <p:spPr bwMode="auto">
              <a:xfrm rot="5400000">
                <a:off x="2713"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7" name="AutoShape 138"/>
              <p:cNvSpPr>
                <a:spLocks noChangeAspect="1" noChangeArrowheads="1"/>
              </p:cNvSpPr>
              <p:nvPr/>
            </p:nvSpPr>
            <p:spPr bwMode="auto">
              <a:xfrm rot="5400000">
                <a:off x="2332"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8" name="AutoShape 139"/>
              <p:cNvSpPr>
                <a:spLocks noChangeAspect="1" noChangeArrowheads="1"/>
              </p:cNvSpPr>
              <p:nvPr/>
            </p:nvSpPr>
            <p:spPr bwMode="auto">
              <a:xfrm rot="5400000">
                <a:off x="2332"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9" name="AutoShape 140"/>
              <p:cNvSpPr>
                <a:spLocks noChangeAspect="1" noChangeArrowheads="1"/>
              </p:cNvSpPr>
              <p:nvPr/>
            </p:nvSpPr>
            <p:spPr bwMode="auto">
              <a:xfrm rot="5400000">
                <a:off x="1928" y="211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0" name="AutoShape 141"/>
              <p:cNvSpPr>
                <a:spLocks noChangeAspect="1" noChangeArrowheads="1"/>
              </p:cNvSpPr>
              <p:nvPr/>
            </p:nvSpPr>
            <p:spPr bwMode="auto">
              <a:xfrm rot="5400000">
                <a:off x="2712"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1" name="AutoShape 142"/>
              <p:cNvSpPr>
                <a:spLocks noChangeAspect="1" noChangeArrowheads="1"/>
              </p:cNvSpPr>
              <p:nvPr/>
            </p:nvSpPr>
            <p:spPr bwMode="auto">
              <a:xfrm rot="5400000">
                <a:off x="2331"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2" name="AutoShape 143"/>
              <p:cNvSpPr>
                <a:spLocks noChangeAspect="1" noChangeArrowheads="1"/>
              </p:cNvSpPr>
              <p:nvPr/>
            </p:nvSpPr>
            <p:spPr bwMode="auto">
              <a:xfrm rot="5400000">
                <a:off x="3100" y="1285"/>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3" name="AutoShape 144"/>
              <p:cNvSpPr>
                <a:spLocks noChangeAspect="1" noChangeArrowheads="1"/>
              </p:cNvSpPr>
              <p:nvPr/>
            </p:nvSpPr>
            <p:spPr bwMode="auto">
              <a:xfrm rot="5400000">
                <a:off x="3102" y="1691"/>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4" name="AutoShape 145"/>
              <p:cNvSpPr>
                <a:spLocks noChangeAspect="1" noChangeArrowheads="1"/>
              </p:cNvSpPr>
              <p:nvPr/>
            </p:nvSpPr>
            <p:spPr bwMode="auto">
              <a:xfrm rot="5400000">
                <a:off x="3100" y="211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5" name="AutoShape 146"/>
              <p:cNvSpPr>
                <a:spLocks noChangeAspect="1" noChangeArrowheads="1"/>
              </p:cNvSpPr>
              <p:nvPr/>
            </p:nvSpPr>
            <p:spPr bwMode="auto">
              <a:xfrm rot="5400000">
                <a:off x="3100"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6" name="AutoShape 147"/>
              <p:cNvSpPr>
                <a:spLocks noChangeAspect="1" noChangeArrowheads="1"/>
              </p:cNvSpPr>
              <p:nvPr/>
            </p:nvSpPr>
            <p:spPr bwMode="auto">
              <a:xfrm rot="5400000">
                <a:off x="1927"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7" name="AutoShape 148"/>
              <p:cNvSpPr>
                <a:spLocks noChangeAspect="1" noChangeArrowheads="1"/>
              </p:cNvSpPr>
              <p:nvPr/>
            </p:nvSpPr>
            <p:spPr bwMode="auto">
              <a:xfrm rot="5400000">
                <a:off x="2714" y="2493"/>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8" name="AutoShape 149"/>
              <p:cNvSpPr>
                <a:spLocks noChangeAspect="1" noChangeArrowheads="1"/>
              </p:cNvSpPr>
              <p:nvPr/>
            </p:nvSpPr>
            <p:spPr bwMode="auto">
              <a:xfrm rot="5400000">
                <a:off x="2334" y="2492"/>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9" name="AutoShape 150"/>
              <p:cNvSpPr>
                <a:spLocks noChangeAspect="1" noChangeArrowheads="1"/>
              </p:cNvSpPr>
              <p:nvPr/>
            </p:nvSpPr>
            <p:spPr bwMode="auto">
              <a:xfrm rot="5400000">
                <a:off x="1820" y="138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0" name="AutoShape 151"/>
              <p:cNvSpPr>
                <a:spLocks noChangeAspect="1" noChangeArrowheads="1"/>
              </p:cNvSpPr>
              <p:nvPr/>
            </p:nvSpPr>
            <p:spPr bwMode="auto">
              <a:xfrm rot="5400000">
                <a:off x="1824" y="1794"/>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1" name="AutoShape 152"/>
              <p:cNvSpPr>
                <a:spLocks noChangeAspect="1" noChangeArrowheads="1"/>
              </p:cNvSpPr>
              <p:nvPr/>
            </p:nvSpPr>
            <p:spPr bwMode="auto">
              <a:xfrm rot="5400000">
                <a:off x="2607"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2" name="AutoShape 153"/>
              <p:cNvSpPr>
                <a:spLocks noChangeAspect="1" noChangeArrowheads="1"/>
              </p:cNvSpPr>
              <p:nvPr/>
            </p:nvSpPr>
            <p:spPr bwMode="auto">
              <a:xfrm rot="5400000">
                <a:off x="2607"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3" name="AutoShape 154"/>
              <p:cNvSpPr>
                <a:spLocks noChangeAspect="1" noChangeArrowheads="1"/>
              </p:cNvSpPr>
              <p:nvPr/>
            </p:nvSpPr>
            <p:spPr bwMode="auto">
              <a:xfrm rot="5400000">
                <a:off x="2226"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4" name="AutoShape 155"/>
              <p:cNvSpPr>
                <a:spLocks noChangeAspect="1" noChangeArrowheads="1"/>
              </p:cNvSpPr>
              <p:nvPr/>
            </p:nvSpPr>
            <p:spPr bwMode="auto">
              <a:xfrm rot="5400000">
                <a:off x="2226"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5" name="AutoShape 156"/>
              <p:cNvSpPr>
                <a:spLocks noChangeAspect="1" noChangeArrowheads="1"/>
              </p:cNvSpPr>
              <p:nvPr/>
            </p:nvSpPr>
            <p:spPr bwMode="auto">
              <a:xfrm rot="5400000">
                <a:off x="1821"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6" name="AutoShape 157"/>
              <p:cNvSpPr>
                <a:spLocks noChangeAspect="1" noChangeArrowheads="1"/>
              </p:cNvSpPr>
              <p:nvPr/>
            </p:nvSpPr>
            <p:spPr bwMode="auto">
              <a:xfrm rot="5400000">
                <a:off x="2606"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7" name="AutoShape 158"/>
              <p:cNvSpPr>
                <a:spLocks noChangeAspect="1" noChangeArrowheads="1"/>
              </p:cNvSpPr>
              <p:nvPr/>
            </p:nvSpPr>
            <p:spPr bwMode="auto">
              <a:xfrm rot="5400000">
                <a:off x="2225"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8" name="AutoShape 159"/>
              <p:cNvSpPr>
                <a:spLocks noChangeAspect="1" noChangeArrowheads="1"/>
              </p:cNvSpPr>
              <p:nvPr/>
            </p:nvSpPr>
            <p:spPr bwMode="auto">
              <a:xfrm rot="5400000">
                <a:off x="2995" y="139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9" name="AutoShape 160"/>
              <p:cNvSpPr>
                <a:spLocks noChangeAspect="1" noChangeArrowheads="1"/>
              </p:cNvSpPr>
              <p:nvPr/>
            </p:nvSpPr>
            <p:spPr bwMode="auto">
              <a:xfrm rot="5400000">
                <a:off x="2997" y="179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0" name="AutoShape 161"/>
              <p:cNvSpPr>
                <a:spLocks noChangeAspect="1" noChangeArrowheads="1"/>
              </p:cNvSpPr>
              <p:nvPr/>
            </p:nvSpPr>
            <p:spPr bwMode="auto">
              <a:xfrm rot="5400000">
                <a:off x="2995" y="221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1" name="AutoShape 162"/>
              <p:cNvSpPr>
                <a:spLocks noChangeAspect="1" noChangeArrowheads="1"/>
              </p:cNvSpPr>
              <p:nvPr/>
            </p:nvSpPr>
            <p:spPr bwMode="auto">
              <a:xfrm rot="5400000">
                <a:off x="2995" y="260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2" name="AutoShape 163"/>
              <p:cNvSpPr>
                <a:spLocks noChangeAspect="1" noChangeArrowheads="1"/>
              </p:cNvSpPr>
              <p:nvPr/>
            </p:nvSpPr>
            <p:spPr bwMode="auto">
              <a:xfrm rot="5400000">
                <a:off x="1821" y="26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3" name="AutoShape 164"/>
              <p:cNvSpPr>
                <a:spLocks noChangeAspect="1" noChangeArrowheads="1"/>
              </p:cNvSpPr>
              <p:nvPr/>
            </p:nvSpPr>
            <p:spPr bwMode="auto">
              <a:xfrm rot="5400000">
                <a:off x="2608" y="259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4" name="AutoShape 165"/>
              <p:cNvSpPr>
                <a:spLocks noChangeAspect="1" noChangeArrowheads="1"/>
              </p:cNvSpPr>
              <p:nvPr/>
            </p:nvSpPr>
            <p:spPr bwMode="auto">
              <a:xfrm rot="5400000">
                <a:off x="2228" y="2598"/>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5" name="AutoShape 166"/>
            <p:cNvSpPr>
              <a:spLocks noChangeAspect="1" noChangeArrowheads="1"/>
            </p:cNvSpPr>
            <p:nvPr/>
          </p:nvSpPr>
          <p:spPr bwMode="auto">
            <a:xfrm rot="5400000">
              <a:off x="3870"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 name="AutoShape 167"/>
            <p:cNvSpPr>
              <a:spLocks noChangeAspect="1" noChangeArrowheads="1"/>
            </p:cNvSpPr>
            <p:nvPr/>
          </p:nvSpPr>
          <p:spPr bwMode="auto">
            <a:xfrm rot="5400000">
              <a:off x="3871"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 name="AutoShape 168"/>
            <p:cNvSpPr>
              <a:spLocks noChangeAspect="1" noChangeArrowheads="1"/>
            </p:cNvSpPr>
            <p:nvPr/>
          </p:nvSpPr>
          <p:spPr bwMode="auto">
            <a:xfrm rot="5400000">
              <a:off x="4122"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 name="AutoShape 169"/>
            <p:cNvSpPr>
              <a:spLocks noChangeAspect="1" noChangeArrowheads="1"/>
            </p:cNvSpPr>
            <p:nvPr/>
          </p:nvSpPr>
          <p:spPr bwMode="auto">
            <a:xfrm rot="5400000">
              <a:off x="4122"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 name="AutoShape 170"/>
            <p:cNvSpPr>
              <a:spLocks noChangeAspect="1" noChangeArrowheads="1"/>
            </p:cNvSpPr>
            <p:nvPr/>
          </p:nvSpPr>
          <p:spPr bwMode="auto">
            <a:xfrm rot="5400000">
              <a:off x="4000"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 name="AutoShape 171"/>
            <p:cNvSpPr>
              <a:spLocks noChangeAspect="1" noChangeArrowheads="1"/>
            </p:cNvSpPr>
            <p:nvPr/>
          </p:nvSpPr>
          <p:spPr bwMode="auto">
            <a:xfrm rot="5400000">
              <a:off x="4000"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 name="AutoShape 172"/>
            <p:cNvSpPr>
              <a:spLocks noChangeAspect="1" noChangeArrowheads="1"/>
            </p:cNvSpPr>
            <p:nvPr/>
          </p:nvSpPr>
          <p:spPr bwMode="auto">
            <a:xfrm rot="5400000">
              <a:off x="3870" y="182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AutoShape 173"/>
            <p:cNvSpPr>
              <a:spLocks noChangeAspect="1" noChangeArrowheads="1"/>
            </p:cNvSpPr>
            <p:nvPr/>
          </p:nvSpPr>
          <p:spPr bwMode="auto">
            <a:xfrm rot="5400000">
              <a:off x="4122"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 name="AutoShape 174"/>
            <p:cNvSpPr>
              <a:spLocks noChangeAspect="1" noChangeArrowheads="1"/>
            </p:cNvSpPr>
            <p:nvPr/>
          </p:nvSpPr>
          <p:spPr bwMode="auto">
            <a:xfrm rot="5400000">
              <a:off x="4000"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AutoShape 175"/>
            <p:cNvSpPr>
              <a:spLocks noChangeAspect="1" noChangeArrowheads="1"/>
            </p:cNvSpPr>
            <p:nvPr/>
          </p:nvSpPr>
          <p:spPr bwMode="auto">
            <a:xfrm rot="5400000">
              <a:off x="4247"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 name="AutoShape 176"/>
            <p:cNvSpPr>
              <a:spLocks noChangeAspect="1" noChangeArrowheads="1"/>
            </p:cNvSpPr>
            <p:nvPr/>
          </p:nvSpPr>
          <p:spPr bwMode="auto">
            <a:xfrm rot="5400000">
              <a:off x="4248"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 name="AutoShape 177"/>
            <p:cNvSpPr>
              <a:spLocks noChangeAspect="1" noChangeArrowheads="1"/>
            </p:cNvSpPr>
            <p:nvPr/>
          </p:nvSpPr>
          <p:spPr bwMode="auto">
            <a:xfrm rot="5400000">
              <a:off x="4246" y="182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 name="AutoShape 178"/>
            <p:cNvSpPr>
              <a:spLocks noChangeAspect="1" noChangeArrowheads="1"/>
            </p:cNvSpPr>
            <p:nvPr/>
          </p:nvSpPr>
          <p:spPr bwMode="auto">
            <a:xfrm rot="5400000">
              <a:off x="4247" y="193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 name="AutoShape 179"/>
            <p:cNvSpPr>
              <a:spLocks noChangeAspect="1" noChangeArrowheads="1"/>
            </p:cNvSpPr>
            <p:nvPr/>
          </p:nvSpPr>
          <p:spPr bwMode="auto">
            <a:xfrm rot="5400000">
              <a:off x="3871" y="193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 name="AutoShape 180"/>
            <p:cNvSpPr>
              <a:spLocks noChangeAspect="1" noChangeArrowheads="1"/>
            </p:cNvSpPr>
            <p:nvPr/>
          </p:nvSpPr>
          <p:spPr bwMode="auto">
            <a:xfrm rot="5400000">
              <a:off x="4122"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 name="AutoShape 181"/>
            <p:cNvSpPr>
              <a:spLocks noChangeAspect="1" noChangeArrowheads="1"/>
            </p:cNvSpPr>
            <p:nvPr/>
          </p:nvSpPr>
          <p:spPr bwMode="auto">
            <a:xfrm rot="5400000">
              <a:off x="4001"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 name="AutoShape 182"/>
            <p:cNvSpPr>
              <a:spLocks noChangeAspect="1" noChangeArrowheads="1"/>
            </p:cNvSpPr>
            <p:nvPr/>
          </p:nvSpPr>
          <p:spPr bwMode="auto">
            <a:xfrm rot="5400000">
              <a:off x="3836" y="1610"/>
              <a:ext cx="93"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 name="AutoShape 183"/>
            <p:cNvSpPr>
              <a:spLocks noChangeAspect="1" noChangeArrowheads="1"/>
            </p:cNvSpPr>
            <p:nvPr/>
          </p:nvSpPr>
          <p:spPr bwMode="auto">
            <a:xfrm rot="5400000">
              <a:off x="3838" y="1729"/>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 name="AutoShape 184"/>
            <p:cNvSpPr>
              <a:spLocks noChangeAspect="1" noChangeArrowheads="1"/>
            </p:cNvSpPr>
            <p:nvPr/>
          </p:nvSpPr>
          <p:spPr bwMode="auto">
            <a:xfrm rot="5400000">
              <a:off x="4088"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 name="AutoShape 185"/>
            <p:cNvSpPr>
              <a:spLocks noChangeAspect="1" noChangeArrowheads="1"/>
            </p:cNvSpPr>
            <p:nvPr/>
          </p:nvSpPr>
          <p:spPr bwMode="auto">
            <a:xfrm rot="5400000">
              <a:off x="4088"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AutoShape 186"/>
            <p:cNvSpPr>
              <a:spLocks noChangeAspect="1" noChangeArrowheads="1"/>
            </p:cNvSpPr>
            <p:nvPr/>
          </p:nvSpPr>
          <p:spPr bwMode="auto">
            <a:xfrm rot="5400000">
              <a:off x="3966"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AutoShape 187"/>
            <p:cNvSpPr>
              <a:spLocks noChangeAspect="1" noChangeArrowheads="1"/>
            </p:cNvSpPr>
            <p:nvPr/>
          </p:nvSpPr>
          <p:spPr bwMode="auto">
            <a:xfrm rot="5400000">
              <a:off x="3966"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AutoShape 188"/>
            <p:cNvSpPr>
              <a:spLocks noChangeAspect="1" noChangeArrowheads="1"/>
            </p:cNvSpPr>
            <p:nvPr/>
          </p:nvSpPr>
          <p:spPr bwMode="auto">
            <a:xfrm rot="5400000">
              <a:off x="3837" y="185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8" name="AutoShape 189"/>
            <p:cNvSpPr>
              <a:spLocks noChangeAspect="1" noChangeArrowheads="1"/>
            </p:cNvSpPr>
            <p:nvPr/>
          </p:nvSpPr>
          <p:spPr bwMode="auto">
            <a:xfrm rot="5400000">
              <a:off x="4087"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9" name="AutoShape 190"/>
            <p:cNvSpPr>
              <a:spLocks noChangeAspect="1" noChangeArrowheads="1"/>
            </p:cNvSpPr>
            <p:nvPr/>
          </p:nvSpPr>
          <p:spPr bwMode="auto">
            <a:xfrm rot="5400000">
              <a:off x="3965"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0" name="AutoShape 191"/>
            <p:cNvSpPr>
              <a:spLocks noChangeAspect="1" noChangeArrowheads="1"/>
            </p:cNvSpPr>
            <p:nvPr/>
          </p:nvSpPr>
          <p:spPr bwMode="auto">
            <a:xfrm rot="5400000">
              <a:off x="4213" y="160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1" name="AutoShape 192"/>
            <p:cNvSpPr>
              <a:spLocks noChangeAspect="1" noChangeArrowheads="1"/>
            </p:cNvSpPr>
            <p:nvPr/>
          </p:nvSpPr>
          <p:spPr bwMode="auto">
            <a:xfrm rot="5400000">
              <a:off x="4213" y="1729"/>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2" name="AutoShape 193"/>
            <p:cNvSpPr>
              <a:spLocks noChangeAspect="1" noChangeArrowheads="1"/>
            </p:cNvSpPr>
            <p:nvPr/>
          </p:nvSpPr>
          <p:spPr bwMode="auto">
            <a:xfrm rot="5400000">
              <a:off x="4214" y="1853"/>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3" name="AutoShape 194"/>
            <p:cNvSpPr>
              <a:spLocks noChangeAspect="1" noChangeArrowheads="1"/>
            </p:cNvSpPr>
            <p:nvPr/>
          </p:nvSpPr>
          <p:spPr bwMode="auto">
            <a:xfrm rot="5400000">
              <a:off x="4213" y="196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4" name="AutoShape 195"/>
            <p:cNvSpPr>
              <a:spLocks noChangeAspect="1" noChangeArrowheads="1"/>
            </p:cNvSpPr>
            <p:nvPr/>
          </p:nvSpPr>
          <p:spPr bwMode="auto">
            <a:xfrm rot="5400000">
              <a:off x="3837" y="1967"/>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5" name="AutoShape 196"/>
            <p:cNvSpPr>
              <a:spLocks noChangeAspect="1" noChangeArrowheads="1"/>
            </p:cNvSpPr>
            <p:nvPr/>
          </p:nvSpPr>
          <p:spPr bwMode="auto">
            <a:xfrm rot="5400000">
              <a:off x="4090" y="1965"/>
              <a:ext cx="90"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6" name="AutoShape 197"/>
            <p:cNvSpPr>
              <a:spLocks noChangeAspect="1" noChangeArrowheads="1"/>
            </p:cNvSpPr>
            <p:nvPr/>
          </p:nvSpPr>
          <p:spPr bwMode="auto">
            <a:xfrm rot="5400000">
              <a:off x="3968" y="1965"/>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7" name="AutoShape 198"/>
            <p:cNvSpPr>
              <a:spLocks noChangeAspect="1" noChangeArrowheads="1"/>
            </p:cNvSpPr>
            <p:nvPr/>
          </p:nvSpPr>
          <p:spPr bwMode="auto">
            <a:xfrm rot="5400000">
              <a:off x="3803"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8" name="AutoShape 199"/>
            <p:cNvSpPr>
              <a:spLocks noChangeAspect="1" noChangeArrowheads="1"/>
            </p:cNvSpPr>
            <p:nvPr/>
          </p:nvSpPr>
          <p:spPr bwMode="auto">
            <a:xfrm rot="5400000">
              <a:off x="3803"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AutoShape 200"/>
            <p:cNvSpPr>
              <a:spLocks noChangeAspect="1" noChangeArrowheads="1"/>
            </p:cNvSpPr>
            <p:nvPr/>
          </p:nvSpPr>
          <p:spPr bwMode="auto">
            <a:xfrm rot="5400000">
              <a:off x="4054"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0" name="AutoShape 201"/>
            <p:cNvSpPr>
              <a:spLocks noChangeAspect="1" noChangeArrowheads="1"/>
            </p:cNvSpPr>
            <p:nvPr/>
          </p:nvSpPr>
          <p:spPr bwMode="auto">
            <a:xfrm rot="5400000">
              <a:off x="4054"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1" name="AutoShape 202"/>
            <p:cNvSpPr>
              <a:spLocks noChangeAspect="1" noChangeArrowheads="1"/>
            </p:cNvSpPr>
            <p:nvPr/>
          </p:nvSpPr>
          <p:spPr bwMode="auto">
            <a:xfrm rot="5400000">
              <a:off x="3932"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2" name="AutoShape 203"/>
            <p:cNvSpPr>
              <a:spLocks noChangeAspect="1" noChangeArrowheads="1"/>
            </p:cNvSpPr>
            <p:nvPr/>
          </p:nvSpPr>
          <p:spPr bwMode="auto">
            <a:xfrm rot="5400000">
              <a:off x="3932"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3" name="AutoShape 204"/>
            <p:cNvSpPr>
              <a:spLocks noChangeAspect="1" noChangeArrowheads="1"/>
            </p:cNvSpPr>
            <p:nvPr/>
          </p:nvSpPr>
          <p:spPr bwMode="auto">
            <a:xfrm rot="5400000">
              <a:off x="3803" y="188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4" name="AutoShape 205"/>
            <p:cNvSpPr>
              <a:spLocks noChangeAspect="1" noChangeArrowheads="1"/>
            </p:cNvSpPr>
            <p:nvPr/>
          </p:nvSpPr>
          <p:spPr bwMode="auto">
            <a:xfrm rot="5400000">
              <a:off x="4055" y="188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5" name="AutoShape 206"/>
            <p:cNvSpPr>
              <a:spLocks noChangeAspect="1" noChangeArrowheads="1"/>
            </p:cNvSpPr>
            <p:nvPr/>
          </p:nvSpPr>
          <p:spPr bwMode="auto">
            <a:xfrm rot="5400000">
              <a:off x="3933" y="1882"/>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6" name="AutoShape 207"/>
            <p:cNvSpPr>
              <a:spLocks noChangeAspect="1" noChangeArrowheads="1"/>
            </p:cNvSpPr>
            <p:nvPr/>
          </p:nvSpPr>
          <p:spPr bwMode="auto">
            <a:xfrm rot="5400000">
              <a:off x="4179"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7" name="AutoShape 208"/>
            <p:cNvSpPr>
              <a:spLocks noChangeAspect="1" noChangeArrowheads="1"/>
            </p:cNvSpPr>
            <p:nvPr/>
          </p:nvSpPr>
          <p:spPr bwMode="auto">
            <a:xfrm rot="5400000">
              <a:off x="4179"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8" name="AutoShape 209"/>
            <p:cNvSpPr>
              <a:spLocks noChangeAspect="1" noChangeArrowheads="1"/>
            </p:cNvSpPr>
            <p:nvPr/>
          </p:nvSpPr>
          <p:spPr bwMode="auto">
            <a:xfrm rot="5400000">
              <a:off x="4180" y="1884"/>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9" name="AutoShape 210"/>
            <p:cNvSpPr>
              <a:spLocks noChangeAspect="1" noChangeArrowheads="1"/>
            </p:cNvSpPr>
            <p:nvPr/>
          </p:nvSpPr>
          <p:spPr bwMode="auto">
            <a:xfrm rot="5400000">
              <a:off x="4178"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0" name="AutoShape 211"/>
            <p:cNvSpPr>
              <a:spLocks noChangeAspect="1" noChangeArrowheads="1"/>
            </p:cNvSpPr>
            <p:nvPr/>
          </p:nvSpPr>
          <p:spPr bwMode="auto">
            <a:xfrm rot="5400000">
              <a:off x="3802"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 name="AutoShape 212"/>
            <p:cNvSpPr>
              <a:spLocks noChangeAspect="1" noChangeArrowheads="1"/>
            </p:cNvSpPr>
            <p:nvPr/>
          </p:nvSpPr>
          <p:spPr bwMode="auto">
            <a:xfrm rot="5400000">
              <a:off x="4055"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 name="AutoShape 213"/>
            <p:cNvSpPr>
              <a:spLocks noChangeAspect="1" noChangeArrowheads="1"/>
            </p:cNvSpPr>
            <p:nvPr/>
          </p:nvSpPr>
          <p:spPr bwMode="auto">
            <a:xfrm rot="5400000">
              <a:off x="3933"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3" name="AutoShape 214"/>
            <p:cNvSpPr>
              <a:spLocks noChangeAspect="1" noChangeArrowheads="1"/>
            </p:cNvSpPr>
            <p:nvPr/>
          </p:nvSpPr>
          <p:spPr bwMode="auto">
            <a:xfrm rot="5400000">
              <a:off x="3769" y="167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4" name="AutoShape 215"/>
            <p:cNvSpPr>
              <a:spLocks noChangeAspect="1" noChangeArrowheads="1"/>
            </p:cNvSpPr>
            <p:nvPr/>
          </p:nvSpPr>
          <p:spPr bwMode="auto">
            <a:xfrm rot="5400000">
              <a:off x="3770" y="1791"/>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5" name="AutoShape 216"/>
            <p:cNvSpPr>
              <a:spLocks noChangeAspect="1" noChangeArrowheads="1"/>
            </p:cNvSpPr>
            <p:nvPr/>
          </p:nvSpPr>
          <p:spPr bwMode="auto">
            <a:xfrm rot="5400000">
              <a:off x="4021" y="1670"/>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6" name="AutoShape 217"/>
            <p:cNvSpPr>
              <a:spLocks noChangeAspect="1" noChangeArrowheads="1"/>
            </p:cNvSpPr>
            <p:nvPr/>
          </p:nvSpPr>
          <p:spPr bwMode="auto">
            <a:xfrm rot="5400000">
              <a:off x="4021" y="179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7" name="AutoShape 218"/>
            <p:cNvSpPr>
              <a:spLocks noChangeAspect="1" noChangeArrowheads="1"/>
            </p:cNvSpPr>
            <p:nvPr/>
          </p:nvSpPr>
          <p:spPr bwMode="auto">
            <a:xfrm rot="5400000">
              <a:off x="3899" y="1670"/>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8" name="AutoShape 219"/>
            <p:cNvSpPr>
              <a:spLocks noChangeAspect="1" noChangeArrowheads="1"/>
            </p:cNvSpPr>
            <p:nvPr/>
          </p:nvSpPr>
          <p:spPr bwMode="auto">
            <a:xfrm rot="5400000">
              <a:off x="3899" y="179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9" name="AutoShape 220"/>
            <p:cNvSpPr>
              <a:spLocks noChangeAspect="1" noChangeArrowheads="1"/>
            </p:cNvSpPr>
            <p:nvPr/>
          </p:nvSpPr>
          <p:spPr bwMode="auto">
            <a:xfrm rot="5400000">
              <a:off x="3769" y="191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0" name="AutoShape 221"/>
            <p:cNvSpPr>
              <a:spLocks noChangeAspect="1" noChangeArrowheads="1"/>
            </p:cNvSpPr>
            <p:nvPr/>
          </p:nvSpPr>
          <p:spPr bwMode="auto">
            <a:xfrm rot="5400000">
              <a:off x="4021"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1" name="AutoShape 222"/>
            <p:cNvSpPr>
              <a:spLocks noChangeAspect="1" noChangeArrowheads="1"/>
            </p:cNvSpPr>
            <p:nvPr/>
          </p:nvSpPr>
          <p:spPr bwMode="auto">
            <a:xfrm rot="5400000">
              <a:off x="3899"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2" name="AutoShape 223"/>
            <p:cNvSpPr>
              <a:spLocks noChangeAspect="1" noChangeArrowheads="1"/>
            </p:cNvSpPr>
            <p:nvPr/>
          </p:nvSpPr>
          <p:spPr bwMode="auto">
            <a:xfrm rot="5400000">
              <a:off x="4146" y="167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3" name="AutoShape 224"/>
            <p:cNvSpPr>
              <a:spLocks noChangeAspect="1" noChangeArrowheads="1"/>
            </p:cNvSpPr>
            <p:nvPr/>
          </p:nvSpPr>
          <p:spPr bwMode="auto">
            <a:xfrm rot="5400000">
              <a:off x="4147" y="1791"/>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4" name="AutoShape 225"/>
            <p:cNvSpPr>
              <a:spLocks noChangeAspect="1" noChangeArrowheads="1"/>
            </p:cNvSpPr>
            <p:nvPr/>
          </p:nvSpPr>
          <p:spPr bwMode="auto">
            <a:xfrm rot="5400000">
              <a:off x="4146" y="1915"/>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5" name="AutoShape 226"/>
            <p:cNvSpPr>
              <a:spLocks noChangeAspect="1" noChangeArrowheads="1"/>
            </p:cNvSpPr>
            <p:nvPr/>
          </p:nvSpPr>
          <p:spPr bwMode="auto">
            <a:xfrm rot="5400000">
              <a:off x="4146" y="2029"/>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6" name="AutoShape 227"/>
            <p:cNvSpPr>
              <a:spLocks noChangeAspect="1" noChangeArrowheads="1"/>
            </p:cNvSpPr>
            <p:nvPr/>
          </p:nvSpPr>
          <p:spPr bwMode="auto">
            <a:xfrm rot="5400000">
              <a:off x="3769" y="202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7" name="AutoShape 228"/>
            <p:cNvSpPr>
              <a:spLocks noChangeAspect="1" noChangeArrowheads="1"/>
            </p:cNvSpPr>
            <p:nvPr/>
          </p:nvSpPr>
          <p:spPr bwMode="auto">
            <a:xfrm rot="5400000">
              <a:off x="4022"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8" name="AutoShape 229"/>
            <p:cNvSpPr>
              <a:spLocks noChangeAspect="1" noChangeArrowheads="1"/>
            </p:cNvSpPr>
            <p:nvPr/>
          </p:nvSpPr>
          <p:spPr bwMode="auto">
            <a:xfrm rot="5400000">
              <a:off x="3900"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9" name="AutoShape 230"/>
            <p:cNvSpPr>
              <a:spLocks noChangeAspect="1" noChangeArrowheads="1"/>
            </p:cNvSpPr>
            <p:nvPr/>
          </p:nvSpPr>
          <p:spPr bwMode="auto">
            <a:xfrm rot="5400000">
              <a:off x="3735" y="170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0" name="AutoShape 231"/>
            <p:cNvSpPr>
              <a:spLocks noChangeAspect="1" noChangeArrowheads="1"/>
            </p:cNvSpPr>
            <p:nvPr/>
          </p:nvSpPr>
          <p:spPr bwMode="auto">
            <a:xfrm rot="5400000">
              <a:off x="3736" y="1822"/>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1" name="AutoShape 232"/>
            <p:cNvSpPr>
              <a:spLocks noChangeAspect="1" noChangeArrowheads="1"/>
            </p:cNvSpPr>
            <p:nvPr/>
          </p:nvSpPr>
          <p:spPr bwMode="auto">
            <a:xfrm rot="5400000">
              <a:off x="3987" y="170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2" name="AutoShape 233"/>
            <p:cNvSpPr>
              <a:spLocks noChangeAspect="1" noChangeArrowheads="1"/>
            </p:cNvSpPr>
            <p:nvPr/>
          </p:nvSpPr>
          <p:spPr bwMode="auto">
            <a:xfrm rot="5400000">
              <a:off x="3987" y="1822"/>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3" name="AutoShape 234"/>
            <p:cNvSpPr>
              <a:spLocks noChangeAspect="1" noChangeArrowheads="1"/>
            </p:cNvSpPr>
            <p:nvPr/>
          </p:nvSpPr>
          <p:spPr bwMode="auto">
            <a:xfrm rot="5400000">
              <a:off x="3865" y="1701"/>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4" name="AutoShape 235"/>
            <p:cNvSpPr>
              <a:spLocks noChangeAspect="1" noChangeArrowheads="1"/>
            </p:cNvSpPr>
            <p:nvPr/>
          </p:nvSpPr>
          <p:spPr bwMode="auto">
            <a:xfrm rot="5400000">
              <a:off x="3865" y="182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5" name="AutoShape 236"/>
            <p:cNvSpPr>
              <a:spLocks noChangeAspect="1" noChangeArrowheads="1"/>
            </p:cNvSpPr>
            <p:nvPr/>
          </p:nvSpPr>
          <p:spPr bwMode="auto">
            <a:xfrm rot="5400000">
              <a:off x="3735" y="194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6" name="AutoShape 237"/>
            <p:cNvSpPr>
              <a:spLocks noChangeAspect="1" noChangeArrowheads="1"/>
            </p:cNvSpPr>
            <p:nvPr/>
          </p:nvSpPr>
          <p:spPr bwMode="auto">
            <a:xfrm rot="5400000">
              <a:off x="3987"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7" name="AutoShape 238"/>
            <p:cNvSpPr>
              <a:spLocks noChangeAspect="1" noChangeArrowheads="1"/>
            </p:cNvSpPr>
            <p:nvPr/>
          </p:nvSpPr>
          <p:spPr bwMode="auto">
            <a:xfrm rot="5400000">
              <a:off x="3865"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8" name="AutoShape 239"/>
            <p:cNvSpPr>
              <a:spLocks noChangeAspect="1" noChangeArrowheads="1"/>
            </p:cNvSpPr>
            <p:nvPr/>
          </p:nvSpPr>
          <p:spPr bwMode="auto">
            <a:xfrm rot="5400000">
              <a:off x="4112" y="170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9" name="AutoShape 240"/>
            <p:cNvSpPr>
              <a:spLocks noChangeAspect="1" noChangeArrowheads="1"/>
            </p:cNvSpPr>
            <p:nvPr/>
          </p:nvSpPr>
          <p:spPr bwMode="auto">
            <a:xfrm rot="5400000">
              <a:off x="4113" y="1822"/>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0" name="AutoShape 241"/>
            <p:cNvSpPr>
              <a:spLocks noChangeAspect="1" noChangeArrowheads="1"/>
            </p:cNvSpPr>
            <p:nvPr/>
          </p:nvSpPr>
          <p:spPr bwMode="auto">
            <a:xfrm rot="5400000">
              <a:off x="4112" y="194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1" name="AutoShape 242"/>
            <p:cNvSpPr>
              <a:spLocks noChangeAspect="1" noChangeArrowheads="1"/>
            </p:cNvSpPr>
            <p:nvPr/>
          </p:nvSpPr>
          <p:spPr bwMode="auto">
            <a:xfrm rot="5400000">
              <a:off x="4112" y="206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2" name="AutoShape 243"/>
            <p:cNvSpPr>
              <a:spLocks noChangeAspect="1" noChangeArrowheads="1"/>
            </p:cNvSpPr>
            <p:nvPr/>
          </p:nvSpPr>
          <p:spPr bwMode="auto">
            <a:xfrm rot="5400000">
              <a:off x="3735" y="206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3" name="AutoShape 244"/>
            <p:cNvSpPr>
              <a:spLocks noChangeAspect="1" noChangeArrowheads="1"/>
            </p:cNvSpPr>
            <p:nvPr/>
          </p:nvSpPr>
          <p:spPr bwMode="auto">
            <a:xfrm rot="5400000">
              <a:off x="3987"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4" name="AutoShape 245"/>
            <p:cNvSpPr>
              <a:spLocks noChangeAspect="1" noChangeArrowheads="1"/>
            </p:cNvSpPr>
            <p:nvPr/>
          </p:nvSpPr>
          <p:spPr bwMode="auto">
            <a:xfrm rot="5400000">
              <a:off x="3865"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grpSp>
        <p:nvGrpSpPr>
          <p:cNvPr id="77828" name="Group 323"/>
          <p:cNvGrpSpPr>
            <a:grpSpLocks/>
          </p:cNvGrpSpPr>
          <p:nvPr/>
        </p:nvGrpSpPr>
        <p:grpSpPr bwMode="auto">
          <a:xfrm>
            <a:off x="3155950" y="2674938"/>
            <a:ext cx="623888" cy="228600"/>
            <a:chOff x="6705600" y="5014913"/>
            <a:chExt cx="623888" cy="228600"/>
          </a:xfrm>
        </p:grpSpPr>
        <p:grpSp>
          <p:nvGrpSpPr>
            <p:cNvPr id="246" name="Group 12"/>
            <p:cNvGrpSpPr>
              <a:grpSpLocks/>
            </p:cNvGrpSpPr>
            <p:nvPr/>
          </p:nvGrpSpPr>
          <p:grpSpPr bwMode="auto">
            <a:xfrm>
              <a:off x="6705600" y="5014913"/>
              <a:ext cx="360363" cy="228600"/>
              <a:chOff x="3776" y="3429"/>
              <a:chExt cx="274" cy="109"/>
            </a:xfrm>
            <a:noFill/>
          </p:grpSpPr>
          <p:sp>
            <p:nvSpPr>
              <p:cNvPr id="248"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9"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0"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1"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2"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77852"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cxnSp>
        <p:nvCxnSpPr>
          <p:cNvPr id="77829" name="Straight Connector 332"/>
          <p:cNvCxnSpPr>
            <a:cxnSpLocks noChangeShapeType="1"/>
          </p:cNvCxnSpPr>
          <p:nvPr/>
        </p:nvCxnSpPr>
        <p:spPr bwMode="auto">
          <a:xfrm rot="5400000">
            <a:off x="2850357" y="3359944"/>
            <a:ext cx="1828800" cy="15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nvGrpSpPr>
          <p:cNvPr id="77830" name="Group 335"/>
          <p:cNvGrpSpPr>
            <a:grpSpLocks/>
          </p:cNvGrpSpPr>
          <p:nvPr/>
        </p:nvGrpSpPr>
        <p:grpSpPr bwMode="auto">
          <a:xfrm>
            <a:off x="3141663" y="3360738"/>
            <a:ext cx="623887" cy="228600"/>
            <a:chOff x="6705600" y="5014913"/>
            <a:chExt cx="623888" cy="228600"/>
          </a:xfrm>
        </p:grpSpPr>
        <p:grpSp>
          <p:nvGrpSpPr>
            <p:cNvPr id="253" name="Group 12"/>
            <p:cNvGrpSpPr>
              <a:grpSpLocks/>
            </p:cNvGrpSpPr>
            <p:nvPr/>
          </p:nvGrpSpPr>
          <p:grpSpPr bwMode="auto">
            <a:xfrm>
              <a:off x="6705600" y="5014913"/>
              <a:ext cx="360363" cy="228600"/>
              <a:chOff x="3776" y="3429"/>
              <a:chExt cx="274" cy="109"/>
            </a:xfrm>
            <a:noFill/>
          </p:grpSpPr>
          <p:sp>
            <p:nvSpPr>
              <p:cNvPr id="257"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8"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9"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0"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1"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77850"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grpSp>
        <p:nvGrpSpPr>
          <p:cNvPr id="77831" name="Group 343"/>
          <p:cNvGrpSpPr>
            <a:grpSpLocks/>
          </p:cNvGrpSpPr>
          <p:nvPr/>
        </p:nvGrpSpPr>
        <p:grpSpPr bwMode="auto">
          <a:xfrm>
            <a:off x="3141663" y="4122738"/>
            <a:ext cx="623887" cy="228600"/>
            <a:chOff x="6705600" y="5014913"/>
            <a:chExt cx="623888" cy="228600"/>
          </a:xfrm>
        </p:grpSpPr>
        <p:grpSp>
          <p:nvGrpSpPr>
            <p:cNvPr id="255" name="Group 12"/>
            <p:cNvGrpSpPr>
              <a:grpSpLocks/>
            </p:cNvGrpSpPr>
            <p:nvPr/>
          </p:nvGrpSpPr>
          <p:grpSpPr bwMode="auto">
            <a:xfrm>
              <a:off x="6705600" y="5014913"/>
              <a:ext cx="360363" cy="228600"/>
              <a:chOff x="3776" y="3429"/>
              <a:chExt cx="274" cy="109"/>
            </a:xfrm>
            <a:noFill/>
          </p:grpSpPr>
          <p:sp>
            <p:nvSpPr>
              <p:cNvPr id="265"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6"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7"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8"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9"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77848"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cxnSp>
        <p:nvCxnSpPr>
          <p:cNvPr id="77832" name="Straight Connector 351"/>
          <p:cNvCxnSpPr>
            <a:cxnSpLocks noChangeShapeType="1"/>
          </p:cNvCxnSpPr>
          <p:nvPr/>
        </p:nvCxnSpPr>
        <p:spPr bwMode="auto">
          <a:xfrm flipV="1">
            <a:off x="3765550" y="3132138"/>
            <a:ext cx="7524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271" name="Rectangle 270"/>
          <p:cNvSpPr/>
          <p:nvPr/>
        </p:nvSpPr>
        <p:spPr bwMode="auto">
          <a:xfrm>
            <a:off x="5364163" y="3817938"/>
            <a:ext cx="2057400" cy="3048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272" name="Rectangle 271"/>
          <p:cNvSpPr/>
          <p:nvPr/>
        </p:nvSpPr>
        <p:spPr bwMode="auto">
          <a:xfrm>
            <a:off x="5275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273" name="Rectangle 272"/>
          <p:cNvSpPr/>
          <p:nvPr/>
        </p:nvSpPr>
        <p:spPr bwMode="auto">
          <a:xfrm>
            <a:off x="7180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77836" name="AutoShape 93"/>
          <p:cNvSpPr>
            <a:spLocks noChangeArrowheads="1"/>
          </p:cNvSpPr>
          <p:nvPr/>
        </p:nvSpPr>
        <p:spPr bwMode="auto">
          <a:xfrm rot="-5400000">
            <a:off x="1389063" y="2514600"/>
            <a:ext cx="990600" cy="1905000"/>
          </a:xfrm>
          <a:prstGeom prst="downArrow">
            <a:avLst>
              <a:gd name="adj1" fmla="val 50000"/>
              <a:gd name="adj2" fmla="val 60417"/>
            </a:avLst>
          </a:prstGeom>
          <a:solidFill>
            <a:schemeClr val="bg2"/>
          </a:solidFill>
          <a:ln w="57150">
            <a:solidFill>
              <a:schemeClr val="tx2"/>
            </a:solidFill>
            <a:miter lim="800000"/>
            <a:headEnd/>
            <a:tailEnd/>
          </a:ln>
        </p:spPr>
        <p:txBody>
          <a:bodyPr rot="10800000" wrap="none" anchor="ctr"/>
          <a:lstStyle/>
          <a:p>
            <a:pPr algn="ctr">
              <a:buClr>
                <a:srgbClr val="000000"/>
              </a:buClr>
              <a:buSzPct val="100000"/>
              <a:buFont typeface="Times New Roman" charset="0"/>
              <a:buNone/>
            </a:pPr>
            <a:endParaRPr lang="en-US" sz="1800">
              <a:solidFill>
                <a:prstClr val="white"/>
              </a:solidFill>
            </a:endParaRPr>
          </a:p>
        </p:txBody>
      </p:sp>
      <p:sp>
        <p:nvSpPr>
          <p:cNvPr id="77837" name="Rectangle 94"/>
          <p:cNvSpPr>
            <a:spLocks noChangeArrowheads="1"/>
          </p:cNvSpPr>
          <p:nvPr/>
        </p:nvSpPr>
        <p:spPr bwMode="auto">
          <a:xfrm>
            <a:off x="1008063" y="3276600"/>
            <a:ext cx="1336675" cy="3048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buClr>
                <a:srgbClr val="000000"/>
              </a:buClr>
              <a:buSzPct val="100000"/>
              <a:buFont typeface="Times New Roman" charset="0"/>
              <a:buNone/>
            </a:pPr>
            <a:r>
              <a:rPr lang="en-US" sz="2000" b="1">
                <a:solidFill>
                  <a:srgbClr val="003367"/>
                </a:solidFill>
              </a:rPr>
              <a:t>Work</a:t>
            </a:r>
            <a:endParaRPr lang="en-US" sz="1600" b="1">
              <a:solidFill>
                <a:srgbClr val="003367"/>
              </a:solidFill>
            </a:endParaRPr>
          </a:p>
        </p:txBody>
      </p:sp>
      <p:sp>
        <p:nvSpPr>
          <p:cNvPr id="77838" name="Text Box 59"/>
          <p:cNvSpPr txBox="1">
            <a:spLocks noChangeArrowheads="1"/>
          </p:cNvSpPr>
          <p:nvPr/>
        </p:nvSpPr>
        <p:spPr bwMode="auto">
          <a:xfrm>
            <a:off x="4724400" y="4857750"/>
            <a:ext cx="353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Server cluster/farm/cloud/grid</a:t>
            </a:r>
          </a:p>
          <a:p>
            <a:pPr algn="ctr" eaLnBrk="1" hangingPunct="1">
              <a:buClr>
                <a:srgbClr val="000000"/>
              </a:buClr>
              <a:buSzPct val="100000"/>
              <a:buFont typeface="Times New Roman" charset="0"/>
              <a:buNone/>
            </a:pPr>
            <a:r>
              <a:rPr lang="en-US" sz="2000">
                <a:solidFill>
                  <a:srgbClr val="003367"/>
                </a:solidFill>
              </a:rPr>
              <a:t>Data center</a:t>
            </a:r>
          </a:p>
        </p:txBody>
      </p:sp>
      <p:sp>
        <p:nvSpPr>
          <p:cNvPr id="278" name="Rectangle 381"/>
          <p:cNvSpPr>
            <a:spLocks noChangeArrowheads="1"/>
          </p:cNvSpPr>
          <p:nvPr/>
        </p:nvSpPr>
        <p:spPr bwMode="auto">
          <a:xfrm>
            <a:off x="5275263" y="3817938"/>
            <a:ext cx="2286000" cy="368300"/>
          </a:xfrm>
          <a:prstGeom prst="rect">
            <a:avLst/>
          </a:prstGeom>
          <a:solidFill>
            <a:schemeClr val="accent5"/>
          </a:solidFill>
          <a:ln w="9525">
            <a:noFill/>
            <a:miter lim="800000"/>
            <a:headEnd/>
            <a:tailEnd/>
          </a:ln>
        </p:spPr>
        <p:txBody>
          <a:bodyPr>
            <a:spAutoFit/>
          </a:bodyPr>
          <a:lstStyle/>
          <a:p>
            <a:pPr algn="ctr">
              <a:buClr>
                <a:srgbClr val="000000"/>
              </a:buClr>
              <a:buSzPct val="100000"/>
              <a:buFont typeface="Times New Roman" charset="0"/>
              <a:buNone/>
            </a:pPr>
            <a:r>
              <a:rPr lang="en-US" sz="1800" b="1">
                <a:solidFill>
                  <a:srgbClr val="003367"/>
                </a:solidFill>
                <a:cs typeface="Arial" charset="0"/>
              </a:rPr>
              <a:t>Support substrate</a:t>
            </a:r>
            <a:endParaRPr lang="en-US" sz="1600" b="1">
              <a:solidFill>
                <a:srgbClr val="003367"/>
              </a:solidFill>
              <a:cs typeface="Arial" charset="0"/>
            </a:endParaRPr>
          </a:p>
        </p:txBody>
      </p:sp>
      <p:sp>
        <p:nvSpPr>
          <p:cNvPr id="77840" name="Title 281"/>
          <p:cNvSpPr>
            <a:spLocks noGrp="1"/>
          </p:cNvSpPr>
          <p:nvPr>
            <p:ph type="title"/>
          </p:nvPr>
        </p:nvSpPr>
        <p:spPr/>
        <p:txBody>
          <a:bodyPr/>
          <a:lstStyle/>
          <a:p>
            <a:r>
              <a:rPr lang="en-US">
                <a:latin typeface="Arial" charset="0"/>
                <a:ea typeface="ＭＳ Ｐゴシック" charset="0"/>
              </a:rPr>
              <a:t>Scaling a service</a:t>
            </a:r>
          </a:p>
        </p:txBody>
      </p:sp>
      <p:sp>
        <p:nvSpPr>
          <p:cNvPr id="77841" name="Text Box 59"/>
          <p:cNvSpPr txBox="1">
            <a:spLocks noChangeArrowheads="1"/>
          </p:cNvSpPr>
          <p:nvPr/>
        </p:nvSpPr>
        <p:spPr bwMode="auto">
          <a:xfrm>
            <a:off x="4114800" y="182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Dispatcher</a:t>
            </a:r>
          </a:p>
        </p:txBody>
      </p:sp>
      <p:cxnSp>
        <p:nvCxnSpPr>
          <p:cNvPr id="77842" name="Straight Connector 292"/>
          <p:cNvCxnSpPr>
            <a:cxnSpLocks noChangeShapeType="1"/>
          </p:cNvCxnSpPr>
          <p:nvPr/>
        </p:nvCxnSpPr>
        <p:spPr bwMode="auto">
          <a:xfrm rot="5400000" flipH="1" flipV="1">
            <a:off x="4229100" y="2476500"/>
            <a:ext cx="762000" cy="5334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7843" name="Text Box 59"/>
          <p:cNvSpPr txBox="1">
            <a:spLocks noChangeArrowheads="1"/>
          </p:cNvSpPr>
          <p:nvPr/>
        </p:nvSpPr>
        <p:spPr bwMode="auto">
          <a:xfrm>
            <a:off x="381000" y="5845314"/>
            <a:ext cx="861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pPr>
            <a:r>
              <a:rPr lang="en-US" sz="2000" b="1" dirty="0">
                <a:solidFill>
                  <a:srgbClr val="003367"/>
                </a:solidFill>
              </a:rPr>
              <a:t>Incremental scalability. </a:t>
            </a:r>
            <a:r>
              <a:rPr lang="en-US" sz="2000" b="1" dirty="0" smtClean="0">
                <a:solidFill>
                  <a:srgbClr val="003367"/>
                </a:solidFill>
              </a:rPr>
              <a:t> </a:t>
            </a:r>
            <a:r>
              <a:rPr lang="en-US" sz="2000" dirty="0" smtClean="0">
                <a:solidFill>
                  <a:srgbClr val="003367"/>
                </a:solidFill>
              </a:rPr>
              <a:t>Add </a:t>
            </a:r>
            <a:r>
              <a:rPr lang="en-US" sz="2000" dirty="0">
                <a:solidFill>
                  <a:srgbClr val="003367"/>
                </a:solidFill>
              </a:rPr>
              <a:t>servers or “bricks” for scale and robustness.</a:t>
            </a:r>
          </a:p>
          <a:p>
            <a:pPr eaLnBrk="1" hangingPunct="1">
              <a:buClr>
                <a:srgbClr val="000000"/>
              </a:buClr>
              <a:buSzPct val="100000"/>
              <a:buFont typeface="Times New Roman" charset="0"/>
              <a:buNone/>
            </a:pPr>
            <a:r>
              <a:rPr lang="en-US" sz="2000" dirty="0">
                <a:solidFill>
                  <a:srgbClr val="003367"/>
                </a:solidFill>
              </a:rPr>
              <a:t>Issues: state storage, server selection, request routing, etc</a:t>
            </a:r>
            <a:r>
              <a:rPr lang="en-US" sz="2000" dirty="0" smtClean="0">
                <a:solidFill>
                  <a:srgbClr val="003367"/>
                </a:solidFill>
              </a:rPr>
              <a:t>.</a:t>
            </a:r>
          </a:p>
        </p:txBody>
      </p:sp>
      <p:pic>
        <p:nvPicPr>
          <p:cNvPr id="77844" name="Picture 284"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Picture 28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6" name="Picture 28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1512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752600"/>
            <a:ext cx="4432300" cy="3975100"/>
          </a:xfrm>
          <a:prstGeom prst="rect">
            <a:avLst/>
          </a:prstGeom>
        </p:spPr>
      </p:pic>
      <p:pic>
        <p:nvPicPr>
          <p:cNvPr id="3" name="Picture 2"/>
          <p:cNvPicPr>
            <a:picLocks noChangeAspect="1"/>
          </p:cNvPicPr>
          <p:nvPr/>
        </p:nvPicPr>
        <p:blipFill>
          <a:blip r:embed="rId3"/>
          <a:stretch>
            <a:fillRect/>
          </a:stretch>
        </p:blipFill>
        <p:spPr>
          <a:xfrm>
            <a:off x="4876800" y="1498600"/>
            <a:ext cx="4114800" cy="4292600"/>
          </a:xfrm>
          <a:prstGeom prst="rect">
            <a:avLst/>
          </a:prstGeom>
        </p:spPr>
      </p:pic>
      <p:sp>
        <p:nvSpPr>
          <p:cNvPr id="4" name="Right Arrow 3"/>
          <p:cNvSpPr/>
          <p:nvPr/>
        </p:nvSpPr>
        <p:spPr bwMode="auto">
          <a:xfrm>
            <a:off x="4419600" y="2715768"/>
            <a:ext cx="978408" cy="484632"/>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Rectangle 4"/>
          <p:cNvSpPr/>
          <p:nvPr/>
        </p:nvSpPr>
        <p:spPr>
          <a:xfrm>
            <a:off x="76200" y="6400800"/>
            <a:ext cx="8839200" cy="338554"/>
          </a:xfrm>
          <a:prstGeom prst="rect">
            <a:avLst/>
          </a:prstGeom>
        </p:spPr>
        <p:txBody>
          <a:bodyPr wrap="square">
            <a:spAutoFit/>
          </a:bodyPr>
          <a:lstStyle/>
          <a:p>
            <a:r>
              <a:rPr lang="en-US" sz="1600" dirty="0">
                <a:solidFill>
                  <a:srgbClr val="5B5B5B"/>
                </a:solidFill>
              </a:rPr>
              <a:t>http://</a:t>
            </a:r>
            <a:r>
              <a:rPr lang="en-US" sz="1600" dirty="0" err="1">
                <a:solidFill>
                  <a:srgbClr val="5B5B5B"/>
                </a:solidFill>
              </a:rPr>
              <a:t>dbshards.com</a:t>
            </a:r>
            <a:r>
              <a:rPr lang="en-US" sz="1600" dirty="0">
                <a:solidFill>
                  <a:srgbClr val="5B5B5B"/>
                </a:solidFill>
              </a:rPr>
              <a:t>/</a:t>
            </a:r>
            <a:r>
              <a:rPr lang="en-US" sz="1600" dirty="0" err="1">
                <a:solidFill>
                  <a:srgbClr val="5B5B5B"/>
                </a:solidFill>
              </a:rPr>
              <a:t>dbshards</a:t>
            </a:r>
            <a:r>
              <a:rPr lang="en-US" sz="1600" dirty="0">
                <a:solidFill>
                  <a:srgbClr val="5B5B5B"/>
                </a:solidFill>
              </a:rPr>
              <a:t>/database-</a:t>
            </a:r>
            <a:r>
              <a:rPr lang="en-US" sz="1600" dirty="0" err="1">
                <a:solidFill>
                  <a:srgbClr val="5B5B5B"/>
                </a:solidFill>
              </a:rPr>
              <a:t>sharding</a:t>
            </a:r>
            <a:r>
              <a:rPr lang="en-US" sz="1600" dirty="0">
                <a:solidFill>
                  <a:srgbClr val="5B5B5B"/>
                </a:solidFill>
              </a:rPr>
              <a:t>-white-paper/</a:t>
            </a:r>
          </a:p>
        </p:txBody>
      </p:sp>
      <p:sp>
        <p:nvSpPr>
          <p:cNvPr id="6" name="Title 5"/>
          <p:cNvSpPr>
            <a:spLocks noGrp="1"/>
          </p:cNvSpPr>
          <p:nvPr>
            <p:ph type="title"/>
          </p:nvPr>
        </p:nvSpPr>
        <p:spPr/>
        <p:txBody>
          <a:bodyPr/>
          <a:lstStyle/>
          <a:p>
            <a:r>
              <a:rPr lang="en-US" dirty="0" smtClean="0"/>
              <a:t>Scale-up vs. scale-out</a:t>
            </a:r>
            <a:endParaRPr lang="en-US" dirty="0"/>
          </a:p>
        </p:txBody>
      </p:sp>
    </p:spTree>
    <p:extLst>
      <p:ext uri="{BB962C8B-B14F-4D97-AF65-F5344CB8AC3E}">
        <p14:creationId xmlns:p14="http://schemas.microsoft.com/office/powerpoint/2010/main" val="37127055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load spreading</a:t>
            </a:r>
            <a:endParaRPr lang="en-US" dirty="0"/>
          </a:p>
        </p:txBody>
      </p:sp>
      <p:sp>
        <p:nvSpPr>
          <p:cNvPr id="3" name="Content Placeholder 2"/>
          <p:cNvSpPr>
            <a:spLocks noGrp="1"/>
          </p:cNvSpPr>
          <p:nvPr>
            <p:ph idx="1"/>
          </p:nvPr>
        </p:nvSpPr>
        <p:spPr>
          <a:xfrm>
            <a:off x="457200" y="1447800"/>
            <a:ext cx="8226425" cy="4953000"/>
          </a:xfrm>
        </p:spPr>
        <p:txBody>
          <a:bodyPr/>
          <a:lstStyle/>
          <a:p>
            <a:r>
              <a:rPr lang="en-US" dirty="0" smtClean="0"/>
              <a:t>Spread (“deal”) the data across a set of storage units.</a:t>
            </a:r>
          </a:p>
          <a:p>
            <a:pPr lvl="1"/>
            <a:r>
              <a:rPr lang="en-US" dirty="0"/>
              <a:t>Make </a:t>
            </a:r>
            <a:r>
              <a:rPr lang="en-US" dirty="0" smtClean="0"/>
              <a:t>it “look like one big unit”, e.g., “one big disk”.</a:t>
            </a:r>
          </a:p>
          <a:p>
            <a:pPr lvl="1"/>
            <a:r>
              <a:rPr lang="en-US" dirty="0" smtClean="0"/>
              <a:t>Redirect requests for a data item to the right unit.</a:t>
            </a:r>
          </a:p>
          <a:p>
            <a:r>
              <a:rPr lang="en-US" dirty="0" smtClean="0"/>
              <a:t>The concept appears in many different settings/contexts.</a:t>
            </a:r>
          </a:p>
          <a:p>
            <a:pPr lvl="1"/>
            <a:r>
              <a:rPr lang="en-US" dirty="0" smtClean="0"/>
              <a:t>We can spread load across many servers too, to make a </a:t>
            </a:r>
            <a:r>
              <a:rPr lang="en-US" b="1" dirty="0" smtClean="0"/>
              <a:t>server cluster</a:t>
            </a:r>
            <a:r>
              <a:rPr lang="en-US" dirty="0" smtClean="0"/>
              <a:t> look like “one big server”.</a:t>
            </a:r>
          </a:p>
          <a:p>
            <a:pPr lvl="1"/>
            <a:r>
              <a:rPr lang="en-US" dirty="0" smtClean="0"/>
              <a:t>We can spread out different data items: objects, records, blocks, chunks, tables, buckets, keys….</a:t>
            </a:r>
          </a:p>
          <a:p>
            <a:pPr lvl="1"/>
            <a:r>
              <a:rPr lang="en-US" dirty="0" smtClean="0"/>
              <a:t>Keep track using maps or a deterministic function (e.g., a hash).</a:t>
            </a:r>
          </a:p>
          <a:p>
            <a:r>
              <a:rPr lang="en-US" sz="2200" dirty="0" smtClean="0"/>
              <a:t>Also called </a:t>
            </a:r>
            <a:r>
              <a:rPr lang="en-US" sz="2200" dirty="0" err="1" smtClean="0"/>
              <a:t>sharding</a:t>
            </a:r>
            <a:r>
              <a:rPr lang="en-US" sz="2200" dirty="0" smtClean="0"/>
              <a:t>, </a:t>
            </a:r>
            <a:r>
              <a:rPr lang="en-US" sz="2200" dirty="0" err="1" smtClean="0"/>
              <a:t>declustering</a:t>
            </a:r>
            <a:r>
              <a:rPr lang="en-US" sz="2200" dirty="0" smtClean="0"/>
              <a:t>, striping, “bricks”.</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66" y="5850060"/>
            <a:ext cx="5599134" cy="9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798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scaling and bottlenecks</a:t>
            </a:r>
            <a:endParaRPr lang="en-US" dirty="0"/>
          </a:p>
        </p:txBody>
      </p:sp>
      <p:sp>
        <p:nvSpPr>
          <p:cNvPr id="6" name="Content Placeholder 5"/>
          <p:cNvSpPr>
            <a:spLocks noGrp="1"/>
          </p:cNvSpPr>
          <p:nvPr>
            <p:ph idx="1"/>
          </p:nvPr>
        </p:nvSpPr>
        <p:spPr>
          <a:xfrm>
            <a:off x="457200" y="1600200"/>
            <a:ext cx="8305800" cy="4111625"/>
          </a:xfrm>
        </p:spPr>
        <p:txBody>
          <a:bodyPr/>
          <a:lstStyle/>
          <a:p>
            <a:pPr marL="0" indent="0">
              <a:buNone/>
            </a:pPr>
            <a:r>
              <a:rPr lang="en-US" sz="2000" dirty="0" smtClean="0"/>
              <a:t>Scale up by adding capacity incrementally?</a:t>
            </a:r>
          </a:p>
          <a:p>
            <a:r>
              <a:rPr lang="en-US" sz="2000" b="0" dirty="0" smtClean="0"/>
              <a:t>“Just add bricks/blades/units/elements/cores”...but that presumes we can </a:t>
            </a:r>
            <a:r>
              <a:rPr lang="en-US" sz="2000" dirty="0" smtClean="0"/>
              <a:t>parallelize</a:t>
            </a:r>
            <a:r>
              <a:rPr lang="en-US" sz="2000" b="0" dirty="0" smtClean="0"/>
              <a:t> the workload.</a:t>
            </a:r>
          </a:p>
          <a:p>
            <a:r>
              <a:rPr lang="en-US" sz="2000" dirty="0" smtClean="0"/>
              <a:t>“Service workloads parallelize easily.” </a:t>
            </a:r>
          </a:p>
          <a:p>
            <a:pPr lvl="1"/>
            <a:r>
              <a:rPr lang="en-US" sz="1800" b="0" dirty="0" smtClean="0"/>
              <a:t>Many independent requests: spread requests across multiple units.</a:t>
            </a:r>
          </a:p>
          <a:p>
            <a:pPr lvl="1"/>
            <a:r>
              <a:rPr lang="en-US" sz="1800" b="0" dirty="0" smtClean="0"/>
              <a:t>Problem: some requests use shared data.  Partition data into chunks and spread them across the units: be sure to read/write a common copy.</a:t>
            </a:r>
          </a:p>
          <a:p>
            <a:r>
              <a:rPr lang="en-US" sz="2000" b="0" dirty="0" smtClean="0"/>
              <a:t>Load must be evenly distributed, or else some unit saturates before the others (</a:t>
            </a:r>
            <a:r>
              <a:rPr lang="en-US" sz="2000" dirty="0" smtClean="0">
                <a:solidFill>
                  <a:srgbClr val="651222"/>
                </a:solidFill>
              </a:rPr>
              <a:t>bottleneck</a:t>
            </a:r>
            <a:r>
              <a:rPr lang="en-US" sz="2000" b="0" dirty="0"/>
              <a:t> </a:t>
            </a:r>
            <a:r>
              <a:rPr lang="en-US" sz="2000" b="0" dirty="0" smtClean="0"/>
              <a:t>or </a:t>
            </a:r>
            <a:r>
              <a:rPr lang="en-US" sz="2000" dirty="0" smtClean="0">
                <a:solidFill>
                  <a:srgbClr val="800000"/>
                </a:solidFill>
              </a:rPr>
              <a:t>hot spot</a:t>
            </a:r>
            <a:r>
              <a:rPr lang="en-US" sz="2000" b="0" dirty="0" smtClean="0"/>
              <a:t>).</a:t>
            </a:r>
          </a:p>
          <a:p>
            <a:pPr lvl="1"/>
            <a:endParaRPr lang="en-US" sz="1800" b="0" dirty="0" smtClean="0"/>
          </a:p>
        </p:txBody>
      </p:sp>
      <p:grpSp>
        <p:nvGrpSpPr>
          <p:cNvPr id="285" name="Group 284"/>
          <p:cNvGrpSpPr/>
          <p:nvPr/>
        </p:nvGrpSpPr>
        <p:grpSpPr>
          <a:xfrm>
            <a:off x="3962400" y="5236924"/>
            <a:ext cx="4882537" cy="1629325"/>
            <a:chOff x="931863" y="2362229"/>
            <a:chExt cx="7535411" cy="2514600"/>
          </a:xfrm>
        </p:grpSpPr>
        <p:sp>
          <p:nvSpPr>
            <p:cNvPr id="7" name="Cloud 6"/>
            <p:cNvSpPr/>
            <p:nvPr/>
          </p:nvSpPr>
          <p:spPr bwMode="auto">
            <a:xfrm rot="322715">
              <a:off x="4546001" y="2362229"/>
              <a:ext cx="3921273" cy="25146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grpSp>
          <p:nvGrpSpPr>
            <p:cNvPr id="8" name="Group 3"/>
            <p:cNvGrpSpPr>
              <a:grpSpLocks/>
            </p:cNvGrpSpPr>
            <p:nvPr/>
          </p:nvGrpSpPr>
          <p:grpSpPr bwMode="auto">
            <a:xfrm>
              <a:off x="5831005" y="2667860"/>
              <a:ext cx="1133017" cy="1073150"/>
              <a:chOff x="3732" y="1580"/>
              <a:chExt cx="610" cy="575"/>
            </a:xfrm>
            <a:solidFill>
              <a:schemeClr val="tx2"/>
            </a:solidFill>
          </p:grpSpPr>
          <p:grpSp>
            <p:nvGrpSpPr>
              <p:cNvPr id="9" name="Group 4"/>
              <p:cNvGrpSpPr>
                <a:grpSpLocks/>
              </p:cNvGrpSpPr>
              <p:nvPr/>
            </p:nvGrpSpPr>
            <p:grpSpPr bwMode="auto">
              <a:xfrm>
                <a:off x="3728" y="1583"/>
                <a:ext cx="610" cy="574"/>
                <a:chOff x="3770" y="1997"/>
                <a:chExt cx="1902" cy="1953"/>
              </a:xfrm>
              <a:grpFill/>
            </p:grpSpPr>
            <p:sp>
              <p:nvSpPr>
                <p:cNvPr id="171" name="AutoShape 5"/>
                <p:cNvSpPr>
                  <a:spLocks noChangeAspect="1" noChangeArrowheads="1"/>
                </p:cNvSpPr>
                <p:nvPr/>
              </p:nvSpPr>
              <p:spPr bwMode="auto">
                <a:xfrm rot="5400000">
                  <a:off x="4188" y="2004"/>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2" name="AutoShape 6"/>
                <p:cNvSpPr>
                  <a:spLocks noChangeAspect="1" noChangeArrowheads="1"/>
                </p:cNvSpPr>
                <p:nvPr/>
              </p:nvSpPr>
              <p:spPr bwMode="auto">
                <a:xfrm rot="5400000">
                  <a:off x="4191" y="2409"/>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3" name="AutoShape 7"/>
                <p:cNvSpPr>
                  <a:spLocks noChangeAspect="1" noChangeArrowheads="1"/>
                </p:cNvSpPr>
                <p:nvPr/>
              </p:nvSpPr>
              <p:spPr bwMode="auto">
                <a:xfrm rot="5400000">
                  <a:off x="4975"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4" name="AutoShape 8"/>
                <p:cNvSpPr>
                  <a:spLocks noChangeAspect="1" noChangeArrowheads="1"/>
                </p:cNvSpPr>
                <p:nvPr/>
              </p:nvSpPr>
              <p:spPr bwMode="auto">
                <a:xfrm rot="5400000">
                  <a:off x="4975"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5" name="AutoShape 9"/>
                <p:cNvSpPr>
                  <a:spLocks noChangeAspect="1" noChangeArrowheads="1"/>
                </p:cNvSpPr>
                <p:nvPr/>
              </p:nvSpPr>
              <p:spPr bwMode="auto">
                <a:xfrm rot="5400000">
                  <a:off x="4594"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6" name="AutoShape 10"/>
                <p:cNvSpPr>
                  <a:spLocks noChangeAspect="1" noChangeArrowheads="1"/>
                </p:cNvSpPr>
                <p:nvPr/>
              </p:nvSpPr>
              <p:spPr bwMode="auto">
                <a:xfrm rot="5400000">
                  <a:off x="4594"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7" name="AutoShape 11"/>
                <p:cNvSpPr>
                  <a:spLocks noChangeAspect="1" noChangeArrowheads="1"/>
                </p:cNvSpPr>
                <p:nvPr/>
              </p:nvSpPr>
              <p:spPr bwMode="auto">
                <a:xfrm rot="5400000">
                  <a:off x="4189" y="2830"/>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8" name="AutoShape 12"/>
                <p:cNvSpPr>
                  <a:spLocks noChangeAspect="1" noChangeArrowheads="1"/>
                </p:cNvSpPr>
                <p:nvPr/>
              </p:nvSpPr>
              <p:spPr bwMode="auto">
                <a:xfrm rot="5400000">
                  <a:off x="4973"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9" name="AutoShape 13"/>
                <p:cNvSpPr>
                  <a:spLocks noChangeAspect="1" noChangeArrowheads="1"/>
                </p:cNvSpPr>
                <p:nvPr/>
              </p:nvSpPr>
              <p:spPr bwMode="auto">
                <a:xfrm rot="5400000">
                  <a:off x="4592"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0" name="AutoShape 14"/>
                <p:cNvSpPr>
                  <a:spLocks noChangeAspect="1" noChangeArrowheads="1"/>
                </p:cNvSpPr>
                <p:nvPr/>
              </p:nvSpPr>
              <p:spPr bwMode="auto">
                <a:xfrm rot="5400000">
                  <a:off x="5362" y="20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1" name="AutoShape 15"/>
                <p:cNvSpPr>
                  <a:spLocks noChangeAspect="1" noChangeArrowheads="1"/>
                </p:cNvSpPr>
                <p:nvPr/>
              </p:nvSpPr>
              <p:spPr bwMode="auto">
                <a:xfrm rot="5400000">
                  <a:off x="5365" y="240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2" name="AutoShape 16"/>
                <p:cNvSpPr>
                  <a:spLocks noChangeAspect="1" noChangeArrowheads="1"/>
                </p:cNvSpPr>
                <p:nvPr/>
              </p:nvSpPr>
              <p:spPr bwMode="auto">
                <a:xfrm rot="5400000">
                  <a:off x="5363" y="283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3" name="AutoShape 17"/>
                <p:cNvSpPr>
                  <a:spLocks noChangeAspect="1" noChangeArrowheads="1"/>
                </p:cNvSpPr>
                <p:nvPr/>
              </p:nvSpPr>
              <p:spPr bwMode="auto">
                <a:xfrm rot="5400000">
                  <a:off x="5362"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4" name="AutoShape 18"/>
                <p:cNvSpPr>
                  <a:spLocks noChangeAspect="1" noChangeArrowheads="1"/>
                </p:cNvSpPr>
                <p:nvPr/>
              </p:nvSpPr>
              <p:spPr bwMode="auto">
                <a:xfrm rot="5400000">
                  <a:off x="4189"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5" name="AutoShape 19"/>
                <p:cNvSpPr>
                  <a:spLocks noChangeAspect="1" noChangeArrowheads="1"/>
                </p:cNvSpPr>
                <p:nvPr/>
              </p:nvSpPr>
              <p:spPr bwMode="auto">
                <a:xfrm rot="5400000">
                  <a:off x="4976" y="321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6" name="AutoShape 20"/>
                <p:cNvSpPr>
                  <a:spLocks noChangeAspect="1" noChangeArrowheads="1"/>
                </p:cNvSpPr>
                <p:nvPr/>
              </p:nvSpPr>
              <p:spPr bwMode="auto">
                <a:xfrm rot="5400000">
                  <a:off x="4596" y="3213"/>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7" name="AutoShape 21"/>
                <p:cNvSpPr>
                  <a:spLocks noChangeAspect="1" noChangeArrowheads="1"/>
                </p:cNvSpPr>
                <p:nvPr/>
              </p:nvSpPr>
              <p:spPr bwMode="auto">
                <a:xfrm rot="5400000">
                  <a:off x="4083" y="211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8" name="AutoShape 22"/>
                <p:cNvSpPr>
                  <a:spLocks noChangeAspect="1" noChangeArrowheads="1"/>
                </p:cNvSpPr>
                <p:nvPr/>
              </p:nvSpPr>
              <p:spPr bwMode="auto">
                <a:xfrm rot="5400000">
                  <a:off x="4086" y="251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9" name="AutoShape 23"/>
                <p:cNvSpPr>
                  <a:spLocks noChangeAspect="1" noChangeArrowheads="1"/>
                </p:cNvSpPr>
                <p:nvPr/>
              </p:nvSpPr>
              <p:spPr bwMode="auto">
                <a:xfrm rot="5400000">
                  <a:off x="4870"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0" name="AutoShape 24"/>
                <p:cNvSpPr>
                  <a:spLocks noChangeAspect="1" noChangeArrowheads="1"/>
                </p:cNvSpPr>
                <p:nvPr/>
              </p:nvSpPr>
              <p:spPr bwMode="auto">
                <a:xfrm rot="5400000">
                  <a:off x="4870"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1" name="AutoShape 25"/>
                <p:cNvSpPr>
                  <a:spLocks noChangeAspect="1" noChangeArrowheads="1"/>
                </p:cNvSpPr>
                <p:nvPr/>
              </p:nvSpPr>
              <p:spPr bwMode="auto">
                <a:xfrm rot="5400000">
                  <a:off x="4489"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2" name="AutoShape 26"/>
                <p:cNvSpPr>
                  <a:spLocks noChangeAspect="1" noChangeArrowheads="1"/>
                </p:cNvSpPr>
                <p:nvPr/>
              </p:nvSpPr>
              <p:spPr bwMode="auto">
                <a:xfrm rot="5400000">
                  <a:off x="4489"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3" name="AutoShape 27"/>
                <p:cNvSpPr>
                  <a:spLocks noChangeAspect="1" noChangeArrowheads="1"/>
                </p:cNvSpPr>
                <p:nvPr/>
              </p:nvSpPr>
              <p:spPr bwMode="auto">
                <a:xfrm rot="5400000">
                  <a:off x="4084" y="293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4" name="AutoShape 28"/>
                <p:cNvSpPr>
                  <a:spLocks noChangeAspect="1" noChangeArrowheads="1"/>
                </p:cNvSpPr>
                <p:nvPr/>
              </p:nvSpPr>
              <p:spPr bwMode="auto">
                <a:xfrm rot="5400000">
                  <a:off x="4868"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5" name="AutoShape 29"/>
                <p:cNvSpPr>
                  <a:spLocks noChangeAspect="1" noChangeArrowheads="1"/>
                </p:cNvSpPr>
                <p:nvPr/>
              </p:nvSpPr>
              <p:spPr bwMode="auto">
                <a:xfrm rot="5400000">
                  <a:off x="4487"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6" name="AutoShape 30"/>
                <p:cNvSpPr>
                  <a:spLocks noChangeAspect="1" noChangeArrowheads="1"/>
                </p:cNvSpPr>
                <p:nvPr/>
              </p:nvSpPr>
              <p:spPr bwMode="auto">
                <a:xfrm rot="5400000">
                  <a:off x="5257" y="211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7" name="AutoShape 31"/>
                <p:cNvSpPr>
                  <a:spLocks noChangeAspect="1" noChangeArrowheads="1"/>
                </p:cNvSpPr>
                <p:nvPr/>
              </p:nvSpPr>
              <p:spPr bwMode="auto">
                <a:xfrm rot="5400000">
                  <a:off x="5259" y="2516"/>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8" name="AutoShape 32"/>
                <p:cNvSpPr>
                  <a:spLocks noChangeAspect="1" noChangeArrowheads="1"/>
                </p:cNvSpPr>
                <p:nvPr/>
              </p:nvSpPr>
              <p:spPr bwMode="auto">
                <a:xfrm rot="5400000">
                  <a:off x="5258" y="293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9" name="AutoShape 33"/>
                <p:cNvSpPr>
                  <a:spLocks noChangeAspect="1" noChangeArrowheads="1"/>
                </p:cNvSpPr>
                <p:nvPr/>
              </p:nvSpPr>
              <p:spPr bwMode="auto">
                <a:xfrm rot="5400000">
                  <a:off x="5257"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0" name="AutoShape 34"/>
                <p:cNvSpPr>
                  <a:spLocks noChangeAspect="1" noChangeArrowheads="1"/>
                </p:cNvSpPr>
                <p:nvPr/>
              </p:nvSpPr>
              <p:spPr bwMode="auto">
                <a:xfrm rot="5400000">
                  <a:off x="4084"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1" name="AutoShape 35"/>
                <p:cNvSpPr>
                  <a:spLocks noChangeAspect="1" noChangeArrowheads="1"/>
                </p:cNvSpPr>
                <p:nvPr/>
              </p:nvSpPr>
              <p:spPr bwMode="auto">
                <a:xfrm rot="5400000">
                  <a:off x="4871" y="3319"/>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2" name="AutoShape 36"/>
                <p:cNvSpPr>
                  <a:spLocks noChangeAspect="1" noChangeArrowheads="1"/>
                </p:cNvSpPr>
                <p:nvPr/>
              </p:nvSpPr>
              <p:spPr bwMode="auto">
                <a:xfrm rot="5400000">
                  <a:off x="4491" y="3318"/>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3" name="AutoShape 37"/>
                <p:cNvSpPr>
                  <a:spLocks noChangeAspect="1" noChangeArrowheads="1"/>
                </p:cNvSpPr>
                <p:nvPr/>
              </p:nvSpPr>
              <p:spPr bwMode="auto">
                <a:xfrm rot="5400000">
                  <a:off x="3977"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4" name="AutoShape 38"/>
                <p:cNvSpPr>
                  <a:spLocks noChangeAspect="1" noChangeArrowheads="1"/>
                </p:cNvSpPr>
                <p:nvPr/>
              </p:nvSpPr>
              <p:spPr bwMode="auto">
                <a:xfrm rot="5400000">
                  <a:off x="3980" y="2621"/>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5" name="AutoShape 39"/>
                <p:cNvSpPr>
                  <a:spLocks noChangeAspect="1" noChangeArrowheads="1"/>
                </p:cNvSpPr>
                <p:nvPr/>
              </p:nvSpPr>
              <p:spPr bwMode="auto">
                <a:xfrm rot="5400000">
                  <a:off x="4764"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6" name="AutoShape 40"/>
                <p:cNvSpPr>
                  <a:spLocks noChangeAspect="1" noChangeArrowheads="1"/>
                </p:cNvSpPr>
                <p:nvPr/>
              </p:nvSpPr>
              <p:spPr bwMode="auto">
                <a:xfrm rot="5400000">
                  <a:off x="4764"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7" name="AutoShape 41"/>
                <p:cNvSpPr>
                  <a:spLocks noChangeAspect="1" noChangeArrowheads="1"/>
                </p:cNvSpPr>
                <p:nvPr/>
              </p:nvSpPr>
              <p:spPr bwMode="auto">
                <a:xfrm rot="5400000">
                  <a:off x="4383"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8" name="AutoShape 42"/>
                <p:cNvSpPr>
                  <a:spLocks noChangeAspect="1" noChangeArrowheads="1"/>
                </p:cNvSpPr>
                <p:nvPr/>
              </p:nvSpPr>
              <p:spPr bwMode="auto">
                <a:xfrm rot="5400000">
                  <a:off x="4383"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9" name="AutoShape 43"/>
                <p:cNvSpPr>
                  <a:spLocks noChangeAspect="1" noChangeArrowheads="1"/>
                </p:cNvSpPr>
                <p:nvPr/>
              </p:nvSpPr>
              <p:spPr bwMode="auto">
                <a:xfrm rot="5400000">
                  <a:off x="3979" y="3042"/>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0" name="AutoShape 44"/>
                <p:cNvSpPr>
                  <a:spLocks noChangeAspect="1" noChangeArrowheads="1"/>
                </p:cNvSpPr>
                <p:nvPr/>
              </p:nvSpPr>
              <p:spPr bwMode="auto">
                <a:xfrm rot="5400000">
                  <a:off x="4763"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1" name="AutoShape 45"/>
                <p:cNvSpPr>
                  <a:spLocks noChangeAspect="1" noChangeArrowheads="1"/>
                </p:cNvSpPr>
                <p:nvPr/>
              </p:nvSpPr>
              <p:spPr bwMode="auto">
                <a:xfrm rot="5400000">
                  <a:off x="4382"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2" name="AutoShape 46"/>
                <p:cNvSpPr>
                  <a:spLocks noChangeAspect="1" noChangeArrowheads="1"/>
                </p:cNvSpPr>
                <p:nvPr/>
              </p:nvSpPr>
              <p:spPr bwMode="auto">
                <a:xfrm rot="5400000">
                  <a:off x="5151" y="221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3" name="AutoShape 47"/>
                <p:cNvSpPr>
                  <a:spLocks noChangeAspect="1" noChangeArrowheads="1"/>
                </p:cNvSpPr>
                <p:nvPr/>
              </p:nvSpPr>
              <p:spPr bwMode="auto">
                <a:xfrm rot="5400000">
                  <a:off x="5154" y="2621"/>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4" name="AutoShape 48"/>
                <p:cNvSpPr>
                  <a:spLocks noChangeAspect="1" noChangeArrowheads="1"/>
                </p:cNvSpPr>
                <p:nvPr/>
              </p:nvSpPr>
              <p:spPr bwMode="auto">
                <a:xfrm rot="5400000">
                  <a:off x="5152" y="304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5" name="AutoShape 49"/>
                <p:cNvSpPr>
                  <a:spLocks noChangeAspect="1" noChangeArrowheads="1"/>
                </p:cNvSpPr>
                <p:nvPr/>
              </p:nvSpPr>
              <p:spPr bwMode="auto">
                <a:xfrm rot="5400000">
                  <a:off x="5151"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6" name="AutoShape 50"/>
                <p:cNvSpPr>
                  <a:spLocks noChangeAspect="1" noChangeArrowheads="1"/>
                </p:cNvSpPr>
                <p:nvPr/>
              </p:nvSpPr>
              <p:spPr bwMode="auto">
                <a:xfrm rot="5400000">
                  <a:off x="3978"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7" name="AutoShape 51"/>
                <p:cNvSpPr>
                  <a:spLocks noChangeAspect="1" noChangeArrowheads="1"/>
                </p:cNvSpPr>
                <p:nvPr/>
              </p:nvSpPr>
              <p:spPr bwMode="auto">
                <a:xfrm rot="5400000">
                  <a:off x="4765" y="3424"/>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8" name="AutoShape 52"/>
                <p:cNvSpPr>
                  <a:spLocks noChangeAspect="1" noChangeArrowheads="1"/>
                </p:cNvSpPr>
                <p:nvPr/>
              </p:nvSpPr>
              <p:spPr bwMode="auto">
                <a:xfrm rot="5400000">
                  <a:off x="4385" y="3424"/>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9" name="AutoShape 53"/>
                <p:cNvSpPr>
                  <a:spLocks noChangeAspect="1" noChangeArrowheads="1"/>
                </p:cNvSpPr>
                <p:nvPr/>
              </p:nvSpPr>
              <p:spPr bwMode="auto">
                <a:xfrm rot="5400000">
                  <a:off x="3872" y="232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0" name="AutoShape 54"/>
                <p:cNvSpPr>
                  <a:spLocks noChangeAspect="1" noChangeArrowheads="1"/>
                </p:cNvSpPr>
                <p:nvPr/>
              </p:nvSpPr>
              <p:spPr bwMode="auto">
                <a:xfrm rot="5400000">
                  <a:off x="3875" y="2727"/>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1" name="AutoShape 55"/>
                <p:cNvSpPr>
                  <a:spLocks noChangeAspect="1" noChangeArrowheads="1"/>
                </p:cNvSpPr>
                <p:nvPr/>
              </p:nvSpPr>
              <p:spPr bwMode="auto">
                <a:xfrm rot="5400000">
                  <a:off x="4659"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2" name="AutoShape 56"/>
                <p:cNvSpPr>
                  <a:spLocks noChangeAspect="1" noChangeArrowheads="1"/>
                </p:cNvSpPr>
                <p:nvPr/>
              </p:nvSpPr>
              <p:spPr bwMode="auto">
                <a:xfrm rot="5400000">
                  <a:off x="4659"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3" name="AutoShape 57"/>
                <p:cNvSpPr>
                  <a:spLocks noChangeAspect="1" noChangeArrowheads="1"/>
                </p:cNvSpPr>
                <p:nvPr/>
              </p:nvSpPr>
              <p:spPr bwMode="auto">
                <a:xfrm rot="5400000">
                  <a:off x="4278"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4" name="AutoShape 58"/>
                <p:cNvSpPr>
                  <a:spLocks noChangeAspect="1" noChangeArrowheads="1"/>
                </p:cNvSpPr>
                <p:nvPr/>
              </p:nvSpPr>
              <p:spPr bwMode="auto">
                <a:xfrm rot="5400000">
                  <a:off x="4278"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5" name="AutoShape 59"/>
                <p:cNvSpPr>
                  <a:spLocks noChangeAspect="1" noChangeArrowheads="1"/>
                </p:cNvSpPr>
                <p:nvPr/>
              </p:nvSpPr>
              <p:spPr bwMode="auto">
                <a:xfrm rot="5400000">
                  <a:off x="3874" y="3148"/>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6" name="AutoShape 60"/>
                <p:cNvSpPr>
                  <a:spLocks noChangeAspect="1" noChangeArrowheads="1"/>
                </p:cNvSpPr>
                <p:nvPr/>
              </p:nvSpPr>
              <p:spPr bwMode="auto">
                <a:xfrm rot="5400000">
                  <a:off x="4658"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7" name="AutoShape 61"/>
                <p:cNvSpPr>
                  <a:spLocks noChangeAspect="1" noChangeArrowheads="1"/>
                </p:cNvSpPr>
                <p:nvPr/>
              </p:nvSpPr>
              <p:spPr bwMode="auto">
                <a:xfrm rot="5400000">
                  <a:off x="4277"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8" name="AutoShape 62"/>
                <p:cNvSpPr>
                  <a:spLocks noChangeAspect="1" noChangeArrowheads="1"/>
                </p:cNvSpPr>
                <p:nvPr/>
              </p:nvSpPr>
              <p:spPr bwMode="auto">
                <a:xfrm rot="5400000">
                  <a:off x="5046" y="232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9" name="AutoShape 63"/>
                <p:cNvSpPr>
                  <a:spLocks noChangeAspect="1" noChangeArrowheads="1"/>
                </p:cNvSpPr>
                <p:nvPr/>
              </p:nvSpPr>
              <p:spPr bwMode="auto">
                <a:xfrm rot="5400000">
                  <a:off x="5048" y="2728"/>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0" name="AutoShape 64"/>
                <p:cNvSpPr>
                  <a:spLocks noChangeAspect="1" noChangeArrowheads="1"/>
                </p:cNvSpPr>
                <p:nvPr/>
              </p:nvSpPr>
              <p:spPr bwMode="auto">
                <a:xfrm rot="5400000">
                  <a:off x="5046" y="314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1" name="AutoShape 65"/>
                <p:cNvSpPr>
                  <a:spLocks noChangeAspect="1" noChangeArrowheads="1"/>
                </p:cNvSpPr>
                <p:nvPr/>
              </p:nvSpPr>
              <p:spPr bwMode="auto">
                <a:xfrm rot="5400000">
                  <a:off x="5046"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2" name="AutoShape 66"/>
                <p:cNvSpPr>
                  <a:spLocks noChangeAspect="1" noChangeArrowheads="1"/>
                </p:cNvSpPr>
                <p:nvPr/>
              </p:nvSpPr>
              <p:spPr bwMode="auto">
                <a:xfrm rot="5400000">
                  <a:off x="3873"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3" name="AutoShape 67"/>
                <p:cNvSpPr>
                  <a:spLocks noChangeAspect="1" noChangeArrowheads="1"/>
                </p:cNvSpPr>
                <p:nvPr/>
              </p:nvSpPr>
              <p:spPr bwMode="auto">
                <a:xfrm rot="5400000">
                  <a:off x="4660" y="3530"/>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4" name="AutoShape 68"/>
                <p:cNvSpPr>
                  <a:spLocks noChangeAspect="1" noChangeArrowheads="1"/>
                </p:cNvSpPr>
                <p:nvPr/>
              </p:nvSpPr>
              <p:spPr bwMode="auto">
                <a:xfrm rot="5400000">
                  <a:off x="4280" y="3529"/>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5" name="AutoShape 69"/>
                <p:cNvSpPr>
                  <a:spLocks noChangeAspect="1" noChangeArrowheads="1"/>
                </p:cNvSpPr>
                <p:nvPr/>
              </p:nvSpPr>
              <p:spPr bwMode="auto">
                <a:xfrm rot="5400000">
                  <a:off x="3766" y="242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6" name="AutoShape 70"/>
                <p:cNvSpPr>
                  <a:spLocks noChangeAspect="1" noChangeArrowheads="1"/>
                </p:cNvSpPr>
                <p:nvPr/>
              </p:nvSpPr>
              <p:spPr bwMode="auto">
                <a:xfrm rot="5400000">
                  <a:off x="3770" y="2831"/>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7" name="AutoShape 71"/>
                <p:cNvSpPr>
                  <a:spLocks noChangeAspect="1" noChangeArrowheads="1"/>
                </p:cNvSpPr>
                <p:nvPr/>
              </p:nvSpPr>
              <p:spPr bwMode="auto">
                <a:xfrm rot="5400000">
                  <a:off x="4553"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8" name="AutoShape 72"/>
                <p:cNvSpPr>
                  <a:spLocks noChangeAspect="1" noChangeArrowheads="1"/>
                </p:cNvSpPr>
                <p:nvPr/>
              </p:nvSpPr>
              <p:spPr bwMode="auto">
                <a:xfrm rot="5400000">
                  <a:off x="4553"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9" name="AutoShape 73"/>
                <p:cNvSpPr>
                  <a:spLocks noChangeAspect="1" noChangeArrowheads="1"/>
                </p:cNvSpPr>
                <p:nvPr/>
              </p:nvSpPr>
              <p:spPr bwMode="auto">
                <a:xfrm rot="5400000">
                  <a:off x="4172"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0" name="AutoShape 74"/>
                <p:cNvSpPr>
                  <a:spLocks noChangeAspect="1" noChangeArrowheads="1"/>
                </p:cNvSpPr>
                <p:nvPr/>
              </p:nvSpPr>
              <p:spPr bwMode="auto">
                <a:xfrm rot="5400000">
                  <a:off x="4172"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1" name="AutoShape 75"/>
                <p:cNvSpPr>
                  <a:spLocks noChangeAspect="1" noChangeArrowheads="1"/>
                </p:cNvSpPr>
                <p:nvPr/>
              </p:nvSpPr>
              <p:spPr bwMode="auto">
                <a:xfrm rot="5400000">
                  <a:off x="3767" y="3253"/>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2" name="AutoShape 76"/>
                <p:cNvSpPr>
                  <a:spLocks noChangeAspect="1" noChangeArrowheads="1"/>
                </p:cNvSpPr>
                <p:nvPr/>
              </p:nvSpPr>
              <p:spPr bwMode="auto">
                <a:xfrm rot="5400000">
                  <a:off x="4552"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3" name="AutoShape 77"/>
                <p:cNvSpPr>
                  <a:spLocks noChangeAspect="1" noChangeArrowheads="1"/>
                </p:cNvSpPr>
                <p:nvPr/>
              </p:nvSpPr>
              <p:spPr bwMode="auto">
                <a:xfrm rot="5400000">
                  <a:off x="4171"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4" name="AutoShape 78"/>
                <p:cNvSpPr>
                  <a:spLocks noChangeAspect="1" noChangeArrowheads="1"/>
                </p:cNvSpPr>
                <p:nvPr/>
              </p:nvSpPr>
              <p:spPr bwMode="auto">
                <a:xfrm rot="5400000">
                  <a:off x="4941" y="242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5" name="AutoShape 79"/>
                <p:cNvSpPr>
                  <a:spLocks noChangeAspect="1" noChangeArrowheads="1"/>
                </p:cNvSpPr>
                <p:nvPr/>
              </p:nvSpPr>
              <p:spPr bwMode="auto">
                <a:xfrm rot="5400000">
                  <a:off x="4943" y="2833"/>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6" name="AutoShape 80"/>
                <p:cNvSpPr>
                  <a:spLocks noChangeAspect="1" noChangeArrowheads="1"/>
                </p:cNvSpPr>
                <p:nvPr/>
              </p:nvSpPr>
              <p:spPr bwMode="auto">
                <a:xfrm rot="5400000">
                  <a:off x="4941" y="325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7" name="AutoShape 81"/>
                <p:cNvSpPr>
                  <a:spLocks noChangeAspect="1" noChangeArrowheads="1"/>
                </p:cNvSpPr>
                <p:nvPr/>
              </p:nvSpPr>
              <p:spPr bwMode="auto">
                <a:xfrm rot="5400000">
                  <a:off x="4941" y="364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8" name="AutoShape 82"/>
                <p:cNvSpPr>
                  <a:spLocks noChangeAspect="1" noChangeArrowheads="1"/>
                </p:cNvSpPr>
                <p:nvPr/>
              </p:nvSpPr>
              <p:spPr bwMode="auto">
                <a:xfrm rot="5400000">
                  <a:off x="3767" y="364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9" name="AutoShape 83"/>
                <p:cNvSpPr>
                  <a:spLocks noChangeAspect="1" noChangeArrowheads="1"/>
                </p:cNvSpPr>
                <p:nvPr/>
              </p:nvSpPr>
              <p:spPr bwMode="auto">
                <a:xfrm rot="5400000">
                  <a:off x="4554" y="363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0" name="AutoShape 84"/>
                <p:cNvSpPr>
                  <a:spLocks noChangeAspect="1" noChangeArrowheads="1"/>
                </p:cNvSpPr>
                <p:nvPr/>
              </p:nvSpPr>
              <p:spPr bwMode="auto">
                <a:xfrm rot="5400000">
                  <a:off x="4174" y="3635"/>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grpSp>
            <p:nvGrpSpPr>
              <p:cNvPr id="10" name="Group 85"/>
              <p:cNvGrpSpPr>
                <a:grpSpLocks/>
              </p:cNvGrpSpPr>
              <p:nvPr/>
            </p:nvGrpSpPr>
            <p:grpSpPr bwMode="auto">
              <a:xfrm>
                <a:off x="3736" y="1579"/>
                <a:ext cx="610" cy="574"/>
                <a:chOff x="1824" y="960"/>
                <a:chExt cx="1902" cy="1953"/>
              </a:xfrm>
              <a:grpFill/>
            </p:grpSpPr>
            <p:sp>
              <p:nvSpPr>
                <p:cNvPr id="91" name="AutoShape 86"/>
                <p:cNvSpPr>
                  <a:spLocks noChangeAspect="1" noChangeArrowheads="1"/>
                </p:cNvSpPr>
                <p:nvPr/>
              </p:nvSpPr>
              <p:spPr bwMode="auto">
                <a:xfrm rot="5400000">
                  <a:off x="2242" y="967"/>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2" name="AutoShape 87"/>
                <p:cNvSpPr>
                  <a:spLocks noChangeAspect="1" noChangeArrowheads="1"/>
                </p:cNvSpPr>
                <p:nvPr/>
              </p:nvSpPr>
              <p:spPr bwMode="auto">
                <a:xfrm rot="5400000">
                  <a:off x="2245" y="1372"/>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3" name="AutoShape 88"/>
                <p:cNvSpPr>
                  <a:spLocks noChangeAspect="1" noChangeArrowheads="1"/>
                </p:cNvSpPr>
                <p:nvPr/>
              </p:nvSpPr>
              <p:spPr bwMode="auto">
                <a:xfrm rot="5400000">
                  <a:off x="3029"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4" name="AutoShape 89"/>
                <p:cNvSpPr>
                  <a:spLocks noChangeAspect="1" noChangeArrowheads="1"/>
                </p:cNvSpPr>
                <p:nvPr/>
              </p:nvSpPr>
              <p:spPr bwMode="auto">
                <a:xfrm rot="5400000">
                  <a:off x="3029"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5" name="AutoShape 90"/>
                <p:cNvSpPr>
                  <a:spLocks noChangeAspect="1" noChangeArrowheads="1"/>
                </p:cNvSpPr>
                <p:nvPr/>
              </p:nvSpPr>
              <p:spPr bwMode="auto">
                <a:xfrm rot="5400000">
                  <a:off x="2648"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6" name="AutoShape 91"/>
                <p:cNvSpPr>
                  <a:spLocks noChangeAspect="1" noChangeArrowheads="1"/>
                </p:cNvSpPr>
                <p:nvPr/>
              </p:nvSpPr>
              <p:spPr bwMode="auto">
                <a:xfrm rot="5400000">
                  <a:off x="2648"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7" name="AutoShape 92"/>
                <p:cNvSpPr>
                  <a:spLocks noChangeAspect="1" noChangeArrowheads="1"/>
                </p:cNvSpPr>
                <p:nvPr/>
              </p:nvSpPr>
              <p:spPr bwMode="auto">
                <a:xfrm rot="5400000">
                  <a:off x="2243" y="1793"/>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8" name="AutoShape 93"/>
                <p:cNvSpPr>
                  <a:spLocks noChangeAspect="1" noChangeArrowheads="1"/>
                </p:cNvSpPr>
                <p:nvPr/>
              </p:nvSpPr>
              <p:spPr bwMode="auto">
                <a:xfrm rot="5400000">
                  <a:off x="3027"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9" name="AutoShape 94"/>
                <p:cNvSpPr>
                  <a:spLocks noChangeAspect="1" noChangeArrowheads="1"/>
                </p:cNvSpPr>
                <p:nvPr/>
              </p:nvSpPr>
              <p:spPr bwMode="auto">
                <a:xfrm rot="5400000">
                  <a:off x="2646"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0" name="AutoShape 95"/>
                <p:cNvSpPr>
                  <a:spLocks noChangeAspect="1" noChangeArrowheads="1"/>
                </p:cNvSpPr>
                <p:nvPr/>
              </p:nvSpPr>
              <p:spPr bwMode="auto">
                <a:xfrm rot="5400000">
                  <a:off x="3416" y="96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1" name="AutoShape 96"/>
                <p:cNvSpPr>
                  <a:spLocks noChangeAspect="1" noChangeArrowheads="1"/>
                </p:cNvSpPr>
                <p:nvPr/>
              </p:nvSpPr>
              <p:spPr bwMode="auto">
                <a:xfrm rot="5400000">
                  <a:off x="3419" y="1372"/>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2" name="AutoShape 97"/>
                <p:cNvSpPr>
                  <a:spLocks noChangeAspect="1" noChangeArrowheads="1"/>
                </p:cNvSpPr>
                <p:nvPr/>
              </p:nvSpPr>
              <p:spPr bwMode="auto">
                <a:xfrm rot="5400000">
                  <a:off x="3417" y="179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3" name="AutoShape 98"/>
                <p:cNvSpPr>
                  <a:spLocks noChangeAspect="1" noChangeArrowheads="1"/>
                </p:cNvSpPr>
                <p:nvPr/>
              </p:nvSpPr>
              <p:spPr bwMode="auto">
                <a:xfrm rot="5400000">
                  <a:off x="3416"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4" name="AutoShape 99"/>
                <p:cNvSpPr>
                  <a:spLocks noChangeAspect="1" noChangeArrowheads="1"/>
                </p:cNvSpPr>
                <p:nvPr/>
              </p:nvSpPr>
              <p:spPr bwMode="auto">
                <a:xfrm rot="5400000">
                  <a:off x="2243"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5" name="AutoShape 100"/>
                <p:cNvSpPr>
                  <a:spLocks noChangeAspect="1" noChangeArrowheads="1"/>
                </p:cNvSpPr>
                <p:nvPr/>
              </p:nvSpPr>
              <p:spPr bwMode="auto">
                <a:xfrm rot="5400000">
                  <a:off x="3030" y="217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6" name="AutoShape 101"/>
                <p:cNvSpPr>
                  <a:spLocks noChangeAspect="1" noChangeArrowheads="1"/>
                </p:cNvSpPr>
                <p:nvPr/>
              </p:nvSpPr>
              <p:spPr bwMode="auto">
                <a:xfrm rot="5400000">
                  <a:off x="2650" y="2176"/>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7" name="AutoShape 102"/>
                <p:cNvSpPr>
                  <a:spLocks noChangeAspect="1" noChangeArrowheads="1"/>
                </p:cNvSpPr>
                <p:nvPr/>
              </p:nvSpPr>
              <p:spPr bwMode="auto">
                <a:xfrm rot="5400000">
                  <a:off x="2137" y="107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8" name="AutoShape 103"/>
                <p:cNvSpPr>
                  <a:spLocks noChangeAspect="1" noChangeArrowheads="1"/>
                </p:cNvSpPr>
                <p:nvPr/>
              </p:nvSpPr>
              <p:spPr bwMode="auto">
                <a:xfrm rot="5400000">
                  <a:off x="2140" y="147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9" name="AutoShape 104"/>
                <p:cNvSpPr>
                  <a:spLocks noChangeAspect="1" noChangeArrowheads="1"/>
                </p:cNvSpPr>
                <p:nvPr/>
              </p:nvSpPr>
              <p:spPr bwMode="auto">
                <a:xfrm rot="5400000">
                  <a:off x="2924"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0" name="AutoShape 105"/>
                <p:cNvSpPr>
                  <a:spLocks noChangeAspect="1" noChangeArrowheads="1"/>
                </p:cNvSpPr>
                <p:nvPr/>
              </p:nvSpPr>
              <p:spPr bwMode="auto">
                <a:xfrm rot="5400000">
                  <a:off x="2924"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1" name="AutoShape 106"/>
                <p:cNvSpPr>
                  <a:spLocks noChangeAspect="1" noChangeArrowheads="1"/>
                </p:cNvSpPr>
                <p:nvPr/>
              </p:nvSpPr>
              <p:spPr bwMode="auto">
                <a:xfrm rot="5400000">
                  <a:off x="2543"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2" name="AutoShape 107"/>
                <p:cNvSpPr>
                  <a:spLocks noChangeAspect="1" noChangeArrowheads="1"/>
                </p:cNvSpPr>
                <p:nvPr/>
              </p:nvSpPr>
              <p:spPr bwMode="auto">
                <a:xfrm rot="5400000">
                  <a:off x="2543"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3" name="AutoShape 108"/>
                <p:cNvSpPr>
                  <a:spLocks noChangeAspect="1" noChangeArrowheads="1"/>
                </p:cNvSpPr>
                <p:nvPr/>
              </p:nvSpPr>
              <p:spPr bwMode="auto">
                <a:xfrm rot="5400000">
                  <a:off x="2138" y="190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4" name="AutoShape 109"/>
                <p:cNvSpPr>
                  <a:spLocks noChangeAspect="1" noChangeArrowheads="1"/>
                </p:cNvSpPr>
                <p:nvPr/>
              </p:nvSpPr>
              <p:spPr bwMode="auto">
                <a:xfrm rot="5400000">
                  <a:off x="2922"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5" name="AutoShape 110"/>
                <p:cNvSpPr>
                  <a:spLocks noChangeAspect="1" noChangeArrowheads="1"/>
                </p:cNvSpPr>
                <p:nvPr/>
              </p:nvSpPr>
              <p:spPr bwMode="auto">
                <a:xfrm rot="5400000">
                  <a:off x="2541"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6" name="AutoShape 111"/>
                <p:cNvSpPr>
                  <a:spLocks noChangeAspect="1" noChangeArrowheads="1"/>
                </p:cNvSpPr>
                <p:nvPr/>
              </p:nvSpPr>
              <p:spPr bwMode="auto">
                <a:xfrm rot="5400000">
                  <a:off x="3311" y="1073"/>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7" name="AutoShape 112"/>
                <p:cNvSpPr>
                  <a:spLocks noChangeAspect="1" noChangeArrowheads="1"/>
                </p:cNvSpPr>
                <p:nvPr/>
              </p:nvSpPr>
              <p:spPr bwMode="auto">
                <a:xfrm rot="5400000">
                  <a:off x="3313" y="1479"/>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8" name="AutoShape 113"/>
                <p:cNvSpPr>
                  <a:spLocks noChangeAspect="1" noChangeArrowheads="1"/>
                </p:cNvSpPr>
                <p:nvPr/>
              </p:nvSpPr>
              <p:spPr bwMode="auto">
                <a:xfrm rot="5400000">
                  <a:off x="3312" y="190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9" name="AutoShape 114"/>
                <p:cNvSpPr>
                  <a:spLocks noChangeAspect="1" noChangeArrowheads="1"/>
                </p:cNvSpPr>
                <p:nvPr/>
              </p:nvSpPr>
              <p:spPr bwMode="auto">
                <a:xfrm rot="5400000">
                  <a:off x="3311"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0" name="AutoShape 115"/>
                <p:cNvSpPr>
                  <a:spLocks noChangeAspect="1" noChangeArrowheads="1"/>
                </p:cNvSpPr>
                <p:nvPr/>
              </p:nvSpPr>
              <p:spPr bwMode="auto">
                <a:xfrm rot="5400000">
                  <a:off x="2138"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1" name="AutoShape 116"/>
                <p:cNvSpPr>
                  <a:spLocks noChangeAspect="1" noChangeArrowheads="1"/>
                </p:cNvSpPr>
                <p:nvPr/>
              </p:nvSpPr>
              <p:spPr bwMode="auto">
                <a:xfrm rot="5400000">
                  <a:off x="2925" y="2282"/>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2" name="AutoShape 117"/>
                <p:cNvSpPr>
                  <a:spLocks noChangeAspect="1" noChangeArrowheads="1"/>
                </p:cNvSpPr>
                <p:nvPr/>
              </p:nvSpPr>
              <p:spPr bwMode="auto">
                <a:xfrm rot="5400000">
                  <a:off x="2545" y="2281"/>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3" name="AutoShape 118"/>
                <p:cNvSpPr>
                  <a:spLocks noChangeAspect="1" noChangeArrowheads="1"/>
                </p:cNvSpPr>
                <p:nvPr/>
              </p:nvSpPr>
              <p:spPr bwMode="auto">
                <a:xfrm rot="5400000">
                  <a:off x="2031" y="117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4" name="AutoShape 119"/>
                <p:cNvSpPr>
                  <a:spLocks noChangeAspect="1" noChangeArrowheads="1"/>
                </p:cNvSpPr>
                <p:nvPr/>
              </p:nvSpPr>
              <p:spPr bwMode="auto">
                <a:xfrm rot="5400000">
                  <a:off x="2034" y="1584"/>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5" name="AutoShape 120"/>
                <p:cNvSpPr>
                  <a:spLocks noChangeAspect="1" noChangeArrowheads="1"/>
                </p:cNvSpPr>
                <p:nvPr/>
              </p:nvSpPr>
              <p:spPr bwMode="auto">
                <a:xfrm rot="5400000">
                  <a:off x="2818"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6" name="AutoShape 121"/>
                <p:cNvSpPr>
                  <a:spLocks noChangeAspect="1" noChangeArrowheads="1"/>
                </p:cNvSpPr>
                <p:nvPr/>
              </p:nvSpPr>
              <p:spPr bwMode="auto">
                <a:xfrm rot="5400000">
                  <a:off x="2818"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7" name="AutoShape 122"/>
                <p:cNvSpPr>
                  <a:spLocks noChangeAspect="1" noChangeArrowheads="1"/>
                </p:cNvSpPr>
                <p:nvPr/>
              </p:nvSpPr>
              <p:spPr bwMode="auto">
                <a:xfrm rot="5400000">
                  <a:off x="2437"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8" name="AutoShape 123"/>
                <p:cNvSpPr>
                  <a:spLocks noChangeAspect="1" noChangeArrowheads="1"/>
                </p:cNvSpPr>
                <p:nvPr/>
              </p:nvSpPr>
              <p:spPr bwMode="auto">
                <a:xfrm rot="5400000">
                  <a:off x="2437"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9" name="AutoShape 124"/>
                <p:cNvSpPr>
                  <a:spLocks noChangeAspect="1" noChangeArrowheads="1"/>
                </p:cNvSpPr>
                <p:nvPr/>
              </p:nvSpPr>
              <p:spPr bwMode="auto">
                <a:xfrm rot="5400000">
                  <a:off x="2033" y="2005"/>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0" name="AutoShape 125"/>
                <p:cNvSpPr>
                  <a:spLocks noChangeAspect="1" noChangeArrowheads="1"/>
                </p:cNvSpPr>
                <p:nvPr/>
              </p:nvSpPr>
              <p:spPr bwMode="auto">
                <a:xfrm rot="5400000">
                  <a:off x="2817"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1" name="AutoShape 126"/>
                <p:cNvSpPr>
                  <a:spLocks noChangeAspect="1" noChangeArrowheads="1"/>
                </p:cNvSpPr>
                <p:nvPr/>
              </p:nvSpPr>
              <p:spPr bwMode="auto">
                <a:xfrm rot="5400000">
                  <a:off x="2436"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2" name="AutoShape 127"/>
                <p:cNvSpPr>
                  <a:spLocks noChangeAspect="1" noChangeArrowheads="1"/>
                </p:cNvSpPr>
                <p:nvPr/>
              </p:nvSpPr>
              <p:spPr bwMode="auto">
                <a:xfrm rot="5400000">
                  <a:off x="3205" y="117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3" name="AutoShape 128"/>
                <p:cNvSpPr>
                  <a:spLocks noChangeAspect="1" noChangeArrowheads="1"/>
                </p:cNvSpPr>
                <p:nvPr/>
              </p:nvSpPr>
              <p:spPr bwMode="auto">
                <a:xfrm rot="5400000">
                  <a:off x="3208" y="1584"/>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4" name="AutoShape 129"/>
                <p:cNvSpPr>
                  <a:spLocks noChangeAspect="1" noChangeArrowheads="1"/>
                </p:cNvSpPr>
                <p:nvPr/>
              </p:nvSpPr>
              <p:spPr bwMode="auto">
                <a:xfrm rot="5400000">
                  <a:off x="3206" y="200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5" name="AutoShape 130"/>
                <p:cNvSpPr>
                  <a:spLocks noChangeAspect="1" noChangeArrowheads="1"/>
                </p:cNvSpPr>
                <p:nvPr/>
              </p:nvSpPr>
              <p:spPr bwMode="auto">
                <a:xfrm rot="5400000">
                  <a:off x="3205"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6" name="AutoShape 131"/>
                <p:cNvSpPr>
                  <a:spLocks noChangeAspect="1" noChangeArrowheads="1"/>
                </p:cNvSpPr>
                <p:nvPr/>
              </p:nvSpPr>
              <p:spPr bwMode="auto">
                <a:xfrm rot="5400000">
                  <a:off x="2032"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7" name="AutoShape 132"/>
                <p:cNvSpPr>
                  <a:spLocks noChangeAspect="1" noChangeArrowheads="1"/>
                </p:cNvSpPr>
                <p:nvPr/>
              </p:nvSpPr>
              <p:spPr bwMode="auto">
                <a:xfrm rot="5400000">
                  <a:off x="2819" y="2387"/>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8" name="AutoShape 133"/>
                <p:cNvSpPr>
                  <a:spLocks noChangeAspect="1" noChangeArrowheads="1"/>
                </p:cNvSpPr>
                <p:nvPr/>
              </p:nvSpPr>
              <p:spPr bwMode="auto">
                <a:xfrm rot="5400000">
                  <a:off x="2439" y="2387"/>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9" name="AutoShape 134"/>
                <p:cNvSpPr>
                  <a:spLocks noChangeAspect="1" noChangeArrowheads="1"/>
                </p:cNvSpPr>
                <p:nvPr/>
              </p:nvSpPr>
              <p:spPr bwMode="auto">
                <a:xfrm rot="5400000">
                  <a:off x="1926" y="1285"/>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0" name="AutoShape 135"/>
                <p:cNvSpPr>
                  <a:spLocks noChangeAspect="1" noChangeArrowheads="1"/>
                </p:cNvSpPr>
                <p:nvPr/>
              </p:nvSpPr>
              <p:spPr bwMode="auto">
                <a:xfrm rot="5400000">
                  <a:off x="1929" y="1690"/>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1" name="AutoShape 136"/>
                <p:cNvSpPr>
                  <a:spLocks noChangeAspect="1" noChangeArrowheads="1"/>
                </p:cNvSpPr>
                <p:nvPr/>
              </p:nvSpPr>
              <p:spPr bwMode="auto">
                <a:xfrm rot="5400000">
                  <a:off x="2713"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2" name="AutoShape 137"/>
                <p:cNvSpPr>
                  <a:spLocks noChangeAspect="1" noChangeArrowheads="1"/>
                </p:cNvSpPr>
                <p:nvPr/>
              </p:nvSpPr>
              <p:spPr bwMode="auto">
                <a:xfrm rot="5400000">
                  <a:off x="2713"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3" name="AutoShape 138"/>
                <p:cNvSpPr>
                  <a:spLocks noChangeAspect="1" noChangeArrowheads="1"/>
                </p:cNvSpPr>
                <p:nvPr/>
              </p:nvSpPr>
              <p:spPr bwMode="auto">
                <a:xfrm rot="5400000">
                  <a:off x="2332"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4" name="AutoShape 139"/>
                <p:cNvSpPr>
                  <a:spLocks noChangeAspect="1" noChangeArrowheads="1"/>
                </p:cNvSpPr>
                <p:nvPr/>
              </p:nvSpPr>
              <p:spPr bwMode="auto">
                <a:xfrm rot="5400000">
                  <a:off x="2332"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5" name="AutoShape 140"/>
                <p:cNvSpPr>
                  <a:spLocks noChangeAspect="1" noChangeArrowheads="1"/>
                </p:cNvSpPr>
                <p:nvPr/>
              </p:nvSpPr>
              <p:spPr bwMode="auto">
                <a:xfrm rot="5400000">
                  <a:off x="1928" y="211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6" name="AutoShape 141"/>
                <p:cNvSpPr>
                  <a:spLocks noChangeAspect="1" noChangeArrowheads="1"/>
                </p:cNvSpPr>
                <p:nvPr/>
              </p:nvSpPr>
              <p:spPr bwMode="auto">
                <a:xfrm rot="5400000">
                  <a:off x="2712"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7" name="AutoShape 142"/>
                <p:cNvSpPr>
                  <a:spLocks noChangeAspect="1" noChangeArrowheads="1"/>
                </p:cNvSpPr>
                <p:nvPr/>
              </p:nvSpPr>
              <p:spPr bwMode="auto">
                <a:xfrm rot="5400000">
                  <a:off x="2331"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8" name="AutoShape 143"/>
                <p:cNvSpPr>
                  <a:spLocks noChangeAspect="1" noChangeArrowheads="1"/>
                </p:cNvSpPr>
                <p:nvPr/>
              </p:nvSpPr>
              <p:spPr bwMode="auto">
                <a:xfrm rot="5400000">
                  <a:off x="3100" y="1285"/>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9" name="AutoShape 144"/>
                <p:cNvSpPr>
                  <a:spLocks noChangeAspect="1" noChangeArrowheads="1"/>
                </p:cNvSpPr>
                <p:nvPr/>
              </p:nvSpPr>
              <p:spPr bwMode="auto">
                <a:xfrm rot="5400000">
                  <a:off x="3102" y="1691"/>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0" name="AutoShape 145"/>
                <p:cNvSpPr>
                  <a:spLocks noChangeAspect="1" noChangeArrowheads="1"/>
                </p:cNvSpPr>
                <p:nvPr/>
              </p:nvSpPr>
              <p:spPr bwMode="auto">
                <a:xfrm rot="5400000">
                  <a:off x="3100" y="211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1" name="AutoShape 146"/>
                <p:cNvSpPr>
                  <a:spLocks noChangeAspect="1" noChangeArrowheads="1"/>
                </p:cNvSpPr>
                <p:nvPr/>
              </p:nvSpPr>
              <p:spPr bwMode="auto">
                <a:xfrm rot="5400000">
                  <a:off x="3100"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2" name="AutoShape 147"/>
                <p:cNvSpPr>
                  <a:spLocks noChangeAspect="1" noChangeArrowheads="1"/>
                </p:cNvSpPr>
                <p:nvPr/>
              </p:nvSpPr>
              <p:spPr bwMode="auto">
                <a:xfrm rot="5400000">
                  <a:off x="1927"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3" name="AutoShape 148"/>
                <p:cNvSpPr>
                  <a:spLocks noChangeAspect="1" noChangeArrowheads="1"/>
                </p:cNvSpPr>
                <p:nvPr/>
              </p:nvSpPr>
              <p:spPr bwMode="auto">
                <a:xfrm rot="5400000">
                  <a:off x="2714" y="2493"/>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4" name="AutoShape 149"/>
                <p:cNvSpPr>
                  <a:spLocks noChangeAspect="1" noChangeArrowheads="1"/>
                </p:cNvSpPr>
                <p:nvPr/>
              </p:nvSpPr>
              <p:spPr bwMode="auto">
                <a:xfrm rot="5400000">
                  <a:off x="2334" y="2492"/>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5" name="AutoShape 150"/>
                <p:cNvSpPr>
                  <a:spLocks noChangeAspect="1" noChangeArrowheads="1"/>
                </p:cNvSpPr>
                <p:nvPr/>
              </p:nvSpPr>
              <p:spPr bwMode="auto">
                <a:xfrm rot="5400000">
                  <a:off x="1820" y="138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6" name="AutoShape 151"/>
                <p:cNvSpPr>
                  <a:spLocks noChangeAspect="1" noChangeArrowheads="1"/>
                </p:cNvSpPr>
                <p:nvPr/>
              </p:nvSpPr>
              <p:spPr bwMode="auto">
                <a:xfrm rot="5400000">
                  <a:off x="1824" y="1794"/>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7" name="AutoShape 152"/>
                <p:cNvSpPr>
                  <a:spLocks noChangeAspect="1" noChangeArrowheads="1"/>
                </p:cNvSpPr>
                <p:nvPr/>
              </p:nvSpPr>
              <p:spPr bwMode="auto">
                <a:xfrm rot="5400000">
                  <a:off x="2607"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8" name="AutoShape 153"/>
                <p:cNvSpPr>
                  <a:spLocks noChangeAspect="1" noChangeArrowheads="1"/>
                </p:cNvSpPr>
                <p:nvPr/>
              </p:nvSpPr>
              <p:spPr bwMode="auto">
                <a:xfrm rot="5400000">
                  <a:off x="2607"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9" name="AutoShape 154"/>
                <p:cNvSpPr>
                  <a:spLocks noChangeAspect="1" noChangeArrowheads="1"/>
                </p:cNvSpPr>
                <p:nvPr/>
              </p:nvSpPr>
              <p:spPr bwMode="auto">
                <a:xfrm rot="5400000">
                  <a:off x="2226"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0" name="AutoShape 155"/>
                <p:cNvSpPr>
                  <a:spLocks noChangeAspect="1" noChangeArrowheads="1"/>
                </p:cNvSpPr>
                <p:nvPr/>
              </p:nvSpPr>
              <p:spPr bwMode="auto">
                <a:xfrm rot="5400000">
                  <a:off x="2226"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1" name="AutoShape 156"/>
                <p:cNvSpPr>
                  <a:spLocks noChangeAspect="1" noChangeArrowheads="1"/>
                </p:cNvSpPr>
                <p:nvPr/>
              </p:nvSpPr>
              <p:spPr bwMode="auto">
                <a:xfrm rot="5400000">
                  <a:off x="1821"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2" name="AutoShape 157"/>
                <p:cNvSpPr>
                  <a:spLocks noChangeAspect="1" noChangeArrowheads="1"/>
                </p:cNvSpPr>
                <p:nvPr/>
              </p:nvSpPr>
              <p:spPr bwMode="auto">
                <a:xfrm rot="5400000">
                  <a:off x="2606"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3" name="AutoShape 158"/>
                <p:cNvSpPr>
                  <a:spLocks noChangeAspect="1" noChangeArrowheads="1"/>
                </p:cNvSpPr>
                <p:nvPr/>
              </p:nvSpPr>
              <p:spPr bwMode="auto">
                <a:xfrm rot="5400000">
                  <a:off x="2225"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4" name="AutoShape 159"/>
                <p:cNvSpPr>
                  <a:spLocks noChangeAspect="1" noChangeArrowheads="1"/>
                </p:cNvSpPr>
                <p:nvPr/>
              </p:nvSpPr>
              <p:spPr bwMode="auto">
                <a:xfrm rot="5400000">
                  <a:off x="2995" y="139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5" name="AutoShape 160"/>
                <p:cNvSpPr>
                  <a:spLocks noChangeAspect="1" noChangeArrowheads="1"/>
                </p:cNvSpPr>
                <p:nvPr/>
              </p:nvSpPr>
              <p:spPr bwMode="auto">
                <a:xfrm rot="5400000">
                  <a:off x="2997" y="179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6" name="AutoShape 161"/>
                <p:cNvSpPr>
                  <a:spLocks noChangeAspect="1" noChangeArrowheads="1"/>
                </p:cNvSpPr>
                <p:nvPr/>
              </p:nvSpPr>
              <p:spPr bwMode="auto">
                <a:xfrm rot="5400000">
                  <a:off x="2995" y="221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7" name="AutoShape 162"/>
                <p:cNvSpPr>
                  <a:spLocks noChangeAspect="1" noChangeArrowheads="1"/>
                </p:cNvSpPr>
                <p:nvPr/>
              </p:nvSpPr>
              <p:spPr bwMode="auto">
                <a:xfrm rot="5400000">
                  <a:off x="2995" y="260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8" name="AutoShape 163"/>
                <p:cNvSpPr>
                  <a:spLocks noChangeAspect="1" noChangeArrowheads="1"/>
                </p:cNvSpPr>
                <p:nvPr/>
              </p:nvSpPr>
              <p:spPr bwMode="auto">
                <a:xfrm rot="5400000">
                  <a:off x="1821" y="26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9" name="AutoShape 164"/>
                <p:cNvSpPr>
                  <a:spLocks noChangeAspect="1" noChangeArrowheads="1"/>
                </p:cNvSpPr>
                <p:nvPr/>
              </p:nvSpPr>
              <p:spPr bwMode="auto">
                <a:xfrm rot="5400000">
                  <a:off x="2608" y="259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0" name="AutoShape 165"/>
                <p:cNvSpPr>
                  <a:spLocks noChangeAspect="1" noChangeArrowheads="1"/>
                </p:cNvSpPr>
                <p:nvPr/>
              </p:nvSpPr>
              <p:spPr bwMode="auto">
                <a:xfrm rot="5400000">
                  <a:off x="2228" y="2598"/>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11" name="AutoShape 166"/>
              <p:cNvSpPr>
                <a:spLocks noChangeAspect="1" noChangeArrowheads="1"/>
              </p:cNvSpPr>
              <p:nvPr/>
            </p:nvSpPr>
            <p:spPr bwMode="auto">
              <a:xfrm rot="5400000">
                <a:off x="3870"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AutoShape 167"/>
              <p:cNvSpPr>
                <a:spLocks noChangeAspect="1" noChangeArrowheads="1"/>
              </p:cNvSpPr>
              <p:nvPr/>
            </p:nvSpPr>
            <p:spPr bwMode="auto">
              <a:xfrm rot="5400000">
                <a:off x="3871"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 name="AutoShape 168"/>
              <p:cNvSpPr>
                <a:spLocks noChangeAspect="1" noChangeArrowheads="1"/>
              </p:cNvSpPr>
              <p:nvPr/>
            </p:nvSpPr>
            <p:spPr bwMode="auto">
              <a:xfrm rot="5400000">
                <a:off x="4122"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AutoShape 169"/>
              <p:cNvSpPr>
                <a:spLocks noChangeAspect="1" noChangeArrowheads="1"/>
              </p:cNvSpPr>
              <p:nvPr/>
            </p:nvSpPr>
            <p:spPr bwMode="auto">
              <a:xfrm rot="5400000">
                <a:off x="4122"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 name="AutoShape 170"/>
              <p:cNvSpPr>
                <a:spLocks noChangeAspect="1" noChangeArrowheads="1"/>
              </p:cNvSpPr>
              <p:nvPr/>
            </p:nvSpPr>
            <p:spPr bwMode="auto">
              <a:xfrm rot="5400000">
                <a:off x="4000"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 name="AutoShape 171"/>
              <p:cNvSpPr>
                <a:spLocks noChangeAspect="1" noChangeArrowheads="1"/>
              </p:cNvSpPr>
              <p:nvPr/>
            </p:nvSpPr>
            <p:spPr bwMode="auto">
              <a:xfrm rot="5400000">
                <a:off x="4000"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 name="AutoShape 172"/>
              <p:cNvSpPr>
                <a:spLocks noChangeAspect="1" noChangeArrowheads="1"/>
              </p:cNvSpPr>
              <p:nvPr/>
            </p:nvSpPr>
            <p:spPr bwMode="auto">
              <a:xfrm rot="5400000">
                <a:off x="3870" y="182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 name="AutoShape 173"/>
              <p:cNvSpPr>
                <a:spLocks noChangeAspect="1" noChangeArrowheads="1"/>
              </p:cNvSpPr>
              <p:nvPr/>
            </p:nvSpPr>
            <p:spPr bwMode="auto">
              <a:xfrm rot="5400000">
                <a:off x="4122"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 name="AutoShape 174"/>
              <p:cNvSpPr>
                <a:spLocks noChangeAspect="1" noChangeArrowheads="1"/>
              </p:cNvSpPr>
              <p:nvPr/>
            </p:nvSpPr>
            <p:spPr bwMode="auto">
              <a:xfrm rot="5400000">
                <a:off x="4000"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 name="AutoShape 175"/>
              <p:cNvSpPr>
                <a:spLocks noChangeAspect="1" noChangeArrowheads="1"/>
              </p:cNvSpPr>
              <p:nvPr/>
            </p:nvSpPr>
            <p:spPr bwMode="auto">
              <a:xfrm rot="5400000">
                <a:off x="4247"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 name="AutoShape 176"/>
              <p:cNvSpPr>
                <a:spLocks noChangeAspect="1" noChangeArrowheads="1"/>
              </p:cNvSpPr>
              <p:nvPr/>
            </p:nvSpPr>
            <p:spPr bwMode="auto">
              <a:xfrm rot="5400000">
                <a:off x="4248"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 name="AutoShape 177"/>
              <p:cNvSpPr>
                <a:spLocks noChangeAspect="1" noChangeArrowheads="1"/>
              </p:cNvSpPr>
              <p:nvPr/>
            </p:nvSpPr>
            <p:spPr bwMode="auto">
              <a:xfrm rot="5400000">
                <a:off x="4246" y="182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 name="AutoShape 178"/>
              <p:cNvSpPr>
                <a:spLocks noChangeAspect="1" noChangeArrowheads="1"/>
              </p:cNvSpPr>
              <p:nvPr/>
            </p:nvSpPr>
            <p:spPr bwMode="auto">
              <a:xfrm rot="5400000">
                <a:off x="4247" y="193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 name="AutoShape 179"/>
              <p:cNvSpPr>
                <a:spLocks noChangeAspect="1" noChangeArrowheads="1"/>
              </p:cNvSpPr>
              <p:nvPr/>
            </p:nvSpPr>
            <p:spPr bwMode="auto">
              <a:xfrm rot="5400000">
                <a:off x="3871" y="193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AutoShape 180"/>
              <p:cNvSpPr>
                <a:spLocks noChangeAspect="1" noChangeArrowheads="1"/>
              </p:cNvSpPr>
              <p:nvPr/>
            </p:nvSpPr>
            <p:spPr bwMode="auto">
              <a:xfrm rot="5400000">
                <a:off x="4122"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AutoShape 181"/>
              <p:cNvSpPr>
                <a:spLocks noChangeAspect="1" noChangeArrowheads="1"/>
              </p:cNvSpPr>
              <p:nvPr/>
            </p:nvSpPr>
            <p:spPr bwMode="auto">
              <a:xfrm rot="5400000">
                <a:off x="4001"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AutoShape 182"/>
              <p:cNvSpPr>
                <a:spLocks noChangeAspect="1" noChangeArrowheads="1"/>
              </p:cNvSpPr>
              <p:nvPr/>
            </p:nvSpPr>
            <p:spPr bwMode="auto">
              <a:xfrm rot="5400000">
                <a:off x="3836" y="1610"/>
                <a:ext cx="93"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8" name="AutoShape 183"/>
              <p:cNvSpPr>
                <a:spLocks noChangeAspect="1" noChangeArrowheads="1"/>
              </p:cNvSpPr>
              <p:nvPr/>
            </p:nvSpPr>
            <p:spPr bwMode="auto">
              <a:xfrm rot="5400000">
                <a:off x="3838" y="1729"/>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9" name="AutoShape 184"/>
              <p:cNvSpPr>
                <a:spLocks noChangeAspect="1" noChangeArrowheads="1"/>
              </p:cNvSpPr>
              <p:nvPr/>
            </p:nvSpPr>
            <p:spPr bwMode="auto">
              <a:xfrm rot="5400000">
                <a:off x="4088"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0" name="AutoShape 185"/>
              <p:cNvSpPr>
                <a:spLocks noChangeAspect="1" noChangeArrowheads="1"/>
              </p:cNvSpPr>
              <p:nvPr/>
            </p:nvSpPr>
            <p:spPr bwMode="auto">
              <a:xfrm rot="5400000">
                <a:off x="4088"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1" name="AutoShape 186"/>
              <p:cNvSpPr>
                <a:spLocks noChangeAspect="1" noChangeArrowheads="1"/>
              </p:cNvSpPr>
              <p:nvPr/>
            </p:nvSpPr>
            <p:spPr bwMode="auto">
              <a:xfrm rot="5400000">
                <a:off x="3966"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2" name="AutoShape 187"/>
              <p:cNvSpPr>
                <a:spLocks noChangeAspect="1" noChangeArrowheads="1"/>
              </p:cNvSpPr>
              <p:nvPr/>
            </p:nvSpPr>
            <p:spPr bwMode="auto">
              <a:xfrm rot="5400000">
                <a:off x="3966"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3" name="AutoShape 188"/>
              <p:cNvSpPr>
                <a:spLocks noChangeAspect="1" noChangeArrowheads="1"/>
              </p:cNvSpPr>
              <p:nvPr/>
            </p:nvSpPr>
            <p:spPr bwMode="auto">
              <a:xfrm rot="5400000">
                <a:off x="3837" y="185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4" name="AutoShape 189"/>
              <p:cNvSpPr>
                <a:spLocks noChangeAspect="1" noChangeArrowheads="1"/>
              </p:cNvSpPr>
              <p:nvPr/>
            </p:nvSpPr>
            <p:spPr bwMode="auto">
              <a:xfrm rot="5400000">
                <a:off x="4087"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5" name="AutoShape 190"/>
              <p:cNvSpPr>
                <a:spLocks noChangeAspect="1" noChangeArrowheads="1"/>
              </p:cNvSpPr>
              <p:nvPr/>
            </p:nvSpPr>
            <p:spPr bwMode="auto">
              <a:xfrm rot="5400000">
                <a:off x="3965"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6" name="AutoShape 191"/>
              <p:cNvSpPr>
                <a:spLocks noChangeAspect="1" noChangeArrowheads="1"/>
              </p:cNvSpPr>
              <p:nvPr/>
            </p:nvSpPr>
            <p:spPr bwMode="auto">
              <a:xfrm rot="5400000">
                <a:off x="4213" y="160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7" name="AutoShape 192"/>
              <p:cNvSpPr>
                <a:spLocks noChangeAspect="1" noChangeArrowheads="1"/>
              </p:cNvSpPr>
              <p:nvPr/>
            </p:nvSpPr>
            <p:spPr bwMode="auto">
              <a:xfrm rot="5400000">
                <a:off x="4213" y="1729"/>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8" name="AutoShape 193"/>
              <p:cNvSpPr>
                <a:spLocks noChangeAspect="1" noChangeArrowheads="1"/>
              </p:cNvSpPr>
              <p:nvPr/>
            </p:nvSpPr>
            <p:spPr bwMode="auto">
              <a:xfrm rot="5400000">
                <a:off x="4214" y="1853"/>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AutoShape 194"/>
              <p:cNvSpPr>
                <a:spLocks noChangeAspect="1" noChangeArrowheads="1"/>
              </p:cNvSpPr>
              <p:nvPr/>
            </p:nvSpPr>
            <p:spPr bwMode="auto">
              <a:xfrm rot="5400000">
                <a:off x="4213" y="196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0" name="AutoShape 195"/>
              <p:cNvSpPr>
                <a:spLocks noChangeAspect="1" noChangeArrowheads="1"/>
              </p:cNvSpPr>
              <p:nvPr/>
            </p:nvSpPr>
            <p:spPr bwMode="auto">
              <a:xfrm rot="5400000">
                <a:off x="3837" y="1967"/>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1" name="AutoShape 196"/>
              <p:cNvSpPr>
                <a:spLocks noChangeAspect="1" noChangeArrowheads="1"/>
              </p:cNvSpPr>
              <p:nvPr/>
            </p:nvSpPr>
            <p:spPr bwMode="auto">
              <a:xfrm rot="5400000">
                <a:off x="4090" y="1965"/>
                <a:ext cx="90"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2" name="AutoShape 197"/>
              <p:cNvSpPr>
                <a:spLocks noChangeAspect="1" noChangeArrowheads="1"/>
              </p:cNvSpPr>
              <p:nvPr/>
            </p:nvSpPr>
            <p:spPr bwMode="auto">
              <a:xfrm rot="5400000">
                <a:off x="3968" y="1965"/>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3" name="AutoShape 198"/>
              <p:cNvSpPr>
                <a:spLocks noChangeAspect="1" noChangeArrowheads="1"/>
              </p:cNvSpPr>
              <p:nvPr/>
            </p:nvSpPr>
            <p:spPr bwMode="auto">
              <a:xfrm rot="5400000">
                <a:off x="3803"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4" name="AutoShape 199"/>
              <p:cNvSpPr>
                <a:spLocks noChangeAspect="1" noChangeArrowheads="1"/>
              </p:cNvSpPr>
              <p:nvPr/>
            </p:nvSpPr>
            <p:spPr bwMode="auto">
              <a:xfrm rot="5400000">
                <a:off x="3803"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5" name="AutoShape 200"/>
              <p:cNvSpPr>
                <a:spLocks noChangeAspect="1" noChangeArrowheads="1"/>
              </p:cNvSpPr>
              <p:nvPr/>
            </p:nvSpPr>
            <p:spPr bwMode="auto">
              <a:xfrm rot="5400000">
                <a:off x="4054"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6" name="AutoShape 201"/>
              <p:cNvSpPr>
                <a:spLocks noChangeAspect="1" noChangeArrowheads="1"/>
              </p:cNvSpPr>
              <p:nvPr/>
            </p:nvSpPr>
            <p:spPr bwMode="auto">
              <a:xfrm rot="5400000">
                <a:off x="4054"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7" name="AutoShape 202"/>
              <p:cNvSpPr>
                <a:spLocks noChangeAspect="1" noChangeArrowheads="1"/>
              </p:cNvSpPr>
              <p:nvPr/>
            </p:nvSpPr>
            <p:spPr bwMode="auto">
              <a:xfrm rot="5400000">
                <a:off x="3932"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8" name="AutoShape 203"/>
              <p:cNvSpPr>
                <a:spLocks noChangeAspect="1" noChangeArrowheads="1"/>
              </p:cNvSpPr>
              <p:nvPr/>
            </p:nvSpPr>
            <p:spPr bwMode="auto">
              <a:xfrm rot="5400000">
                <a:off x="3932"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9" name="AutoShape 204"/>
              <p:cNvSpPr>
                <a:spLocks noChangeAspect="1" noChangeArrowheads="1"/>
              </p:cNvSpPr>
              <p:nvPr/>
            </p:nvSpPr>
            <p:spPr bwMode="auto">
              <a:xfrm rot="5400000">
                <a:off x="3803" y="188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0" name="AutoShape 205"/>
              <p:cNvSpPr>
                <a:spLocks noChangeAspect="1" noChangeArrowheads="1"/>
              </p:cNvSpPr>
              <p:nvPr/>
            </p:nvSpPr>
            <p:spPr bwMode="auto">
              <a:xfrm rot="5400000">
                <a:off x="4055" y="188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 name="AutoShape 206"/>
              <p:cNvSpPr>
                <a:spLocks noChangeAspect="1" noChangeArrowheads="1"/>
              </p:cNvSpPr>
              <p:nvPr/>
            </p:nvSpPr>
            <p:spPr bwMode="auto">
              <a:xfrm rot="5400000">
                <a:off x="3933" y="1882"/>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 name="AutoShape 207"/>
              <p:cNvSpPr>
                <a:spLocks noChangeAspect="1" noChangeArrowheads="1"/>
              </p:cNvSpPr>
              <p:nvPr/>
            </p:nvSpPr>
            <p:spPr bwMode="auto">
              <a:xfrm rot="5400000">
                <a:off x="4179"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3" name="AutoShape 208"/>
              <p:cNvSpPr>
                <a:spLocks noChangeAspect="1" noChangeArrowheads="1"/>
              </p:cNvSpPr>
              <p:nvPr/>
            </p:nvSpPr>
            <p:spPr bwMode="auto">
              <a:xfrm rot="5400000">
                <a:off x="4179"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4" name="AutoShape 209"/>
              <p:cNvSpPr>
                <a:spLocks noChangeAspect="1" noChangeArrowheads="1"/>
              </p:cNvSpPr>
              <p:nvPr/>
            </p:nvSpPr>
            <p:spPr bwMode="auto">
              <a:xfrm rot="5400000">
                <a:off x="4180" y="1884"/>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5" name="AutoShape 210"/>
              <p:cNvSpPr>
                <a:spLocks noChangeAspect="1" noChangeArrowheads="1"/>
              </p:cNvSpPr>
              <p:nvPr/>
            </p:nvSpPr>
            <p:spPr bwMode="auto">
              <a:xfrm rot="5400000">
                <a:off x="4178"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6" name="AutoShape 211"/>
              <p:cNvSpPr>
                <a:spLocks noChangeAspect="1" noChangeArrowheads="1"/>
              </p:cNvSpPr>
              <p:nvPr/>
            </p:nvSpPr>
            <p:spPr bwMode="auto">
              <a:xfrm rot="5400000">
                <a:off x="3802"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7" name="AutoShape 212"/>
              <p:cNvSpPr>
                <a:spLocks noChangeAspect="1" noChangeArrowheads="1"/>
              </p:cNvSpPr>
              <p:nvPr/>
            </p:nvSpPr>
            <p:spPr bwMode="auto">
              <a:xfrm rot="5400000">
                <a:off x="4055"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8" name="AutoShape 213"/>
              <p:cNvSpPr>
                <a:spLocks noChangeAspect="1" noChangeArrowheads="1"/>
              </p:cNvSpPr>
              <p:nvPr/>
            </p:nvSpPr>
            <p:spPr bwMode="auto">
              <a:xfrm rot="5400000">
                <a:off x="3933"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9" name="AutoShape 214"/>
              <p:cNvSpPr>
                <a:spLocks noChangeAspect="1" noChangeArrowheads="1"/>
              </p:cNvSpPr>
              <p:nvPr/>
            </p:nvSpPr>
            <p:spPr bwMode="auto">
              <a:xfrm rot="5400000">
                <a:off x="3769" y="167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0" name="AutoShape 215"/>
              <p:cNvSpPr>
                <a:spLocks noChangeAspect="1" noChangeArrowheads="1"/>
              </p:cNvSpPr>
              <p:nvPr/>
            </p:nvSpPr>
            <p:spPr bwMode="auto">
              <a:xfrm rot="5400000">
                <a:off x="3770" y="1791"/>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1" name="AutoShape 216"/>
              <p:cNvSpPr>
                <a:spLocks noChangeAspect="1" noChangeArrowheads="1"/>
              </p:cNvSpPr>
              <p:nvPr/>
            </p:nvSpPr>
            <p:spPr bwMode="auto">
              <a:xfrm rot="5400000">
                <a:off x="4021" y="1670"/>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2" name="AutoShape 217"/>
              <p:cNvSpPr>
                <a:spLocks noChangeAspect="1" noChangeArrowheads="1"/>
              </p:cNvSpPr>
              <p:nvPr/>
            </p:nvSpPr>
            <p:spPr bwMode="auto">
              <a:xfrm rot="5400000">
                <a:off x="4021" y="179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3" name="AutoShape 218"/>
              <p:cNvSpPr>
                <a:spLocks noChangeAspect="1" noChangeArrowheads="1"/>
              </p:cNvSpPr>
              <p:nvPr/>
            </p:nvSpPr>
            <p:spPr bwMode="auto">
              <a:xfrm rot="5400000">
                <a:off x="3899" y="1670"/>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4" name="AutoShape 219"/>
              <p:cNvSpPr>
                <a:spLocks noChangeAspect="1" noChangeArrowheads="1"/>
              </p:cNvSpPr>
              <p:nvPr/>
            </p:nvSpPr>
            <p:spPr bwMode="auto">
              <a:xfrm rot="5400000">
                <a:off x="3899" y="179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5" name="AutoShape 220"/>
              <p:cNvSpPr>
                <a:spLocks noChangeAspect="1" noChangeArrowheads="1"/>
              </p:cNvSpPr>
              <p:nvPr/>
            </p:nvSpPr>
            <p:spPr bwMode="auto">
              <a:xfrm rot="5400000">
                <a:off x="3769" y="191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6" name="AutoShape 221"/>
              <p:cNvSpPr>
                <a:spLocks noChangeAspect="1" noChangeArrowheads="1"/>
              </p:cNvSpPr>
              <p:nvPr/>
            </p:nvSpPr>
            <p:spPr bwMode="auto">
              <a:xfrm rot="5400000">
                <a:off x="4021"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7" name="AutoShape 222"/>
              <p:cNvSpPr>
                <a:spLocks noChangeAspect="1" noChangeArrowheads="1"/>
              </p:cNvSpPr>
              <p:nvPr/>
            </p:nvSpPr>
            <p:spPr bwMode="auto">
              <a:xfrm rot="5400000">
                <a:off x="3899"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8" name="AutoShape 223"/>
              <p:cNvSpPr>
                <a:spLocks noChangeAspect="1" noChangeArrowheads="1"/>
              </p:cNvSpPr>
              <p:nvPr/>
            </p:nvSpPr>
            <p:spPr bwMode="auto">
              <a:xfrm rot="5400000">
                <a:off x="4146" y="167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9" name="AutoShape 224"/>
              <p:cNvSpPr>
                <a:spLocks noChangeAspect="1" noChangeArrowheads="1"/>
              </p:cNvSpPr>
              <p:nvPr/>
            </p:nvSpPr>
            <p:spPr bwMode="auto">
              <a:xfrm rot="5400000">
                <a:off x="4147" y="1791"/>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0" name="AutoShape 225"/>
              <p:cNvSpPr>
                <a:spLocks noChangeAspect="1" noChangeArrowheads="1"/>
              </p:cNvSpPr>
              <p:nvPr/>
            </p:nvSpPr>
            <p:spPr bwMode="auto">
              <a:xfrm rot="5400000">
                <a:off x="4146" y="1915"/>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1" name="AutoShape 226"/>
              <p:cNvSpPr>
                <a:spLocks noChangeAspect="1" noChangeArrowheads="1"/>
              </p:cNvSpPr>
              <p:nvPr/>
            </p:nvSpPr>
            <p:spPr bwMode="auto">
              <a:xfrm rot="5400000">
                <a:off x="4146" y="2029"/>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2" name="AutoShape 227"/>
              <p:cNvSpPr>
                <a:spLocks noChangeAspect="1" noChangeArrowheads="1"/>
              </p:cNvSpPr>
              <p:nvPr/>
            </p:nvSpPr>
            <p:spPr bwMode="auto">
              <a:xfrm rot="5400000">
                <a:off x="3769" y="202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3" name="AutoShape 228"/>
              <p:cNvSpPr>
                <a:spLocks noChangeAspect="1" noChangeArrowheads="1"/>
              </p:cNvSpPr>
              <p:nvPr/>
            </p:nvSpPr>
            <p:spPr bwMode="auto">
              <a:xfrm rot="5400000">
                <a:off x="4022"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4" name="AutoShape 229"/>
              <p:cNvSpPr>
                <a:spLocks noChangeAspect="1" noChangeArrowheads="1"/>
              </p:cNvSpPr>
              <p:nvPr/>
            </p:nvSpPr>
            <p:spPr bwMode="auto">
              <a:xfrm rot="5400000">
                <a:off x="3900"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5" name="AutoShape 230"/>
              <p:cNvSpPr>
                <a:spLocks noChangeAspect="1" noChangeArrowheads="1"/>
              </p:cNvSpPr>
              <p:nvPr/>
            </p:nvSpPr>
            <p:spPr bwMode="auto">
              <a:xfrm rot="5400000">
                <a:off x="3735" y="1702"/>
                <a:ext cx="92" cy="98"/>
              </a:xfrm>
              <a:prstGeom prst="roundRect">
                <a:avLst>
                  <a:gd name="adj" fmla="val 1060"/>
                </a:avLst>
              </a:prstGeom>
              <a:solidFill>
                <a:srgbClr val="E8161F"/>
              </a:solid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6" name="AutoShape 231"/>
              <p:cNvSpPr>
                <a:spLocks noChangeAspect="1" noChangeArrowheads="1"/>
              </p:cNvSpPr>
              <p:nvPr/>
            </p:nvSpPr>
            <p:spPr bwMode="auto">
              <a:xfrm rot="5400000">
                <a:off x="3736" y="1822"/>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7" name="AutoShape 232"/>
              <p:cNvSpPr>
                <a:spLocks noChangeAspect="1" noChangeArrowheads="1"/>
              </p:cNvSpPr>
              <p:nvPr/>
            </p:nvSpPr>
            <p:spPr bwMode="auto">
              <a:xfrm rot="5400000">
                <a:off x="3987" y="170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8" name="AutoShape 233"/>
              <p:cNvSpPr>
                <a:spLocks noChangeAspect="1" noChangeArrowheads="1"/>
              </p:cNvSpPr>
              <p:nvPr/>
            </p:nvSpPr>
            <p:spPr bwMode="auto">
              <a:xfrm rot="5400000">
                <a:off x="3987" y="1822"/>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9" name="AutoShape 234"/>
              <p:cNvSpPr>
                <a:spLocks noChangeAspect="1" noChangeArrowheads="1"/>
              </p:cNvSpPr>
              <p:nvPr/>
            </p:nvSpPr>
            <p:spPr bwMode="auto">
              <a:xfrm rot="5400000">
                <a:off x="3865" y="1701"/>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0" name="AutoShape 235"/>
              <p:cNvSpPr>
                <a:spLocks noChangeAspect="1" noChangeArrowheads="1"/>
              </p:cNvSpPr>
              <p:nvPr/>
            </p:nvSpPr>
            <p:spPr bwMode="auto">
              <a:xfrm rot="5400000">
                <a:off x="3865" y="182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1" name="AutoShape 236"/>
              <p:cNvSpPr>
                <a:spLocks noChangeAspect="1" noChangeArrowheads="1"/>
              </p:cNvSpPr>
              <p:nvPr/>
            </p:nvSpPr>
            <p:spPr bwMode="auto">
              <a:xfrm rot="5400000">
                <a:off x="3735" y="194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2" name="AutoShape 237"/>
              <p:cNvSpPr>
                <a:spLocks noChangeAspect="1" noChangeArrowheads="1"/>
              </p:cNvSpPr>
              <p:nvPr/>
            </p:nvSpPr>
            <p:spPr bwMode="auto">
              <a:xfrm rot="5400000">
                <a:off x="3987"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3" name="AutoShape 238"/>
              <p:cNvSpPr>
                <a:spLocks noChangeAspect="1" noChangeArrowheads="1"/>
              </p:cNvSpPr>
              <p:nvPr/>
            </p:nvSpPr>
            <p:spPr bwMode="auto">
              <a:xfrm rot="5400000">
                <a:off x="3865"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4" name="AutoShape 239"/>
              <p:cNvSpPr>
                <a:spLocks noChangeAspect="1" noChangeArrowheads="1"/>
              </p:cNvSpPr>
              <p:nvPr/>
            </p:nvSpPr>
            <p:spPr bwMode="auto">
              <a:xfrm rot="5400000">
                <a:off x="4112" y="170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5" name="AutoShape 240"/>
              <p:cNvSpPr>
                <a:spLocks noChangeAspect="1" noChangeArrowheads="1"/>
              </p:cNvSpPr>
              <p:nvPr/>
            </p:nvSpPr>
            <p:spPr bwMode="auto">
              <a:xfrm rot="5400000">
                <a:off x="4113" y="1822"/>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6" name="AutoShape 241"/>
              <p:cNvSpPr>
                <a:spLocks noChangeAspect="1" noChangeArrowheads="1"/>
              </p:cNvSpPr>
              <p:nvPr/>
            </p:nvSpPr>
            <p:spPr bwMode="auto">
              <a:xfrm rot="5400000">
                <a:off x="4112" y="194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7" name="AutoShape 242"/>
              <p:cNvSpPr>
                <a:spLocks noChangeAspect="1" noChangeArrowheads="1"/>
              </p:cNvSpPr>
              <p:nvPr/>
            </p:nvSpPr>
            <p:spPr bwMode="auto">
              <a:xfrm rot="5400000">
                <a:off x="4112" y="206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8" name="AutoShape 243"/>
              <p:cNvSpPr>
                <a:spLocks noChangeAspect="1" noChangeArrowheads="1"/>
              </p:cNvSpPr>
              <p:nvPr/>
            </p:nvSpPr>
            <p:spPr bwMode="auto">
              <a:xfrm rot="5400000">
                <a:off x="3735" y="206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9" name="AutoShape 244"/>
              <p:cNvSpPr>
                <a:spLocks noChangeAspect="1" noChangeArrowheads="1"/>
              </p:cNvSpPr>
              <p:nvPr/>
            </p:nvSpPr>
            <p:spPr bwMode="auto">
              <a:xfrm rot="5400000">
                <a:off x="3987"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0" name="AutoShape 245"/>
              <p:cNvSpPr>
                <a:spLocks noChangeAspect="1" noChangeArrowheads="1"/>
              </p:cNvSpPr>
              <p:nvPr/>
            </p:nvSpPr>
            <p:spPr bwMode="auto">
              <a:xfrm rot="5400000">
                <a:off x="3865"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grpSp>
          <p:nvGrpSpPr>
            <p:cNvPr id="251" name="Group 323"/>
            <p:cNvGrpSpPr>
              <a:grpSpLocks/>
            </p:cNvGrpSpPr>
            <p:nvPr/>
          </p:nvGrpSpPr>
          <p:grpSpPr bwMode="auto">
            <a:xfrm>
              <a:off x="3155950" y="2674938"/>
              <a:ext cx="623888" cy="228600"/>
              <a:chOff x="6705600" y="5014913"/>
              <a:chExt cx="623888" cy="228600"/>
            </a:xfrm>
          </p:grpSpPr>
          <p:grpSp>
            <p:nvGrpSpPr>
              <p:cNvPr id="252" name="Group 12"/>
              <p:cNvGrpSpPr>
                <a:grpSpLocks/>
              </p:cNvGrpSpPr>
              <p:nvPr/>
            </p:nvGrpSpPr>
            <p:grpSpPr bwMode="auto">
              <a:xfrm>
                <a:off x="6705600" y="5014913"/>
                <a:ext cx="360363" cy="228600"/>
                <a:chOff x="3776" y="3429"/>
                <a:chExt cx="274" cy="109"/>
              </a:xfrm>
              <a:noFill/>
            </p:grpSpPr>
            <p:sp>
              <p:nvSpPr>
                <p:cNvPr id="254"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5"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6"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7"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8"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253"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cxnSp>
          <p:nvCxnSpPr>
            <p:cNvPr id="259" name="Straight Connector 332"/>
            <p:cNvCxnSpPr>
              <a:cxnSpLocks noChangeShapeType="1"/>
            </p:cNvCxnSpPr>
            <p:nvPr/>
          </p:nvCxnSpPr>
          <p:spPr bwMode="auto">
            <a:xfrm rot="5400000">
              <a:off x="2850357" y="3359944"/>
              <a:ext cx="1828800" cy="15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nvGrpSpPr>
            <p:cNvPr id="260" name="Group 335"/>
            <p:cNvGrpSpPr>
              <a:grpSpLocks/>
            </p:cNvGrpSpPr>
            <p:nvPr/>
          </p:nvGrpSpPr>
          <p:grpSpPr bwMode="auto">
            <a:xfrm>
              <a:off x="3141663" y="3360738"/>
              <a:ext cx="623887" cy="228600"/>
              <a:chOff x="6705600" y="5014913"/>
              <a:chExt cx="623888" cy="228600"/>
            </a:xfrm>
          </p:grpSpPr>
          <p:grpSp>
            <p:nvGrpSpPr>
              <p:cNvPr id="261" name="Group 12"/>
              <p:cNvGrpSpPr>
                <a:grpSpLocks/>
              </p:cNvGrpSpPr>
              <p:nvPr/>
            </p:nvGrpSpPr>
            <p:grpSpPr bwMode="auto">
              <a:xfrm>
                <a:off x="6705600" y="5014913"/>
                <a:ext cx="360363" cy="228600"/>
                <a:chOff x="3776" y="3429"/>
                <a:chExt cx="274" cy="109"/>
              </a:xfrm>
              <a:noFill/>
            </p:grpSpPr>
            <p:sp>
              <p:nvSpPr>
                <p:cNvPr id="263"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4"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5"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6"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7"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262"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grpSp>
          <p:nvGrpSpPr>
            <p:cNvPr id="268" name="Group 343"/>
            <p:cNvGrpSpPr>
              <a:grpSpLocks/>
            </p:cNvGrpSpPr>
            <p:nvPr/>
          </p:nvGrpSpPr>
          <p:grpSpPr bwMode="auto">
            <a:xfrm>
              <a:off x="3141663" y="4122738"/>
              <a:ext cx="623887" cy="228600"/>
              <a:chOff x="6705600" y="5014913"/>
              <a:chExt cx="623888" cy="228600"/>
            </a:xfrm>
          </p:grpSpPr>
          <p:grpSp>
            <p:nvGrpSpPr>
              <p:cNvPr id="269" name="Group 12"/>
              <p:cNvGrpSpPr>
                <a:grpSpLocks/>
              </p:cNvGrpSpPr>
              <p:nvPr/>
            </p:nvGrpSpPr>
            <p:grpSpPr bwMode="auto">
              <a:xfrm>
                <a:off x="6705600" y="5014913"/>
                <a:ext cx="360363" cy="228600"/>
                <a:chOff x="3776" y="3429"/>
                <a:chExt cx="274" cy="109"/>
              </a:xfrm>
              <a:noFill/>
            </p:grpSpPr>
            <p:sp>
              <p:nvSpPr>
                <p:cNvPr id="271"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2"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3"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4"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5"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270"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cxnSp>
          <p:nvCxnSpPr>
            <p:cNvPr id="276" name="Straight Connector 351"/>
            <p:cNvCxnSpPr>
              <a:cxnSpLocks noChangeShapeType="1"/>
            </p:cNvCxnSpPr>
            <p:nvPr/>
          </p:nvCxnSpPr>
          <p:spPr bwMode="auto">
            <a:xfrm flipV="1">
              <a:off x="3765550" y="3132138"/>
              <a:ext cx="7524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277" name="Rectangle 276"/>
            <p:cNvSpPr/>
            <p:nvPr/>
          </p:nvSpPr>
          <p:spPr bwMode="auto">
            <a:xfrm>
              <a:off x="5283153" y="3805677"/>
              <a:ext cx="2352049" cy="352807"/>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pPr>
              <a:endParaRPr lang="en-US" sz="1800">
                <a:solidFill>
                  <a:prstClr val="white"/>
                </a:solidFill>
                <a:ea typeface="Arial" charset="0"/>
                <a:cs typeface="Arial" charset="0"/>
              </a:endParaRPr>
            </a:p>
          </p:txBody>
        </p:sp>
        <p:sp>
          <p:nvSpPr>
            <p:cNvPr id="278" name="Rectangle 277"/>
            <p:cNvSpPr/>
            <p:nvPr/>
          </p:nvSpPr>
          <p:spPr bwMode="auto">
            <a:xfrm>
              <a:off x="5283153" y="3513139"/>
              <a:ext cx="380999"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279" name="Rectangle 278"/>
            <p:cNvSpPr/>
            <p:nvPr/>
          </p:nvSpPr>
          <p:spPr bwMode="auto">
            <a:xfrm>
              <a:off x="7254203" y="3513139"/>
              <a:ext cx="380999"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280" name="AutoShape 93"/>
            <p:cNvSpPr>
              <a:spLocks noChangeArrowheads="1"/>
            </p:cNvSpPr>
            <p:nvPr/>
          </p:nvSpPr>
          <p:spPr bwMode="auto">
            <a:xfrm rot="16200000">
              <a:off x="1389063" y="2514600"/>
              <a:ext cx="990600" cy="1905000"/>
            </a:xfrm>
            <a:prstGeom prst="downArrow">
              <a:avLst>
                <a:gd name="adj1" fmla="val 50000"/>
                <a:gd name="adj2" fmla="val 60417"/>
              </a:avLst>
            </a:prstGeom>
            <a:solidFill>
              <a:schemeClr val="bg2"/>
            </a:solidFill>
            <a:ln w="57150">
              <a:solidFill>
                <a:schemeClr val="tx2"/>
              </a:solidFill>
              <a:miter lim="800000"/>
              <a:headEnd/>
              <a:tailEnd/>
            </a:ln>
          </p:spPr>
          <p:txBody>
            <a:bodyPr rot="10800000" wrap="none" anchor="ctr"/>
            <a:lstStyle/>
            <a:p>
              <a:pPr algn="ctr">
                <a:buClr>
                  <a:srgbClr val="000000"/>
                </a:buClr>
                <a:buSzPct val="100000"/>
                <a:buFont typeface="Times New Roman" charset="0"/>
                <a:buNone/>
              </a:pPr>
              <a:endParaRPr lang="en-US" sz="1800">
                <a:solidFill>
                  <a:prstClr val="white"/>
                </a:solidFill>
              </a:endParaRPr>
            </a:p>
          </p:txBody>
        </p:sp>
        <p:sp>
          <p:nvSpPr>
            <p:cNvPr id="281" name="Rectangle 94"/>
            <p:cNvSpPr>
              <a:spLocks noChangeArrowheads="1"/>
            </p:cNvSpPr>
            <p:nvPr/>
          </p:nvSpPr>
          <p:spPr bwMode="auto">
            <a:xfrm>
              <a:off x="1008063" y="3276600"/>
              <a:ext cx="1336675" cy="3048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buClr>
                  <a:srgbClr val="000000"/>
                </a:buClr>
                <a:buSzPct val="100000"/>
                <a:buFont typeface="Times New Roman" charset="0"/>
                <a:buNone/>
              </a:pPr>
              <a:r>
                <a:rPr lang="en-US" sz="2000" b="1" dirty="0">
                  <a:solidFill>
                    <a:srgbClr val="003367"/>
                  </a:solidFill>
                </a:rPr>
                <a:t>Work</a:t>
              </a:r>
              <a:endParaRPr lang="en-US" sz="1600" b="1" dirty="0">
                <a:solidFill>
                  <a:srgbClr val="003367"/>
                </a:solidFill>
              </a:endParaRPr>
            </a:p>
          </p:txBody>
        </p:sp>
      </p:grpSp>
      <p:sp>
        <p:nvSpPr>
          <p:cNvPr id="286" name="Rectangle 15"/>
          <p:cNvSpPr>
            <a:spLocks noChangeArrowheads="1"/>
          </p:cNvSpPr>
          <p:nvPr/>
        </p:nvSpPr>
        <p:spPr bwMode="auto">
          <a:xfrm>
            <a:off x="304800" y="5486400"/>
            <a:ext cx="3505200" cy="923330"/>
          </a:xfrm>
          <a:prstGeom prst="rect">
            <a:avLst/>
          </a:prstGeom>
          <a:noFill/>
          <a:ln w="15875">
            <a:noFill/>
            <a:miter lim="800000"/>
            <a:headEnd type="none" w="sm" len="sm"/>
            <a:tailEnd type="none" w="sm" len="sm"/>
          </a:ln>
        </p:spPr>
        <p:txBody>
          <a:bodyPr>
            <a:spAutoFit/>
          </a:bodyPr>
          <a:lstStyle/>
          <a:p>
            <a:pPr eaLnBrk="0" hangingPunct="0">
              <a:defRPr/>
            </a:pPr>
            <a:r>
              <a:rPr lang="en-US" sz="1800" dirty="0" smtClean="0">
                <a:solidFill>
                  <a:srgbClr val="003367"/>
                </a:solidFill>
                <a:latin typeface="Arial"/>
                <a:ea typeface="ＭＳ Ｐゴシック" charset="-128"/>
                <a:cs typeface="ＭＳ Ｐゴシック" charset="-128"/>
              </a:rPr>
              <a:t>A bottleneck limits throughput and/or may increase response time for some class of requests.</a:t>
            </a:r>
            <a:endParaRPr lang="en-US" sz="1800" dirty="0">
              <a:solidFill>
                <a:srgbClr val="003367"/>
              </a:solidFill>
              <a:latin typeface="Arial"/>
              <a:ea typeface="ＭＳ Ｐゴシック" charset="-128"/>
              <a:cs typeface="ＭＳ Ｐゴシック" charset="-128"/>
            </a:endParaRPr>
          </a:p>
        </p:txBody>
      </p:sp>
      <p:sp>
        <p:nvSpPr>
          <p:cNvPr id="282" name="Rectangle 94"/>
          <p:cNvSpPr>
            <a:spLocks noChangeArrowheads="1"/>
          </p:cNvSpPr>
          <p:nvPr/>
        </p:nvSpPr>
        <p:spPr bwMode="auto">
          <a:xfrm>
            <a:off x="7058707" y="6172200"/>
            <a:ext cx="866093" cy="197494"/>
          </a:xfrm>
          <a:prstGeom prst="rect">
            <a:avLst/>
          </a:prstGeom>
          <a:noFill/>
          <a:ln>
            <a:noFill/>
          </a:ln>
          <a:extLst/>
        </p:spPr>
        <p:txBody>
          <a:bodyPr wrap="none" anchor="ctr"/>
          <a:lstStyle/>
          <a:p>
            <a:pPr algn="ctr">
              <a:buClr>
                <a:srgbClr val="000000"/>
              </a:buClr>
              <a:buSzPct val="100000"/>
              <a:buFont typeface="Times New Roman" charset="0"/>
              <a:buNone/>
            </a:pPr>
            <a:r>
              <a:rPr lang="en-US" sz="1800" b="1" dirty="0" smtClean="0">
                <a:solidFill>
                  <a:srgbClr val="003367"/>
                </a:solidFill>
              </a:rPr>
              <a:t>Storage tier</a:t>
            </a:r>
            <a:endParaRPr lang="en-US" sz="1400" b="1" dirty="0">
              <a:solidFill>
                <a:srgbClr val="003367"/>
              </a:solidFill>
            </a:endParaRPr>
          </a:p>
        </p:txBody>
      </p:sp>
    </p:spTree>
    <p:extLst>
      <p:ext uri="{BB962C8B-B14F-4D97-AF65-F5344CB8AC3E}">
        <p14:creationId xmlns:p14="http://schemas.microsoft.com/office/powerpoint/2010/main" val="40929098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1255713" y="2446337"/>
            <a:ext cx="6027737" cy="398462"/>
          </a:xfrm>
          <a:prstGeom prst="rect">
            <a:avLst/>
          </a:prstGeom>
          <a:solidFill>
            <a:srgbClr val="99FFCC"/>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rgbClr val="003367">
                    <a:lumMod val="50000"/>
                  </a:srgbClr>
                </a:solidFill>
                <a:latin typeface="Tahoma" charset="0"/>
                <a:ea typeface="ＭＳ Ｐゴシック" charset="-128"/>
                <a:cs typeface="ＭＳ Ｐゴシック" charset="-128"/>
              </a:rPr>
              <a:t>Distributed hash table</a:t>
            </a:r>
          </a:p>
        </p:txBody>
      </p:sp>
      <p:sp>
        <p:nvSpPr>
          <p:cNvPr id="24" name="Text Box 4"/>
          <p:cNvSpPr txBox="1">
            <a:spLocks noChangeArrowheads="1"/>
          </p:cNvSpPr>
          <p:nvPr/>
        </p:nvSpPr>
        <p:spPr bwMode="auto">
          <a:xfrm>
            <a:off x="1255713" y="1657349"/>
            <a:ext cx="6027737" cy="398463"/>
          </a:xfrm>
          <a:prstGeom prst="rect">
            <a:avLst/>
          </a:prstGeom>
          <a:solidFill>
            <a:srgbClr val="00FF00"/>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rgbClr val="003367">
                    <a:lumMod val="50000"/>
                  </a:srgbClr>
                </a:solidFill>
                <a:latin typeface="Tahoma" charset="0"/>
                <a:ea typeface="ＭＳ Ｐゴシック" charset="-128"/>
                <a:cs typeface="ＭＳ Ｐゴシック" charset="-128"/>
              </a:rPr>
              <a:t>Distributed application</a:t>
            </a:r>
          </a:p>
        </p:txBody>
      </p:sp>
      <p:sp>
        <p:nvSpPr>
          <p:cNvPr id="25" name="Line 5"/>
          <p:cNvSpPr>
            <a:spLocks noChangeShapeType="1"/>
          </p:cNvSpPr>
          <p:nvPr/>
        </p:nvSpPr>
        <p:spPr bwMode="auto">
          <a:xfrm>
            <a:off x="2705100" y="2063749"/>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rgbClr val="003367">
                  <a:lumMod val="50000"/>
                </a:srgbClr>
              </a:solidFill>
              <a:ea typeface="ＭＳ Ｐゴシック" charset="-128"/>
              <a:cs typeface="ＭＳ Ｐゴシック" charset="-128"/>
            </a:endParaRPr>
          </a:p>
        </p:txBody>
      </p:sp>
      <p:sp>
        <p:nvSpPr>
          <p:cNvPr id="26" name="Line 6"/>
          <p:cNvSpPr>
            <a:spLocks noChangeShapeType="1"/>
          </p:cNvSpPr>
          <p:nvPr/>
        </p:nvSpPr>
        <p:spPr bwMode="auto">
          <a:xfrm>
            <a:off x="5986463" y="2063749"/>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rgbClr val="003367">
                  <a:lumMod val="50000"/>
                </a:srgbClr>
              </a:solidFill>
              <a:ea typeface="ＭＳ Ｐゴシック" charset="-128"/>
              <a:cs typeface="ＭＳ Ｐゴシック" charset="-128"/>
            </a:endParaRPr>
          </a:p>
        </p:txBody>
      </p:sp>
      <p:sp>
        <p:nvSpPr>
          <p:cNvPr id="27" name="Text Box 7"/>
          <p:cNvSpPr txBox="1">
            <a:spLocks noChangeArrowheads="1"/>
          </p:cNvSpPr>
          <p:nvPr/>
        </p:nvSpPr>
        <p:spPr bwMode="auto">
          <a:xfrm>
            <a:off x="4552950" y="2063749"/>
            <a:ext cx="1444625"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rgbClr val="003367">
                    <a:lumMod val="50000"/>
                  </a:srgbClr>
                </a:solidFill>
                <a:latin typeface="Tahoma" charset="0"/>
                <a:ea typeface="ＭＳ Ｐゴシック" charset="-128"/>
                <a:cs typeface="ＭＳ Ｐゴシック" charset="-128"/>
              </a:rPr>
              <a:t>get (key)</a:t>
            </a:r>
          </a:p>
        </p:txBody>
      </p:sp>
      <p:sp>
        <p:nvSpPr>
          <p:cNvPr id="28" name="Line 8"/>
          <p:cNvSpPr>
            <a:spLocks noChangeShapeType="1"/>
          </p:cNvSpPr>
          <p:nvPr/>
        </p:nvSpPr>
        <p:spPr bwMode="auto">
          <a:xfrm flipV="1">
            <a:off x="6367463" y="2063749"/>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rgbClr val="003367">
                  <a:lumMod val="50000"/>
                </a:srgbClr>
              </a:solidFill>
              <a:ea typeface="ＭＳ Ｐゴシック" charset="-128"/>
              <a:cs typeface="ＭＳ Ｐゴシック" charset="-128"/>
            </a:endParaRPr>
          </a:p>
        </p:txBody>
      </p:sp>
      <p:sp>
        <p:nvSpPr>
          <p:cNvPr id="29" name="Text Box 9"/>
          <p:cNvSpPr txBox="1">
            <a:spLocks noChangeArrowheads="1"/>
          </p:cNvSpPr>
          <p:nvPr/>
        </p:nvSpPr>
        <p:spPr bwMode="auto">
          <a:xfrm>
            <a:off x="6445250" y="2047874"/>
            <a:ext cx="836613"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rgbClr val="003367">
                    <a:lumMod val="50000"/>
                  </a:srgbClr>
                </a:solidFill>
                <a:latin typeface="Tahoma" charset="0"/>
                <a:ea typeface="ＭＳ Ｐゴシック" charset="-128"/>
                <a:cs typeface="ＭＳ Ｐゴシック" charset="-128"/>
              </a:rPr>
              <a:t>data</a:t>
            </a:r>
          </a:p>
        </p:txBody>
      </p:sp>
      <p:grpSp>
        <p:nvGrpSpPr>
          <p:cNvPr id="85003" name="Group 10"/>
          <p:cNvGrpSpPr>
            <a:grpSpLocks/>
          </p:cNvGrpSpPr>
          <p:nvPr/>
        </p:nvGrpSpPr>
        <p:grpSpPr bwMode="auto">
          <a:xfrm>
            <a:off x="1560513" y="3179762"/>
            <a:ext cx="5646737" cy="477838"/>
            <a:chOff x="1200" y="2292"/>
            <a:chExt cx="3552" cy="300"/>
          </a:xfrm>
        </p:grpSpPr>
        <p:sp>
          <p:nvSpPr>
            <p:cNvPr id="31" name="Rectangle 11"/>
            <p:cNvSpPr>
              <a:spLocks noChangeArrowheads="1"/>
            </p:cNvSpPr>
            <p:nvPr/>
          </p:nvSpPr>
          <p:spPr bwMode="auto">
            <a:xfrm>
              <a:off x="1200" y="2336"/>
              <a:ext cx="768"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rgbClr val="003367">
                      <a:lumMod val="50000"/>
                    </a:srgbClr>
                  </a:solidFill>
                  <a:latin typeface="Tahoma" charset="0"/>
                  <a:ea typeface="ＭＳ Ｐゴシック" charset="-128"/>
                  <a:cs typeface="ＭＳ Ｐゴシック" charset="-128"/>
                </a:rPr>
                <a:t>node</a:t>
              </a:r>
            </a:p>
          </p:txBody>
        </p:sp>
        <p:sp>
          <p:nvSpPr>
            <p:cNvPr id="32" name="Rectangle 12"/>
            <p:cNvSpPr>
              <a:spLocks noChangeArrowheads="1"/>
            </p:cNvSpPr>
            <p:nvPr/>
          </p:nvSpPr>
          <p:spPr bwMode="auto">
            <a:xfrm>
              <a:off x="2208" y="2336"/>
              <a:ext cx="769"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rgbClr val="003367">
                      <a:lumMod val="50000"/>
                    </a:srgbClr>
                  </a:solidFill>
                  <a:latin typeface="Tahoma" charset="0"/>
                  <a:ea typeface="ＭＳ Ｐゴシック" charset="-128"/>
                  <a:cs typeface="ＭＳ Ｐゴシック" charset="-128"/>
                </a:rPr>
                <a:t>node</a:t>
              </a:r>
            </a:p>
          </p:txBody>
        </p:sp>
        <p:sp>
          <p:nvSpPr>
            <p:cNvPr id="33" name="Rectangle 13"/>
            <p:cNvSpPr>
              <a:spLocks noChangeArrowheads="1"/>
            </p:cNvSpPr>
            <p:nvPr/>
          </p:nvSpPr>
          <p:spPr bwMode="auto">
            <a:xfrm>
              <a:off x="3984" y="2336"/>
              <a:ext cx="768"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dirty="0">
                  <a:solidFill>
                    <a:srgbClr val="003367">
                      <a:lumMod val="50000"/>
                    </a:srgbClr>
                  </a:solidFill>
                  <a:latin typeface="Tahoma" charset="0"/>
                  <a:ea typeface="ＭＳ Ｐゴシック" charset="-128"/>
                  <a:cs typeface="ＭＳ Ｐゴシック" charset="-128"/>
                </a:rPr>
                <a:t>node</a:t>
              </a:r>
            </a:p>
          </p:txBody>
        </p:sp>
        <p:sp>
          <p:nvSpPr>
            <p:cNvPr id="34" name="Text Box 14"/>
            <p:cNvSpPr txBox="1">
              <a:spLocks noChangeArrowheads="1"/>
            </p:cNvSpPr>
            <p:nvPr/>
          </p:nvSpPr>
          <p:spPr bwMode="auto">
            <a:xfrm>
              <a:off x="3264" y="2292"/>
              <a:ext cx="326" cy="250"/>
            </a:xfrm>
            <a:prstGeom prst="rect">
              <a:avLst/>
            </a:prstGeom>
            <a:noFill/>
            <a:ln w="9525">
              <a:no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rgbClr val="003367">
                      <a:lumMod val="50000"/>
                    </a:srgbClr>
                  </a:solidFill>
                  <a:latin typeface="Tahoma" charset="0"/>
                  <a:ea typeface="ＭＳ Ｐゴシック" charset="-128"/>
                  <a:cs typeface="ＭＳ Ｐゴシック" charset="-128"/>
                </a:rPr>
                <a:t>….</a:t>
              </a:r>
            </a:p>
          </p:txBody>
        </p:sp>
      </p:grpSp>
      <p:sp>
        <p:nvSpPr>
          <p:cNvPr id="35" name="Text Box 15"/>
          <p:cNvSpPr txBox="1">
            <a:spLocks noChangeArrowheads="1"/>
          </p:cNvSpPr>
          <p:nvPr/>
        </p:nvSpPr>
        <p:spPr bwMode="auto">
          <a:xfrm>
            <a:off x="609600" y="2073274"/>
            <a:ext cx="2111375"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rgbClr val="003367">
                    <a:lumMod val="50000"/>
                  </a:srgbClr>
                </a:solidFill>
                <a:latin typeface="Tahoma" charset="0"/>
                <a:ea typeface="ＭＳ Ｐゴシック" charset="-128"/>
                <a:cs typeface="ＭＳ Ｐゴシック" charset="-128"/>
              </a:rPr>
              <a:t>put(key, data)</a:t>
            </a:r>
          </a:p>
        </p:txBody>
      </p:sp>
      <p:sp>
        <p:nvSpPr>
          <p:cNvPr id="37" name="Line 17"/>
          <p:cNvSpPr>
            <a:spLocks noChangeShapeType="1"/>
          </p:cNvSpPr>
          <p:nvPr/>
        </p:nvSpPr>
        <p:spPr bwMode="auto">
          <a:xfrm>
            <a:off x="3925888" y="2827337"/>
            <a:ext cx="0" cy="382587"/>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rgbClr val="003367">
                  <a:lumMod val="50000"/>
                </a:srgbClr>
              </a:solidFill>
              <a:ea typeface="ＭＳ Ｐゴシック" charset="-128"/>
              <a:cs typeface="ＭＳ Ｐゴシック" charset="-128"/>
            </a:endParaRPr>
          </a:p>
        </p:txBody>
      </p:sp>
      <p:sp>
        <p:nvSpPr>
          <p:cNvPr id="38" name="Text Box 18"/>
          <p:cNvSpPr txBox="1">
            <a:spLocks noChangeArrowheads="1"/>
          </p:cNvSpPr>
          <p:nvPr/>
        </p:nvSpPr>
        <p:spPr bwMode="auto">
          <a:xfrm>
            <a:off x="2117725" y="2836862"/>
            <a:ext cx="1824038"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rgbClr val="003367">
                    <a:lumMod val="50000"/>
                  </a:srgbClr>
                </a:solidFill>
                <a:latin typeface="Tahoma" charset="0"/>
                <a:ea typeface="ＭＳ Ｐゴシック" charset="-128"/>
                <a:cs typeface="ＭＳ Ｐゴシック" charset="-128"/>
              </a:rPr>
              <a:t>lookup(key)</a:t>
            </a:r>
          </a:p>
        </p:txBody>
      </p:sp>
      <p:sp>
        <p:nvSpPr>
          <p:cNvPr id="39" name="Line 19"/>
          <p:cNvSpPr>
            <a:spLocks noChangeShapeType="1"/>
          </p:cNvSpPr>
          <p:nvPr/>
        </p:nvSpPr>
        <p:spPr bwMode="auto">
          <a:xfrm flipV="1">
            <a:off x="4384675" y="2852737"/>
            <a:ext cx="0" cy="382587"/>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rgbClr val="003367">
                  <a:lumMod val="50000"/>
                </a:srgbClr>
              </a:solidFill>
              <a:ea typeface="ＭＳ Ｐゴシック" charset="-128"/>
              <a:cs typeface="ＭＳ Ｐゴシック" charset="-128"/>
            </a:endParaRPr>
          </a:p>
        </p:txBody>
      </p:sp>
      <p:sp>
        <p:nvSpPr>
          <p:cNvPr id="41" name="TextBox 40"/>
          <p:cNvSpPr txBox="1"/>
          <p:nvPr/>
        </p:nvSpPr>
        <p:spPr>
          <a:xfrm>
            <a:off x="7467600" y="2209800"/>
            <a:ext cx="1523999" cy="646331"/>
          </a:xfrm>
          <a:prstGeom prst="rect">
            <a:avLst/>
          </a:prstGeom>
          <a:noFill/>
        </p:spPr>
        <p:txBody>
          <a:bodyPr wrap="square">
            <a:spAutoFit/>
          </a:bodyPr>
          <a:lstStyle/>
          <a:p>
            <a:pPr>
              <a:defRPr/>
            </a:pPr>
            <a:r>
              <a:rPr lang="en-US" sz="1200" dirty="0">
                <a:solidFill>
                  <a:srgbClr val="666666"/>
                </a:solidFill>
                <a:ea typeface="ＭＳ Ｐゴシック" charset="-128"/>
                <a:cs typeface="ＭＳ Ｐゴシック" charset="-128"/>
              </a:rPr>
              <a:t>[image </a:t>
            </a:r>
            <a:r>
              <a:rPr lang="en-US" sz="1200" dirty="0" smtClean="0">
                <a:solidFill>
                  <a:srgbClr val="666666"/>
                </a:solidFill>
                <a:ea typeface="ＭＳ Ｐゴシック" charset="-128"/>
                <a:cs typeface="ＭＳ Ｐゴシック" charset="-128"/>
              </a:rPr>
              <a:t>adapted from </a:t>
            </a:r>
            <a:r>
              <a:rPr lang="en-US" sz="1200" dirty="0">
                <a:solidFill>
                  <a:srgbClr val="666666"/>
                </a:solidFill>
                <a:ea typeface="ＭＳ Ｐゴシック" charset="-128"/>
                <a:cs typeface="ＭＳ Ｐゴシック" charset="-128"/>
              </a:rPr>
              <a:t>Morris, </a:t>
            </a:r>
            <a:r>
              <a:rPr lang="en-US" sz="1200" dirty="0" err="1">
                <a:solidFill>
                  <a:srgbClr val="666666"/>
                </a:solidFill>
                <a:ea typeface="ＭＳ Ｐゴシック" charset="-128"/>
                <a:cs typeface="ＭＳ Ｐゴシック" charset="-128"/>
              </a:rPr>
              <a:t>Stoica</a:t>
            </a:r>
            <a:r>
              <a:rPr lang="en-US" sz="1200" dirty="0">
                <a:solidFill>
                  <a:srgbClr val="666666"/>
                </a:solidFill>
                <a:ea typeface="ＭＳ Ｐゴシック" charset="-128"/>
                <a:cs typeface="ＭＳ Ｐゴシック" charset="-128"/>
              </a:rPr>
              <a:t>, </a:t>
            </a:r>
            <a:r>
              <a:rPr lang="en-US" sz="1200" dirty="0" err="1">
                <a:solidFill>
                  <a:srgbClr val="666666"/>
                </a:solidFill>
                <a:ea typeface="ＭＳ Ｐゴシック" charset="-128"/>
                <a:cs typeface="ＭＳ Ｐゴシック" charset="-128"/>
              </a:rPr>
              <a:t>Shenker</a:t>
            </a:r>
            <a:r>
              <a:rPr lang="en-US" sz="1200" dirty="0">
                <a:solidFill>
                  <a:srgbClr val="666666"/>
                </a:solidFill>
                <a:ea typeface="ＭＳ Ｐゴシック" charset="-128"/>
                <a:cs typeface="ＭＳ Ｐゴシック" charset="-128"/>
              </a:rPr>
              <a:t>, etc.]</a:t>
            </a:r>
          </a:p>
        </p:txBody>
      </p:sp>
      <p:sp>
        <p:nvSpPr>
          <p:cNvPr id="2" name="Title 1"/>
          <p:cNvSpPr>
            <a:spLocks noGrp="1"/>
          </p:cNvSpPr>
          <p:nvPr>
            <p:ph type="title"/>
          </p:nvPr>
        </p:nvSpPr>
        <p:spPr>
          <a:xfrm>
            <a:off x="457200" y="-258763"/>
            <a:ext cx="8226425" cy="1554163"/>
          </a:xfrm>
        </p:spPr>
        <p:txBody>
          <a:bodyPr/>
          <a:lstStyle/>
          <a:p>
            <a:r>
              <a:rPr lang="en-US" dirty="0" smtClean="0"/>
              <a:t>Storage tier: key</a:t>
            </a:r>
            <a:r>
              <a:rPr lang="en-US" dirty="0"/>
              <a:t>-value stores</a:t>
            </a:r>
          </a:p>
        </p:txBody>
      </p:sp>
      <p:grpSp>
        <p:nvGrpSpPr>
          <p:cNvPr id="4" name="Group 3"/>
          <p:cNvGrpSpPr/>
          <p:nvPr/>
        </p:nvGrpSpPr>
        <p:grpSpPr>
          <a:xfrm>
            <a:off x="152400" y="4191000"/>
            <a:ext cx="4495800" cy="2459173"/>
            <a:chOff x="254000" y="1693331"/>
            <a:chExt cx="7770232" cy="4250266"/>
          </a:xfrm>
        </p:grpSpPr>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000" y="1926164"/>
              <a:ext cx="821267" cy="821267"/>
            </a:xfrm>
            <a:prstGeom prst="rect">
              <a:avLst/>
            </a:prstGeom>
          </p:spPr>
        </p:pic>
        <p:sp>
          <p:nvSpPr>
            <p:cNvPr id="70" name="Rectangle 69"/>
            <p:cNvSpPr/>
            <p:nvPr/>
          </p:nvSpPr>
          <p:spPr>
            <a:xfrm>
              <a:off x="2353734" y="1693331"/>
              <a:ext cx="4250266" cy="425026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normAutofit/>
            </a:bodyPr>
            <a:lstStyle/>
            <a:p>
              <a:pPr algn="ctr" defTabSz="914400" fontAlgn="auto">
                <a:spcBef>
                  <a:spcPts val="0"/>
                </a:spcBef>
                <a:spcAft>
                  <a:spcPts val="0"/>
                </a:spcAft>
                <a:defRPr/>
              </a:pPr>
              <a:endParaRPr lang="en-US" sz="1800" kern="0">
                <a:solidFill>
                  <a:prstClr val="black"/>
                </a:solidFill>
                <a:latin typeface="Calibri"/>
              </a:endParaRPr>
            </a:p>
          </p:txBody>
        </p:sp>
        <p:sp>
          <p:nvSpPr>
            <p:cNvPr id="71" name="TextBox 70"/>
            <p:cNvSpPr txBox="1"/>
            <p:nvPr/>
          </p:nvSpPr>
          <p:spPr>
            <a:xfrm>
              <a:off x="2540000" y="1788713"/>
              <a:ext cx="1727200" cy="523220"/>
            </a:xfrm>
            <a:prstGeom prst="rect">
              <a:avLst/>
            </a:prstGeom>
            <a:noFill/>
          </p:spPr>
          <p:txBody>
            <a:bodyPr wrap="square" rtlCol="0">
              <a:normAutofit fontScale="55000" lnSpcReduction="20000"/>
            </a:bodyPr>
            <a:lstStyle/>
            <a:p>
              <a:pPr algn="ctr" fontAlgn="auto">
                <a:spcBef>
                  <a:spcPts val="0"/>
                </a:spcBef>
                <a:spcAft>
                  <a:spcPts val="0"/>
                </a:spcAft>
              </a:pPr>
              <a:r>
                <a:rPr lang="en-US" sz="2800" b="1" u="sng" dirty="0" smtClean="0">
                  <a:solidFill>
                    <a:prstClr val="black"/>
                  </a:solidFill>
                  <a:latin typeface="Calibri"/>
                </a:rPr>
                <a:t>Web Tier</a:t>
              </a:r>
              <a:endParaRPr lang="en-US" sz="2800" b="1" u="sng" dirty="0">
                <a:solidFill>
                  <a:prstClr val="black"/>
                </a:solidFill>
                <a:latin typeface="Calibri"/>
              </a:endParaRPr>
            </a:p>
          </p:txBody>
        </p:sp>
        <p:sp>
          <p:nvSpPr>
            <p:cNvPr id="72" name="TextBox 71"/>
            <p:cNvSpPr txBox="1"/>
            <p:nvPr/>
          </p:nvSpPr>
          <p:spPr>
            <a:xfrm>
              <a:off x="4368798" y="1788713"/>
              <a:ext cx="2286000" cy="523220"/>
            </a:xfrm>
            <a:prstGeom prst="rect">
              <a:avLst/>
            </a:prstGeom>
            <a:noFill/>
          </p:spPr>
          <p:txBody>
            <a:bodyPr wrap="square" rtlCol="0">
              <a:normAutofit fontScale="55000" lnSpcReduction="20000"/>
            </a:bodyPr>
            <a:lstStyle/>
            <a:p>
              <a:pPr algn="ctr" fontAlgn="auto">
                <a:spcBef>
                  <a:spcPts val="0"/>
                </a:spcBef>
                <a:spcAft>
                  <a:spcPts val="0"/>
                </a:spcAft>
              </a:pPr>
              <a:r>
                <a:rPr lang="en-US" sz="2800" b="1" u="sng" dirty="0" smtClean="0">
                  <a:solidFill>
                    <a:prstClr val="black"/>
                  </a:solidFill>
                  <a:latin typeface="Calibri"/>
                </a:rPr>
                <a:t>Storage Tier</a:t>
              </a:r>
              <a:endParaRPr lang="en-US" sz="2800" b="1" u="sng" dirty="0">
                <a:solidFill>
                  <a:prstClr val="black"/>
                </a:solidFill>
                <a:latin typeface="Calibri"/>
              </a:endParaRPr>
            </a:p>
          </p:txBody>
        </p:sp>
        <p:grpSp>
          <p:nvGrpSpPr>
            <p:cNvPr id="73" name="Group 72"/>
            <p:cNvGrpSpPr/>
            <p:nvPr/>
          </p:nvGrpSpPr>
          <p:grpSpPr>
            <a:xfrm>
              <a:off x="2607736" y="2552698"/>
              <a:ext cx="1524000" cy="2181584"/>
              <a:chOff x="2607736" y="2552698"/>
              <a:chExt cx="1524000" cy="2181584"/>
            </a:xfrm>
          </p:grpSpPr>
          <p:sp>
            <p:nvSpPr>
              <p:cNvPr id="74" name="Rectangle 73"/>
              <p:cNvSpPr/>
              <p:nvPr/>
            </p:nvSpPr>
            <p:spPr>
              <a:xfrm>
                <a:off x="2607736" y="2552698"/>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92500" lnSpcReduction="10000"/>
              </a:bodyPr>
              <a:lstStyle/>
              <a:p>
                <a:pPr algn="ctr" defTabSz="914400" fontAlgn="auto">
                  <a:spcBef>
                    <a:spcPts val="0"/>
                  </a:spcBef>
                  <a:spcAft>
                    <a:spcPts val="0"/>
                  </a:spcAft>
                  <a:defRPr/>
                </a:pPr>
                <a:endParaRPr lang="en-US" sz="1800" kern="0">
                  <a:solidFill>
                    <a:prstClr val="white"/>
                  </a:solidFill>
                  <a:latin typeface="Calibri"/>
                </a:endParaRPr>
              </a:p>
            </p:txBody>
          </p:sp>
          <p:sp>
            <p:nvSpPr>
              <p:cNvPr id="75" name="Rectangle 74"/>
              <p:cNvSpPr/>
              <p:nvPr/>
            </p:nvSpPr>
            <p:spPr>
              <a:xfrm>
                <a:off x="2607736" y="3355617"/>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92500" lnSpcReduction="10000"/>
              </a:bodyPr>
              <a:lstStyle/>
              <a:p>
                <a:pPr algn="ctr" defTabSz="914400" fontAlgn="auto">
                  <a:spcBef>
                    <a:spcPts val="0"/>
                  </a:spcBef>
                  <a:spcAft>
                    <a:spcPts val="0"/>
                  </a:spcAft>
                  <a:defRPr/>
                </a:pPr>
                <a:endParaRPr lang="en-US" sz="1800" kern="0">
                  <a:solidFill>
                    <a:prstClr val="white"/>
                  </a:solidFill>
                  <a:latin typeface="Calibri"/>
                </a:endParaRPr>
              </a:p>
            </p:txBody>
          </p:sp>
          <p:sp>
            <p:nvSpPr>
              <p:cNvPr id="76" name="Rectangle 75"/>
              <p:cNvSpPr/>
              <p:nvPr/>
            </p:nvSpPr>
            <p:spPr>
              <a:xfrm>
                <a:off x="2607736" y="4158536"/>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92500" lnSpcReduction="10000"/>
              </a:bodyPr>
              <a:lstStyle/>
              <a:p>
                <a:pPr algn="ctr" defTabSz="914400" fontAlgn="auto">
                  <a:spcBef>
                    <a:spcPts val="0"/>
                  </a:spcBef>
                  <a:spcAft>
                    <a:spcPts val="0"/>
                  </a:spcAft>
                  <a:defRPr/>
                </a:pPr>
                <a:endParaRPr lang="en-US" sz="1800" kern="0">
                  <a:solidFill>
                    <a:prstClr val="white"/>
                  </a:solidFill>
                  <a:latin typeface="Calibri"/>
                </a:endParaRPr>
              </a:p>
            </p:txBody>
          </p:sp>
        </p:grpSp>
        <p:sp>
          <p:nvSpPr>
            <p:cNvPr id="77" name="Rectangle 76"/>
            <p:cNvSpPr/>
            <p:nvPr/>
          </p:nvSpPr>
          <p:spPr>
            <a:xfrm>
              <a:off x="2607736" y="4961454"/>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92500" lnSpcReduction="10000"/>
            </a:bodyPr>
            <a:lstStyle/>
            <a:p>
              <a:pPr algn="ctr" defTabSz="914400" fontAlgn="auto">
                <a:spcBef>
                  <a:spcPts val="0"/>
                </a:spcBef>
                <a:spcAft>
                  <a:spcPts val="0"/>
                </a:spcAft>
                <a:defRPr/>
              </a:pPr>
              <a:endParaRPr lang="en-US" sz="1800" kern="0">
                <a:solidFill>
                  <a:prstClr val="white"/>
                </a:solidFill>
                <a:latin typeface="Calibri"/>
              </a:endParaRPr>
            </a:p>
          </p:txBody>
        </p:sp>
        <p:grpSp>
          <p:nvGrpSpPr>
            <p:cNvPr id="78" name="Group 77"/>
            <p:cNvGrpSpPr/>
            <p:nvPr/>
          </p:nvGrpSpPr>
          <p:grpSpPr>
            <a:xfrm>
              <a:off x="4690531" y="2552698"/>
              <a:ext cx="1625600" cy="2984502"/>
              <a:chOff x="4690531" y="2552698"/>
              <a:chExt cx="1625600" cy="2984502"/>
            </a:xfrm>
          </p:grpSpPr>
          <p:sp>
            <p:nvSpPr>
              <p:cNvPr id="79" name="Oval 78"/>
              <p:cNvSpPr/>
              <p:nvPr/>
            </p:nvSpPr>
            <p:spPr>
              <a:xfrm>
                <a:off x="4690531" y="2552698"/>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Autofit/>
              </a:bodyPr>
              <a:lstStyle/>
              <a:p>
                <a:pPr algn="ctr" defTabSz="914400" fontAlgn="auto">
                  <a:spcBef>
                    <a:spcPts val="0"/>
                  </a:spcBef>
                  <a:spcAft>
                    <a:spcPts val="0"/>
                  </a:spcAft>
                  <a:defRPr/>
                </a:pPr>
                <a:r>
                  <a:rPr lang="en-US" sz="1800" kern="0" dirty="0" smtClean="0">
                    <a:solidFill>
                      <a:prstClr val="white"/>
                    </a:solidFill>
                    <a:latin typeface="Calibri"/>
                  </a:rPr>
                  <a:t>A-F</a:t>
                </a:r>
                <a:endParaRPr lang="en-US" sz="1800" kern="0" dirty="0">
                  <a:solidFill>
                    <a:prstClr val="white"/>
                  </a:solidFill>
                  <a:latin typeface="Calibri"/>
                </a:endParaRPr>
              </a:p>
            </p:txBody>
          </p:sp>
          <p:sp>
            <p:nvSpPr>
              <p:cNvPr id="80" name="Oval 79"/>
              <p:cNvSpPr/>
              <p:nvPr/>
            </p:nvSpPr>
            <p:spPr>
              <a:xfrm>
                <a:off x="4690531" y="3355617"/>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Autofit/>
              </a:bodyPr>
              <a:lstStyle/>
              <a:p>
                <a:pPr algn="ctr" defTabSz="914400" fontAlgn="auto">
                  <a:spcBef>
                    <a:spcPts val="0"/>
                  </a:spcBef>
                  <a:spcAft>
                    <a:spcPts val="0"/>
                  </a:spcAft>
                  <a:defRPr/>
                </a:pPr>
                <a:r>
                  <a:rPr lang="en-US" sz="1800" kern="0" dirty="0" smtClean="0">
                    <a:solidFill>
                      <a:prstClr val="white"/>
                    </a:solidFill>
                    <a:latin typeface="Calibri"/>
                  </a:rPr>
                  <a:t>G-L</a:t>
                </a:r>
                <a:endParaRPr lang="en-US" sz="1800" kern="0" dirty="0">
                  <a:solidFill>
                    <a:prstClr val="white"/>
                  </a:solidFill>
                  <a:latin typeface="Calibri"/>
                </a:endParaRPr>
              </a:p>
            </p:txBody>
          </p:sp>
          <p:sp>
            <p:nvSpPr>
              <p:cNvPr id="81" name="Oval 80"/>
              <p:cNvSpPr/>
              <p:nvPr/>
            </p:nvSpPr>
            <p:spPr>
              <a:xfrm>
                <a:off x="4690531" y="4158536"/>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Autofit/>
              </a:bodyPr>
              <a:lstStyle/>
              <a:p>
                <a:pPr algn="ctr" defTabSz="914400" fontAlgn="auto">
                  <a:spcBef>
                    <a:spcPts val="0"/>
                  </a:spcBef>
                  <a:spcAft>
                    <a:spcPts val="0"/>
                  </a:spcAft>
                  <a:defRPr/>
                </a:pPr>
                <a:r>
                  <a:rPr lang="en-US" sz="1800" kern="0" dirty="0" smtClean="0">
                    <a:solidFill>
                      <a:prstClr val="white"/>
                    </a:solidFill>
                    <a:latin typeface="Calibri"/>
                  </a:rPr>
                  <a:t>M-R</a:t>
                </a:r>
                <a:endParaRPr lang="en-US" sz="1800" kern="0" dirty="0">
                  <a:solidFill>
                    <a:prstClr val="white"/>
                  </a:solidFill>
                  <a:latin typeface="Calibri"/>
                </a:endParaRPr>
              </a:p>
            </p:txBody>
          </p:sp>
          <p:sp>
            <p:nvSpPr>
              <p:cNvPr id="82" name="Oval 81"/>
              <p:cNvSpPr/>
              <p:nvPr/>
            </p:nvSpPr>
            <p:spPr>
              <a:xfrm>
                <a:off x="4690531" y="4961454"/>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Autofit/>
              </a:bodyPr>
              <a:lstStyle/>
              <a:p>
                <a:pPr algn="ctr" defTabSz="914400" fontAlgn="auto">
                  <a:spcBef>
                    <a:spcPts val="0"/>
                  </a:spcBef>
                  <a:spcAft>
                    <a:spcPts val="0"/>
                  </a:spcAft>
                  <a:defRPr/>
                </a:pPr>
                <a:r>
                  <a:rPr lang="en-US" sz="1800" kern="0" dirty="0" smtClean="0">
                    <a:solidFill>
                      <a:prstClr val="white"/>
                    </a:solidFill>
                    <a:latin typeface="Calibri"/>
                  </a:rPr>
                  <a:t>S-Z</a:t>
                </a:r>
                <a:endParaRPr lang="en-US" sz="1800" kern="0" dirty="0">
                  <a:solidFill>
                    <a:prstClr val="white"/>
                  </a:solidFill>
                  <a:latin typeface="Calibri"/>
                </a:endParaRPr>
              </a:p>
            </p:txBody>
          </p:sp>
        </p:grpSp>
        <p:grpSp>
          <p:nvGrpSpPr>
            <p:cNvPr id="83" name="Group 82"/>
            <p:cNvGrpSpPr/>
            <p:nvPr/>
          </p:nvGrpSpPr>
          <p:grpSpPr>
            <a:xfrm>
              <a:off x="5738232" y="2460774"/>
              <a:ext cx="2286000" cy="2788553"/>
              <a:chOff x="5738232" y="2460774"/>
              <a:chExt cx="2286000" cy="2788553"/>
            </a:xfrm>
          </p:grpSpPr>
          <p:cxnSp>
            <p:nvCxnSpPr>
              <p:cNvPr id="84" name="Straight Arrow Connector 83"/>
              <p:cNvCxnSpPr>
                <a:stCxn id="79" idx="6"/>
              </p:cNvCxnSpPr>
              <p:nvPr/>
            </p:nvCxnSpPr>
            <p:spPr>
              <a:xfrm>
                <a:off x="6316131" y="2840571"/>
                <a:ext cx="1225559" cy="493190"/>
              </a:xfrm>
              <a:prstGeom prst="straightConnector1">
                <a:avLst/>
              </a:prstGeom>
              <a:noFill/>
              <a:ln w="38100" cap="flat" cmpd="sng" algn="ctr">
                <a:solidFill>
                  <a:srgbClr val="8064A2">
                    <a:lumMod val="50000"/>
                  </a:srgbClr>
                </a:solidFill>
                <a:prstDash val="solid"/>
                <a:tailEnd type="arrow"/>
              </a:ln>
              <a:effectLst>
                <a:outerShdw blurRad="40000" dist="20000" dir="5400000" rotWithShape="0">
                  <a:srgbClr val="000000">
                    <a:alpha val="38000"/>
                  </a:srgbClr>
                </a:outerShdw>
              </a:effectLst>
            </p:spPr>
          </p:cxnSp>
          <p:cxnSp>
            <p:nvCxnSpPr>
              <p:cNvPr id="85" name="Straight Arrow Connector 84"/>
              <p:cNvCxnSpPr/>
              <p:nvPr/>
            </p:nvCxnSpPr>
            <p:spPr>
              <a:xfrm>
                <a:off x="6316131" y="3662151"/>
                <a:ext cx="1225559" cy="140055"/>
              </a:xfrm>
              <a:prstGeom prst="straightConnector1">
                <a:avLst/>
              </a:prstGeom>
              <a:noFill/>
              <a:ln w="38100" cap="flat" cmpd="sng" algn="ctr">
                <a:solidFill>
                  <a:srgbClr val="8064A2">
                    <a:lumMod val="50000"/>
                  </a:srgbClr>
                </a:solidFill>
                <a:prstDash val="solid"/>
                <a:tailEnd type="arrow"/>
              </a:ln>
              <a:effectLst>
                <a:outerShdw blurRad="40000" dist="20000" dir="5400000" rotWithShape="0">
                  <a:srgbClr val="000000">
                    <a:alpha val="38000"/>
                  </a:srgbClr>
                </a:outerShdw>
              </a:effectLst>
            </p:spPr>
          </p:cxnSp>
          <p:cxnSp>
            <p:nvCxnSpPr>
              <p:cNvPr id="86" name="Straight Arrow Connector 85"/>
              <p:cNvCxnSpPr/>
              <p:nvPr/>
            </p:nvCxnSpPr>
            <p:spPr>
              <a:xfrm flipV="1">
                <a:off x="6316131" y="4258714"/>
                <a:ext cx="1225559" cy="197561"/>
              </a:xfrm>
              <a:prstGeom prst="straightConnector1">
                <a:avLst/>
              </a:prstGeom>
              <a:noFill/>
              <a:ln w="38100" cap="flat" cmpd="sng" algn="ctr">
                <a:solidFill>
                  <a:srgbClr val="8064A2">
                    <a:lumMod val="50000"/>
                  </a:srgbClr>
                </a:solidFill>
                <a:prstDash val="solid"/>
                <a:tailEnd type="arrow"/>
              </a:ln>
              <a:effectLst>
                <a:outerShdw blurRad="40000" dist="20000" dir="5400000" rotWithShape="0">
                  <a:srgbClr val="000000">
                    <a:alpha val="38000"/>
                  </a:srgbClr>
                </a:outerShdw>
              </a:effectLst>
            </p:spPr>
          </p:cxnSp>
          <p:cxnSp>
            <p:nvCxnSpPr>
              <p:cNvPr id="87" name="Straight Arrow Connector 86"/>
              <p:cNvCxnSpPr>
                <a:stCxn id="82" idx="6"/>
              </p:cNvCxnSpPr>
              <p:nvPr/>
            </p:nvCxnSpPr>
            <p:spPr>
              <a:xfrm flipV="1">
                <a:off x="6316131" y="4650640"/>
                <a:ext cx="1225559" cy="598687"/>
              </a:xfrm>
              <a:prstGeom prst="straightConnector1">
                <a:avLst/>
              </a:prstGeom>
              <a:noFill/>
              <a:ln w="38100" cap="flat" cmpd="sng" algn="ctr">
                <a:solidFill>
                  <a:srgbClr val="8064A2">
                    <a:lumMod val="50000"/>
                  </a:srgbClr>
                </a:solidFill>
                <a:prstDash val="solid"/>
                <a:tailEnd type="arrow"/>
              </a:ln>
              <a:effectLst>
                <a:outerShdw blurRad="40000" dist="20000" dir="5400000" rotWithShape="0">
                  <a:srgbClr val="000000">
                    <a:alpha val="38000"/>
                  </a:srgbClr>
                </a:outerShdw>
              </a:effectLst>
            </p:spPr>
          </p:cxnSp>
          <p:sp>
            <p:nvSpPr>
              <p:cNvPr id="88" name="TextBox 87"/>
              <p:cNvSpPr txBox="1"/>
              <p:nvPr/>
            </p:nvSpPr>
            <p:spPr>
              <a:xfrm rot="1324738">
                <a:off x="5738232" y="2460774"/>
                <a:ext cx="2286000" cy="523220"/>
              </a:xfrm>
              <a:prstGeom prst="rect">
                <a:avLst/>
              </a:prstGeom>
              <a:noFill/>
            </p:spPr>
            <p:txBody>
              <a:bodyPr wrap="square" rtlCol="0">
                <a:normAutofit fontScale="55000" lnSpcReduction="20000"/>
              </a:bodyPr>
              <a:lstStyle/>
              <a:p>
                <a:pPr algn="ctr" defTabSz="914400" fontAlgn="auto">
                  <a:spcBef>
                    <a:spcPts val="0"/>
                  </a:spcBef>
                  <a:spcAft>
                    <a:spcPts val="0"/>
                  </a:spcAft>
                  <a:defRPr/>
                </a:pPr>
                <a:r>
                  <a:rPr lang="en-US" sz="2800" kern="0" dirty="0" smtClean="0">
                    <a:solidFill>
                      <a:srgbClr val="8064A2">
                        <a:lumMod val="50000"/>
                      </a:srgbClr>
                    </a:solidFill>
                    <a:latin typeface="Calibri"/>
                  </a:rPr>
                  <a:t>Replication</a:t>
                </a:r>
                <a:endParaRPr lang="en-US" sz="2800" kern="0" dirty="0">
                  <a:solidFill>
                    <a:srgbClr val="8064A2">
                      <a:lumMod val="50000"/>
                    </a:srgbClr>
                  </a:solidFill>
                  <a:latin typeface="Calibri"/>
                </a:endParaRPr>
              </a:p>
            </p:txBody>
          </p:sp>
        </p:grpSp>
        <p:cxnSp>
          <p:nvCxnSpPr>
            <p:cNvPr id="89" name="Straight Arrow Connector 88"/>
            <p:cNvCxnSpPr>
              <a:stCxn id="74" idx="3"/>
              <a:endCxn id="79" idx="2"/>
            </p:cNvCxnSpPr>
            <p:nvPr/>
          </p:nvCxnSpPr>
          <p:spPr>
            <a:xfrm>
              <a:off x="4131736" y="2840571"/>
              <a:ext cx="558795" cy="0"/>
            </a:xfrm>
            <a:prstGeom prst="straightConnector1">
              <a:avLst/>
            </a:prstGeom>
            <a:noFill/>
            <a:ln w="28575"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nvGrpSpPr>
            <p:cNvPr id="90" name="Group 89"/>
            <p:cNvGrpSpPr/>
            <p:nvPr/>
          </p:nvGrpSpPr>
          <p:grpSpPr>
            <a:xfrm>
              <a:off x="4131736" y="2900011"/>
              <a:ext cx="796859" cy="2349316"/>
              <a:chOff x="4131736" y="2900011"/>
              <a:chExt cx="796859" cy="2349316"/>
            </a:xfrm>
          </p:grpSpPr>
          <p:cxnSp>
            <p:nvCxnSpPr>
              <p:cNvPr id="91" name="Straight Arrow Connector 90"/>
              <p:cNvCxnSpPr>
                <a:endCxn id="82" idx="2"/>
              </p:cNvCxnSpPr>
              <p:nvPr/>
            </p:nvCxnSpPr>
            <p:spPr>
              <a:xfrm>
                <a:off x="4132994" y="3009251"/>
                <a:ext cx="557537" cy="2240076"/>
              </a:xfrm>
              <a:prstGeom prst="straightConnector1">
                <a:avLst/>
              </a:prstGeom>
              <a:noFill/>
              <a:ln w="28575"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2" name="Straight Arrow Connector 91"/>
              <p:cNvCxnSpPr>
                <a:endCxn id="80" idx="1"/>
              </p:cNvCxnSpPr>
              <p:nvPr/>
            </p:nvCxnSpPr>
            <p:spPr>
              <a:xfrm>
                <a:off x="4131736" y="2900011"/>
                <a:ext cx="796859" cy="539922"/>
              </a:xfrm>
              <a:prstGeom prst="straightConnector1">
                <a:avLst/>
              </a:prstGeom>
              <a:noFill/>
              <a:ln w="28575"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3" name="Straight Arrow Connector 92"/>
              <p:cNvCxnSpPr/>
              <p:nvPr/>
            </p:nvCxnSpPr>
            <p:spPr>
              <a:xfrm>
                <a:off x="4131736" y="2908846"/>
                <a:ext cx="558795" cy="753305"/>
              </a:xfrm>
              <a:prstGeom prst="straightConnector1">
                <a:avLst/>
              </a:prstGeom>
              <a:noFill/>
              <a:ln w="28575"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4" name="Straight Arrow Connector 93"/>
              <p:cNvCxnSpPr/>
              <p:nvPr/>
            </p:nvCxnSpPr>
            <p:spPr>
              <a:xfrm>
                <a:off x="4131736" y="3009251"/>
                <a:ext cx="656575" cy="1289148"/>
              </a:xfrm>
              <a:prstGeom prst="straightConnector1">
                <a:avLst/>
              </a:prstGeom>
              <a:noFill/>
              <a:ln w="28575"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cxnSp>
          <p:nvCxnSpPr>
            <p:cNvPr id="95" name="Straight Arrow Connector 94"/>
            <p:cNvCxnSpPr/>
            <p:nvPr/>
          </p:nvCxnSpPr>
          <p:spPr>
            <a:xfrm>
              <a:off x="1075267" y="2341866"/>
              <a:ext cx="1532469" cy="405565"/>
            </a:xfrm>
            <a:prstGeom prst="straightConnector1">
              <a:avLst/>
            </a:prstGeom>
            <a:noFill/>
            <a:ln w="28575"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96" name="Freeform 95"/>
            <p:cNvSpPr/>
            <p:nvPr/>
          </p:nvSpPr>
          <p:spPr>
            <a:xfrm>
              <a:off x="2743200" y="2609134"/>
              <a:ext cx="819880" cy="138297"/>
            </a:xfrm>
            <a:custGeom>
              <a:avLst/>
              <a:gdLst>
                <a:gd name="connsiteX0" fmla="*/ 0 w 2810934"/>
                <a:gd name="connsiteY0" fmla="*/ 474147 h 474147"/>
                <a:gd name="connsiteX1" fmla="*/ 524934 w 2810934"/>
                <a:gd name="connsiteY1" fmla="*/ 13 h 474147"/>
                <a:gd name="connsiteX2" fmla="*/ 982134 w 2810934"/>
                <a:gd name="connsiteY2" fmla="*/ 457213 h 474147"/>
                <a:gd name="connsiteX3" fmla="*/ 1524000 w 2810934"/>
                <a:gd name="connsiteY3" fmla="*/ 50813 h 474147"/>
                <a:gd name="connsiteX4" fmla="*/ 1913467 w 2810934"/>
                <a:gd name="connsiteY4" fmla="*/ 406413 h 474147"/>
                <a:gd name="connsiteX5" fmla="*/ 2302934 w 2810934"/>
                <a:gd name="connsiteY5" fmla="*/ 101613 h 474147"/>
                <a:gd name="connsiteX6" fmla="*/ 2506134 w 2810934"/>
                <a:gd name="connsiteY6" fmla="*/ 423347 h 474147"/>
                <a:gd name="connsiteX7" fmla="*/ 2810934 w 2810934"/>
                <a:gd name="connsiteY7" fmla="*/ 220147 h 4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0934" h="474147">
                  <a:moveTo>
                    <a:pt x="0" y="474147"/>
                  </a:moveTo>
                  <a:cubicBezTo>
                    <a:pt x="180622" y="238491"/>
                    <a:pt x="361245" y="2835"/>
                    <a:pt x="524934" y="13"/>
                  </a:cubicBezTo>
                  <a:cubicBezTo>
                    <a:pt x="688623" y="-2809"/>
                    <a:pt x="815623" y="448746"/>
                    <a:pt x="982134" y="457213"/>
                  </a:cubicBezTo>
                  <a:cubicBezTo>
                    <a:pt x="1148645" y="465680"/>
                    <a:pt x="1368778" y="59280"/>
                    <a:pt x="1524000" y="50813"/>
                  </a:cubicBezTo>
                  <a:cubicBezTo>
                    <a:pt x="1679222" y="42346"/>
                    <a:pt x="1783645" y="397946"/>
                    <a:pt x="1913467" y="406413"/>
                  </a:cubicBezTo>
                  <a:cubicBezTo>
                    <a:pt x="2043289" y="414880"/>
                    <a:pt x="2204156" y="98791"/>
                    <a:pt x="2302934" y="101613"/>
                  </a:cubicBezTo>
                  <a:cubicBezTo>
                    <a:pt x="2401712" y="104435"/>
                    <a:pt x="2421468" y="403591"/>
                    <a:pt x="2506134" y="423347"/>
                  </a:cubicBezTo>
                  <a:cubicBezTo>
                    <a:pt x="2590800" y="443103"/>
                    <a:pt x="2740378" y="304814"/>
                    <a:pt x="2810934" y="220147"/>
                  </a:cubicBezTo>
                </a:path>
              </a:pathLst>
            </a:cu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algn="ctr" defTabSz="914400" fontAlgn="auto">
                <a:spcBef>
                  <a:spcPts val="0"/>
                </a:spcBef>
                <a:spcAft>
                  <a:spcPts val="0"/>
                </a:spcAft>
                <a:defRPr/>
              </a:pPr>
              <a:endParaRPr lang="en-US" sz="1800" kern="0">
                <a:solidFill>
                  <a:prstClr val="black"/>
                </a:solidFill>
                <a:latin typeface="Calibri"/>
              </a:endParaRPr>
            </a:p>
          </p:txBody>
        </p:sp>
      </p:grpSp>
      <p:grpSp>
        <p:nvGrpSpPr>
          <p:cNvPr id="111" name="Group 110"/>
          <p:cNvGrpSpPr/>
          <p:nvPr/>
        </p:nvGrpSpPr>
        <p:grpSpPr>
          <a:xfrm>
            <a:off x="4007813" y="4670268"/>
            <a:ext cx="2011987" cy="1425732"/>
            <a:chOff x="7212927" y="3146268"/>
            <a:chExt cx="2286000" cy="1619903"/>
          </a:xfrm>
        </p:grpSpPr>
        <p:grpSp>
          <p:nvGrpSpPr>
            <p:cNvPr id="112" name="Group 111"/>
            <p:cNvGrpSpPr/>
            <p:nvPr/>
          </p:nvGrpSpPr>
          <p:grpSpPr>
            <a:xfrm>
              <a:off x="7744574" y="3557905"/>
              <a:ext cx="1222707" cy="1208266"/>
              <a:chOff x="2353734" y="1693331"/>
              <a:chExt cx="4301064" cy="4250266"/>
            </a:xfrm>
          </p:grpSpPr>
          <p:sp>
            <p:nvSpPr>
              <p:cNvPr id="114" name="Rectangle 113"/>
              <p:cNvSpPr/>
              <p:nvPr/>
            </p:nvSpPr>
            <p:spPr>
              <a:xfrm>
                <a:off x="2353734" y="1693331"/>
                <a:ext cx="4250266" cy="425026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normAutofit/>
              </a:bodyPr>
              <a:lstStyle/>
              <a:p>
                <a:pPr algn="ctr" defTabSz="914400" fontAlgn="auto">
                  <a:spcBef>
                    <a:spcPts val="0"/>
                  </a:spcBef>
                  <a:spcAft>
                    <a:spcPts val="0"/>
                  </a:spcAft>
                  <a:defRPr/>
                </a:pPr>
                <a:endParaRPr lang="en-US" sz="1800" kern="0">
                  <a:solidFill>
                    <a:prstClr val="black"/>
                  </a:solidFill>
                  <a:latin typeface="Calibri"/>
                </a:endParaRPr>
              </a:p>
            </p:txBody>
          </p:sp>
          <p:sp>
            <p:nvSpPr>
              <p:cNvPr id="115" name="TextBox 114"/>
              <p:cNvSpPr txBox="1"/>
              <p:nvPr/>
            </p:nvSpPr>
            <p:spPr>
              <a:xfrm>
                <a:off x="2540000" y="1898134"/>
                <a:ext cx="1727200" cy="523220"/>
              </a:xfrm>
              <a:prstGeom prst="rect">
                <a:avLst/>
              </a:prstGeom>
              <a:noFill/>
            </p:spPr>
            <p:txBody>
              <a:bodyPr wrap="square" rtlCol="0">
                <a:noAutofit/>
              </a:bodyPr>
              <a:lstStyle/>
              <a:p>
                <a:pPr algn="ctr" defTabSz="914400" fontAlgn="auto">
                  <a:spcBef>
                    <a:spcPts val="0"/>
                  </a:spcBef>
                  <a:spcAft>
                    <a:spcPts val="0"/>
                  </a:spcAft>
                  <a:defRPr/>
                </a:pPr>
                <a:r>
                  <a:rPr lang="en-US" sz="600" b="1" kern="0" dirty="0" smtClean="0">
                    <a:solidFill>
                      <a:prstClr val="black"/>
                    </a:solidFill>
                    <a:latin typeface="Calibri"/>
                  </a:rPr>
                  <a:t>Web Tier</a:t>
                </a:r>
                <a:endParaRPr lang="en-US" sz="600" b="1" kern="0" dirty="0">
                  <a:solidFill>
                    <a:prstClr val="black"/>
                  </a:solidFill>
                  <a:latin typeface="Calibri"/>
                </a:endParaRPr>
              </a:p>
            </p:txBody>
          </p:sp>
          <p:sp>
            <p:nvSpPr>
              <p:cNvPr id="116" name="TextBox 115"/>
              <p:cNvSpPr txBox="1"/>
              <p:nvPr/>
            </p:nvSpPr>
            <p:spPr>
              <a:xfrm>
                <a:off x="4368798" y="1898134"/>
                <a:ext cx="2286000" cy="523220"/>
              </a:xfrm>
              <a:prstGeom prst="rect">
                <a:avLst/>
              </a:prstGeom>
              <a:noFill/>
            </p:spPr>
            <p:txBody>
              <a:bodyPr wrap="square" rtlCol="0">
                <a:noAutofit/>
              </a:bodyPr>
              <a:lstStyle/>
              <a:p>
                <a:pPr algn="ctr" defTabSz="914400" fontAlgn="auto">
                  <a:spcBef>
                    <a:spcPts val="0"/>
                  </a:spcBef>
                  <a:spcAft>
                    <a:spcPts val="0"/>
                  </a:spcAft>
                  <a:defRPr/>
                </a:pPr>
                <a:r>
                  <a:rPr lang="en-US" sz="600" b="1" kern="0" dirty="0" smtClean="0">
                    <a:solidFill>
                      <a:prstClr val="black"/>
                    </a:solidFill>
                    <a:latin typeface="Calibri"/>
                  </a:rPr>
                  <a:t>Storage Tier</a:t>
                </a:r>
                <a:endParaRPr lang="en-US" sz="600" b="1" kern="0" dirty="0">
                  <a:solidFill>
                    <a:prstClr val="black"/>
                  </a:solidFill>
                  <a:latin typeface="Calibri"/>
                </a:endParaRPr>
              </a:p>
            </p:txBody>
          </p:sp>
          <p:sp>
            <p:nvSpPr>
              <p:cNvPr id="117" name="Rectangle 116"/>
              <p:cNvSpPr/>
              <p:nvPr/>
            </p:nvSpPr>
            <p:spPr>
              <a:xfrm>
                <a:off x="2607736" y="2552698"/>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endParaRPr lang="en-US" sz="1800" kern="0">
                  <a:solidFill>
                    <a:prstClr val="white"/>
                  </a:solidFill>
                  <a:latin typeface="Calibri"/>
                </a:endParaRPr>
              </a:p>
            </p:txBody>
          </p:sp>
          <p:sp>
            <p:nvSpPr>
              <p:cNvPr id="118" name="Rectangle 117"/>
              <p:cNvSpPr/>
              <p:nvPr/>
            </p:nvSpPr>
            <p:spPr>
              <a:xfrm>
                <a:off x="2607736" y="3355617"/>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endParaRPr lang="en-US" sz="1800" kern="0">
                  <a:solidFill>
                    <a:prstClr val="white"/>
                  </a:solidFill>
                  <a:latin typeface="Calibri"/>
                </a:endParaRPr>
              </a:p>
            </p:txBody>
          </p:sp>
          <p:sp>
            <p:nvSpPr>
              <p:cNvPr id="119" name="Rectangle 118"/>
              <p:cNvSpPr/>
              <p:nvPr/>
            </p:nvSpPr>
            <p:spPr>
              <a:xfrm>
                <a:off x="2607736" y="4158536"/>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endParaRPr lang="en-US" sz="1800" kern="0">
                  <a:solidFill>
                    <a:prstClr val="white"/>
                  </a:solidFill>
                  <a:latin typeface="Calibri"/>
                </a:endParaRPr>
              </a:p>
            </p:txBody>
          </p:sp>
          <p:sp>
            <p:nvSpPr>
              <p:cNvPr id="120" name="Rectangle 119"/>
              <p:cNvSpPr/>
              <p:nvPr/>
            </p:nvSpPr>
            <p:spPr>
              <a:xfrm>
                <a:off x="2607736" y="4961454"/>
                <a:ext cx="1524000" cy="575746"/>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endParaRPr lang="en-US" sz="1800" kern="0">
                  <a:solidFill>
                    <a:prstClr val="white"/>
                  </a:solidFill>
                  <a:latin typeface="Calibri"/>
                </a:endParaRPr>
              </a:p>
            </p:txBody>
          </p:sp>
          <p:sp>
            <p:nvSpPr>
              <p:cNvPr id="121" name="Oval 120"/>
              <p:cNvSpPr/>
              <p:nvPr/>
            </p:nvSpPr>
            <p:spPr>
              <a:xfrm>
                <a:off x="4690531" y="2552698"/>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r>
                  <a:rPr lang="en-US" sz="1800" kern="0" dirty="0" smtClean="0">
                    <a:solidFill>
                      <a:prstClr val="white"/>
                    </a:solidFill>
                    <a:latin typeface="Calibri"/>
                  </a:rPr>
                  <a:t>A-F</a:t>
                </a:r>
                <a:endParaRPr lang="en-US" sz="1800" kern="0" dirty="0">
                  <a:solidFill>
                    <a:prstClr val="white"/>
                  </a:solidFill>
                  <a:latin typeface="Calibri"/>
                </a:endParaRPr>
              </a:p>
            </p:txBody>
          </p:sp>
          <p:sp>
            <p:nvSpPr>
              <p:cNvPr id="122" name="Oval 121"/>
              <p:cNvSpPr/>
              <p:nvPr/>
            </p:nvSpPr>
            <p:spPr>
              <a:xfrm>
                <a:off x="4690531" y="3355617"/>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r>
                  <a:rPr lang="en-US" sz="1800" kern="0" dirty="0" smtClean="0">
                    <a:solidFill>
                      <a:prstClr val="white"/>
                    </a:solidFill>
                    <a:latin typeface="Calibri"/>
                  </a:rPr>
                  <a:t>G-L</a:t>
                </a:r>
                <a:endParaRPr lang="en-US" sz="1800" kern="0" dirty="0">
                  <a:solidFill>
                    <a:prstClr val="white"/>
                  </a:solidFill>
                  <a:latin typeface="Calibri"/>
                </a:endParaRPr>
              </a:p>
            </p:txBody>
          </p:sp>
          <p:sp>
            <p:nvSpPr>
              <p:cNvPr id="123" name="Oval 122"/>
              <p:cNvSpPr/>
              <p:nvPr/>
            </p:nvSpPr>
            <p:spPr>
              <a:xfrm>
                <a:off x="4690531" y="4158536"/>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r>
                  <a:rPr lang="en-US" sz="1800" kern="0" dirty="0" smtClean="0">
                    <a:solidFill>
                      <a:prstClr val="white"/>
                    </a:solidFill>
                    <a:latin typeface="Calibri"/>
                  </a:rPr>
                  <a:t>M-R</a:t>
                </a:r>
                <a:endParaRPr lang="en-US" sz="1800" kern="0" dirty="0">
                  <a:solidFill>
                    <a:prstClr val="white"/>
                  </a:solidFill>
                  <a:latin typeface="Calibri"/>
                </a:endParaRPr>
              </a:p>
            </p:txBody>
          </p:sp>
          <p:sp>
            <p:nvSpPr>
              <p:cNvPr id="124" name="Oval 123"/>
              <p:cNvSpPr/>
              <p:nvPr/>
            </p:nvSpPr>
            <p:spPr>
              <a:xfrm>
                <a:off x="4690531" y="4961454"/>
                <a:ext cx="1625600" cy="5757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normAutofit fontScale="25000" lnSpcReduction="20000"/>
              </a:bodyPr>
              <a:lstStyle/>
              <a:p>
                <a:pPr algn="ctr" defTabSz="914400" fontAlgn="auto">
                  <a:spcBef>
                    <a:spcPts val="0"/>
                  </a:spcBef>
                  <a:spcAft>
                    <a:spcPts val="0"/>
                  </a:spcAft>
                  <a:defRPr/>
                </a:pPr>
                <a:r>
                  <a:rPr lang="en-US" sz="1800" kern="0" dirty="0" smtClean="0">
                    <a:solidFill>
                      <a:prstClr val="white"/>
                    </a:solidFill>
                    <a:latin typeface="Calibri"/>
                  </a:rPr>
                  <a:t>S-Z</a:t>
                </a:r>
                <a:endParaRPr lang="en-US" sz="1800" kern="0" dirty="0">
                  <a:solidFill>
                    <a:prstClr val="white"/>
                  </a:solidFill>
                  <a:latin typeface="Calibri"/>
                </a:endParaRPr>
              </a:p>
            </p:txBody>
          </p:sp>
        </p:grpSp>
        <p:sp>
          <p:nvSpPr>
            <p:cNvPr id="113" name="TextBox 112"/>
            <p:cNvSpPr txBox="1"/>
            <p:nvPr/>
          </p:nvSpPr>
          <p:spPr>
            <a:xfrm>
              <a:off x="7212927" y="3146268"/>
              <a:ext cx="2286000" cy="523220"/>
            </a:xfrm>
            <a:prstGeom prst="rect">
              <a:avLst/>
            </a:prstGeom>
            <a:noFill/>
          </p:spPr>
          <p:txBody>
            <a:bodyPr wrap="square" rtlCol="0">
              <a:normAutofit/>
            </a:bodyPr>
            <a:lstStyle/>
            <a:p>
              <a:pPr algn="ctr" defTabSz="914400" fontAlgn="auto">
                <a:spcBef>
                  <a:spcPts val="0"/>
                </a:spcBef>
                <a:spcAft>
                  <a:spcPts val="0"/>
                </a:spcAft>
                <a:defRPr/>
              </a:pPr>
              <a:r>
                <a:rPr lang="en-US" sz="1800" b="1" kern="0" dirty="0" smtClean="0">
                  <a:solidFill>
                    <a:prstClr val="black"/>
                  </a:solidFill>
                  <a:latin typeface="Calibri"/>
                </a:rPr>
                <a:t>Remote DC</a:t>
              </a:r>
              <a:endParaRPr lang="en-US" sz="1800" b="1" kern="0" dirty="0">
                <a:solidFill>
                  <a:prstClr val="black"/>
                </a:solidFill>
                <a:latin typeface="Calibri"/>
              </a:endParaRPr>
            </a:p>
          </p:txBody>
        </p:sp>
      </p:grpSp>
      <p:sp>
        <p:nvSpPr>
          <p:cNvPr id="125" name="TextBox 124"/>
          <p:cNvSpPr txBox="1"/>
          <p:nvPr/>
        </p:nvSpPr>
        <p:spPr>
          <a:xfrm>
            <a:off x="4419600" y="6230440"/>
            <a:ext cx="2438400" cy="461665"/>
          </a:xfrm>
          <a:prstGeom prst="rect">
            <a:avLst/>
          </a:prstGeom>
          <a:noFill/>
        </p:spPr>
        <p:txBody>
          <a:bodyPr wrap="square">
            <a:spAutoFit/>
          </a:bodyPr>
          <a:lstStyle/>
          <a:p>
            <a:pPr>
              <a:defRPr/>
            </a:pPr>
            <a:r>
              <a:rPr lang="en-US" sz="1200" dirty="0">
                <a:solidFill>
                  <a:srgbClr val="666666"/>
                </a:solidFill>
                <a:ea typeface="ＭＳ Ｐゴシック" charset="-128"/>
                <a:cs typeface="ＭＳ Ｐゴシック" charset="-128"/>
              </a:rPr>
              <a:t>[image </a:t>
            </a:r>
            <a:r>
              <a:rPr lang="en-US" sz="1200" dirty="0" smtClean="0">
                <a:solidFill>
                  <a:srgbClr val="666666"/>
                </a:solidFill>
                <a:ea typeface="ＭＳ Ｐゴシック" charset="-128"/>
                <a:cs typeface="ＭＳ Ｐゴシック" charset="-128"/>
              </a:rPr>
              <a:t>adapted from Lloyd, </a:t>
            </a:r>
            <a:r>
              <a:rPr lang="en-US" sz="1200" dirty="0">
                <a:solidFill>
                  <a:srgbClr val="666666"/>
                </a:solidFill>
                <a:ea typeface="ＭＳ Ｐゴシック" charset="-128"/>
                <a:cs typeface="ＭＳ Ｐゴシック" charset="-128"/>
              </a:rPr>
              <a:t>etc</a:t>
            </a:r>
            <a:r>
              <a:rPr lang="en-US" sz="1200" dirty="0" smtClean="0">
                <a:solidFill>
                  <a:srgbClr val="666666"/>
                </a:solidFill>
                <a:ea typeface="ＭＳ Ｐゴシック" charset="-128"/>
                <a:cs typeface="ＭＳ Ｐゴシック" charset="-128"/>
              </a:rPr>
              <a:t>., Don’t Settle for Eventual]</a:t>
            </a:r>
            <a:endParaRPr lang="en-US" sz="1200" dirty="0">
              <a:solidFill>
                <a:srgbClr val="666666"/>
              </a:solidFill>
              <a:ea typeface="ＭＳ Ｐゴシック" charset="-128"/>
              <a:cs typeface="ＭＳ Ｐゴシック" charset="-128"/>
            </a:endParaRPr>
          </a:p>
        </p:txBody>
      </p:sp>
      <p:sp>
        <p:nvSpPr>
          <p:cNvPr id="64" name="Rectangle 15"/>
          <p:cNvSpPr>
            <a:spLocks noChangeArrowheads="1"/>
          </p:cNvSpPr>
          <p:nvPr/>
        </p:nvSpPr>
        <p:spPr bwMode="auto">
          <a:xfrm>
            <a:off x="5943600" y="4626114"/>
            <a:ext cx="3048000" cy="707886"/>
          </a:xfrm>
          <a:prstGeom prst="rect">
            <a:avLst/>
          </a:prstGeom>
          <a:noFill/>
          <a:ln w="15875">
            <a:noFill/>
            <a:miter lim="800000"/>
            <a:headEnd type="none" w="sm" len="sm"/>
            <a:tailEnd type="none" w="sm" len="sm"/>
          </a:ln>
        </p:spPr>
        <p:txBody>
          <a:bodyPr wrap="square">
            <a:spAutoFit/>
          </a:bodyPr>
          <a:lstStyle/>
          <a:p>
            <a:pPr eaLnBrk="0" hangingPunct="0">
              <a:defRPr/>
            </a:pPr>
            <a:r>
              <a:rPr lang="en-US" sz="2000" b="1" dirty="0" smtClean="0">
                <a:solidFill>
                  <a:srgbClr val="003367"/>
                </a:solidFill>
                <a:latin typeface="Arial"/>
                <a:ea typeface="ＭＳ Ｐゴシック" charset="-128"/>
                <a:cs typeface="ＭＳ Ｐゴシック" charset="-128"/>
              </a:rPr>
              <a:t>Incrementally scalable?</a:t>
            </a:r>
            <a:endParaRPr lang="en-US" sz="2000" b="1" dirty="0">
              <a:solidFill>
                <a:srgbClr val="003367"/>
              </a:solidFill>
              <a:latin typeface="Arial"/>
              <a:ea typeface="ＭＳ Ｐゴシック" charset="-128"/>
              <a:cs typeface="ＭＳ Ｐゴシック" charset="-128"/>
            </a:endParaRPr>
          </a:p>
          <a:p>
            <a:pPr eaLnBrk="0" hangingPunct="0">
              <a:defRPr/>
            </a:pPr>
            <a:r>
              <a:rPr lang="en-US" sz="2000" b="1" dirty="0" smtClean="0">
                <a:solidFill>
                  <a:srgbClr val="003367"/>
                </a:solidFill>
                <a:latin typeface="Arial"/>
                <a:ea typeface="ＭＳ Ｐゴシック" charset="-128"/>
                <a:cs typeface="ＭＳ Ｐゴシック" charset="-128"/>
              </a:rPr>
              <a:t>Balanced load?</a:t>
            </a:r>
            <a:endParaRPr lang="en-US" sz="2000" b="1" dirty="0">
              <a:solidFill>
                <a:srgbClr val="003367"/>
              </a:solidFill>
              <a:latin typeface="Arial"/>
              <a:ea typeface="ＭＳ Ｐゴシック" charset="-128"/>
              <a:cs typeface="ＭＳ Ｐゴシック" charset="-128"/>
            </a:endParaRPr>
          </a:p>
        </p:txBody>
      </p:sp>
      <p:sp>
        <p:nvSpPr>
          <p:cNvPr id="65" name="Rectangle 15"/>
          <p:cNvSpPr>
            <a:spLocks noChangeArrowheads="1"/>
          </p:cNvSpPr>
          <p:nvPr/>
        </p:nvSpPr>
        <p:spPr bwMode="auto">
          <a:xfrm>
            <a:off x="5943600" y="3886200"/>
            <a:ext cx="2819400" cy="707886"/>
          </a:xfrm>
          <a:prstGeom prst="rect">
            <a:avLst/>
          </a:prstGeom>
          <a:noFill/>
          <a:ln w="15875">
            <a:noFill/>
            <a:miter lim="800000"/>
            <a:headEnd type="none" w="sm" len="sm"/>
            <a:tailEnd type="none" w="sm" len="sm"/>
          </a:ln>
        </p:spPr>
        <p:txBody>
          <a:bodyPr wrap="square">
            <a:spAutoFit/>
          </a:bodyPr>
          <a:lstStyle/>
          <a:p>
            <a:pPr eaLnBrk="0" hangingPunct="0">
              <a:defRPr/>
            </a:pPr>
            <a:r>
              <a:rPr lang="en-US" sz="2000" b="1" dirty="0" smtClean="0">
                <a:solidFill>
                  <a:srgbClr val="003367"/>
                </a:solidFill>
                <a:latin typeface="Arial"/>
                <a:ea typeface="ＭＳ Ｐゴシック" charset="-128"/>
                <a:cs typeface="ＭＳ Ｐゴシック" charset="-128"/>
              </a:rPr>
              <a:t>Example </a:t>
            </a:r>
            <a:r>
              <a:rPr lang="en-US" sz="2000" dirty="0" smtClean="0">
                <a:solidFill>
                  <a:srgbClr val="003367"/>
                </a:solidFill>
                <a:latin typeface="Arial"/>
                <a:ea typeface="ＭＳ Ｐゴシック" charset="-128"/>
                <a:cs typeface="ＭＳ Ｐゴシック" charset="-128"/>
              </a:rPr>
              <a:t>of how to scale the storage tier.</a:t>
            </a:r>
          </a:p>
        </p:txBody>
      </p:sp>
    </p:spTree>
    <p:extLst>
      <p:ext uri="{BB962C8B-B14F-4D97-AF65-F5344CB8AC3E}">
        <p14:creationId xmlns:p14="http://schemas.microsoft.com/office/powerpoint/2010/main" val="25496171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Bottlenecks and hot spots: analysis</a:t>
            </a:r>
            <a:endParaRPr lang="en-US" sz="3600" dirty="0"/>
          </a:p>
        </p:txBody>
      </p:sp>
      <p:sp>
        <p:nvSpPr>
          <p:cNvPr id="3" name="Content Placeholder 2"/>
          <p:cNvSpPr>
            <a:spLocks noGrp="1"/>
          </p:cNvSpPr>
          <p:nvPr>
            <p:ph idx="1"/>
          </p:nvPr>
        </p:nvSpPr>
        <p:spPr>
          <a:xfrm>
            <a:off x="457200" y="1527175"/>
            <a:ext cx="8226425" cy="4111625"/>
          </a:xfrm>
        </p:spPr>
        <p:txBody>
          <a:bodyPr/>
          <a:lstStyle/>
          <a:p>
            <a:pPr marL="0" indent="0">
              <a:buNone/>
            </a:pPr>
            <a:r>
              <a:rPr lang="en-US" sz="2000" b="0" dirty="0" smtClean="0"/>
              <a:t>1. Suppose requests are divided evenly among N servers.  Mean per-request processing time is D, and also each request reads data from a storage tier at mean cost 2D.</a:t>
            </a:r>
          </a:p>
          <a:p>
            <a:r>
              <a:rPr lang="en-US" sz="2000" b="0" dirty="0" smtClean="0"/>
              <a:t>Simplistic assumption (for now): all nodes are single-threaded.</a:t>
            </a:r>
          </a:p>
          <a:p>
            <a:r>
              <a:rPr lang="en-US" sz="2000" b="0" dirty="0" smtClean="0"/>
              <a:t>If there are N servers in the storage tier, what is the maximum throughput of the system?  What is the utilization of the first tier?</a:t>
            </a:r>
          </a:p>
          <a:p>
            <a:r>
              <a:rPr lang="en-US" sz="2000" b="0" dirty="0" smtClean="0"/>
              <a:t>How should we provision capacity to “fix it”?</a:t>
            </a:r>
          </a:p>
          <a:p>
            <a:pPr marL="0" indent="0">
              <a:buNone/>
            </a:pPr>
            <a:r>
              <a:rPr lang="en-US" sz="2000" b="0" dirty="0" smtClean="0"/>
              <a:t>2. Suppose one of the N servers takes 2D per request.</a:t>
            </a:r>
          </a:p>
          <a:p>
            <a:r>
              <a:rPr lang="en-US" sz="2000" b="0" dirty="0" smtClean="0"/>
              <a:t>What is the impact on </a:t>
            </a:r>
            <a:r>
              <a:rPr lang="en-US" sz="2000" dirty="0" smtClean="0"/>
              <a:t>throughput</a:t>
            </a:r>
            <a:r>
              <a:rPr lang="en-US" sz="2000" b="0" dirty="0" smtClean="0"/>
              <a:t>?</a:t>
            </a:r>
          </a:p>
          <a:p>
            <a:r>
              <a:rPr lang="en-US" sz="2000" b="0" dirty="0" smtClean="0"/>
              <a:t>What is the impact on </a:t>
            </a:r>
            <a:r>
              <a:rPr lang="en-US" sz="2000" dirty="0" smtClean="0"/>
              <a:t>response time</a:t>
            </a:r>
            <a:r>
              <a:rPr lang="en-US" sz="2000" b="0" dirty="0" smtClean="0"/>
              <a:t>?</a:t>
            </a:r>
          </a:p>
          <a:p>
            <a:r>
              <a:rPr lang="en-US" sz="2000" b="0" dirty="0" smtClean="0"/>
              <a:t>Is the effect equivalent if the server has demand D but receives requests at double the rate of the others?  How is it different?</a:t>
            </a:r>
          </a:p>
          <a:p>
            <a:pPr marL="0" indent="0">
              <a:buNone/>
            </a:pPr>
            <a:r>
              <a:rPr lang="en-US" sz="2000" b="0" dirty="0" smtClean="0"/>
              <a:t>3. Suppose the request rate doubles?  What then?</a:t>
            </a:r>
          </a:p>
        </p:txBody>
      </p:sp>
    </p:spTree>
    <p:extLst>
      <p:ext uri="{BB962C8B-B14F-4D97-AF65-F5344CB8AC3E}">
        <p14:creationId xmlns:p14="http://schemas.microsoft.com/office/powerpoint/2010/main" val="4061271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cloud.tiff"/>
          <p:cNvPicPr>
            <a:picLocks noChangeAspect="1"/>
          </p:cNvPicPr>
          <p:nvPr/>
        </p:nvPicPr>
        <p:blipFill>
          <a:blip r:embed="rId2">
            <a:extLst>
              <a:ext uri="{28A0092B-C50C-407E-A947-70E740481C1C}">
                <a14:useLocalDpi xmlns:a14="http://schemas.microsoft.com/office/drawing/2010/main" val="0"/>
              </a:ext>
            </a:extLst>
          </a:blip>
          <a:srcRect b="24348"/>
          <a:stretch>
            <a:fillRect/>
          </a:stretch>
        </p:blipFill>
        <p:spPr bwMode="auto">
          <a:xfrm>
            <a:off x="0" y="1436688"/>
            <a:ext cx="91440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10"/>
          <p:cNvSpPr>
            <a:spLocks noChangeArrowheads="1"/>
          </p:cNvSpPr>
          <p:nvPr/>
        </p:nvSpPr>
        <p:spPr bwMode="auto">
          <a:xfrm>
            <a:off x="152400" y="53340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Varying workload</a:t>
            </a:r>
          </a:p>
        </p:txBody>
      </p:sp>
      <p:sp>
        <p:nvSpPr>
          <p:cNvPr id="83971" name="Rectangle 11"/>
          <p:cNvSpPr>
            <a:spLocks noChangeArrowheads="1"/>
          </p:cNvSpPr>
          <p:nvPr/>
        </p:nvSpPr>
        <p:spPr bwMode="auto">
          <a:xfrm>
            <a:off x="3429000" y="53340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Fixed system</a:t>
            </a:r>
          </a:p>
        </p:txBody>
      </p:sp>
      <p:sp>
        <p:nvSpPr>
          <p:cNvPr id="83972" name="Rectangle 12"/>
          <p:cNvSpPr>
            <a:spLocks noChangeArrowheads="1"/>
          </p:cNvSpPr>
          <p:nvPr/>
        </p:nvSpPr>
        <p:spPr bwMode="auto">
          <a:xfrm>
            <a:off x="6629400" y="53340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Varying performance</a:t>
            </a:r>
          </a:p>
        </p:txBody>
      </p:sp>
      <p:pic>
        <p:nvPicPr>
          <p:cNvPr id="839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1371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2999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cloud.tiff"/>
          <p:cNvPicPr>
            <a:picLocks noChangeAspect="1"/>
          </p:cNvPicPr>
          <p:nvPr/>
        </p:nvPicPr>
        <p:blipFill>
          <a:blip r:embed="rId2">
            <a:extLst>
              <a:ext uri="{28A0092B-C50C-407E-A947-70E740481C1C}">
                <a14:useLocalDpi xmlns:a14="http://schemas.microsoft.com/office/drawing/2010/main" val="0"/>
              </a:ext>
            </a:extLst>
          </a:blip>
          <a:srcRect b="24348"/>
          <a:stretch>
            <a:fillRect/>
          </a:stretch>
        </p:blipFill>
        <p:spPr bwMode="auto">
          <a:xfrm>
            <a:off x="0" y="1436688"/>
            <a:ext cx="91440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Rectangle 10"/>
          <p:cNvSpPr>
            <a:spLocks noChangeArrowheads="1"/>
          </p:cNvSpPr>
          <p:nvPr/>
        </p:nvSpPr>
        <p:spPr bwMode="auto">
          <a:xfrm>
            <a:off x="152400" y="53340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Varying workload</a:t>
            </a:r>
          </a:p>
        </p:txBody>
      </p:sp>
      <p:sp>
        <p:nvSpPr>
          <p:cNvPr id="84995" name="Rectangle 11"/>
          <p:cNvSpPr>
            <a:spLocks noChangeArrowheads="1"/>
          </p:cNvSpPr>
          <p:nvPr/>
        </p:nvSpPr>
        <p:spPr bwMode="auto">
          <a:xfrm>
            <a:off x="3124200" y="5334000"/>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90"/>
                </a:solidFill>
              </a:rPr>
              <a:t>Varying system</a:t>
            </a:r>
          </a:p>
          <a:p>
            <a:pPr algn="ctr"/>
            <a:r>
              <a:rPr lang="en-US" dirty="0" smtClean="0">
                <a:solidFill>
                  <a:srgbClr val="000090"/>
                </a:solidFill>
              </a:rPr>
              <a:t>(use elastic scaling) </a:t>
            </a:r>
          </a:p>
        </p:txBody>
      </p:sp>
      <p:sp>
        <p:nvSpPr>
          <p:cNvPr id="84996" name="Rectangle 12"/>
          <p:cNvSpPr>
            <a:spLocks noChangeArrowheads="1"/>
          </p:cNvSpPr>
          <p:nvPr/>
        </p:nvSpPr>
        <p:spPr bwMode="auto">
          <a:xfrm>
            <a:off x="6629400" y="5334000"/>
            <a:ext cx="2286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0090"/>
                </a:solidFill>
              </a:rPr>
              <a:t>Fixed performance</a:t>
            </a:r>
          </a:p>
          <a:p>
            <a:pPr algn="ctr"/>
            <a:r>
              <a:rPr lang="en-US" dirty="0" smtClean="0">
                <a:solidFill>
                  <a:srgbClr val="000090"/>
                </a:solidFill>
              </a:rPr>
              <a:t>(meet SLO)</a:t>
            </a:r>
          </a:p>
        </p:txBody>
      </p:sp>
      <p:sp>
        <p:nvSpPr>
          <p:cNvPr id="6" name="Rectangle 11"/>
          <p:cNvSpPr>
            <a:spLocks noChangeArrowheads="1"/>
          </p:cNvSpPr>
          <p:nvPr/>
        </p:nvSpPr>
        <p:spPr bwMode="auto">
          <a:xfrm>
            <a:off x="228600" y="91440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solidFill>
                  <a:srgbClr val="000090"/>
                </a:solidFill>
              </a:rPr>
              <a:t>The math also works in the other direction….</a:t>
            </a:r>
          </a:p>
        </p:txBody>
      </p:sp>
    </p:spTree>
    <p:extLst>
      <p:ext uri="{BB962C8B-B14F-4D97-AF65-F5344CB8AC3E}">
        <p14:creationId xmlns:p14="http://schemas.microsoft.com/office/powerpoint/2010/main" val="27744366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Steve </a:t>
            </a:r>
            <a:r>
              <a:rPr lang="en-US" sz="3200" dirty="0" err="1" smtClean="0"/>
              <a:t>Yegge</a:t>
            </a:r>
            <a:r>
              <a:rPr lang="en-US" sz="3200" dirty="0" smtClean="0"/>
              <a:t> rant, part 1</a:t>
            </a:r>
            <a:r>
              <a:rPr lang="en-US" dirty="0" smtClean="0"/>
              <a:t/>
            </a:r>
            <a:br>
              <a:rPr lang="en-US" dirty="0" smtClean="0"/>
            </a:br>
            <a:r>
              <a:rPr lang="en-US" sz="3600" dirty="0" smtClean="0"/>
              <a:t>Products vs. Platforms</a:t>
            </a:r>
            <a:endParaRPr lang="en-US" dirty="0"/>
          </a:p>
        </p:txBody>
      </p:sp>
      <p:sp>
        <p:nvSpPr>
          <p:cNvPr id="3" name="Content Placeholder 2"/>
          <p:cNvSpPr>
            <a:spLocks noGrp="1"/>
          </p:cNvSpPr>
          <p:nvPr>
            <p:ph idx="1"/>
          </p:nvPr>
        </p:nvSpPr>
        <p:spPr>
          <a:xfrm>
            <a:off x="457200" y="1600200"/>
            <a:ext cx="8001000" cy="4111625"/>
          </a:xfrm>
        </p:spPr>
        <p:txBody>
          <a:bodyPr/>
          <a:lstStyle/>
          <a:p>
            <a:pPr marL="0" indent="0">
              <a:buNone/>
            </a:pPr>
            <a:r>
              <a:rPr lang="en-US" sz="1800" dirty="0" smtClean="0">
                <a:solidFill>
                  <a:schemeClr val="bg2">
                    <a:lumMod val="50000"/>
                  </a:schemeClr>
                </a:solidFill>
              </a:rPr>
              <a:t>Selectively quoted/clarified from </a:t>
            </a:r>
            <a:r>
              <a:rPr lang="nb-NO" sz="1800" dirty="0">
                <a:solidFill>
                  <a:schemeClr val="bg2">
                    <a:lumMod val="50000"/>
                  </a:schemeClr>
                </a:solidFill>
                <a:hlinkClick r:id="rId2"/>
              </a:rPr>
              <a:t>http://steverant.pen.io</a:t>
            </a:r>
            <a:r>
              <a:rPr lang="nb-NO" sz="1800" dirty="0" smtClean="0">
                <a:solidFill>
                  <a:schemeClr val="bg2">
                    <a:lumMod val="50000"/>
                  </a:schemeClr>
                </a:solidFill>
                <a:hlinkClick r:id="rId2"/>
              </a:rPr>
              <a:t>/</a:t>
            </a:r>
            <a:r>
              <a:rPr lang="nb-NO" sz="1800" dirty="0" smtClean="0">
                <a:solidFill>
                  <a:schemeClr val="bg2">
                    <a:lumMod val="50000"/>
                  </a:schemeClr>
                </a:solidFill>
              </a:rPr>
              <a:t>, </a:t>
            </a:r>
            <a:r>
              <a:rPr lang="nb-NO" sz="1800" dirty="0" err="1" smtClean="0">
                <a:solidFill>
                  <a:schemeClr val="bg2">
                    <a:lumMod val="50000"/>
                  </a:schemeClr>
                </a:solidFill>
              </a:rPr>
              <a:t>emphasis</a:t>
            </a:r>
            <a:r>
              <a:rPr lang="nb-NO" sz="1800" dirty="0" smtClean="0">
                <a:solidFill>
                  <a:schemeClr val="bg2">
                    <a:lumMod val="50000"/>
                  </a:schemeClr>
                </a:solidFill>
              </a:rPr>
              <a:t> </a:t>
            </a:r>
            <a:r>
              <a:rPr lang="nb-NO" sz="1800" dirty="0" err="1" smtClean="0">
                <a:solidFill>
                  <a:schemeClr val="bg2">
                    <a:lumMod val="50000"/>
                  </a:schemeClr>
                </a:solidFill>
              </a:rPr>
              <a:t>added</a:t>
            </a:r>
            <a:r>
              <a:rPr lang="nb-NO" sz="1800" dirty="0" smtClean="0">
                <a:solidFill>
                  <a:schemeClr val="bg2">
                    <a:lumMod val="50000"/>
                  </a:schemeClr>
                </a:solidFill>
              </a:rPr>
              <a:t>.  This is an </a:t>
            </a:r>
            <a:r>
              <a:rPr lang="nb-NO" sz="1800" dirty="0" err="1" smtClean="0">
                <a:solidFill>
                  <a:schemeClr val="bg2">
                    <a:lumMod val="50000"/>
                  </a:schemeClr>
                </a:solidFill>
              </a:rPr>
              <a:t>internal</a:t>
            </a:r>
            <a:r>
              <a:rPr lang="nb-NO" sz="1800" dirty="0" smtClean="0">
                <a:solidFill>
                  <a:schemeClr val="bg2">
                    <a:lumMod val="50000"/>
                  </a:schemeClr>
                </a:solidFill>
              </a:rPr>
              <a:t> </a:t>
            </a:r>
            <a:r>
              <a:rPr lang="nb-NO" sz="1800" dirty="0" err="1" smtClean="0">
                <a:solidFill>
                  <a:schemeClr val="bg2">
                    <a:lumMod val="50000"/>
                  </a:schemeClr>
                </a:solidFill>
              </a:rPr>
              <a:t>google</a:t>
            </a:r>
            <a:r>
              <a:rPr lang="nb-NO" sz="1800" dirty="0" smtClean="0">
                <a:solidFill>
                  <a:schemeClr val="bg2">
                    <a:lumMod val="50000"/>
                  </a:schemeClr>
                </a:solidFill>
              </a:rPr>
              <a:t> memorandum </a:t>
            </a:r>
            <a:r>
              <a:rPr lang="nb-NO" sz="1800" dirty="0" err="1" smtClean="0">
                <a:solidFill>
                  <a:schemeClr val="bg2">
                    <a:lumMod val="50000"/>
                  </a:schemeClr>
                </a:solidFill>
              </a:rPr>
              <a:t>that</a:t>
            </a:r>
            <a:r>
              <a:rPr lang="nb-NO" sz="1800" dirty="0" smtClean="0">
                <a:solidFill>
                  <a:schemeClr val="bg2">
                    <a:lumMod val="50000"/>
                  </a:schemeClr>
                </a:solidFill>
              </a:rPr>
              <a:t> ”</a:t>
            </a:r>
            <a:r>
              <a:rPr lang="nb-NO" sz="1800" dirty="0" err="1" smtClean="0">
                <a:solidFill>
                  <a:schemeClr val="bg2">
                    <a:lumMod val="50000"/>
                  </a:schemeClr>
                </a:solidFill>
              </a:rPr>
              <a:t>escaped</a:t>
            </a:r>
            <a:r>
              <a:rPr lang="nb-NO" sz="1800" dirty="0" smtClean="0">
                <a:solidFill>
                  <a:schemeClr val="bg2">
                    <a:lumMod val="50000"/>
                  </a:schemeClr>
                </a:solidFill>
              </a:rPr>
              <a:t>”.  </a:t>
            </a:r>
            <a:r>
              <a:rPr lang="nb-NO" sz="1800" dirty="0" err="1" smtClean="0">
                <a:solidFill>
                  <a:schemeClr val="bg2">
                    <a:lumMod val="50000"/>
                  </a:schemeClr>
                </a:solidFill>
              </a:rPr>
              <a:t>Yegge</a:t>
            </a:r>
            <a:r>
              <a:rPr lang="nb-NO" sz="1800" dirty="0">
                <a:solidFill>
                  <a:schemeClr val="bg2">
                    <a:lumMod val="50000"/>
                  </a:schemeClr>
                </a:solidFill>
              </a:rPr>
              <a:t> </a:t>
            </a:r>
            <a:r>
              <a:rPr lang="nb-NO" sz="1800" dirty="0" err="1" smtClean="0">
                <a:solidFill>
                  <a:schemeClr val="bg2">
                    <a:lumMod val="50000"/>
                  </a:schemeClr>
                </a:solidFill>
              </a:rPr>
              <a:t>had</a:t>
            </a:r>
            <a:r>
              <a:rPr lang="nb-NO" sz="1800" dirty="0" smtClean="0">
                <a:solidFill>
                  <a:schemeClr val="bg2">
                    <a:lumMod val="50000"/>
                  </a:schemeClr>
                </a:solidFill>
              </a:rPr>
              <a:t> </a:t>
            </a:r>
            <a:r>
              <a:rPr lang="nb-NO" sz="1800" dirty="0" err="1" smtClean="0">
                <a:solidFill>
                  <a:schemeClr val="bg2">
                    <a:lumMod val="50000"/>
                  </a:schemeClr>
                </a:solidFill>
              </a:rPr>
              <a:t>moved</a:t>
            </a:r>
            <a:r>
              <a:rPr lang="nb-NO" sz="1800" dirty="0" smtClean="0">
                <a:solidFill>
                  <a:schemeClr val="bg2">
                    <a:lumMod val="50000"/>
                  </a:schemeClr>
                </a:solidFill>
              </a:rPr>
              <a:t> to Google from Amazon.  His goal </a:t>
            </a:r>
            <a:r>
              <a:rPr lang="nb-NO" sz="1800" dirty="0" err="1" smtClean="0">
                <a:solidFill>
                  <a:schemeClr val="bg2">
                    <a:lumMod val="50000"/>
                  </a:schemeClr>
                </a:solidFill>
              </a:rPr>
              <a:t>was</a:t>
            </a:r>
            <a:r>
              <a:rPr lang="nb-NO" sz="1800" dirty="0" smtClean="0">
                <a:solidFill>
                  <a:schemeClr val="bg2">
                    <a:lumMod val="50000"/>
                  </a:schemeClr>
                </a:solidFill>
              </a:rPr>
              <a:t> to </a:t>
            </a:r>
            <a:r>
              <a:rPr lang="nb-NO" sz="1800" dirty="0" err="1" smtClean="0">
                <a:solidFill>
                  <a:schemeClr val="bg2">
                    <a:lumMod val="50000"/>
                  </a:schemeClr>
                </a:solidFill>
              </a:rPr>
              <a:t>promote</a:t>
            </a:r>
            <a:r>
              <a:rPr lang="nb-NO" sz="1800" dirty="0" smtClean="0">
                <a:solidFill>
                  <a:schemeClr val="bg2">
                    <a:lumMod val="50000"/>
                  </a:schemeClr>
                </a:solidFill>
              </a:rPr>
              <a:t> service-</a:t>
            </a:r>
            <a:r>
              <a:rPr lang="nb-NO" sz="1800" dirty="0" err="1" smtClean="0">
                <a:solidFill>
                  <a:schemeClr val="bg2">
                    <a:lumMod val="50000"/>
                  </a:schemeClr>
                </a:solidFill>
              </a:rPr>
              <a:t>oriented</a:t>
            </a:r>
            <a:r>
              <a:rPr lang="nb-NO" sz="1800" dirty="0" smtClean="0">
                <a:solidFill>
                  <a:schemeClr val="bg2">
                    <a:lumMod val="50000"/>
                  </a:schemeClr>
                </a:solidFill>
              </a:rPr>
              <a:t> </a:t>
            </a:r>
            <a:r>
              <a:rPr lang="nb-NO" sz="1800" dirty="0" err="1" smtClean="0">
                <a:solidFill>
                  <a:schemeClr val="bg2">
                    <a:lumMod val="50000"/>
                  </a:schemeClr>
                </a:solidFill>
              </a:rPr>
              <a:t>software</a:t>
            </a:r>
            <a:r>
              <a:rPr lang="nb-NO" sz="1800" dirty="0" smtClean="0">
                <a:solidFill>
                  <a:schemeClr val="bg2">
                    <a:lumMod val="50000"/>
                  </a:schemeClr>
                </a:solidFill>
              </a:rPr>
              <a:t> </a:t>
            </a:r>
            <a:r>
              <a:rPr lang="nb-NO" sz="1800" dirty="0" err="1" smtClean="0">
                <a:solidFill>
                  <a:schemeClr val="bg2">
                    <a:lumMod val="50000"/>
                  </a:schemeClr>
                </a:solidFill>
              </a:rPr>
              <a:t>structures</a:t>
            </a:r>
            <a:r>
              <a:rPr lang="nb-NO" sz="1800" dirty="0" smtClean="0">
                <a:solidFill>
                  <a:schemeClr val="bg2">
                    <a:lumMod val="50000"/>
                  </a:schemeClr>
                </a:solidFill>
              </a:rPr>
              <a:t> </a:t>
            </a:r>
            <a:r>
              <a:rPr lang="nb-NO" sz="1800" dirty="0" err="1" smtClean="0">
                <a:solidFill>
                  <a:schemeClr val="bg2">
                    <a:lumMod val="50000"/>
                  </a:schemeClr>
                </a:solidFill>
              </a:rPr>
              <a:t>within</a:t>
            </a:r>
            <a:r>
              <a:rPr lang="nb-NO" sz="1800" dirty="0" smtClean="0">
                <a:solidFill>
                  <a:schemeClr val="bg2">
                    <a:lumMod val="50000"/>
                  </a:schemeClr>
                </a:solidFill>
              </a:rPr>
              <a:t> Google.</a:t>
            </a:r>
            <a:endParaRPr lang="en-US" sz="1800" dirty="0">
              <a:solidFill>
                <a:schemeClr val="bg2">
                  <a:lumMod val="50000"/>
                </a:schemeClr>
              </a:solidFill>
            </a:endParaRPr>
          </a:p>
          <a:p>
            <a:pPr marL="0" indent="0">
              <a:buNone/>
            </a:pPr>
            <a:endParaRPr lang="en-US" sz="1800" dirty="0">
              <a:solidFill>
                <a:schemeClr val="tx2">
                  <a:lumMod val="50000"/>
                </a:schemeClr>
              </a:solidFill>
            </a:endParaRPr>
          </a:p>
          <a:p>
            <a:pPr marL="0" indent="0">
              <a:buNone/>
            </a:pPr>
            <a:r>
              <a:rPr lang="en-US" sz="1800" dirty="0" smtClean="0"/>
              <a:t>So </a:t>
            </a:r>
            <a:r>
              <a:rPr lang="en-US" sz="1800" dirty="0"/>
              <a:t>one day Jeff Bezos [CEO of Amazon] issued a mandate....[to the developers in his company]</a:t>
            </a:r>
            <a:r>
              <a:rPr lang="en-US" sz="1800" dirty="0" smtClean="0"/>
              <a:t>:</a:t>
            </a:r>
            <a:endParaRPr lang="en-US" sz="1800" dirty="0"/>
          </a:p>
          <a:p>
            <a:pPr marL="0" indent="0">
              <a:buNone/>
            </a:pPr>
            <a:r>
              <a:rPr lang="en-US" sz="1800" dirty="0"/>
              <a:t>His </a:t>
            </a:r>
            <a:r>
              <a:rPr lang="en-US" sz="1800" b="1" dirty="0"/>
              <a:t>Big Mandate </a:t>
            </a:r>
            <a:r>
              <a:rPr lang="en-US" sz="1800" dirty="0"/>
              <a:t>went something along these lines</a:t>
            </a:r>
            <a:r>
              <a:rPr lang="en-US" sz="1800" dirty="0" smtClean="0"/>
              <a:t>:</a:t>
            </a:r>
            <a:endParaRPr lang="en-US" sz="1800" dirty="0"/>
          </a:p>
          <a:p>
            <a:pPr marL="0" indent="0">
              <a:buNone/>
            </a:pPr>
            <a:r>
              <a:rPr lang="en-US" sz="1800" dirty="0"/>
              <a:t>1) </a:t>
            </a:r>
            <a:r>
              <a:rPr lang="en-US" sz="1800" b="1" dirty="0"/>
              <a:t>All teams will henceforth expose their data and functionality through service interfaces</a:t>
            </a:r>
            <a:r>
              <a:rPr lang="en-US" sz="1800" b="1" dirty="0" smtClean="0"/>
              <a:t>.</a:t>
            </a:r>
            <a:endParaRPr lang="en-US" sz="1800" b="1" dirty="0"/>
          </a:p>
          <a:p>
            <a:pPr marL="0" indent="0">
              <a:buNone/>
            </a:pPr>
            <a:r>
              <a:rPr lang="en-US" sz="1800" dirty="0"/>
              <a:t>2) Teams must communicate with each other through these interfaces</a:t>
            </a:r>
            <a:r>
              <a:rPr lang="en-US" sz="1800" dirty="0" smtClean="0"/>
              <a:t>.</a:t>
            </a:r>
            <a:endParaRPr lang="en-US" sz="1800" dirty="0"/>
          </a:p>
          <a:p>
            <a:pPr marL="0" indent="0">
              <a:buNone/>
            </a:pPr>
            <a:r>
              <a:rPr lang="en-US" sz="1800" dirty="0"/>
              <a:t>3) </a:t>
            </a:r>
            <a:r>
              <a:rPr lang="en-US" sz="1800" b="1" dirty="0"/>
              <a:t>There will be no other form of </a:t>
            </a:r>
            <a:r>
              <a:rPr lang="en-US" sz="1800" b="1" dirty="0" err="1"/>
              <a:t>interprocess</a:t>
            </a:r>
            <a:r>
              <a:rPr lang="en-US" sz="1800" b="1" dirty="0"/>
              <a:t> communication allowed</a:t>
            </a:r>
            <a:r>
              <a:rPr lang="en-US" sz="1800" dirty="0"/>
              <a:t>: no direct linking, no direct reads of another team's data store, no shared-memory model, no back-doors whatsoever. The only communication allowed is via service interface calls over the network</a:t>
            </a:r>
            <a:r>
              <a:rPr lang="en-US" sz="1800" dirty="0" smtClean="0"/>
              <a:t>.</a:t>
            </a:r>
            <a:endParaRPr lang="en-US" sz="1800" dirty="0"/>
          </a:p>
        </p:txBody>
      </p:sp>
      <p:pic>
        <p:nvPicPr>
          <p:cNvPr id="4" name="Picture 3"/>
          <p:cNvPicPr>
            <a:picLocks noChangeAspect="1"/>
          </p:cNvPicPr>
          <p:nvPr/>
        </p:nvPicPr>
        <p:blipFill>
          <a:blip r:embed="rId3"/>
          <a:stretch>
            <a:fillRect/>
          </a:stretch>
        </p:blipFill>
        <p:spPr>
          <a:xfrm>
            <a:off x="7391400" y="0"/>
            <a:ext cx="1752600" cy="1306483"/>
          </a:xfrm>
          <a:prstGeom prst="rect">
            <a:avLst/>
          </a:prstGeom>
        </p:spPr>
      </p:pic>
    </p:spTree>
    <p:extLst>
      <p:ext uri="{BB962C8B-B14F-4D97-AF65-F5344CB8AC3E}">
        <p14:creationId xmlns:p14="http://schemas.microsoft.com/office/powerpoint/2010/main" val="12129664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descr="cloud.tiff"/>
          <p:cNvPicPr>
            <a:picLocks noChangeAspect="1"/>
          </p:cNvPicPr>
          <p:nvPr/>
        </p:nvPicPr>
        <p:blipFill>
          <a:blip r:embed="rId2">
            <a:extLst>
              <a:ext uri="{28A0092B-C50C-407E-A947-70E740481C1C}">
                <a14:useLocalDpi xmlns:a14="http://schemas.microsoft.com/office/drawing/2010/main" val="0"/>
              </a:ext>
            </a:extLst>
          </a:blip>
          <a:srcRect b="24348"/>
          <a:stretch>
            <a:fillRect/>
          </a:stretch>
        </p:blipFill>
        <p:spPr bwMode="auto">
          <a:xfrm>
            <a:off x="0" y="1436688"/>
            <a:ext cx="91440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Rectangle 10"/>
          <p:cNvSpPr>
            <a:spLocks noChangeArrowheads="1"/>
          </p:cNvSpPr>
          <p:nvPr/>
        </p:nvSpPr>
        <p:spPr bwMode="auto">
          <a:xfrm>
            <a:off x="152400" y="53340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Varying workload</a:t>
            </a:r>
          </a:p>
        </p:txBody>
      </p:sp>
      <p:sp>
        <p:nvSpPr>
          <p:cNvPr id="86019" name="Rectangle 11"/>
          <p:cNvSpPr>
            <a:spLocks noChangeArrowheads="1"/>
          </p:cNvSpPr>
          <p:nvPr/>
        </p:nvSpPr>
        <p:spPr bwMode="auto">
          <a:xfrm>
            <a:off x="3429000" y="53340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Varying system</a:t>
            </a:r>
          </a:p>
        </p:txBody>
      </p:sp>
      <p:sp>
        <p:nvSpPr>
          <p:cNvPr id="86020" name="Rectangle 12"/>
          <p:cNvSpPr>
            <a:spLocks noChangeArrowheads="1"/>
          </p:cNvSpPr>
          <p:nvPr/>
        </p:nvSpPr>
        <p:spPr bwMode="auto">
          <a:xfrm>
            <a:off x="6629400" y="53340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mtClean="0">
                <a:solidFill>
                  <a:srgbClr val="000090"/>
                </a:solidFill>
              </a:rPr>
              <a:t>Target performance</a:t>
            </a:r>
          </a:p>
        </p:txBody>
      </p:sp>
      <p:sp>
        <p:nvSpPr>
          <p:cNvPr id="6" name="Curved Up Arrow 5"/>
          <p:cNvSpPr/>
          <p:nvPr/>
        </p:nvSpPr>
        <p:spPr bwMode="auto">
          <a:xfrm rot="13031691">
            <a:off x="5538788" y="1282700"/>
            <a:ext cx="1789112" cy="1277938"/>
          </a:xfrm>
          <a:prstGeom prst="curvedUpArrow">
            <a:avLst/>
          </a:prstGeom>
          <a:solidFill>
            <a:schemeClr val="accent6"/>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ea typeface="ＭＳ Ｐゴシック" charset="-128"/>
              <a:cs typeface="Arial" charset="0"/>
            </a:endParaRPr>
          </a:p>
        </p:txBody>
      </p:sp>
      <p:sp>
        <p:nvSpPr>
          <p:cNvPr id="86022" name="Title 6"/>
          <p:cNvSpPr>
            <a:spLocks noGrp="1"/>
          </p:cNvSpPr>
          <p:nvPr>
            <p:ph type="title"/>
          </p:nvPr>
        </p:nvSpPr>
        <p:spPr/>
        <p:txBody>
          <a:bodyPr/>
          <a:lstStyle/>
          <a:p>
            <a:r>
              <a:rPr lang="en-US">
                <a:latin typeface="Arial" charset="0"/>
                <a:ea typeface="ＭＳ Ｐゴシック" charset="0"/>
                <a:cs typeface="Arial" charset="0"/>
              </a:rPr>
              <a:t>“Elastic Cloud”</a:t>
            </a:r>
          </a:p>
        </p:txBody>
      </p:sp>
      <p:sp>
        <p:nvSpPr>
          <p:cNvPr id="86023" name="Rectangle 7"/>
          <p:cNvSpPr>
            <a:spLocks noChangeArrowheads="1"/>
          </p:cNvSpPr>
          <p:nvPr/>
        </p:nvSpPr>
        <p:spPr bwMode="auto">
          <a:xfrm>
            <a:off x="4953000" y="83820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90"/>
                </a:solidFill>
              </a:rPr>
              <a:t>Resource Control</a:t>
            </a:r>
          </a:p>
        </p:txBody>
      </p:sp>
      <p:sp>
        <p:nvSpPr>
          <p:cNvPr id="2" name="Rectangle 1"/>
          <p:cNvSpPr/>
          <p:nvPr/>
        </p:nvSpPr>
        <p:spPr>
          <a:xfrm>
            <a:off x="7086600" y="1591270"/>
            <a:ext cx="1905000" cy="1200329"/>
          </a:xfrm>
          <a:prstGeom prst="rect">
            <a:avLst/>
          </a:prstGeom>
        </p:spPr>
        <p:txBody>
          <a:bodyPr wrap="square">
            <a:spAutoFit/>
          </a:bodyPr>
          <a:lstStyle/>
          <a:p>
            <a:pPr algn="ctr"/>
            <a:r>
              <a:rPr lang="en-US" sz="1800" dirty="0">
                <a:solidFill>
                  <a:srgbClr val="000090"/>
                </a:solidFill>
              </a:rPr>
              <a:t>Feedback for elastic </a:t>
            </a:r>
            <a:r>
              <a:rPr lang="en-US" sz="1800" dirty="0" smtClean="0">
                <a:solidFill>
                  <a:srgbClr val="000090"/>
                </a:solidFill>
              </a:rPr>
              <a:t>provisioning</a:t>
            </a:r>
          </a:p>
          <a:p>
            <a:pPr algn="ctr"/>
            <a:r>
              <a:rPr lang="en-US" sz="1800" dirty="0" smtClean="0">
                <a:solidFill>
                  <a:srgbClr val="000090"/>
                </a:solidFill>
              </a:rPr>
              <a:t>(</a:t>
            </a:r>
            <a:r>
              <a:rPr lang="en-US" sz="1800" b="1" dirty="0" smtClean="0">
                <a:solidFill>
                  <a:srgbClr val="000090"/>
                </a:solidFill>
              </a:rPr>
              <a:t>see</a:t>
            </a:r>
            <a:r>
              <a:rPr lang="en-US" sz="1800" dirty="0" smtClean="0">
                <a:solidFill>
                  <a:srgbClr val="000090"/>
                </a:solidFill>
              </a:rPr>
              <a:t> </a:t>
            </a:r>
            <a:r>
              <a:rPr lang="en-US" sz="1800" dirty="0" err="1" smtClean="0">
                <a:solidFill>
                  <a:srgbClr val="000090"/>
                </a:solidFill>
              </a:rPr>
              <a:t>RightScale</a:t>
            </a:r>
            <a:r>
              <a:rPr lang="en-US" sz="1800" dirty="0" smtClean="0">
                <a:solidFill>
                  <a:srgbClr val="000090"/>
                </a:solidFill>
              </a:rPr>
              <a:t>)</a:t>
            </a:r>
            <a:endParaRPr lang="en-US" sz="1800" dirty="0">
              <a:solidFill>
                <a:srgbClr val="000090"/>
              </a:solidFill>
            </a:endParaRPr>
          </a:p>
        </p:txBody>
      </p:sp>
    </p:spTree>
    <p:extLst>
      <p:ext uri="{BB962C8B-B14F-4D97-AF65-F5344CB8AC3E}">
        <p14:creationId xmlns:p14="http://schemas.microsoft.com/office/powerpoint/2010/main" val="11235627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p:txBody>
          <a:bodyPr/>
          <a:lstStyle/>
          <a:p>
            <a:r>
              <a:rPr lang="en-US" sz="3600" dirty="0" smtClean="0">
                <a:latin typeface="Arial" charset="0"/>
                <a:ea typeface="ＭＳ Ｐゴシック" charset="0"/>
              </a:rPr>
              <a:t>Elastic scaling: “pay as you grow”</a:t>
            </a:r>
            <a:endParaRPr lang="en-US" sz="3600" dirty="0">
              <a:latin typeface="Arial" charset="0"/>
              <a:ea typeface="ＭＳ Ｐゴシック" charset="0"/>
            </a:endParaRPr>
          </a:p>
        </p:txBody>
      </p:sp>
      <p:sp>
        <p:nvSpPr>
          <p:cNvPr id="63491" name="Content Placeholder 5"/>
          <p:cNvSpPr>
            <a:spLocks noGrp="1"/>
          </p:cNvSpPr>
          <p:nvPr>
            <p:ph idx="1"/>
          </p:nvPr>
        </p:nvSpPr>
        <p:spPr/>
        <p:txBody>
          <a:bodyPr/>
          <a:lstStyle/>
          <a:p>
            <a:endParaRPr lang="en-US">
              <a:latin typeface="Arial" charset="0"/>
              <a:ea typeface="ＭＳ Ｐゴシック" charset="0"/>
            </a:endParaRPr>
          </a:p>
        </p:txBody>
      </p:sp>
      <p:pic>
        <p:nvPicPr>
          <p:cNvPr id="634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439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2146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8639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scaling: points</a:t>
            </a:r>
            <a:endParaRPr lang="en-US" dirty="0"/>
          </a:p>
        </p:txBody>
      </p:sp>
      <p:sp>
        <p:nvSpPr>
          <p:cNvPr id="3" name="Content Placeholder 2"/>
          <p:cNvSpPr>
            <a:spLocks noGrp="1"/>
          </p:cNvSpPr>
          <p:nvPr>
            <p:ph idx="1"/>
          </p:nvPr>
        </p:nvSpPr>
        <p:spPr>
          <a:xfrm>
            <a:off x="457200" y="1447800"/>
            <a:ext cx="8226425" cy="4111625"/>
          </a:xfrm>
        </p:spPr>
        <p:txBody>
          <a:bodyPr/>
          <a:lstStyle/>
          <a:p>
            <a:r>
              <a:rPr lang="en-US" sz="2400" b="0" dirty="0" smtClean="0"/>
              <a:t>What are the “automated triggers” that drive scaling?</a:t>
            </a:r>
          </a:p>
          <a:p>
            <a:pPr lvl="1"/>
            <a:r>
              <a:rPr lang="en-US" sz="2000" b="0" dirty="0" smtClean="0"/>
              <a:t>Monitor system measures: N, R, U, X (from previous class)</a:t>
            </a:r>
          </a:p>
          <a:p>
            <a:pPr lvl="1"/>
            <a:r>
              <a:rPr lang="en-US" sz="2000" b="0" dirty="0" smtClean="0"/>
              <a:t>Use models to derive the capacity needed to meet targets</a:t>
            </a:r>
          </a:p>
          <a:p>
            <a:pPr lvl="2"/>
            <a:r>
              <a:rPr lang="en-US" sz="2000" b="0" dirty="0" smtClean="0"/>
              <a:t>Service Level Objectives or SLO for response time</a:t>
            </a:r>
          </a:p>
          <a:p>
            <a:pPr lvl="2"/>
            <a:r>
              <a:rPr lang="en-US" sz="2000" b="0" dirty="0" smtClean="0"/>
              <a:t>target average utilization</a:t>
            </a:r>
          </a:p>
          <a:p>
            <a:r>
              <a:rPr lang="en-US" sz="2400" b="0" dirty="0" smtClean="0"/>
              <a:t>How to adapt when system is under/overloaded?</a:t>
            </a:r>
            <a:endParaRPr lang="en-US" b="0" dirty="0" smtClean="0"/>
          </a:p>
          <a:p>
            <a:pPr lvl="1"/>
            <a:r>
              <a:rPr lang="en-US" sz="2000" b="0" dirty="0" smtClean="0"/>
              <a:t>Obtain capacity as needed, e.g., from cloud (“pay as you grow”).</a:t>
            </a:r>
          </a:p>
          <a:p>
            <a:pPr lvl="1"/>
            <a:r>
              <a:rPr lang="en-US" sz="2000" b="0" dirty="0" smtClean="0"/>
              <a:t>Direct traffic to spread workload across your capacity (servers) as evenly and reliably as you can.  (Use some replication.)</a:t>
            </a:r>
          </a:p>
          <a:p>
            <a:pPr lvl="1"/>
            <a:r>
              <a:rPr lang="en-US" sz="2000" b="0" dirty="0" smtClean="0"/>
              <a:t>Rebalance on failures or other changes in capacity.</a:t>
            </a:r>
          </a:p>
          <a:p>
            <a:pPr lvl="1"/>
            <a:r>
              <a:rPr lang="en-US" sz="2000" b="0" dirty="0" smtClean="0"/>
              <a:t>Leave some capacity “headroom” for sudden load spikes.</a:t>
            </a:r>
          </a:p>
          <a:p>
            <a:pPr lvl="1"/>
            <a:r>
              <a:rPr lang="en-US" sz="2000" b="0" dirty="0" smtClean="0"/>
              <a:t>Watch out for bottlenecks!  But how to address them?</a:t>
            </a:r>
            <a:endParaRPr lang="en-US" sz="2000" b="0" dirty="0"/>
          </a:p>
        </p:txBody>
      </p:sp>
    </p:spTree>
    <p:extLst>
      <p:ext uri="{BB962C8B-B14F-4D97-AF65-F5344CB8AC3E}">
        <p14:creationId xmlns:p14="http://schemas.microsoft.com/office/powerpoint/2010/main" val="17734444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78066" y="1905000"/>
            <a:ext cx="4465934" cy="3048000"/>
          </a:xfrm>
          <a:prstGeom prst="rect">
            <a:avLst/>
          </a:prstGeom>
        </p:spPr>
      </p:pic>
      <p:sp>
        <p:nvSpPr>
          <p:cNvPr id="10" name="Rectangle 9"/>
          <p:cNvSpPr/>
          <p:nvPr/>
        </p:nvSpPr>
        <p:spPr>
          <a:xfrm>
            <a:off x="457200" y="569893"/>
            <a:ext cx="8382000" cy="954107"/>
          </a:xfrm>
          <a:prstGeom prst="rect">
            <a:avLst/>
          </a:prstGeom>
        </p:spPr>
        <p:txBody>
          <a:bodyPr wrap="square">
            <a:spAutoFit/>
          </a:bodyPr>
          <a:lstStyle/>
          <a:p>
            <a:r>
              <a:rPr lang="en-US" sz="2800" b="1" dirty="0">
                <a:solidFill>
                  <a:srgbClr val="003367"/>
                </a:solidFill>
              </a:rPr>
              <a:t>SEDA: An architecture for well-conditioned scalable internet services </a:t>
            </a:r>
          </a:p>
        </p:txBody>
      </p:sp>
      <p:pic>
        <p:nvPicPr>
          <p:cNvPr id="12" name="Picture 11"/>
          <p:cNvPicPr>
            <a:picLocks noChangeAspect="1"/>
          </p:cNvPicPr>
          <p:nvPr/>
        </p:nvPicPr>
        <p:blipFill>
          <a:blip r:embed="rId3"/>
          <a:stretch>
            <a:fillRect/>
          </a:stretch>
        </p:blipFill>
        <p:spPr>
          <a:xfrm>
            <a:off x="6045201" y="990600"/>
            <a:ext cx="2184400" cy="1130300"/>
          </a:xfrm>
          <a:prstGeom prst="rect">
            <a:avLst/>
          </a:prstGeom>
        </p:spPr>
      </p:pic>
      <p:sp>
        <p:nvSpPr>
          <p:cNvPr id="14" name="Content Placeholder 13"/>
          <p:cNvSpPr>
            <a:spLocks noGrp="1"/>
          </p:cNvSpPr>
          <p:nvPr>
            <p:ph idx="1"/>
          </p:nvPr>
        </p:nvSpPr>
        <p:spPr>
          <a:xfrm>
            <a:off x="152400" y="1676400"/>
            <a:ext cx="4952999" cy="2054225"/>
          </a:xfrm>
        </p:spPr>
        <p:txBody>
          <a:bodyPr/>
          <a:lstStyle/>
          <a:p>
            <a:r>
              <a:rPr lang="en-US" sz="2000" b="0" dirty="0" smtClean="0"/>
              <a:t>A 2001 paper, mentioned here because it offers basic insight into server structure and performance.</a:t>
            </a:r>
          </a:p>
          <a:p>
            <a:r>
              <a:rPr lang="en-US" sz="2000" b="0" dirty="0" smtClean="0"/>
              <a:t>Internally, server software is “like” server hardware: requests</a:t>
            </a:r>
            <a:r>
              <a:rPr lang="en-US" sz="2000" b="0" dirty="0"/>
              <a:t> </a:t>
            </a:r>
            <a:r>
              <a:rPr lang="en-US" sz="2000" b="0" dirty="0" smtClean="0"/>
              <a:t>“flow through” a graph of processing </a:t>
            </a:r>
            <a:r>
              <a:rPr lang="en-US" sz="2000" dirty="0" smtClean="0"/>
              <a:t>stages</a:t>
            </a:r>
            <a:r>
              <a:rPr lang="en-US" sz="2000" b="0" dirty="0" smtClean="0"/>
              <a:t>.</a:t>
            </a:r>
          </a:p>
        </p:txBody>
      </p:sp>
      <p:sp>
        <p:nvSpPr>
          <p:cNvPr id="15" name="Content Placeholder 13"/>
          <p:cNvSpPr txBox="1">
            <a:spLocks/>
          </p:cNvSpPr>
          <p:nvPr/>
        </p:nvSpPr>
        <p:spPr bwMode="auto">
          <a:xfrm>
            <a:off x="76200" y="3813175"/>
            <a:ext cx="48006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a:lstStyle>
          <a:p>
            <a:r>
              <a:rPr lang="en-US" sz="1800" b="0" dirty="0" smtClean="0"/>
              <a:t>SEDA is a software architecture to manage this flow explicitly.</a:t>
            </a:r>
          </a:p>
          <a:p>
            <a:r>
              <a:rPr lang="en-US" sz="1800" b="0" dirty="0" smtClean="0"/>
              <a:t>We can control how much processing power to give to each stage by changing the number of servers, or threads dedicated to it (SEDA on a single server).</a:t>
            </a:r>
          </a:p>
          <a:p>
            <a:r>
              <a:rPr lang="en-US" sz="1800" b="0" dirty="0" smtClean="0"/>
              <a:t>We can identify bottlenecks by observing queue lengths.  If we must drop a request, we can pick which queue to drop it from.</a:t>
            </a:r>
            <a:endParaRPr lang="en-US" sz="1800" b="0" dirty="0"/>
          </a:p>
        </p:txBody>
      </p:sp>
      <p:grpSp>
        <p:nvGrpSpPr>
          <p:cNvPr id="30" name="Group 29"/>
          <p:cNvGrpSpPr/>
          <p:nvPr/>
        </p:nvGrpSpPr>
        <p:grpSpPr>
          <a:xfrm>
            <a:off x="5574626" y="4876799"/>
            <a:ext cx="2833268" cy="2017136"/>
            <a:chOff x="5677997" y="4953000"/>
            <a:chExt cx="2726529" cy="1941144"/>
          </a:xfrm>
        </p:grpSpPr>
        <p:sp>
          <p:nvSpPr>
            <p:cNvPr id="16" name="Freeform 34"/>
            <p:cNvSpPr>
              <a:spLocks/>
            </p:cNvSpPr>
            <p:nvPr/>
          </p:nvSpPr>
          <p:spPr bwMode="auto">
            <a:xfrm>
              <a:off x="7220931" y="5613409"/>
              <a:ext cx="914595" cy="9811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sz="1800">
                <a:solidFill>
                  <a:prstClr val="white"/>
                </a:solidFill>
              </a:endParaRPr>
            </a:p>
          </p:txBody>
        </p:sp>
        <p:sp>
          <p:nvSpPr>
            <p:cNvPr id="17" name="Freeform 35"/>
            <p:cNvSpPr>
              <a:spLocks/>
            </p:cNvSpPr>
            <p:nvPr/>
          </p:nvSpPr>
          <p:spPr bwMode="auto">
            <a:xfrm>
              <a:off x="7220931" y="5613409"/>
              <a:ext cx="914595" cy="9811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sz="1800">
                <a:solidFill>
                  <a:prstClr val="white"/>
                </a:solidFill>
              </a:endParaRPr>
            </a:p>
          </p:txBody>
        </p:sp>
        <p:sp>
          <p:nvSpPr>
            <p:cNvPr id="18" name="Freeform 55"/>
            <p:cNvSpPr>
              <a:spLocks/>
            </p:cNvSpPr>
            <p:nvPr/>
          </p:nvSpPr>
          <p:spPr bwMode="auto">
            <a:xfrm>
              <a:off x="5677997" y="4953000"/>
              <a:ext cx="912220" cy="9811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sz="1800">
                <a:solidFill>
                  <a:prstClr val="white"/>
                </a:solidFill>
              </a:endParaRPr>
            </a:p>
          </p:txBody>
        </p:sp>
        <p:sp>
          <p:nvSpPr>
            <p:cNvPr id="19" name="Freeform 56"/>
            <p:cNvSpPr>
              <a:spLocks/>
            </p:cNvSpPr>
            <p:nvPr/>
          </p:nvSpPr>
          <p:spPr bwMode="auto">
            <a:xfrm>
              <a:off x="5677997" y="4953000"/>
              <a:ext cx="912220" cy="98111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sz="1800">
                <a:solidFill>
                  <a:prstClr val="white"/>
                </a:solidFill>
              </a:endParaRPr>
            </a:p>
          </p:txBody>
        </p:sp>
        <p:sp>
          <p:nvSpPr>
            <p:cNvPr id="20" name="Freeform 25"/>
            <p:cNvSpPr>
              <a:spLocks/>
            </p:cNvSpPr>
            <p:nvPr/>
          </p:nvSpPr>
          <p:spPr bwMode="auto">
            <a:xfrm>
              <a:off x="6363350" y="5310523"/>
              <a:ext cx="228055" cy="142534"/>
            </a:xfrm>
            <a:custGeom>
              <a:avLst/>
              <a:gdLst>
                <a:gd name="T0" fmla="*/ 2147483647 w 300"/>
                <a:gd name="T1" fmla="*/ 0 h 169"/>
                <a:gd name="T2" fmla="*/ 0 w 300"/>
                <a:gd name="T3" fmla="*/ 0 h 169"/>
                <a:gd name="T4" fmla="*/ 2147483647 w 300"/>
                <a:gd name="T5" fmla="*/ 2147483647 h 169"/>
                <a:gd name="T6" fmla="*/ 0 w 300"/>
                <a:gd name="T7" fmla="*/ 2147483647 h 169"/>
                <a:gd name="T8" fmla="*/ 2147483647 w 300"/>
                <a:gd name="T9" fmla="*/ 2147483647 h 169"/>
                <a:gd name="T10" fmla="*/ 2147483647 w 300"/>
                <a:gd name="T11" fmla="*/ 2147483647 h 169"/>
                <a:gd name="T12" fmla="*/ 2147483647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solidFill>
                  <a:prstClr val="white"/>
                </a:solidFill>
              </a:endParaRPr>
            </a:p>
          </p:txBody>
        </p:sp>
        <p:sp>
          <p:nvSpPr>
            <p:cNvPr id="21" name="Freeform 26"/>
            <p:cNvSpPr>
              <a:spLocks/>
            </p:cNvSpPr>
            <p:nvPr/>
          </p:nvSpPr>
          <p:spPr bwMode="auto">
            <a:xfrm>
              <a:off x="6363350" y="5310523"/>
              <a:ext cx="228055" cy="142534"/>
            </a:xfrm>
            <a:custGeom>
              <a:avLst/>
              <a:gdLst>
                <a:gd name="T0" fmla="*/ 2147483647 w 300"/>
                <a:gd name="T1" fmla="*/ 0 h 169"/>
                <a:gd name="T2" fmla="*/ 0 w 300"/>
                <a:gd name="T3" fmla="*/ 0 h 169"/>
                <a:gd name="T4" fmla="*/ 2147483647 w 300"/>
                <a:gd name="T5" fmla="*/ 2147483647 h 169"/>
                <a:gd name="T6" fmla="*/ 0 w 300"/>
                <a:gd name="T7" fmla="*/ 2147483647 h 169"/>
                <a:gd name="T8" fmla="*/ 2147483647 w 300"/>
                <a:gd name="T9" fmla="*/ 2147483647 h 169"/>
                <a:gd name="T10" fmla="*/ 2147483647 w 300"/>
                <a:gd name="T11" fmla="*/ 2147483647 h 169"/>
                <a:gd name="T12" fmla="*/ 2147483647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prstClr val="white"/>
                </a:solidFill>
              </a:endParaRPr>
            </a:p>
          </p:txBody>
        </p:sp>
        <p:sp>
          <p:nvSpPr>
            <p:cNvPr id="22" name="Freeform 19"/>
            <p:cNvSpPr>
              <a:spLocks/>
            </p:cNvSpPr>
            <p:nvPr/>
          </p:nvSpPr>
          <p:spPr bwMode="auto">
            <a:xfrm>
              <a:off x="7186486" y="5910356"/>
              <a:ext cx="224491" cy="142534"/>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solidFill>
                  <a:prstClr val="white"/>
                </a:solidFill>
              </a:endParaRPr>
            </a:p>
          </p:txBody>
        </p:sp>
        <p:sp>
          <p:nvSpPr>
            <p:cNvPr id="23" name="Freeform 20"/>
            <p:cNvSpPr>
              <a:spLocks/>
            </p:cNvSpPr>
            <p:nvPr/>
          </p:nvSpPr>
          <p:spPr bwMode="auto">
            <a:xfrm>
              <a:off x="7186486" y="5910356"/>
              <a:ext cx="224491" cy="142534"/>
            </a:xfrm>
            <a:custGeom>
              <a:avLst/>
              <a:gdLst>
                <a:gd name="T0" fmla="*/ 2147483647 w 302"/>
                <a:gd name="T1" fmla="*/ 0 h 169"/>
                <a:gd name="T2" fmla="*/ 0 w 302"/>
                <a:gd name="T3" fmla="*/ 0 h 169"/>
                <a:gd name="T4" fmla="*/ 2147483647 w 302"/>
                <a:gd name="T5" fmla="*/ 2147483647 h 169"/>
                <a:gd name="T6" fmla="*/ 0 w 302"/>
                <a:gd name="T7" fmla="*/ 2147483647 h 169"/>
                <a:gd name="T8" fmla="*/ 2147483647 w 302"/>
                <a:gd name="T9" fmla="*/ 2147483647 h 169"/>
                <a:gd name="T10" fmla="*/ 2147483647 w 302"/>
                <a:gd name="T11" fmla="*/ 2147483647 h 169"/>
                <a:gd name="T12" fmla="*/ 214748364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prstClr val="white"/>
                </a:solidFill>
              </a:endParaRPr>
            </a:p>
          </p:txBody>
        </p:sp>
        <p:cxnSp>
          <p:nvCxnSpPr>
            <p:cNvPr id="24" name="Elbow Connector 23"/>
            <p:cNvCxnSpPr/>
            <p:nvPr/>
          </p:nvCxnSpPr>
          <p:spPr bwMode="auto">
            <a:xfrm>
              <a:off x="6590217" y="5381790"/>
              <a:ext cx="630714" cy="599832"/>
            </a:xfrm>
            <a:prstGeom prst="bentConnector3">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25" name="Text Box 93"/>
            <p:cNvSpPr txBox="1">
              <a:spLocks noChangeArrowheads="1"/>
            </p:cNvSpPr>
            <p:nvPr/>
          </p:nvSpPr>
          <p:spPr bwMode="auto">
            <a:xfrm>
              <a:off x="7059681" y="6566246"/>
              <a:ext cx="1344845" cy="32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dirty="0">
                  <a:solidFill>
                    <a:srgbClr val="000000"/>
                  </a:solidFill>
                </a:rPr>
                <a:t>Component</a:t>
              </a:r>
              <a:endParaRPr lang="en-US" sz="1400" b="1" dirty="0">
                <a:solidFill>
                  <a:srgbClr val="000000"/>
                </a:solidFill>
              </a:endParaRPr>
            </a:p>
          </p:txBody>
        </p:sp>
      </p:grpSp>
      <p:sp>
        <p:nvSpPr>
          <p:cNvPr id="31" name="Text Box 93"/>
          <p:cNvSpPr txBox="1">
            <a:spLocks noChangeArrowheads="1"/>
          </p:cNvSpPr>
          <p:nvPr/>
        </p:nvSpPr>
        <p:spPr bwMode="auto">
          <a:xfrm>
            <a:off x="5371663" y="5867400"/>
            <a:ext cx="141013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dirty="0" smtClean="0">
                <a:solidFill>
                  <a:srgbClr val="000000"/>
                </a:solidFill>
              </a:rPr>
              <a:t>Component</a:t>
            </a:r>
          </a:p>
          <a:p>
            <a:pPr algn="ctr" defTabSz="914400" eaLnBrk="1" hangingPunct="1"/>
            <a:r>
              <a:rPr lang="en-US" sz="1600" b="1" dirty="0" smtClean="0">
                <a:solidFill>
                  <a:srgbClr val="000000"/>
                </a:solidFill>
              </a:rPr>
              <a:t>(stage)</a:t>
            </a:r>
            <a:endParaRPr lang="en-US" sz="1400" b="1" dirty="0">
              <a:solidFill>
                <a:srgbClr val="000000"/>
              </a:solidFill>
            </a:endParaRPr>
          </a:p>
        </p:txBody>
      </p:sp>
    </p:spTree>
    <p:extLst>
      <p:ext uri="{BB962C8B-B14F-4D97-AF65-F5344CB8AC3E}">
        <p14:creationId xmlns:p14="http://schemas.microsoft.com/office/powerpoint/2010/main" val="31098754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533400"/>
            <a:ext cx="8750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a:spLocks noChangeArrowheads="1"/>
          </p:cNvSpPr>
          <p:nvPr/>
        </p:nvSpPr>
        <p:spPr bwMode="auto">
          <a:xfrm>
            <a:off x="6654800" y="4876800"/>
            <a:ext cx="248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0090"/>
                </a:solidFill>
              </a:rPr>
              <a:t>Compare</a:t>
            </a:r>
            <a:r>
              <a:rPr lang="en-US" sz="1800" dirty="0" smtClean="0">
                <a:solidFill>
                  <a:srgbClr val="000090"/>
                </a:solidFill>
              </a:rPr>
              <a:t> to our earlier treatment of event-driven models and thread pools.</a:t>
            </a:r>
          </a:p>
        </p:txBody>
      </p:sp>
    </p:spTree>
    <p:extLst>
      <p:ext uri="{BB962C8B-B14F-4D97-AF65-F5344CB8AC3E}">
        <p14:creationId xmlns:p14="http://schemas.microsoft.com/office/powerpoint/2010/main" val="253227234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3" y="457200"/>
            <a:ext cx="8656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177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28800" y="2103438"/>
            <a:ext cx="5486400" cy="3733800"/>
          </a:xfrm>
          <a:prstGeom prst="rect">
            <a:avLst/>
          </a:prstGeom>
          <a:solidFill>
            <a:schemeClr val="accent3">
              <a:lumMod val="85000"/>
            </a:schemeClr>
          </a:solidFill>
          <a:ln w="22225" cap="flat" cmpd="sng" algn="ctr">
            <a:solidFill>
              <a:schemeClr val="tx1"/>
            </a:solidFill>
            <a:prstDash val="solid"/>
            <a:round/>
            <a:headEnd type="none" w="med" len="med"/>
            <a:tailEnd type="none" w="med" len="med"/>
          </a:ln>
          <a:effectLst/>
        </p:spPr>
        <p:txBody>
          <a:bodyPr/>
          <a:lstStyle/>
          <a:p>
            <a:pPr defTabSz="914400">
              <a:defRPr/>
            </a:pPr>
            <a:endParaRPr lang="en-US" sz="1800">
              <a:solidFill>
                <a:srgbClr val="000000"/>
              </a:solidFill>
              <a:ea typeface="Arial" charset="0"/>
              <a:cs typeface="Arial" charset="0"/>
            </a:endParaRPr>
          </a:p>
        </p:txBody>
      </p:sp>
      <p:cxnSp>
        <p:nvCxnSpPr>
          <p:cNvPr id="72707" name="Straight Connector 10"/>
          <p:cNvCxnSpPr>
            <a:cxnSpLocks noChangeShapeType="1"/>
          </p:cNvCxnSpPr>
          <p:nvPr/>
        </p:nvCxnSpPr>
        <p:spPr bwMode="auto">
          <a:xfrm rot="5400000" flipH="1" flipV="1">
            <a:off x="2172494" y="3971131"/>
            <a:ext cx="3733800" cy="1588"/>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72708" name="Straight Connector 20"/>
          <p:cNvCxnSpPr>
            <a:cxnSpLocks noChangeShapeType="1"/>
          </p:cNvCxnSpPr>
          <p:nvPr/>
        </p:nvCxnSpPr>
        <p:spPr bwMode="auto">
          <a:xfrm rot="16200000" flipV="1">
            <a:off x="3619500" y="3970338"/>
            <a:ext cx="3733800" cy="0"/>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sp>
        <p:nvSpPr>
          <p:cNvPr id="72709" name="Rectangle 28"/>
          <p:cNvSpPr>
            <a:spLocks noChangeArrowheads="1"/>
          </p:cNvSpPr>
          <p:nvPr/>
        </p:nvSpPr>
        <p:spPr bwMode="auto">
          <a:xfrm>
            <a:off x="4038600" y="2560638"/>
            <a:ext cx="1447800" cy="2819400"/>
          </a:xfrm>
          <a:prstGeom prst="rect">
            <a:avLst/>
          </a:prstGeom>
          <a:solidFill>
            <a:schemeClr val="accent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defTabSz="914400"/>
            <a:endParaRPr lang="en-US" sz="1800" smtClean="0">
              <a:solidFill>
                <a:srgbClr val="000000"/>
              </a:solidFill>
              <a:cs typeface="Arial" charset="0"/>
            </a:endParaRPr>
          </a:p>
        </p:txBody>
      </p:sp>
      <p:cxnSp>
        <p:nvCxnSpPr>
          <p:cNvPr id="72710" name="Straight Connector 21"/>
          <p:cNvCxnSpPr>
            <a:cxnSpLocks noChangeShapeType="1"/>
          </p:cNvCxnSpPr>
          <p:nvPr/>
        </p:nvCxnSpPr>
        <p:spPr bwMode="auto">
          <a:xfrm>
            <a:off x="1828800" y="2560638"/>
            <a:ext cx="5486400" cy="1587"/>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72711" name="Straight Connector 25"/>
          <p:cNvCxnSpPr>
            <a:cxnSpLocks noChangeShapeType="1"/>
          </p:cNvCxnSpPr>
          <p:nvPr/>
        </p:nvCxnSpPr>
        <p:spPr bwMode="auto">
          <a:xfrm>
            <a:off x="1828800" y="5380038"/>
            <a:ext cx="5486400" cy="1587"/>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sp>
        <p:nvSpPr>
          <p:cNvPr id="72712" name="Freeform 19"/>
          <p:cNvSpPr>
            <a:spLocks noChangeArrowheads="1"/>
          </p:cNvSpPr>
          <p:nvPr/>
        </p:nvSpPr>
        <p:spPr bwMode="auto">
          <a:xfrm>
            <a:off x="1828800" y="2286000"/>
            <a:ext cx="5486400" cy="3581400"/>
          </a:xfrm>
          <a:custGeom>
            <a:avLst/>
            <a:gdLst>
              <a:gd name="T0" fmla="*/ 0 w 5346700"/>
              <a:gd name="T1" fmla="*/ 3450649 h 3687233"/>
              <a:gd name="T2" fmla="*/ 2326785 w 5346700"/>
              <a:gd name="T3" fmla="*/ 3007336 h 3687233"/>
              <a:gd name="T4" fmla="*/ 3249475 w 5346700"/>
              <a:gd name="T5" fmla="*/ 623034 h 3687233"/>
              <a:gd name="T6" fmla="*/ 5629750 w 5346700"/>
              <a:gd name="T7" fmla="*/ 0 h 3687233"/>
              <a:gd name="T8" fmla="*/ 0 60000 65536"/>
              <a:gd name="T9" fmla="*/ 0 60000 65536"/>
              <a:gd name="T10" fmla="*/ 0 60000 65536"/>
              <a:gd name="T11" fmla="*/ 0 60000 65536"/>
              <a:gd name="T12" fmla="*/ 0 w 5346700"/>
              <a:gd name="T13" fmla="*/ 0 h 3687233"/>
              <a:gd name="T14" fmla="*/ 5346700 w 5346700"/>
              <a:gd name="T15" fmla="*/ 3687233 h 3687233"/>
            </a:gdLst>
            <a:ahLst/>
            <a:cxnLst>
              <a:cxn ang="T8">
                <a:pos x="T0" y="T1"/>
              </a:cxn>
              <a:cxn ang="T9">
                <a:pos x="T2" y="T3"/>
              </a:cxn>
              <a:cxn ang="T10">
                <a:pos x="T4" y="T5"/>
              </a:cxn>
              <a:cxn ang="T11">
                <a:pos x="T6" y="T7"/>
              </a:cxn>
            </a:cxnLst>
            <a:rect l="T12" t="T13" r="T14" b="T15"/>
            <a:pathLst>
              <a:path w="5346700" h="3687233">
                <a:moveTo>
                  <a:pt x="0" y="3657600"/>
                </a:moveTo>
                <a:cubicBezTo>
                  <a:pt x="847725" y="3672416"/>
                  <a:pt x="1695450" y="3687233"/>
                  <a:pt x="2209800" y="3187700"/>
                </a:cubicBezTo>
                <a:cubicBezTo>
                  <a:pt x="2724150" y="2688167"/>
                  <a:pt x="2563283" y="1191683"/>
                  <a:pt x="3086100" y="660400"/>
                </a:cubicBezTo>
                <a:cubicBezTo>
                  <a:pt x="3608917" y="129117"/>
                  <a:pt x="4477808" y="64558"/>
                  <a:pt x="5346700" y="0"/>
                </a:cubicBezTo>
              </a:path>
            </a:pathLst>
          </a:custGeom>
          <a:noFill/>
          <a:ln w="412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sz="1800" smtClean="0">
              <a:solidFill>
                <a:srgbClr val="000000"/>
              </a:solidFill>
              <a:cs typeface="Arial" charset="0"/>
            </a:endParaRPr>
          </a:p>
        </p:txBody>
      </p:sp>
      <p:sp>
        <p:nvSpPr>
          <p:cNvPr id="72713" name="TextBox 30"/>
          <p:cNvSpPr txBox="1">
            <a:spLocks noChangeArrowheads="1"/>
          </p:cNvSpPr>
          <p:nvPr/>
        </p:nvSpPr>
        <p:spPr bwMode="auto">
          <a:xfrm>
            <a:off x="838200" y="5029200"/>
            <a:ext cx="99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smtClean="0">
                <a:solidFill>
                  <a:srgbClr val="000000"/>
                </a:solidFill>
              </a:rPr>
              <a:t>10%</a:t>
            </a:r>
          </a:p>
          <a:p>
            <a:pPr defTabSz="914400" eaLnBrk="1" hangingPunct="1"/>
            <a:r>
              <a:rPr lang="en-US" sz="1800" smtClean="0">
                <a:solidFill>
                  <a:srgbClr val="000000"/>
                </a:solidFill>
              </a:rPr>
              <a:t>quantile</a:t>
            </a:r>
          </a:p>
        </p:txBody>
      </p:sp>
      <p:sp>
        <p:nvSpPr>
          <p:cNvPr id="72714" name="TextBox 31"/>
          <p:cNvSpPr txBox="1">
            <a:spLocks noChangeArrowheads="1"/>
          </p:cNvSpPr>
          <p:nvPr/>
        </p:nvSpPr>
        <p:spPr bwMode="auto">
          <a:xfrm>
            <a:off x="838200" y="2249488"/>
            <a:ext cx="993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eaLnBrk="1" hangingPunct="1"/>
            <a:r>
              <a:rPr lang="en-US" sz="1800" smtClean="0">
                <a:solidFill>
                  <a:srgbClr val="000000"/>
                </a:solidFill>
              </a:rPr>
              <a:t>90%</a:t>
            </a:r>
          </a:p>
          <a:p>
            <a:pPr algn="ctr" defTabSz="914400" eaLnBrk="1" hangingPunct="1"/>
            <a:r>
              <a:rPr lang="en-US" sz="1800" smtClean="0">
                <a:solidFill>
                  <a:srgbClr val="000000"/>
                </a:solidFill>
              </a:rPr>
              <a:t>quantile</a:t>
            </a:r>
          </a:p>
        </p:txBody>
      </p:sp>
      <p:cxnSp>
        <p:nvCxnSpPr>
          <p:cNvPr id="72715" name="Straight Connector 32"/>
          <p:cNvCxnSpPr>
            <a:cxnSpLocks noChangeShapeType="1"/>
            <a:stCxn id="2" idx="1"/>
            <a:endCxn id="2" idx="3"/>
          </p:cNvCxnSpPr>
          <p:nvPr/>
        </p:nvCxnSpPr>
        <p:spPr bwMode="auto">
          <a:xfrm rot="10800000" flipH="1">
            <a:off x="1828800" y="3970338"/>
            <a:ext cx="5486400" cy="1587"/>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cxnSp>
      <p:sp>
        <p:nvSpPr>
          <p:cNvPr id="72716" name="TextBox 36"/>
          <p:cNvSpPr txBox="1">
            <a:spLocks noChangeArrowheads="1"/>
          </p:cNvSpPr>
          <p:nvPr/>
        </p:nvSpPr>
        <p:spPr bwMode="auto">
          <a:xfrm>
            <a:off x="2438400" y="4001869"/>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dirty="0">
                <a:solidFill>
                  <a:srgbClr val="000000"/>
                </a:solidFill>
              </a:rPr>
              <a:t>m</a:t>
            </a:r>
            <a:r>
              <a:rPr lang="en-US" sz="1800" dirty="0" smtClean="0">
                <a:solidFill>
                  <a:srgbClr val="000000"/>
                </a:solidFill>
              </a:rPr>
              <a:t>edian value</a:t>
            </a:r>
          </a:p>
        </p:txBody>
      </p:sp>
      <p:cxnSp>
        <p:nvCxnSpPr>
          <p:cNvPr id="72717" name="Curved Connector 38"/>
          <p:cNvCxnSpPr>
            <a:cxnSpLocks noChangeShapeType="1"/>
          </p:cNvCxnSpPr>
          <p:nvPr/>
        </p:nvCxnSpPr>
        <p:spPr bwMode="auto">
          <a:xfrm flipV="1">
            <a:off x="3276600" y="3962400"/>
            <a:ext cx="1295400" cy="287338"/>
          </a:xfrm>
          <a:prstGeom prst="curved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18" name="TextBox 46"/>
          <p:cNvSpPr txBox="1">
            <a:spLocks noChangeArrowheads="1"/>
          </p:cNvSpPr>
          <p:nvPr/>
        </p:nvSpPr>
        <p:spPr bwMode="auto">
          <a:xfrm>
            <a:off x="533400" y="914400"/>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dirty="0" smtClean="0">
                <a:solidFill>
                  <a:srgbClr val="000000"/>
                </a:solidFill>
              </a:rPr>
              <a:t>80% of the requests (90-10) have response time </a:t>
            </a:r>
            <a:r>
              <a:rPr lang="en-US" sz="1800" i="1" dirty="0" smtClean="0">
                <a:solidFill>
                  <a:srgbClr val="000000"/>
                </a:solidFill>
              </a:rPr>
              <a:t>R</a:t>
            </a:r>
            <a:r>
              <a:rPr lang="en-US" sz="1800" dirty="0" smtClean="0">
                <a:solidFill>
                  <a:srgbClr val="000000"/>
                </a:solidFill>
              </a:rPr>
              <a:t> with </a:t>
            </a:r>
            <a:r>
              <a:rPr lang="en-US" sz="1800" i="1" dirty="0" smtClean="0">
                <a:solidFill>
                  <a:srgbClr val="000000"/>
                </a:solidFill>
              </a:rPr>
              <a:t>x1 &lt; R &lt; x2</a:t>
            </a:r>
            <a:r>
              <a:rPr lang="en-US" sz="1800" dirty="0" smtClean="0">
                <a:solidFill>
                  <a:srgbClr val="000000"/>
                </a:solidFill>
              </a:rPr>
              <a:t>. </a:t>
            </a:r>
          </a:p>
        </p:txBody>
      </p:sp>
      <p:cxnSp>
        <p:nvCxnSpPr>
          <p:cNvPr id="72719" name="Curved Connector 47"/>
          <p:cNvCxnSpPr>
            <a:cxnSpLocks noChangeShapeType="1"/>
          </p:cNvCxnSpPr>
          <p:nvPr/>
        </p:nvCxnSpPr>
        <p:spPr bwMode="auto">
          <a:xfrm rot="16200000" flipH="1">
            <a:off x="3200400" y="1676400"/>
            <a:ext cx="1447800" cy="1295400"/>
          </a:xfrm>
          <a:prstGeom prst="curved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20" name="TextBox 48"/>
          <p:cNvSpPr txBox="1">
            <a:spLocks noChangeArrowheads="1"/>
          </p:cNvSpPr>
          <p:nvPr/>
        </p:nvSpPr>
        <p:spPr bwMode="auto">
          <a:xfrm>
            <a:off x="3836988" y="5867400"/>
            <a:ext cx="48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eaLnBrk="1" hangingPunct="1"/>
            <a:r>
              <a:rPr lang="en-US" sz="1800" i="1" smtClean="0">
                <a:solidFill>
                  <a:srgbClr val="000000"/>
                </a:solidFill>
              </a:rPr>
              <a:t>x1</a:t>
            </a:r>
          </a:p>
        </p:txBody>
      </p:sp>
      <p:sp>
        <p:nvSpPr>
          <p:cNvPr id="72721" name="TextBox 49"/>
          <p:cNvSpPr txBox="1">
            <a:spLocks noChangeArrowheads="1"/>
          </p:cNvSpPr>
          <p:nvPr/>
        </p:nvSpPr>
        <p:spPr bwMode="auto">
          <a:xfrm>
            <a:off x="5078413" y="5867400"/>
            <a:ext cx="48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eaLnBrk="1" hangingPunct="1"/>
            <a:r>
              <a:rPr lang="en-US" sz="1800" i="1" smtClean="0">
                <a:solidFill>
                  <a:srgbClr val="000000"/>
                </a:solidFill>
              </a:rPr>
              <a:t>x2</a:t>
            </a:r>
          </a:p>
        </p:txBody>
      </p:sp>
      <p:sp>
        <p:nvSpPr>
          <p:cNvPr id="72722" name="TextBox 56"/>
          <p:cNvSpPr txBox="1">
            <a:spLocks noChangeArrowheads="1"/>
          </p:cNvSpPr>
          <p:nvPr/>
        </p:nvSpPr>
        <p:spPr bwMode="auto">
          <a:xfrm>
            <a:off x="5029200" y="10668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ja-JP" altLang="en-US" sz="1800" dirty="0" smtClean="0">
                <a:solidFill>
                  <a:srgbClr val="000000"/>
                </a:solidFill>
              </a:rPr>
              <a:t>“</a:t>
            </a:r>
            <a:r>
              <a:rPr lang="en-US" sz="1800" dirty="0" smtClean="0">
                <a:solidFill>
                  <a:srgbClr val="000000"/>
                </a:solidFill>
              </a:rPr>
              <a:t>Tail</a:t>
            </a:r>
            <a:r>
              <a:rPr lang="ja-JP" altLang="en-US" sz="1800" dirty="0" smtClean="0">
                <a:solidFill>
                  <a:srgbClr val="000000"/>
                </a:solidFill>
              </a:rPr>
              <a:t>”</a:t>
            </a:r>
            <a:r>
              <a:rPr lang="en-US" sz="1800" dirty="0" smtClean="0">
                <a:solidFill>
                  <a:srgbClr val="000000"/>
                </a:solidFill>
              </a:rPr>
              <a:t> of 10% of requests with response time </a:t>
            </a:r>
            <a:r>
              <a:rPr lang="en-US" sz="1800" i="1" dirty="0" smtClean="0">
                <a:solidFill>
                  <a:srgbClr val="000000"/>
                </a:solidFill>
              </a:rPr>
              <a:t>R &gt; x2</a:t>
            </a:r>
            <a:r>
              <a:rPr lang="en-US" sz="1800" dirty="0" smtClean="0">
                <a:solidFill>
                  <a:srgbClr val="000000"/>
                </a:solidFill>
              </a:rPr>
              <a:t>.</a:t>
            </a:r>
          </a:p>
        </p:txBody>
      </p:sp>
      <p:cxnSp>
        <p:nvCxnSpPr>
          <p:cNvPr id="72723" name="Curved Connector 57"/>
          <p:cNvCxnSpPr>
            <a:cxnSpLocks noChangeShapeType="1"/>
          </p:cNvCxnSpPr>
          <p:nvPr/>
        </p:nvCxnSpPr>
        <p:spPr bwMode="auto">
          <a:xfrm rot="5400000">
            <a:off x="5486400" y="1905000"/>
            <a:ext cx="838200" cy="381000"/>
          </a:xfrm>
          <a:prstGeom prst="curved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24" name="TextBox 60"/>
          <p:cNvSpPr txBox="1">
            <a:spLocks noChangeArrowheads="1"/>
          </p:cNvSpPr>
          <p:nvPr/>
        </p:nvSpPr>
        <p:spPr bwMode="auto">
          <a:xfrm>
            <a:off x="5562600" y="32004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dirty="0" smtClean="0">
                <a:solidFill>
                  <a:srgbClr val="000000"/>
                </a:solidFill>
              </a:rPr>
              <a:t>What’s the mean R?</a:t>
            </a:r>
          </a:p>
        </p:txBody>
      </p:sp>
      <p:sp>
        <p:nvSpPr>
          <p:cNvPr id="72725" name="TextBox 61"/>
          <p:cNvSpPr txBox="1">
            <a:spLocks noChangeArrowheads="1"/>
          </p:cNvSpPr>
          <p:nvPr/>
        </p:nvSpPr>
        <p:spPr bwMode="auto">
          <a:xfrm>
            <a:off x="762000" y="6324600"/>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u="sng" dirty="0" smtClean="0">
                <a:solidFill>
                  <a:srgbClr val="000000"/>
                </a:solidFill>
              </a:rPr>
              <a:t>Understand</a:t>
            </a:r>
            <a:r>
              <a:rPr lang="en-US" sz="1800" dirty="0" smtClean="0">
                <a:solidFill>
                  <a:srgbClr val="000000"/>
                </a:solidFill>
              </a:rPr>
              <a:t> how/why the mean (average) response time can be misleading.</a:t>
            </a:r>
          </a:p>
        </p:txBody>
      </p:sp>
      <p:sp>
        <p:nvSpPr>
          <p:cNvPr id="72726" name="TextBox 62"/>
          <p:cNvSpPr txBox="1">
            <a:spLocks noChangeArrowheads="1"/>
          </p:cNvSpPr>
          <p:nvPr/>
        </p:nvSpPr>
        <p:spPr bwMode="auto">
          <a:xfrm>
            <a:off x="7315200" y="2962275"/>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dirty="0" smtClean="0">
                <a:solidFill>
                  <a:srgbClr val="000000"/>
                </a:solidFill>
              </a:rPr>
              <a:t>A few requests have very long response times.</a:t>
            </a:r>
          </a:p>
        </p:txBody>
      </p:sp>
      <p:cxnSp>
        <p:nvCxnSpPr>
          <p:cNvPr id="72727" name="Curved Connector 63"/>
          <p:cNvCxnSpPr>
            <a:cxnSpLocks noChangeShapeType="1"/>
          </p:cNvCxnSpPr>
          <p:nvPr/>
        </p:nvCxnSpPr>
        <p:spPr bwMode="auto">
          <a:xfrm rot="16200000" flipV="1">
            <a:off x="7162800" y="2362200"/>
            <a:ext cx="685800" cy="685800"/>
          </a:xfrm>
          <a:prstGeom prst="curved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28" name="Rectangle 68"/>
          <p:cNvSpPr>
            <a:spLocks noChangeArrowheads="1"/>
          </p:cNvSpPr>
          <p:nvPr/>
        </p:nvSpPr>
        <p:spPr bwMode="auto">
          <a:xfrm>
            <a:off x="736471" y="3810000"/>
            <a:ext cx="1146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sz="1800" dirty="0" smtClean="0">
                <a:solidFill>
                  <a:srgbClr val="000000"/>
                </a:solidFill>
                <a:cs typeface="Arial" charset="0"/>
              </a:rPr>
              <a:t>50%</a:t>
            </a:r>
          </a:p>
          <a:p>
            <a:pPr algn="ctr" defTabSz="914400"/>
            <a:r>
              <a:rPr lang="en-US" sz="1800" dirty="0" smtClean="0">
                <a:solidFill>
                  <a:srgbClr val="000000"/>
                </a:solidFill>
                <a:cs typeface="Arial" charset="0"/>
              </a:rPr>
              <a:t>(</a:t>
            </a:r>
            <a:r>
              <a:rPr lang="en-US" sz="1800" b="1" dirty="0" smtClean="0">
                <a:solidFill>
                  <a:srgbClr val="000000"/>
                </a:solidFill>
                <a:cs typeface="Arial" charset="0"/>
              </a:rPr>
              <a:t>median</a:t>
            </a:r>
            <a:r>
              <a:rPr lang="en-US" sz="1800" dirty="0" smtClean="0">
                <a:solidFill>
                  <a:srgbClr val="000000"/>
                </a:solidFill>
                <a:cs typeface="Arial" charset="0"/>
              </a:rPr>
              <a:t>)</a:t>
            </a:r>
          </a:p>
        </p:txBody>
      </p:sp>
      <p:sp>
        <p:nvSpPr>
          <p:cNvPr id="72729" name="Title 79"/>
          <p:cNvSpPr>
            <a:spLocks noGrp="1"/>
          </p:cNvSpPr>
          <p:nvPr>
            <p:ph type="title"/>
          </p:nvPr>
        </p:nvSpPr>
        <p:spPr>
          <a:xfrm>
            <a:off x="457200" y="0"/>
            <a:ext cx="8229600" cy="1143000"/>
          </a:xfrm>
        </p:spPr>
        <p:txBody>
          <a:bodyPr/>
          <a:lstStyle/>
          <a:p>
            <a:r>
              <a:rPr lang="en-US" sz="3200" dirty="0">
                <a:latin typeface="Arial"/>
                <a:ea typeface="ＭＳ Ｐゴシック" charset="0"/>
                <a:cs typeface="Arial"/>
              </a:rPr>
              <a:t>Cumulative Distribution Function (CDF)</a:t>
            </a:r>
          </a:p>
        </p:txBody>
      </p:sp>
      <p:sp>
        <p:nvSpPr>
          <p:cNvPr id="27" name="TextBox 60"/>
          <p:cNvSpPr txBox="1">
            <a:spLocks noChangeArrowheads="1"/>
          </p:cNvSpPr>
          <p:nvPr/>
        </p:nvSpPr>
        <p:spPr bwMode="auto">
          <a:xfrm>
            <a:off x="1828800" y="57912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hangingPunct="1"/>
            <a:r>
              <a:rPr lang="en-US" sz="1800" dirty="0" smtClean="0">
                <a:solidFill>
                  <a:srgbClr val="000000"/>
                </a:solidFill>
              </a:rPr>
              <a:t>R</a:t>
            </a:r>
          </a:p>
        </p:txBody>
      </p:sp>
    </p:spTree>
    <p:extLst>
      <p:ext uri="{BB962C8B-B14F-4D97-AF65-F5344CB8AC3E}">
        <p14:creationId xmlns:p14="http://schemas.microsoft.com/office/powerpoint/2010/main" val="292284844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r>
              <a:rPr lang="en-US" dirty="0" smtClean="0"/>
              <a:t>SEDA Lessons</a:t>
            </a:r>
            <a:endParaRPr lang="en-US" dirty="0"/>
          </a:p>
        </p:txBody>
      </p:sp>
      <p:sp>
        <p:nvSpPr>
          <p:cNvPr id="72707" name="Content Placeholder 3"/>
          <p:cNvSpPr>
            <a:spLocks noGrp="1"/>
          </p:cNvSpPr>
          <p:nvPr>
            <p:ph idx="1"/>
          </p:nvPr>
        </p:nvSpPr>
        <p:spPr>
          <a:xfrm>
            <a:off x="457200" y="1371600"/>
            <a:ext cx="8226425" cy="4111625"/>
          </a:xfrm>
        </p:spPr>
        <p:txBody>
          <a:bodyPr/>
          <a:lstStyle/>
          <a:p>
            <a:r>
              <a:rPr lang="en-US" sz="2000" b="0" dirty="0" smtClean="0"/>
              <a:t>Mean/average values are often not useful to capture system behavior, esp. for </a:t>
            </a:r>
            <a:r>
              <a:rPr lang="en-US" sz="2000" b="0" dirty="0" err="1" smtClean="0"/>
              <a:t>bursty</a:t>
            </a:r>
            <a:r>
              <a:rPr lang="en-US" sz="2000" b="0" dirty="0" smtClean="0"/>
              <a:t>/irregular measures like response time.</a:t>
            </a:r>
          </a:p>
          <a:p>
            <a:pPr lvl="1"/>
            <a:r>
              <a:rPr lang="en-US" sz="1800" b="0" dirty="0" smtClean="0"/>
              <a:t>You have to look at the actual </a:t>
            </a:r>
            <a:r>
              <a:rPr lang="en-US" sz="1800" dirty="0" smtClean="0"/>
              <a:t>distribution</a:t>
            </a:r>
            <a:r>
              <a:rPr lang="en-US" sz="1800" b="0" dirty="0"/>
              <a:t> </a:t>
            </a:r>
            <a:r>
              <a:rPr lang="en-US" sz="1800" b="0" dirty="0" smtClean="0"/>
              <a:t>of the values to understand what is happening, or at least the </a:t>
            </a:r>
            <a:r>
              <a:rPr lang="en-US" sz="1800" dirty="0" err="1" smtClean="0"/>
              <a:t>quantiles</a:t>
            </a:r>
            <a:r>
              <a:rPr lang="en-US" sz="1800" b="0" dirty="0" smtClean="0"/>
              <a:t>.</a:t>
            </a:r>
          </a:p>
          <a:p>
            <a:r>
              <a:rPr lang="en-US" sz="2000" b="0" dirty="0" smtClean="0"/>
              <a:t>Long response time tails can occur under overload, because (some) queues (may) GROW, leading to (some) very long response times.</a:t>
            </a:r>
          </a:p>
          <a:p>
            <a:pPr lvl="1"/>
            <a:r>
              <a:rPr lang="en-US" sz="1800" b="0" dirty="0"/>
              <a:t>E.g., consider the “hot spot” </a:t>
            </a:r>
            <a:r>
              <a:rPr lang="en-US" sz="1800" b="0" dirty="0" smtClean="0"/>
              <a:t>example earlier.</a:t>
            </a:r>
          </a:p>
          <a:p>
            <a:r>
              <a:rPr lang="en-US" sz="2000" b="0" dirty="0" smtClean="0"/>
              <a:t>A staged structure (multiple components/stages separated by queues) can help manage performance.</a:t>
            </a:r>
          </a:p>
          <a:p>
            <a:pPr lvl="1"/>
            <a:r>
              <a:rPr lang="en-US" sz="1800" b="0" dirty="0" smtClean="0"/>
              <a:t>Provision resources (e.g., threads) for each stage independently.</a:t>
            </a:r>
          </a:p>
          <a:p>
            <a:pPr lvl="1"/>
            <a:r>
              <a:rPr lang="en-US" sz="1800" b="0" dirty="0" smtClean="0"/>
              <a:t>Monitor the queues for bottlenecks: </a:t>
            </a:r>
            <a:r>
              <a:rPr lang="en-US" sz="1800" b="0" dirty="0" err="1" smtClean="0"/>
              <a:t>underprovisioned</a:t>
            </a:r>
            <a:r>
              <a:rPr lang="en-US" sz="1800" b="0" dirty="0" smtClean="0"/>
              <a:t> stages have longer queues.</a:t>
            </a:r>
          </a:p>
          <a:p>
            <a:pPr lvl="1"/>
            <a:r>
              <a:rPr lang="en-US" sz="1800" b="0" dirty="0" smtClean="0"/>
              <a:t>Choose which requests to drop, e.g., drop from the longest queues.</a:t>
            </a:r>
          </a:p>
          <a:p>
            <a:r>
              <a:rPr lang="en-US" sz="2000" dirty="0" smtClean="0"/>
              <a:t>Note</a:t>
            </a:r>
            <a:r>
              <a:rPr lang="en-US" sz="2000" b="0" dirty="0" smtClean="0"/>
              <a:t>: staged structure can also help simplify concurrency/locking.</a:t>
            </a:r>
          </a:p>
          <a:p>
            <a:pPr lvl="1"/>
            <a:r>
              <a:rPr lang="en-US" sz="1800" b="0" dirty="0" smtClean="0"/>
              <a:t>SEDA stages have no shared state.  Each thread runs within one stage.</a:t>
            </a:r>
            <a:endParaRPr lang="en-US" sz="2800" dirty="0"/>
          </a:p>
        </p:txBody>
      </p:sp>
    </p:spTree>
    <p:extLst>
      <p:ext uri="{BB962C8B-B14F-4D97-AF65-F5344CB8AC3E}">
        <p14:creationId xmlns:p14="http://schemas.microsoft.com/office/powerpoint/2010/main" val="3527625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Limits of scalable performance</a:t>
            </a:r>
            <a:endParaRPr lang="en-US" dirty="0"/>
          </a:p>
        </p:txBody>
      </p:sp>
      <p:sp>
        <p:nvSpPr>
          <p:cNvPr id="77826" name="Text Placeholder 2"/>
          <p:cNvSpPr>
            <a:spLocks noGrp="1"/>
          </p:cNvSpPr>
          <p:nvPr>
            <p:ph type="body" idx="1"/>
          </p:nvPr>
        </p:nvSpPr>
        <p:spPr/>
        <p:txBody>
          <a:bodyPr/>
          <a:lstStyle/>
          <a:p>
            <a:r>
              <a:rPr lang="en-US" dirty="0">
                <a:latin typeface="Arial" charset="0"/>
                <a:ea typeface="ＭＳ Ｐゴシック" charset="0"/>
                <a:cs typeface="Arial" charset="0"/>
              </a:rPr>
              <a:t>Part </a:t>
            </a:r>
            <a:r>
              <a:rPr lang="en-US" dirty="0" smtClean="0">
                <a:latin typeface="Arial" charset="0"/>
                <a:ea typeface="ＭＳ Ｐゴシック" charset="0"/>
                <a:cs typeface="Arial" charset="0"/>
              </a:rPr>
              <a:t>3</a:t>
            </a: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4649064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Parallelization</a:t>
            </a:r>
            <a:br>
              <a:rPr lang="en-US" dirty="0" smtClean="0"/>
            </a:br>
            <a:r>
              <a:rPr lang="en-US" sz="2400" dirty="0" smtClean="0"/>
              <a:t>A simple treatment</a:t>
            </a:r>
            <a:endParaRPr lang="en-US" dirty="0"/>
          </a:p>
        </p:txBody>
      </p:sp>
      <p:pic>
        <p:nvPicPr>
          <p:cNvPr id="3" name="Picture 2"/>
          <p:cNvPicPr>
            <a:picLocks noChangeAspect="1"/>
          </p:cNvPicPr>
          <p:nvPr/>
        </p:nvPicPr>
        <p:blipFill>
          <a:blip r:embed="rId2"/>
          <a:stretch>
            <a:fillRect/>
          </a:stretch>
        </p:blipFill>
        <p:spPr>
          <a:xfrm>
            <a:off x="2667000" y="2819400"/>
            <a:ext cx="4191000" cy="3840793"/>
          </a:xfrm>
          <a:prstGeom prst="rect">
            <a:avLst/>
          </a:prstGeom>
        </p:spPr>
      </p:pic>
      <p:sp>
        <p:nvSpPr>
          <p:cNvPr id="4" name="Rectangle 14"/>
          <p:cNvSpPr>
            <a:spLocks noChangeArrowheads="1"/>
          </p:cNvSpPr>
          <p:nvPr/>
        </p:nvSpPr>
        <p:spPr bwMode="auto">
          <a:xfrm>
            <a:off x="457200" y="1425714"/>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dirty="0" smtClean="0">
                <a:solidFill>
                  <a:srgbClr val="333399"/>
                </a:solidFill>
              </a:rPr>
              <a:t>A program has some work to do.  We want to do it fast.  How?</a:t>
            </a:r>
          </a:p>
          <a:p>
            <a:r>
              <a:rPr lang="en-US" sz="2000" b="1" dirty="0">
                <a:solidFill>
                  <a:srgbClr val="333399"/>
                </a:solidFill>
              </a:rPr>
              <a:t>D</a:t>
            </a:r>
            <a:r>
              <a:rPr lang="en-US" sz="2000" b="1" dirty="0" smtClean="0">
                <a:solidFill>
                  <a:srgbClr val="333399"/>
                </a:solidFill>
              </a:rPr>
              <a:t>o it on multiple computers/cores in parallel.</a:t>
            </a:r>
          </a:p>
        </p:txBody>
      </p:sp>
      <p:sp>
        <p:nvSpPr>
          <p:cNvPr id="5" name="Rectangle 14"/>
          <p:cNvSpPr>
            <a:spLocks noChangeArrowheads="1"/>
          </p:cNvSpPr>
          <p:nvPr/>
        </p:nvSpPr>
        <p:spPr bwMode="auto">
          <a:xfrm>
            <a:off x="457200" y="2286000"/>
            <a:ext cx="411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dirty="0" smtClean="0">
                <a:solidFill>
                  <a:srgbClr val="333399"/>
                </a:solidFill>
              </a:rPr>
              <a:t>But we won’t be able to do </a:t>
            </a:r>
            <a:r>
              <a:rPr lang="en-US" sz="2000" b="1" dirty="0" smtClean="0">
                <a:solidFill>
                  <a:srgbClr val="333399"/>
                </a:solidFill>
              </a:rPr>
              <a:t>all</a:t>
            </a:r>
            <a:r>
              <a:rPr lang="en-US" sz="2000" dirty="0" smtClean="0">
                <a:solidFill>
                  <a:srgbClr val="333399"/>
                </a:solidFill>
              </a:rPr>
              <a:t> of the work in parallel. </a:t>
            </a:r>
          </a:p>
        </p:txBody>
      </p:sp>
      <p:sp>
        <p:nvSpPr>
          <p:cNvPr id="6" name="Rectangle 5"/>
          <p:cNvSpPr/>
          <p:nvPr/>
        </p:nvSpPr>
        <p:spPr>
          <a:xfrm>
            <a:off x="457200" y="3620631"/>
            <a:ext cx="3276600" cy="2246769"/>
          </a:xfrm>
          <a:prstGeom prst="rect">
            <a:avLst/>
          </a:prstGeom>
        </p:spPr>
        <p:txBody>
          <a:bodyPr wrap="square">
            <a:spAutoFit/>
          </a:bodyPr>
          <a:lstStyle/>
          <a:p>
            <a:r>
              <a:rPr lang="en-US" sz="2000" dirty="0">
                <a:solidFill>
                  <a:srgbClr val="333399"/>
                </a:solidFill>
              </a:rPr>
              <a:t>Some portion </a:t>
            </a:r>
            <a:r>
              <a:rPr lang="en-US" sz="2000" dirty="0" smtClean="0">
                <a:solidFill>
                  <a:srgbClr val="333399"/>
                </a:solidFill>
              </a:rPr>
              <a:t>will </a:t>
            </a:r>
            <a:r>
              <a:rPr lang="en-US" sz="2000" dirty="0">
                <a:solidFill>
                  <a:srgbClr val="333399"/>
                </a:solidFill>
              </a:rPr>
              <a:t>be </a:t>
            </a:r>
            <a:r>
              <a:rPr lang="en-US" sz="2000" b="1" dirty="0" smtClean="0">
                <a:solidFill>
                  <a:srgbClr val="333399"/>
                </a:solidFill>
              </a:rPr>
              <a:t>serialized.</a:t>
            </a:r>
            <a:endParaRPr lang="en-US" sz="2000" dirty="0" smtClean="0">
              <a:solidFill>
                <a:srgbClr val="333399"/>
              </a:solidFill>
            </a:endParaRPr>
          </a:p>
          <a:p>
            <a:r>
              <a:rPr lang="en-US" sz="2000" u="sng" dirty="0" smtClean="0">
                <a:solidFill>
                  <a:srgbClr val="333399"/>
                </a:solidFill>
              </a:rPr>
              <a:t>E.g.:</a:t>
            </a:r>
          </a:p>
          <a:p>
            <a:r>
              <a:rPr lang="en-US" sz="2000" dirty="0" smtClean="0">
                <a:solidFill>
                  <a:srgbClr val="333399"/>
                </a:solidFill>
              </a:rPr>
              <a:t>startup,</a:t>
            </a:r>
          </a:p>
          <a:p>
            <a:r>
              <a:rPr lang="en-US" sz="2000" dirty="0" smtClean="0">
                <a:solidFill>
                  <a:srgbClr val="333399"/>
                </a:solidFill>
              </a:rPr>
              <a:t>locking</a:t>
            </a:r>
          </a:p>
          <a:p>
            <a:r>
              <a:rPr lang="en-US" sz="2000" dirty="0">
                <a:solidFill>
                  <a:srgbClr val="333399"/>
                </a:solidFill>
              </a:rPr>
              <a:t>c</a:t>
            </a:r>
            <a:r>
              <a:rPr lang="en-US" sz="2000" dirty="0" smtClean="0">
                <a:solidFill>
                  <a:srgbClr val="333399"/>
                </a:solidFill>
              </a:rPr>
              <a:t>ombining results</a:t>
            </a:r>
          </a:p>
          <a:p>
            <a:r>
              <a:rPr lang="en-US" sz="2000" dirty="0" smtClean="0">
                <a:solidFill>
                  <a:srgbClr val="333399"/>
                </a:solidFill>
              </a:rPr>
              <a:t>access </a:t>
            </a:r>
            <a:r>
              <a:rPr lang="en-US" sz="2000" dirty="0">
                <a:solidFill>
                  <a:srgbClr val="333399"/>
                </a:solidFill>
              </a:rPr>
              <a:t>to a specific </a:t>
            </a:r>
            <a:r>
              <a:rPr lang="en-US" sz="2000" dirty="0" smtClean="0">
                <a:solidFill>
                  <a:srgbClr val="333399"/>
                </a:solidFill>
              </a:rPr>
              <a:t>disk</a:t>
            </a:r>
            <a:endParaRPr lang="en-US" sz="2000" dirty="0">
              <a:solidFill>
                <a:srgbClr val="333399"/>
              </a:solidFill>
            </a:endParaRPr>
          </a:p>
        </p:txBody>
      </p:sp>
      <p:sp>
        <p:nvSpPr>
          <p:cNvPr id="7" name="Rectangle 14"/>
          <p:cNvSpPr>
            <a:spLocks noChangeArrowheads="1"/>
          </p:cNvSpPr>
          <p:nvPr/>
        </p:nvSpPr>
        <p:spPr bwMode="auto">
          <a:xfrm>
            <a:off x="7086600" y="3352800"/>
            <a:ext cx="190500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1800" dirty="0" smtClean="0">
                <a:solidFill>
                  <a:srgbClr val="333399"/>
                </a:solidFill>
              </a:rPr>
              <a:t>Suppose some portion </a:t>
            </a:r>
            <a:r>
              <a:rPr lang="en-US" sz="1800" b="1" dirty="0" smtClean="0">
                <a:solidFill>
                  <a:srgbClr val="333399"/>
                </a:solidFill>
              </a:rPr>
              <a:t>p </a:t>
            </a:r>
            <a:r>
              <a:rPr lang="en-US" sz="1800" dirty="0" smtClean="0">
                <a:solidFill>
                  <a:srgbClr val="333399"/>
                </a:solidFill>
              </a:rPr>
              <a:t>of the work can be done in parallel.</a:t>
            </a:r>
          </a:p>
          <a:p>
            <a:endParaRPr lang="en-US" sz="1800" dirty="0">
              <a:solidFill>
                <a:srgbClr val="333399"/>
              </a:solidFill>
            </a:endParaRPr>
          </a:p>
          <a:p>
            <a:r>
              <a:rPr lang="en-US" sz="1800" dirty="0" smtClean="0">
                <a:solidFill>
                  <a:srgbClr val="333399"/>
                </a:solidFill>
              </a:rPr>
              <a:t>Then a portion </a:t>
            </a:r>
            <a:r>
              <a:rPr lang="en-US" sz="1800" b="1" dirty="0" smtClean="0">
                <a:solidFill>
                  <a:srgbClr val="333399"/>
                </a:solidFill>
              </a:rPr>
              <a:t>1-p</a:t>
            </a:r>
            <a:r>
              <a:rPr lang="en-US" sz="1800" dirty="0" smtClean="0">
                <a:solidFill>
                  <a:srgbClr val="333399"/>
                </a:solidFill>
              </a:rPr>
              <a:t> is serial. </a:t>
            </a:r>
          </a:p>
          <a:p>
            <a:endParaRPr lang="en-US" sz="1800" dirty="0">
              <a:solidFill>
                <a:srgbClr val="333399"/>
              </a:solidFill>
            </a:endParaRPr>
          </a:p>
          <a:p>
            <a:r>
              <a:rPr lang="en-US" sz="1800" b="1" dirty="0" smtClean="0">
                <a:solidFill>
                  <a:srgbClr val="333399"/>
                </a:solidFill>
              </a:rPr>
              <a:t>How much does that help?</a:t>
            </a:r>
          </a:p>
        </p:txBody>
      </p:sp>
      <p:sp>
        <p:nvSpPr>
          <p:cNvPr id="8" name="Rectangle 7"/>
          <p:cNvSpPr/>
          <p:nvPr/>
        </p:nvSpPr>
        <p:spPr>
          <a:xfrm>
            <a:off x="76200" y="6304002"/>
            <a:ext cx="3124200" cy="553998"/>
          </a:xfrm>
          <a:prstGeom prst="rect">
            <a:avLst/>
          </a:prstGeom>
        </p:spPr>
        <p:txBody>
          <a:bodyPr wrap="square">
            <a:spAutoFit/>
          </a:bodyPr>
          <a:lstStyle/>
          <a:p>
            <a:r>
              <a:rPr lang="en-US" sz="1000" dirty="0">
                <a:solidFill>
                  <a:srgbClr val="00264D"/>
                </a:solidFill>
              </a:rPr>
              <a:t>http://</a:t>
            </a:r>
            <a:r>
              <a:rPr lang="en-US" sz="1000" dirty="0" err="1">
                <a:solidFill>
                  <a:srgbClr val="00264D"/>
                </a:solidFill>
              </a:rPr>
              <a:t>blogs.msdn.com</a:t>
            </a:r>
            <a:r>
              <a:rPr lang="en-US" sz="1000" dirty="0">
                <a:solidFill>
                  <a:srgbClr val="00264D"/>
                </a:solidFill>
              </a:rPr>
              <a:t>/b/</a:t>
            </a:r>
            <a:r>
              <a:rPr lang="en-US" sz="1000" dirty="0" err="1">
                <a:solidFill>
                  <a:srgbClr val="00264D"/>
                </a:solidFill>
              </a:rPr>
              <a:t>ddperf</a:t>
            </a:r>
            <a:r>
              <a:rPr lang="en-US" sz="1000" dirty="0">
                <a:solidFill>
                  <a:srgbClr val="00264D"/>
                </a:solidFill>
              </a:rPr>
              <a:t>/archive/2009/04/29/parallel-scalability-isn-t-child-s-play-part-2-amdahl-s-law-vs-gunther-s-law.aspx</a:t>
            </a:r>
          </a:p>
        </p:txBody>
      </p:sp>
    </p:spTree>
    <p:extLst>
      <p:ext uri="{BB962C8B-B14F-4D97-AF65-F5344CB8AC3E}">
        <p14:creationId xmlns:p14="http://schemas.microsoft.com/office/powerpoint/2010/main" val="34786413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1975"/>
            <a:ext cx="8534400" cy="4111625"/>
          </a:xfrm>
        </p:spPr>
        <p:txBody>
          <a:bodyPr/>
          <a:lstStyle/>
          <a:p>
            <a:pPr marL="0" indent="0">
              <a:buNone/>
            </a:pPr>
            <a:r>
              <a:rPr lang="en-US" sz="2000" dirty="0" smtClean="0"/>
              <a:t>4</a:t>
            </a:r>
            <a:r>
              <a:rPr lang="en-US" sz="2000" dirty="0"/>
              <a:t>) It doesn't matter what technology they use. HTTP, </a:t>
            </a:r>
            <a:r>
              <a:rPr lang="en-US" sz="2000" dirty="0" err="1"/>
              <a:t>Corba</a:t>
            </a:r>
            <a:r>
              <a:rPr lang="en-US" sz="2000" dirty="0"/>
              <a:t>, </a:t>
            </a:r>
            <a:r>
              <a:rPr lang="en-US" sz="2000" dirty="0" err="1" smtClean="0"/>
              <a:t>PubSub</a:t>
            </a:r>
            <a:r>
              <a:rPr lang="en-US" sz="2000" dirty="0"/>
              <a:t>, custom protocols -- doesn't matter. Bezos doesn't care</a:t>
            </a:r>
            <a:r>
              <a:rPr lang="en-US" sz="2000" dirty="0" smtClean="0"/>
              <a:t>.</a:t>
            </a:r>
            <a:endParaRPr lang="en-US" sz="2000" dirty="0"/>
          </a:p>
          <a:p>
            <a:pPr marL="0" indent="0">
              <a:buNone/>
            </a:pPr>
            <a:r>
              <a:rPr lang="en-US" sz="2000" dirty="0"/>
              <a:t>5) </a:t>
            </a:r>
            <a:r>
              <a:rPr lang="en-US" sz="2000" b="1" dirty="0"/>
              <a:t>All service interfaces, without exception, must</a:t>
            </a:r>
            <a:r>
              <a:rPr lang="en-US" sz="2000" dirty="0"/>
              <a:t> </a:t>
            </a:r>
            <a:r>
              <a:rPr lang="en-US" sz="2000" b="1" dirty="0"/>
              <a:t>be</a:t>
            </a:r>
            <a:r>
              <a:rPr lang="en-US" sz="2000" dirty="0"/>
              <a:t> designed from the ground up to be </a:t>
            </a:r>
            <a:r>
              <a:rPr lang="en-US" sz="2000" b="1" dirty="0" err="1"/>
              <a:t>externalizable</a:t>
            </a:r>
            <a:r>
              <a:rPr lang="en-US" sz="2000" dirty="0"/>
              <a:t>. That is to say, the team must plan and design to be able to expose the interface to developers in the outside world. No exceptions</a:t>
            </a:r>
            <a:r>
              <a:rPr lang="en-US" sz="2000" dirty="0" smtClean="0"/>
              <a:t>.</a:t>
            </a:r>
            <a:endParaRPr lang="en-US" sz="2000" dirty="0"/>
          </a:p>
          <a:p>
            <a:pPr marL="0" indent="0">
              <a:buNone/>
            </a:pPr>
            <a:r>
              <a:rPr lang="en-US" sz="2000" dirty="0"/>
              <a:t>6) </a:t>
            </a:r>
            <a:r>
              <a:rPr lang="en-US" sz="2000" b="1" dirty="0"/>
              <a:t>Anyone who doesn't do this will be fired</a:t>
            </a:r>
            <a:r>
              <a:rPr lang="en-US" sz="2000" dirty="0" smtClean="0"/>
              <a:t>.</a:t>
            </a:r>
            <a:endParaRPr lang="en-US" sz="2000" dirty="0"/>
          </a:p>
          <a:p>
            <a:pPr marL="0" indent="0">
              <a:buNone/>
            </a:pPr>
            <a:r>
              <a:rPr lang="en-US" sz="2000" dirty="0"/>
              <a:t>7) </a:t>
            </a:r>
            <a:r>
              <a:rPr lang="en-US" sz="2000" b="1" dirty="0"/>
              <a:t>Thank you; have a nice day!</a:t>
            </a:r>
          </a:p>
          <a:p>
            <a:endParaRPr lang="en-US" sz="2800" dirty="0"/>
          </a:p>
        </p:txBody>
      </p:sp>
      <p:sp>
        <p:nvSpPr>
          <p:cNvPr id="5" name="Title 1"/>
          <p:cNvSpPr txBox="1">
            <a:spLocks/>
          </p:cNvSpPr>
          <p:nvPr/>
        </p:nvSpPr>
        <p:spPr bwMode="auto">
          <a:xfrm>
            <a:off x="609600" y="-1873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a:lstStyle>
          <a:p>
            <a:r>
              <a:rPr lang="en-US" sz="3200" dirty="0" smtClean="0"/>
              <a:t>The Steve </a:t>
            </a:r>
            <a:r>
              <a:rPr lang="en-US" sz="3200" dirty="0" err="1" smtClean="0"/>
              <a:t>Yegge</a:t>
            </a:r>
            <a:r>
              <a:rPr lang="en-US" sz="3200" dirty="0" smtClean="0"/>
              <a:t> rant, part 2</a:t>
            </a:r>
            <a:r>
              <a:rPr lang="en-US" dirty="0" smtClean="0"/>
              <a:t/>
            </a:r>
            <a:br>
              <a:rPr lang="en-US" dirty="0" smtClean="0"/>
            </a:br>
            <a:r>
              <a:rPr lang="en-US" sz="3600" dirty="0" smtClean="0"/>
              <a:t>Products vs. Platforms</a:t>
            </a:r>
            <a:endParaRPr lang="en-US" dirty="0"/>
          </a:p>
        </p:txBody>
      </p:sp>
      <p:pic>
        <p:nvPicPr>
          <p:cNvPr id="7" name="Picture 6"/>
          <p:cNvPicPr>
            <a:picLocks noChangeAspect="1"/>
          </p:cNvPicPr>
          <p:nvPr/>
        </p:nvPicPr>
        <p:blipFill>
          <a:blip r:embed="rId2"/>
          <a:stretch>
            <a:fillRect/>
          </a:stretch>
        </p:blipFill>
        <p:spPr>
          <a:xfrm>
            <a:off x="7391400" y="0"/>
            <a:ext cx="1752600" cy="1306483"/>
          </a:xfrm>
          <a:prstGeom prst="rect">
            <a:avLst/>
          </a:prstGeom>
        </p:spPr>
      </p:pic>
    </p:spTree>
    <p:extLst>
      <p:ext uri="{BB962C8B-B14F-4D97-AF65-F5344CB8AC3E}">
        <p14:creationId xmlns:p14="http://schemas.microsoft.com/office/powerpoint/2010/main" val="33444231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pic>
        <p:nvPicPr>
          <p:cNvPr id="3" name="Picture 2"/>
          <p:cNvPicPr>
            <a:picLocks noChangeAspect="1"/>
          </p:cNvPicPr>
          <p:nvPr/>
        </p:nvPicPr>
        <p:blipFill>
          <a:blip r:embed="rId2"/>
          <a:stretch>
            <a:fillRect/>
          </a:stretch>
        </p:blipFill>
        <p:spPr>
          <a:xfrm>
            <a:off x="533400" y="1600200"/>
            <a:ext cx="4495800" cy="3371850"/>
          </a:xfrm>
          <a:prstGeom prst="rect">
            <a:avLst/>
          </a:prstGeom>
        </p:spPr>
      </p:pic>
      <p:sp>
        <p:nvSpPr>
          <p:cNvPr id="4" name="Rectangle 14"/>
          <p:cNvSpPr>
            <a:spLocks noChangeArrowheads="1"/>
          </p:cNvSpPr>
          <p:nvPr/>
        </p:nvSpPr>
        <p:spPr bwMode="auto">
          <a:xfrm>
            <a:off x="381000" y="5410200"/>
            <a:ext cx="44036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b="1" dirty="0" smtClean="0">
                <a:solidFill>
                  <a:srgbClr val="800000"/>
                </a:solidFill>
              </a:rPr>
              <a:t>Law of Diminishing Returns</a:t>
            </a:r>
          </a:p>
          <a:p>
            <a:endParaRPr lang="en-US" sz="2000" b="1" dirty="0" smtClean="0">
              <a:solidFill>
                <a:srgbClr val="800000"/>
              </a:solidFill>
            </a:endParaRPr>
          </a:p>
          <a:p>
            <a:r>
              <a:rPr lang="en-US" sz="2000" dirty="0" smtClean="0">
                <a:solidFill>
                  <a:srgbClr val="333399"/>
                </a:solidFill>
              </a:rPr>
              <a:t>“Optimize for the primary bottleneck.”</a:t>
            </a:r>
          </a:p>
        </p:txBody>
      </p:sp>
      <p:sp>
        <p:nvSpPr>
          <p:cNvPr id="5" name="Rectangle 14"/>
          <p:cNvSpPr>
            <a:spLocks noChangeArrowheads="1"/>
          </p:cNvSpPr>
          <p:nvPr/>
        </p:nvSpPr>
        <p:spPr bwMode="auto">
          <a:xfrm>
            <a:off x="5105400" y="1152465"/>
            <a:ext cx="3962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dirty="0" smtClean="0">
                <a:solidFill>
                  <a:srgbClr val="333399"/>
                </a:solidFill>
              </a:rPr>
              <a:t>Normalize runtime = 1</a:t>
            </a:r>
          </a:p>
          <a:p>
            <a:r>
              <a:rPr lang="en-US" sz="2000" dirty="0" smtClean="0">
                <a:solidFill>
                  <a:srgbClr val="333399"/>
                </a:solidFill>
              </a:rPr>
              <a:t>(On a single core.)</a:t>
            </a:r>
          </a:p>
          <a:p>
            <a:r>
              <a:rPr lang="en-US" sz="2000" dirty="0" smtClean="0">
                <a:solidFill>
                  <a:srgbClr val="333399"/>
                </a:solidFill>
              </a:rPr>
              <a:t>Now </a:t>
            </a:r>
            <a:r>
              <a:rPr lang="en-US" sz="2000" b="1" dirty="0" smtClean="0">
                <a:solidFill>
                  <a:srgbClr val="333399"/>
                </a:solidFill>
              </a:rPr>
              <a:t>parallelize</a:t>
            </a:r>
            <a:r>
              <a:rPr lang="en-US" sz="2000" dirty="0" smtClean="0">
                <a:solidFill>
                  <a:srgbClr val="333399"/>
                </a:solidFill>
              </a:rPr>
              <a:t>:</a:t>
            </a:r>
          </a:p>
          <a:p>
            <a:endParaRPr lang="en-US" sz="2000" dirty="0" smtClean="0">
              <a:solidFill>
                <a:srgbClr val="333399"/>
              </a:solidFill>
            </a:endParaRPr>
          </a:p>
          <a:p>
            <a:r>
              <a:rPr lang="en-US" sz="2000" dirty="0" smtClean="0">
                <a:solidFill>
                  <a:srgbClr val="333399"/>
                </a:solidFill>
              </a:rPr>
              <a:t>Parallel portion: </a:t>
            </a:r>
            <a:r>
              <a:rPr lang="en-US" sz="2000" b="1" dirty="0" smtClean="0">
                <a:solidFill>
                  <a:srgbClr val="333399"/>
                </a:solidFill>
              </a:rPr>
              <a:t>P</a:t>
            </a:r>
            <a:r>
              <a:rPr lang="en-US" sz="2000" dirty="0" smtClean="0">
                <a:solidFill>
                  <a:srgbClr val="333399"/>
                </a:solidFill>
              </a:rPr>
              <a:t> (0 ≤ P ≤1)</a:t>
            </a:r>
          </a:p>
          <a:p>
            <a:r>
              <a:rPr lang="en-US" sz="2000" dirty="0">
                <a:solidFill>
                  <a:srgbClr val="333399"/>
                </a:solidFill>
              </a:rPr>
              <a:t>Serial </a:t>
            </a:r>
            <a:r>
              <a:rPr lang="en-US" sz="2000" dirty="0" smtClean="0">
                <a:solidFill>
                  <a:srgbClr val="333399"/>
                </a:solidFill>
              </a:rPr>
              <a:t>portion: </a:t>
            </a:r>
            <a:r>
              <a:rPr lang="en-US" sz="2000" b="1" dirty="0">
                <a:solidFill>
                  <a:srgbClr val="333399"/>
                </a:solidFill>
              </a:rPr>
              <a:t>1-P</a:t>
            </a:r>
          </a:p>
          <a:p>
            <a:endParaRPr lang="en-US" sz="2000" b="1" dirty="0" smtClean="0">
              <a:solidFill>
                <a:srgbClr val="333399"/>
              </a:solidFill>
            </a:endParaRPr>
          </a:p>
          <a:p>
            <a:r>
              <a:rPr lang="en-US" sz="2000" b="1" dirty="0" smtClean="0">
                <a:solidFill>
                  <a:srgbClr val="333399"/>
                </a:solidFill>
              </a:rPr>
              <a:t>N</a:t>
            </a:r>
            <a:r>
              <a:rPr lang="en-US" sz="2000" dirty="0" smtClean="0">
                <a:solidFill>
                  <a:srgbClr val="333399"/>
                </a:solidFill>
              </a:rPr>
              <a:t>-way parallelism (N cores)</a:t>
            </a:r>
          </a:p>
          <a:p>
            <a:r>
              <a:rPr lang="en-US" sz="2000" dirty="0" smtClean="0">
                <a:solidFill>
                  <a:srgbClr val="333399"/>
                </a:solidFill>
              </a:rPr>
              <a:t>Runtime is now:</a:t>
            </a:r>
          </a:p>
          <a:p>
            <a:r>
              <a:rPr lang="en-US" sz="2000" dirty="0">
                <a:solidFill>
                  <a:srgbClr val="333399"/>
                </a:solidFill>
              </a:rPr>
              <a:t>	</a:t>
            </a:r>
            <a:r>
              <a:rPr lang="en-US" sz="2000" dirty="0" smtClean="0">
                <a:solidFill>
                  <a:srgbClr val="333399"/>
                </a:solidFill>
              </a:rPr>
              <a:t>P/N + (1-P)</a:t>
            </a:r>
          </a:p>
          <a:p>
            <a:endParaRPr lang="en-US" sz="2000" dirty="0">
              <a:solidFill>
                <a:srgbClr val="333399"/>
              </a:solidFill>
            </a:endParaRPr>
          </a:p>
          <a:p>
            <a:r>
              <a:rPr lang="en-US" sz="2000" dirty="0" smtClean="0">
                <a:solidFill>
                  <a:srgbClr val="333399"/>
                </a:solidFill>
              </a:rPr>
              <a:t>Even if “infinite parallelism”, runtime is 1-P in the limit.  It is determined by the serial portion.</a:t>
            </a:r>
          </a:p>
          <a:p>
            <a:r>
              <a:rPr lang="en-US" sz="2000" b="1" dirty="0" smtClean="0">
                <a:solidFill>
                  <a:srgbClr val="333399"/>
                </a:solidFill>
              </a:rPr>
              <a:t>Bottleneck</a:t>
            </a:r>
            <a:r>
              <a:rPr lang="en-US" sz="2000" dirty="0" smtClean="0">
                <a:solidFill>
                  <a:srgbClr val="333399"/>
                </a:solidFill>
              </a:rPr>
              <a:t>: limits performance. </a:t>
            </a:r>
          </a:p>
          <a:p>
            <a:endParaRPr lang="en-US" sz="2000" dirty="0">
              <a:solidFill>
                <a:srgbClr val="333399"/>
              </a:solidFill>
            </a:endParaRPr>
          </a:p>
          <a:p>
            <a:r>
              <a:rPr lang="en-US" sz="2000" b="1" dirty="0" smtClean="0">
                <a:solidFill>
                  <a:srgbClr val="333399"/>
                </a:solidFill>
              </a:rPr>
              <a:t>Speedup</a:t>
            </a:r>
            <a:r>
              <a:rPr lang="en-US" sz="2000" dirty="0">
                <a:solidFill>
                  <a:srgbClr val="333399"/>
                </a:solidFill>
              </a:rPr>
              <a:t> </a:t>
            </a:r>
            <a:r>
              <a:rPr lang="en-US" sz="2000" dirty="0" smtClean="0">
                <a:solidFill>
                  <a:srgbClr val="333399"/>
                </a:solidFill>
              </a:rPr>
              <a:t>= before/after</a:t>
            </a:r>
          </a:p>
          <a:p>
            <a:r>
              <a:rPr lang="en-US" sz="2000" dirty="0">
                <a:solidFill>
                  <a:srgbClr val="333399"/>
                </a:solidFill>
              </a:rPr>
              <a:t>B</a:t>
            </a:r>
            <a:r>
              <a:rPr lang="en-US" sz="2000" dirty="0" smtClean="0">
                <a:solidFill>
                  <a:srgbClr val="333399"/>
                </a:solidFill>
              </a:rPr>
              <a:t>ounded by 1/(1-P)</a:t>
            </a:r>
          </a:p>
        </p:txBody>
      </p:sp>
      <p:sp>
        <p:nvSpPr>
          <p:cNvPr id="6" name="Rectangle 5"/>
          <p:cNvSpPr/>
          <p:nvPr/>
        </p:nvSpPr>
        <p:spPr>
          <a:xfrm>
            <a:off x="3962400" y="2362200"/>
            <a:ext cx="389951" cy="461665"/>
          </a:xfrm>
          <a:prstGeom prst="rect">
            <a:avLst/>
          </a:prstGeom>
        </p:spPr>
        <p:txBody>
          <a:bodyPr wrap="none">
            <a:spAutoFit/>
          </a:bodyPr>
          <a:lstStyle/>
          <a:p>
            <a:r>
              <a:rPr lang="en-US" b="1" dirty="0" smtClean="0">
                <a:solidFill>
                  <a:srgbClr val="333399"/>
                </a:solidFill>
              </a:rPr>
              <a:t>P</a:t>
            </a:r>
            <a:endParaRPr lang="en-US" dirty="0">
              <a:solidFill>
                <a:srgbClr val="333399"/>
              </a:solidFill>
            </a:endParaRPr>
          </a:p>
        </p:txBody>
      </p:sp>
      <p:sp>
        <p:nvSpPr>
          <p:cNvPr id="7" name="Rectangle 6"/>
          <p:cNvSpPr/>
          <p:nvPr/>
        </p:nvSpPr>
        <p:spPr>
          <a:xfrm>
            <a:off x="1066800" y="4495800"/>
            <a:ext cx="406932" cy="461665"/>
          </a:xfrm>
          <a:prstGeom prst="rect">
            <a:avLst/>
          </a:prstGeom>
        </p:spPr>
        <p:txBody>
          <a:bodyPr wrap="none">
            <a:spAutoFit/>
          </a:bodyPr>
          <a:lstStyle/>
          <a:p>
            <a:r>
              <a:rPr lang="en-US" b="1" dirty="0" smtClean="0">
                <a:solidFill>
                  <a:srgbClr val="333399"/>
                </a:solidFill>
              </a:rPr>
              <a:t>N</a:t>
            </a:r>
            <a:endParaRPr lang="en-US" dirty="0">
              <a:solidFill>
                <a:srgbClr val="333399"/>
              </a:solidFill>
            </a:endParaRPr>
          </a:p>
        </p:txBody>
      </p:sp>
      <p:sp>
        <p:nvSpPr>
          <p:cNvPr id="8" name="Rectangle 7"/>
          <p:cNvSpPr/>
          <p:nvPr/>
        </p:nvSpPr>
        <p:spPr>
          <a:xfrm>
            <a:off x="0" y="3974068"/>
            <a:ext cx="1133806" cy="369332"/>
          </a:xfrm>
          <a:prstGeom prst="rect">
            <a:avLst/>
          </a:prstGeom>
        </p:spPr>
        <p:txBody>
          <a:bodyPr wrap="none">
            <a:spAutoFit/>
          </a:bodyPr>
          <a:lstStyle/>
          <a:p>
            <a:r>
              <a:rPr lang="en-US" sz="1800" b="1" dirty="0" smtClean="0">
                <a:solidFill>
                  <a:srgbClr val="333399"/>
                </a:solidFill>
              </a:rPr>
              <a:t>speedup</a:t>
            </a:r>
            <a:endParaRPr lang="en-US" dirty="0">
              <a:solidFill>
                <a:srgbClr val="333399"/>
              </a:solidFill>
            </a:endParaRPr>
          </a:p>
        </p:txBody>
      </p:sp>
      <p:sp>
        <p:nvSpPr>
          <p:cNvPr id="9" name="Rectangle 8"/>
          <p:cNvSpPr/>
          <p:nvPr/>
        </p:nvSpPr>
        <p:spPr>
          <a:xfrm>
            <a:off x="3200400" y="3200400"/>
            <a:ext cx="1188246" cy="338554"/>
          </a:xfrm>
          <a:prstGeom prst="rect">
            <a:avLst/>
          </a:prstGeom>
        </p:spPr>
        <p:txBody>
          <a:bodyPr wrap="none">
            <a:spAutoFit/>
          </a:bodyPr>
          <a:lstStyle/>
          <a:p>
            <a:r>
              <a:rPr lang="en-US" sz="1600" b="1" dirty="0" smtClean="0">
                <a:solidFill>
                  <a:srgbClr val="333399"/>
                </a:solidFill>
              </a:rPr>
              <a:t>1/(1 - 0.90)</a:t>
            </a:r>
            <a:endParaRPr lang="en-US" sz="1600" dirty="0">
              <a:solidFill>
                <a:srgbClr val="333399"/>
              </a:solidFill>
            </a:endParaRPr>
          </a:p>
        </p:txBody>
      </p:sp>
      <p:sp>
        <p:nvSpPr>
          <p:cNvPr id="10" name="Rectangle 9"/>
          <p:cNvSpPr/>
          <p:nvPr/>
        </p:nvSpPr>
        <p:spPr>
          <a:xfrm>
            <a:off x="3200400" y="3700046"/>
            <a:ext cx="1188246" cy="338554"/>
          </a:xfrm>
          <a:prstGeom prst="rect">
            <a:avLst/>
          </a:prstGeom>
        </p:spPr>
        <p:txBody>
          <a:bodyPr wrap="none">
            <a:spAutoFit/>
          </a:bodyPr>
          <a:lstStyle/>
          <a:p>
            <a:r>
              <a:rPr lang="en-US" sz="1600" b="1" dirty="0" smtClean="0">
                <a:solidFill>
                  <a:srgbClr val="333399"/>
                </a:solidFill>
              </a:rPr>
              <a:t>1/(1 - 0.75)</a:t>
            </a:r>
            <a:endParaRPr lang="en-US" sz="1600" dirty="0">
              <a:solidFill>
                <a:srgbClr val="333399"/>
              </a:solidFill>
            </a:endParaRPr>
          </a:p>
        </p:txBody>
      </p:sp>
      <p:sp>
        <p:nvSpPr>
          <p:cNvPr id="11" name="Rectangle 10"/>
          <p:cNvSpPr/>
          <p:nvPr/>
        </p:nvSpPr>
        <p:spPr>
          <a:xfrm>
            <a:off x="3200400" y="1871246"/>
            <a:ext cx="1188246" cy="338554"/>
          </a:xfrm>
          <a:prstGeom prst="rect">
            <a:avLst/>
          </a:prstGeom>
        </p:spPr>
        <p:txBody>
          <a:bodyPr wrap="none">
            <a:spAutoFit/>
          </a:bodyPr>
          <a:lstStyle/>
          <a:p>
            <a:r>
              <a:rPr lang="en-US" sz="1600" b="1" dirty="0" smtClean="0">
                <a:solidFill>
                  <a:srgbClr val="333399"/>
                </a:solidFill>
              </a:rPr>
              <a:t>1/(1 - 0.95)</a:t>
            </a:r>
            <a:endParaRPr lang="en-US" sz="1600" dirty="0">
              <a:solidFill>
                <a:srgbClr val="333399"/>
              </a:solidFill>
            </a:endParaRPr>
          </a:p>
        </p:txBody>
      </p:sp>
      <p:sp>
        <p:nvSpPr>
          <p:cNvPr id="12" name="Rectangle 11"/>
          <p:cNvSpPr/>
          <p:nvPr/>
        </p:nvSpPr>
        <p:spPr>
          <a:xfrm>
            <a:off x="3200400" y="4191000"/>
            <a:ext cx="1234032" cy="338554"/>
          </a:xfrm>
          <a:prstGeom prst="rect">
            <a:avLst/>
          </a:prstGeom>
        </p:spPr>
        <p:txBody>
          <a:bodyPr wrap="none">
            <a:spAutoFit/>
          </a:bodyPr>
          <a:lstStyle/>
          <a:p>
            <a:r>
              <a:rPr lang="en-US" sz="1600" b="1" dirty="0" smtClean="0">
                <a:solidFill>
                  <a:srgbClr val="333399"/>
                </a:solidFill>
              </a:rPr>
              <a:t>1/(1 – 0.50)</a:t>
            </a:r>
            <a:endParaRPr lang="en-US" sz="1600" dirty="0">
              <a:solidFill>
                <a:srgbClr val="333399"/>
              </a:solidFill>
            </a:endParaRPr>
          </a:p>
        </p:txBody>
      </p:sp>
    </p:spTree>
    <p:extLst>
      <p:ext uri="{BB962C8B-B14F-4D97-AF65-F5344CB8AC3E}">
        <p14:creationId xmlns:p14="http://schemas.microsoft.com/office/powerpoint/2010/main" val="10562316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Amdahl’s Law</a:t>
            </a:r>
            <a:endParaRPr lang="en-US" dirty="0"/>
          </a:p>
        </p:txBody>
      </p:sp>
      <p:pic>
        <p:nvPicPr>
          <p:cNvPr id="7" name="Picture 6"/>
          <p:cNvPicPr>
            <a:picLocks noChangeAspect="1"/>
          </p:cNvPicPr>
          <p:nvPr/>
        </p:nvPicPr>
        <p:blipFill>
          <a:blip r:embed="rId2"/>
          <a:stretch>
            <a:fillRect/>
          </a:stretch>
        </p:blipFill>
        <p:spPr>
          <a:xfrm>
            <a:off x="0" y="1308800"/>
            <a:ext cx="9144000" cy="3720400"/>
          </a:xfrm>
          <a:prstGeom prst="rect">
            <a:avLst/>
          </a:prstGeom>
        </p:spPr>
      </p:pic>
      <p:sp>
        <p:nvSpPr>
          <p:cNvPr id="6" name="Rectangle 14"/>
          <p:cNvSpPr>
            <a:spLocks noChangeArrowheads="1"/>
          </p:cNvSpPr>
          <p:nvPr/>
        </p:nvSpPr>
        <p:spPr bwMode="auto">
          <a:xfrm>
            <a:off x="859684" y="5300008"/>
            <a:ext cx="73085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dirty="0" smtClean="0">
                <a:solidFill>
                  <a:srgbClr val="333399"/>
                </a:solidFill>
              </a:rPr>
              <a:t>What is the “serial portion” that “cannot be parallelized”?</a:t>
            </a:r>
          </a:p>
          <a:p>
            <a:r>
              <a:rPr lang="en-US" sz="2000" dirty="0">
                <a:solidFill>
                  <a:srgbClr val="333399"/>
                </a:solidFill>
              </a:rPr>
              <a:t>	</a:t>
            </a:r>
            <a:r>
              <a:rPr lang="en-US" sz="2000" dirty="0" smtClean="0">
                <a:solidFill>
                  <a:srgbClr val="333399"/>
                </a:solidFill>
              </a:rPr>
              <a:t>- </a:t>
            </a:r>
            <a:r>
              <a:rPr lang="en-US" sz="2000" dirty="0" err="1" smtClean="0">
                <a:solidFill>
                  <a:srgbClr val="333399"/>
                </a:solidFill>
              </a:rPr>
              <a:t>Mutexes</a:t>
            </a:r>
            <a:r>
              <a:rPr lang="en-US" sz="2000" dirty="0" smtClean="0">
                <a:solidFill>
                  <a:srgbClr val="333399"/>
                </a:solidFill>
              </a:rPr>
              <a:t>/critical sections</a:t>
            </a:r>
          </a:p>
          <a:p>
            <a:r>
              <a:rPr lang="en-US" sz="2000" dirty="0">
                <a:solidFill>
                  <a:srgbClr val="333399"/>
                </a:solidFill>
              </a:rPr>
              <a:t>	</a:t>
            </a:r>
            <a:r>
              <a:rPr lang="en-US" sz="2000" dirty="0" smtClean="0">
                <a:solidFill>
                  <a:srgbClr val="333399"/>
                </a:solidFill>
              </a:rPr>
              <a:t>- Combining results from parallel portions (e.g., “reducers”)</a:t>
            </a:r>
          </a:p>
          <a:p>
            <a:r>
              <a:rPr lang="en-US" sz="2000" dirty="0">
                <a:solidFill>
                  <a:srgbClr val="333399"/>
                </a:solidFill>
              </a:rPr>
              <a:t>	</a:t>
            </a:r>
            <a:r>
              <a:rPr lang="en-US" sz="2000" dirty="0" smtClean="0">
                <a:solidFill>
                  <a:srgbClr val="333399"/>
                </a:solidFill>
              </a:rPr>
              <a:t>- …</a:t>
            </a:r>
          </a:p>
          <a:p>
            <a:r>
              <a:rPr lang="en-US" sz="2000" dirty="0">
                <a:solidFill>
                  <a:srgbClr val="333399"/>
                </a:solidFill>
              </a:rPr>
              <a:t>	</a:t>
            </a:r>
            <a:endParaRPr lang="en-US" sz="2000" dirty="0" smtClean="0">
              <a:solidFill>
                <a:srgbClr val="333399"/>
              </a:solidFill>
            </a:endParaRPr>
          </a:p>
          <a:p>
            <a:endParaRPr lang="en-US" sz="2000" dirty="0">
              <a:solidFill>
                <a:srgbClr val="333399"/>
              </a:solidFill>
            </a:endParaRPr>
          </a:p>
        </p:txBody>
      </p:sp>
    </p:spTree>
    <p:extLst>
      <p:ext uri="{BB962C8B-B14F-4D97-AF65-F5344CB8AC3E}">
        <p14:creationId xmlns:p14="http://schemas.microsoft.com/office/powerpoint/2010/main" val="34353491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33" y="4419600"/>
            <a:ext cx="7772400" cy="1362075"/>
          </a:xfrm>
        </p:spPr>
        <p:txBody>
          <a:bodyPr/>
          <a:lstStyle/>
          <a:p>
            <a:pPr>
              <a:defRPr/>
            </a:pPr>
            <a:r>
              <a:rPr lang="en-US" dirty="0" smtClean="0"/>
              <a:t>Virtual Cloud hosting</a:t>
            </a:r>
            <a:endParaRPr lang="en-US" dirty="0"/>
          </a:p>
        </p:txBody>
      </p:sp>
      <p:sp>
        <p:nvSpPr>
          <p:cNvPr id="77826" name="Text Placeholder 2"/>
          <p:cNvSpPr>
            <a:spLocks noGrp="1"/>
          </p:cNvSpPr>
          <p:nvPr>
            <p:ph type="body" idx="1"/>
          </p:nvPr>
        </p:nvSpPr>
        <p:spPr/>
        <p:txBody>
          <a:bodyPr/>
          <a:lstStyle/>
          <a:p>
            <a:r>
              <a:rPr lang="en-US" dirty="0">
                <a:latin typeface="Arial" charset="0"/>
                <a:ea typeface="ＭＳ Ｐゴシック" charset="0"/>
                <a:cs typeface="Arial" charset="0"/>
              </a:rPr>
              <a:t>Part </a:t>
            </a:r>
            <a:r>
              <a:rPr lang="en-US" dirty="0" smtClean="0">
                <a:latin typeface="Arial" charset="0"/>
                <a:ea typeface="ＭＳ Ｐゴシック" charset="0"/>
                <a:cs typeface="Arial" charset="0"/>
              </a:rPr>
              <a:t>4</a:t>
            </a:r>
            <a:endParaRPr lang="en-US" dirty="0">
              <a:latin typeface="Arial" charset="0"/>
              <a:ea typeface="ＭＳ Ｐゴシック" charset="0"/>
              <a:cs typeface="Arial" charset="0"/>
            </a:endParaRPr>
          </a:p>
        </p:txBody>
      </p:sp>
      <p:sp>
        <p:nvSpPr>
          <p:cNvPr id="77827" name="TextBox 3"/>
          <p:cNvSpPr txBox="1">
            <a:spLocks noChangeArrowheads="1"/>
          </p:cNvSpPr>
          <p:nvPr/>
        </p:nvSpPr>
        <p:spPr bwMode="auto">
          <a:xfrm>
            <a:off x="990600" y="914400"/>
            <a:ext cx="70866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2000" smtClean="0">
                <a:solidFill>
                  <a:srgbClr val="003367"/>
                </a:solidFill>
              </a:rPr>
              <a:t>“Cloud computing is a model for enabling convenient, on-demand network access to a shared pool of configurable computing resources (e.g., networks, servers, storage, applications, and services) that can be rapidly provisioned and released with minimal management effort or service provider interaction.”</a:t>
            </a:r>
          </a:p>
          <a:p>
            <a:pPr>
              <a:lnSpc>
                <a:spcPct val="90000"/>
              </a:lnSpc>
            </a:pPr>
            <a:endParaRPr lang="en-US" altLang="ja-JP" sz="2000" smtClean="0">
              <a:solidFill>
                <a:srgbClr val="003367"/>
              </a:solidFill>
            </a:endParaRPr>
          </a:p>
          <a:p>
            <a:pPr>
              <a:lnSpc>
                <a:spcPct val="90000"/>
              </a:lnSpc>
              <a:buFontTx/>
              <a:buChar char="-"/>
            </a:pPr>
            <a:r>
              <a:rPr lang="en-US" altLang="ja-JP" sz="2000" smtClean="0">
                <a:solidFill>
                  <a:srgbClr val="003367"/>
                </a:solidFill>
              </a:rPr>
              <a:t> US National Institute for Standards and Technology </a:t>
            </a:r>
          </a:p>
        </p:txBody>
      </p:sp>
      <p:pic>
        <p:nvPicPr>
          <p:cNvPr id="77828" name="Picture 10" descr="nist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19400"/>
            <a:ext cx="9906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5"/>
          <p:cNvSpPr>
            <a:spLocks noChangeArrowheads="1"/>
          </p:cNvSpPr>
          <p:nvPr/>
        </p:nvSpPr>
        <p:spPr bwMode="auto">
          <a:xfrm>
            <a:off x="1066800" y="31242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1934"/>
                </a:solidFill>
              </a:rPr>
              <a:t>http://www.csrc.nist.gov/groups/SNS/cloud-computing/</a:t>
            </a:r>
          </a:p>
        </p:txBody>
      </p:sp>
    </p:spTree>
    <p:extLst>
      <p:ext uri="{BB962C8B-B14F-4D97-AF65-F5344CB8AC3E}">
        <p14:creationId xmlns:p14="http://schemas.microsoft.com/office/powerpoint/2010/main" val="307588837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2700"/>
            <a:ext cx="7493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itle 3"/>
          <p:cNvSpPr>
            <a:spLocks noGrp="1"/>
          </p:cNvSpPr>
          <p:nvPr>
            <p:ph type="title"/>
          </p:nvPr>
        </p:nvSpPr>
        <p:spPr>
          <a:xfrm>
            <a:off x="457200" y="-339725"/>
            <a:ext cx="8559800" cy="1554163"/>
          </a:xfrm>
        </p:spPr>
        <p:txBody>
          <a:bodyPr/>
          <a:lstStyle/>
          <a:p>
            <a:r>
              <a:rPr lang="en-US" dirty="0">
                <a:latin typeface="Arial" charset="0"/>
                <a:ea typeface="ＭＳ Ｐゴシック" charset="0"/>
                <a:cs typeface="Arial" charset="0"/>
              </a:rPr>
              <a:t>                   </a:t>
            </a:r>
            <a:r>
              <a:rPr lang="en-US" sz="3200" dirty="0" smtClean="0">
                <a:latin typeface="Arial" charset="0"/>
                <a:ea typeface="ＭＳ Ｐゴシック" charset="0"/>
                <a:cs typeface="Arial" charset="0"/>
              </a:rPr>
              <a:t>EC2 Elastic Compute Cloud</a:t>
            </a:r>
            <a:r>
              <a:rPr lang="en-US" sz="3200" dirty="0">
                <a:latin typeface="Arial" charset="0"/>
                <a:ea typeface="ＭＳ Ｐゴシック" charset="0"/>
                <a:cs typeface="Arial" charset="0"/>
              </a:rPr>
              <a:t/>
            </a:r>
            <a:br>
              <a:rPr lang="en-US" sz="3200" dirty="0">
                <a:latin typeface="Arial" charset="0"/>
                <a:ea typeface="ＭＳ Ｐゴシック" charset="0"/>
                <a:cs typeface="Arial" charset="0"/>
              </a:rPr>
            </a:br>
            <a:r>
              <a:rPr lang="en-US" sz="3200" dirty="0">
                <a:latin typeface="Arial" charset="0"/>
                <a:ea typeface="ＭＳ Ｐゴシック" charset="0"/>
                <a:cs typeface="Arial" charset="0"/>
              </a:rPr>
              <a:t>                        The canonical public cloud</a:t>
            </a:r>
          </a:p>
        </p:txBody>
      </p:sp>
      <p:pic>
        <p:nvPicPr>
          <p:cNvPr id="8806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563"/>
            <a:ext cx="239871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209800"/>
            <a:ext cx="1644650" cy="1200150"/>
          </a:xfrm>
          <a:prstGeom prst="rect">
            <a:avLst/>
          </a:prstGeom>
        </p:spPr>
        <p:txBody>
          <a:bodyPr>
            <a:spAutoFit/>
          </a:bodyPr>
          <a:lstStyle/>
          <a:p>
            <a:pPr algn="ctr">
              <a:defRPr/>
            </a:pPr>
            <a:endParaRPr lang="en-US" sz="1800" b="1" dirty="0">
              <a:solidFill>
                <a:srgbClr val="003367">
                  <a:lumMod val="75000"/>
                </a:srgbClr>
              </a:solidFill>
              <a:ea typeface="ＭＳ Ｐゴシック" charset="-128"/>
              <a:cs typeface="ＭＳ Ｐゴシック" charset="-128"/>
            </a:endParaRPr>
          </a:p>
          <a:p>
            <a:pPr algn="ctr">
              <a:defRPr/>
            </a:pPr>
            <a:r>
              <a:rPr lang="en-US" sz="1800" b="1" dirty="0">
                <a:solidFill>
                  <a:srgbClr val="003367">
                    <a:lumMod val="75000"/>
                  </a:srgbClr>
                </a:solidFill>
                <a:ea typeface="ＭＳ Ｐゴシック" charset="-128"/>
                <a:cs typeface="ＭＳ Ｐゴシック" charset="-128"/>
              </a:rPr>
              <a:t>Virtual Appliance Image</a:t>
            </a:r>
          </a:p>
        </p:txBody>
      </p:sp>
      <p:sp>
        <p:nvSpPr>
          <p:cNvPr id="9" name="Rectangle 8"/>
          <p:cNvSpPr/>
          <p:nvPr/>
        </p:nvSpPr>
        <p:spPr bwMode="auto">
          <a:xfrm>
            <a:off x="3886200" y="4419600"/>
            <a:ext cx="2057400" cy="220980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3367">
                  <a:lumMod val="75000"/>
                </a:srgbClr>
              </a:solidFill>
              <a:ea typeface="ＭＳ Ｐゴシック" charset="-128"/>
              <a:cs typeface="ＭＳ Ｐゴシック" charset="-128"/>
            </a:endParaRPr>
          </a:p>
          <a:p>
            <a:pPr algn="ctr">
              <a:defRPr/>
            </a:pPr>
            <a:endParaRPr lang="en-US" dirty="0">
              <a:solidFill>
                <a:srgbClr val="003367">
                  <a:lumMod val="75000"/>
                </a:srgbClr>
              </a:solidFill>
              <a:ea typeface="ＭＳ Ｐゴシック" charset="-128"/>
              <a:cs typeface="ＭＳ Ｐゴシック" charset="-128"/>
            </a:endParaRPr>
          </a:p>
          <a:p>
            <a:pPr algn="ctr">
              <a:defRPr/>
            </a:pPr>
            <a:r>
              <a:rPr lang="en-US" dirty="0">
                <a:solidFill>
                  <a:srgbClr val="003367">
                    <a:lumMod val="75000"/>
                  </a:srgbClr>
                </a:solidFill>
                <a:ea typeface="ＭＳ Ｐゴシック" charset="-128"/>
                <a:cs typeface="ＭＳ Ｐゴシック" charset="-128"/>
              </a:rPr>
              <a:t>Cloud Provider(s)</a:t>
            </a:r>
          </a:p>
        </p:txBody>
      </p:sp>
      <p:sp>
        <p:nvSpPr>
          <p:cNvPr id="10" name="Rectangle 9"/>
          <p:cNvSpPr/>
          <p:nvPr/>
        </p:nvSpPr>
        <p:spPr>
          <a:xfrm>
            <a:off x="6419850" y="5562600"/>
            <a:ext cx="868363" cy="461963"/>
          </a:xfrm>
          <a:prstGeom prst="rect">
            <a:avLst/>
          </a:prstGeom>
        </p:spPr>
        <p:txBody>
          <a:bodyPr wrap="none">
            <a:spAutoFit/>
          </a:bodyPr>
          <a:lstStyle/>
          <a:p>
            <a:pPr algn="ctr">
              <a:defRPr/>
            </a:pPr>
            <a:r>
              <a:rPr lang="en-US" b="1" dirty="0">
                <a:solidFill>
                  <a:srgbClr val="003367">
                    <a:lumMod val="75000"/>
                  </a:srgbClr>
                </a:solidFill>
                <a:ea typeface="ＭＳ Ｐゴシック" charset="-128"/>
                <a:cs typeface="ＭＳ Ｐゴシック" charset="-128"/>
              </a:rPr>
              <a:t>Host</a:t>
            </a:r>
          </a:p>
        </p:txBody>
      </p:sp>
      <p:sp>
        <p:nvSpPr>
          <p:cNvPr id="11" name="Rectangle 10"/>
          <p:cNvSpPr/>
          <p:nvPr/>
        </p:nvSpPr>
        <p:spPr>
          <a:xfrm>
            <a:off x="6284913" y="4567238"/>
            <a:ext cx="1057275" cy="461962"/>
          </a:xfrm>
          <a:prstGeom prst="rect">
            <a:avLst/>
          </a:prstGeom>
        </p:spPr>
        <p:txBody>
          <a:bodyPr wrap="none">
            <a:spAutoFit/>
          </a:bodyPr>
          <a:lstStyle/>
          <a:p>
            <a:pPr algn="ctr">
              <a:defRPr/>
            </a:pPr>
            <a:r>
              <a:rPr lang="en-US" b="1" dirty="0">
                <a:solidFill>
                  <a:srgbClr val="003367">
                    <a:lumMod val="75000"/>
                  </a:srgbClr>
                </a:solidFill>
                <a:ea typeface="ＭＳ Ｐゴシック" charset="-128"/>
                <a:cs typeface="ＭＳ Ｐゴシック" charset="-128"/>
              </a:rPr>
              <a:t>Guest</a:t>
            </a:r>
          </a:p>
        </p:txBody>
      </p:sp>
      <p:sp>
        <p:nvSpPr>
          <p:cNvPr id="12" name="Rectangle 11"/>
          <p:cNvSpPr/>
          <p:nvPr/>
        </p:nvSpPr>
        <p:spPr bwMode="auto">
          <a:xfrm>
            <a:off x="1066800" y="44196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Client</a:t>
            </a:r>
          </a:p>
        </p:txBody>
      </p:sp>
      <p:sp>
        <p:nvSpPr>
          <p:cNvPr id="13" name="Rectangle 12"/>
          <p:cNvSpPr/>
          <p:nvPr/>
        </p:nvSpPr>
        <p:spPr bwMode="auto">
          <a:xfrm>
            <a:off x="4152900" y="44196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Service</a:t>
            </a:r>
          </a:p>
        </p:txBody>
      </p:sp>
      <p:grpSp>
        <p:nvGrpSpPr>
          <p:cNvPr id="14" name="Group 19"/>
          <p:cNvGrpSpPr>
            <a:grpSpLocks/>
          </p:cNvGrpSpPr>
          <p:nvPr/>
        </p:nvGrpSpPr>
        <p:grpSpPr bwMode="auto">
          <a:xfrm>
            <a:off x="2590800" y="4724400"/>
            <a:ext cx="1524000" cy="239713"/>
            <a:chOff x="2057400" y="2514600"/>
            <a:chExt cx="1905000" cy="239712"/>
          </a:xfrm>
        </p:grpSpPr>
        <p:cxnSp>
          <p:nvCxnSpPr>
            <p:cNvPr id="15" name="Straight Arrow Connector 20"/>
            <p:cNvCxnSpPr>
              <a:cxnSpLocks noChangeShapeType="1"/>
            </p:cNvCxnSpPr>
            <p:nvPr/>
          </p:nvCxnSpPr>
          <p:spPr bwMode="auto">
            <a:xfrm>
              <a:off x="2057400" y="2514600"/>
              <a:ext cx="1905000" cy="1587"/>
            </a:xfrm>
            <a:prstGeom prst="straightConnector1">
              <a:avLst/>
            </a:prstGeom>
            <a:noFill/>
            <a:ln w="25400">
              <a:solidFill>
                <a:schemeClr val="tx1"/>
              </a:solidFill>
              <a:prstDash val="sysDash"/>
              <a:round/>
              <a:headEnd/>
              <a:tailEnd type="arrow" w="med" len="lg"/>
            </a:ln>
            <a:extLst>
              <a:ext uri="{909E8E84-426E-40dd-AFC4-6F175D3DCCD1}">
                <a14:hiddenFill xmlns:a14="http://schemas.microsoft.com/office/drawing/2010/main">
                  <a:noFill/>
                </a14:hiddenFill>
              </a:ext>
            </a:extLst>
          </p:spPr>
        </p:cxnSp>
        <p:cxnSp>
          <p:nvCxnSpPr>
            <p:cNvPr id="16" name="Straight Arrow Connector 40"/>
            <p:cNvCxnSpPr>
              <a:cxnSpLocks noChangeShapeType="1"/>
            </p:cNvCxnSpPr>
            <p:nvPr/>
          </p:nvCxnSpPr>
          <p:spPr bwMode="auto">
            <a:xfrm flipH="1" flipV="1">
              <a:off x="2057400" y="2754312"/>
              <a:ext cx="1905000" cy="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111717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31800"/>
            <a:ext cx="9144000" cy="5982138"/>
          </a:xfrm>
          <a:prstGeom prst="rect">
            <a:avLst/>
          </a:prstGeom>
        </p:spPr>
      </p:pic>
    </p:spTree>
    <p:extLst>
      <p:ext uri="{BB962C8B-B14F-4D97-AF65-F5344CB8AC3E}">
        <p14:creationId xmlns:p14="http://schemas.microsoft.com/office/powerpoint/2010/main" val="247192502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Bold" charset="0"/>
                <a:ea typeface="ヒラギノ角ゴ ProN W6" charset="0"/>
                <a:cs typeface="ヒラギノ角ゴ ProN W6" charset="0"/>
              </a:rPr>
              <a:t>OpenStack, the Cloud Operating System</a:t>
            </a:r>
          </a:p>
        </p:txBody>
      </p:sp>
      <p:sp>
        <p:nvSpPr>
          <p:cNvPr id="89090" name="TextBox 5"/>
          <p:cNvSpPr txBox="1">
            <a:spLocks noChangeArrowheads="1"/>
          </p:cNvSpPr>
          <p:nvPr/>
        </p:nvSpPr>
        <p:spPr bwMode="auto">
          <a:xfrm>
            <a:off x="339725" y="1143000"/>
            <a:ext cx="85899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defTabSz="641350" eaLnBrk="0" hangingPunct="0">
              <a:defRPr sz="2400">
                <a:solidFill>
                  <a:schemeClr val="bg1"/>
                </a:solidFill>
                <a:latin typeface="Arial" charset="0"/>
                <a:ea typeface="ＭＳ Ｐゴシック" charset="0"/>
                <a:cs typeface="ＭＳ Ｐゴシック" charset="0"/>
              </a:defRPr>
            </a:lvl1pPr>
            <a:lvl2pPr defTabSz="641350" eaLnBrk="0" hangingPunct="0">
              <a:defRPr sz="2400">
                <a:solidFill>
                  <a:schemeClr val="bg1"/>
                </a:solidFill>
                <a:latin typeface="Arial" charset="0"/>
                <a:ea typeface="ＭＳ Ｐゴシック" charset="0"/>
              </a:defRPr>
            </a:lvl2pPr>
            <a:lvl3pPr defTabSz="641350" eaLnBrk="0" hangingPunct="0">
              <a:defRPr sz="2400">
                <a:solidFill>
                  <a:schemeClr val="bg1"/>
                </a:solidFill>
                <a:latin typeface="Arial" charset="0"/>
                <a:ea typeface="ＭＳ Ｐゴシック" charset="0"/>
              </a:defRPr>
            </a:lvl3pPr>
            <a:lvl4pPr defTabSz="641350" eaLnBrk="0" hangingPunct="0">
              <a:defRPr sz="2400">
                <a:solidFill>
                  <a:schemeClr val="bg1"/>
                </a:solidFill>
                <a:latin typeface="Arial" charset="0"/>
                <a:ea typeface="ＭＳ Ｐゴシック" charset="0"/>
              </a:defRPr>
            </a:lvl4pPr>
            <a:lvl5pPr defTabSz="641350" eaLnBrk="0" hangingPunct="0">
              <a:defRPr sz="2400">
                <a:solidFill>
                  <a:schemeClr val="bg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200" b="1" smtClean="0">
                <a:solidFill>
                  <a:srgbClr val="000000"/>
                </a:solidFill>
                <a:latin typeface="Lucinda grande" charset="0"/>
                <a:cs typeface="Lucinda grande" charset="0"/>
                <a:sym typeface="Gill Sans" charset="0"/>
              </a:rPr>
              <a:t>Management Layer That Adds Automation &amp; Control</a:t>
            </a:r>
          </a:p>
        </p:txBody>
      </p:sp>
      <p:pic>
        <p:nvPicPr>
          <p:cNvPr id="89091" name="Picture 6"/>
          <p:cNvPicPr>
            <a:picLocks noChangeAspect="1"/>
          </p:cNvPicPr>
          <p:nvPr/>
        </p:nvPicPr>
        <p:blipFill>
          <a:blip r:embed="rId3">
            <a:extLst>
              <a:ext uri="{28A0092B-C50C-407E-A947-70E740481C1C}">
                <a14:useLocalDpi xmlns:a14="http://schemas.microsoft.com/office/drawing/2010/main" val="0"/>
              </a:ext>
            </a:extLst>
          </a:blip>
          <a:srcRect l="3925" r="2"/>
          <a:stretch>
            <a:fillRect/>
          </a:stretch>
        </p:blipFill>
        <p:spPr bwMode="auto">
          <a:xfrm>
            <a:off x="0" y="1660525"/>
            <a:ext cx="9180513"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5"/>
          <p:cNvSpPr txBox="1">
            <a:spLocks noChangeArrowheads="1"/>
          </p:cNvSpPr>
          <p:nvPr/>
        </p:nvSpPr>
        <p:spPr bwMode="auto">
          <a:xfrm>
            <a:off x="339725" y="6305550"/>
            <a:ext cx="378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smtClean="0">
                <a:solidFill>
                  <a:srgbClr val="000000"/>
                </a:solidFill>
              </a:rPr>
              <a:t>[Anthony Young @ Rackspace]</a:t>
            </a:r>
          </a:p>
        </p:txBody>
      </p:sp>
    </p:spTree>
    <p:extLst>
      <p:ext uri="{BB962C8B-B14F-4D97-AF65-F5344CB8AC3E}">
        <p14:creationId xmlns:p14="http://schemas.microsoft.com/office/powerpoint/2010/main" val="2833940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733800" y="2209800"/>
            <a:ext cx="2057400" cy="220980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3367">
                  <a:lumMod val="75000"/>
                </a:srgbClr>
              </a:solidFill>
              <a:ea typeface="ＭＳ Ｐゴシック" charset="-128"/>
              <a:cs typeface="ＭＳ Ｐゴシック" charset="-128"/>
            </a:endParaRPr>
          </a:p>
          <a:p>
            <a:pPr algn="ctr">
              <a:defRPr/>
            </a:pPr>
            <a:endParaRPr lang="en-US" dirty="0">
              <a:solidFill>
                <a:srgbClr val="003367">
                  <a:lumMod val="75000"/>
                </a:srgbClr>
              </a:solidFill>
              <a:ea typeface="ＭＳ Ｐゴシック" charset="-128"/>
              <a:cs typeface="ＭＳ Ｐゴシック" charset="-128"/>
            </a:endParaRPr>
          </a:p>
          <a:p>
            <a:pPr algn="ctr">
              <a:defRPr/>
            </a:pPr>
            <a:r>
              <a:rPr lang="en-US" dirty="0">
                <a:solidFill>
                  <a:srgbClr val="003367">
                    <a:lumMod val="75000"/>
                  </a:srgbClr>
                </a:solidFill>
                <a:ea typeface="ＭＳ Ｐゴシック" charset="-128"/>
                <a:cs typeface="ＭＳ Ｐゴシック" charset="-128"/>
              </a:rPr>
              <a:t>Cloud Provider(s)</a:t>
            </a:r>
          </a:p>
        </p:txBody>
      </p:sp>
      <p:sp>
        <p:nvSpPr>
          <p:cNvPr id="79874" name="Rectangle 18"/>
          <p:cNvSpPr>
            <a:spLocks noChangeArrowheads="1"/>
          </p:cNvSpPr>
          <p:nvPr/>
        </p:nvSpPr>
        <p:spPr bwMode="auto">
          <a:xfrm>
            <a:off x="609600" y="4724400"/>
            <a:ext cx="792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ts val="900"/>
              </a:spcBef>
              <a:buClr>
                <a:srgbClr val="000000"/>
              </a:buClr>
              <a:buSzPct val="100000"/>
            </a:pPr>
            <a:r>
              <a:rPr lang="en-US" sz="2000" b="1" smtClean="0">
                <a:solidFill>
                  <a:srgbClr val="00264D"/>
                </a:solidFill>
                <a:cs typeface="Arial" charset="0"/>
              </a:rPr>
              <a:t> </a:t>
            </a:r>
          </a:p>
        </p:txBody>
      </p:sp>
      <p:sp>
        <p:nvSpPr>
          <p:cNvPr id="2" name="Rectangle 1"/>
          <p:cNvSpPr/>
          <p:nvPr/>
        </p:nvSpPr>
        <p:spPr>
          <a:xfrm>
            <a:off x="6267450" y="3352800"/>
            <a:ext cx="868363" cy="461963"/>
          </a:xfrm>
          <a:prstGeom prst="rect">
            <a:avLst/>
          </a:prstGeom>
        </p:spPr>
        <p:txBody>
          <a:bodyPr wrap="none">
            <a:spAutoFit/>
          </a:bodyPr>
          <a:lstStyle/>
          <a:p>
            <a:pPr algn="ctr">
              <a:defRPr/>
            </a:pPr>
            <a:r>
              <a:rPr lang="en-US" b="1" dirty="0">
                <a:solidFill>
                  <a:srgbClr val="003367">
                    <a:lumMod val="75000"/>
                  </a:srgbClr>
                </a:solidFill>
                <a:ea typeface="ＭＳ Ｐゴシック" charset="-128"/>
                <a:cs typeface="ＭＳ Ｐゴシック" charset="-128"/>
              </a:rPr>
              <a:t>Host</a:t>
            </a:r>
          </a:p>
        </p:txBody>
      </p:sp>
      <p:sp>
        <p:nvSpPr>
          <p:cNvPr id="16" name="Rectangle 15"/>
          <p:cNvSpPr/>
          <p:nvPr/>
        </p:nvSpPr>
        <p:spPr>
          <a:xfrm>
            <a:off x="6132513" y="2357438"/>
            <a:ext cx="1057275" cy="461962"/>
          </a:xfrm>
          <a:prstGeom prst="rect">
            <a:avLst/>
          </a:prstGeom>
        </p:spPr>
        <p:txBody>
          <a:bodyPr wrap="none">
            <a:spAutoFit/>
          </a:bodyPr>
          <a:lstStyle/>
          <a:p>
            <a:pPr algn="ctr">
              <a:defRPr/>
            </a:pPr>
            <a:r>
              <a:rPr lang="en-US" b="1" dirty="0">
                <a:solidFill>
                  <a:srgbClr val="003367">
                    <a:lumMod val="75000"/>
                  </a:srgbClr>
                </a:solidFill>
                <a:ea typeface="ＭＳ Ｐゴシック" charset="-128"/>
                <a:cs typeface="ＭＳ Ｐゴシック" charset="-128"/>
              </a:rPr>
              <a:t>Guest</a:t>
            </a:r>
          </a:p>
        </p:txBody>
      </p:sp>
      <p:sp>
        <p:nvSpPr>
          <p:cNvPr id="17" name="Rectangle 16"/>
          <p:cNvSpPr/>
          <p:nvPr/>
        </p:nvSpPr>
        <p:spPr bwMode="auto">
          <a:xfrm>
            <a:off x="914400" y="22098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Client</a:t>
            </a:r>
          </a:p>
        </p:txBody>
      </p:sp>
      <p:sp>
        <p:nvSpPr>
          <p:cNvPr id="19" name="Rectangle 18"/>
          <p:cNvSpPr/>
          <p:nvPr/>
        </p:nvSpPr>
        <p:spPr bwMode="auto">
          <a:xfrm>
            <a:off x="4000500" y="22098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Service</a:t>
            </a:r>
          </a:p>
        </p:txBody>
      </p:sp>
      <p:grpSp>
        <p:nvGrpSpPr>
          <p:cNvPr id="79879" name="Group 19"/>
          <p:cNvGrpSpPr>
            <a:grpSpLocks/>
          </p:cNvGrpSpPr>
          <p:nvPr/>
        </p:nvGrpSpPr>
        <p:grpSpPr bwMode="auto">
          <a:xfrm>
            <a:off x="2438400" y="2514600"/>
            <a:ext cx="1524000" cy="239713"/>
            <a:chOff x="2057400" y="2514600"/>
            <a:chExt cx="1905000" cy="239712"/>
          </a:xfrm>
        </p:grpSpPr>
        <p:cxnSp>
          <p:nvCxnSpPr>
            <p:cNvPr id="79882" name="Straight Arrow Connector 20"/>
            <p:cNvCxnSpPr>
              <a:cxnSpLocks noChangeShapeType="1"/>
            </p:cNvCxnSpPr>
            <p:nvPr/>
          </p:nvCxnSpPr>
          <p:spPr bwMode="auto">
            <a:xfrm>
              <a:off x="2057400" y="2514600"/>
              <a:ext cx="1905000" cy="1587"/>
            </a:xfrm>
            <a:prstGeom prst="straightConnector1">
              <a:avLst/>
            </a:prstGeom>
            <a:noFill/>
            <a:ln w="25400">
              <a:solidFill>
                <a:schemeClr val="tx1"/>
              </a:solidFill>
              <a:prstDash val="sysDash"/>
              <a:round/>
              <a:headEnd/>
              <a:tailEnd type="arrow" w="med" len="lg"/>
            </a:ln>
            <a:extLst>
              <a:ext uri="{909E8E84-426E-40dd-AFC4-6F175D3DCCD1}">
                <a14:hiddenFill xmlns:a14="http://schemas.microsoft.com/office/drawing/2010/main">
                  <a:noFill/>
                </a14:hiddenFill>
              </a:ext>
            </a:extLst>
          </p:spPr>
        </p:cxnSp>
        <p:cxnSp>
          <p:nvCxnSpPr>
            <p:cNvPr id="79883" name="Straight Arrow Connector 40"/>
            <p:cNvCxnSpPr>
              <a:cxnSpLocks noChangeShapeType="1"/>
            </p:cNvCxnSpPr>
            <p:nvPr/>
          </p:nvCxnSpPr>
          <p:spPr bwMode="auto">
            <a:xfrm flipH="1" flipV="1">
              <a:off x="2057400" y="2754312"/>
              <a:ext cx="1905000" cy="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sp>
        <p:nvSpPr>
          <p:cNvPr id="79880" name="Title 2"/>
          <p:cNvSpPr>
            <a:spLocks noGrp="1"/>
          </p:cNvSpPr>
          <p:nvPr>
            <p:ph type="title"/>
          </p:nvPr>
        </p:nvSpPr>
        <p:spPr/>
        <p:txBody>
          <a:bodyPr/>
          <a:lstStyle/>
          <a:p>
            <a:r>
              <a:rPr lang="en-US">
                <a:latin typeface="Arial" charset="0"/>
                <a:ea typeface="ＭＳ Ｐゴシック" charset="0"/>
                <a:cs typeface="Arial" charset="0"/>
              </a:rPr>
              <a:t>Host/guest model </a:t>
            </a:r>
          </a:p>
        </p:txBody>
      </p:sp>
      <p:sp>
        <p:nvSpPr>
          <p:cNvPr id="79881" name="Content Placeholder 3"/>
          <p:cNvSpPr>
            <a:spLocks noGrp="1"/>
          </p:cNvSpPr>
          <p:nvPr>
            <p:ph idx="1"/>
          </p:nvPr>
        </p:nvSpPr>
        <p:spPr>
          <a:xfrm>
            <a:off x="457200" y="4724400"/>
            <a:ext cx="8226425" cy="4111625"/>
          </a:xfrm>
        </p:spPr>
        <p:txBody>
          <a:bodyPr/>
          <a:lstStyle/>
          <a:p>
            <a:r>
              <a:rPr lang="en-US">
                <a:latin typeface="Arial" charset="0"/>
                <a:ea typeface="ＭＳ Ｐゴシック" charset="0"/>
                <a:cs typeface="Arial" charset="0"/>
              </a:rPr>
              <a:t>Service is hosted by a third party.</a:t>
            </a:r>
          </a:p>
          <a:p>
            <a:pPr lvl="1"/>
            <a:r>
              <a:rPr lang="en-US">
                <a:latin typeface="Arial" charset="0"/>
                <a:ea typeface="ＭＳ Ｐゴシック" charset="0"/>
                <a:cs typeface="Arial" charset="0"/>
              </a:rPr>
              <a:t>flexible programming model</a:t>
            </a:r>
          </a:p>
          <a:p>
            <a:pPr lvl="1"/>
            <a:r>
              <a:rPr lang="en-US">
                <a:latin typeface="Arial" charset="0"/>
                <a:ea typeface="ＭＳ Ｐゴシック" charset="0"/>
                <a:cs typeface="Arial" charset="0"/>
              </a:rPr>
              <a:t>cloud APIs for service to allocate/link resources</a:t>
            </a:r>
          </a:p>
          <a:p>
            <a:pPr lvl="1"/>
            <a:r>
              <a:rPr lang="en-US">
                <a:latin typeface="Arial" charset="0"/>
                <a:ea typeface="ＭＳ Ｐゴシック" charset="0"/>
                <a:cs typeface="Arial" charset="0"/>
              </a:rPr>
              <a:t>on-demand: pay as you grow</a:t>
            </a:r>
          </a:p>
        </p:txBody>
      </p:sp>
    </p:spTree>
    <p:extLst>
      <p:ext uri="{BB962C8B-B14F-4D97-AF65-F5344CB8AC3E}">
        <p14:creationId xmlns:p14="http://schemas.microsoft.com/office/powerpoint/2010/main" val="261337897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733800" y="1874837"/>
            <a:ext cx="2057400" cy="396240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3367">
                  <a:lumMod val="75000"/>
                </a:srgbClr>
              </a:solidFill>
              <a:ea typeface="ＭＳ Ｐゴシック" charset="-128"/>
              <a:cs typeface="ＭＳ Ｐゴシック" charset="-128"/>
            </a:endParaRPr>
          </a:p>
          <a:p>
            <a:pPr algn="ctr">
              <a:defRPr/>
            </a:pPr>
            <a:endParaRPr lang="en-US" dirty="0">
              <a:solidFill>
                <a:srgbClr val="003367">
                  <a:lumMod val="75000"/>
                </a:srgbClr>
              </a:solidFill>
              <a:ea typeface="ＭＳ Ｐゴシック" charset="-128"/>
              <a:cs typeface="ＭＳ Ｐゴシック" charset="-128"/>
            </a:endParaRPr>
          </a:p>
        </p:txBody>
      </p:sp>
      <p:sp>
        <p:nvSpPr>
          <p:cNvPr id="80898" name="Rectangle 18"/>
          <p:cNvSpPr>
            <a:spLocks noChangeArrowheads="1"/>
          </p:cNvSpPr>
          <p:nvPr/>
        </p:nvSpPr>
        <p:spPr bwMode="auto">
          <a:xfrm>
            <a:off x="609600" y="4389437"/>
            <a:ext cx="792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ts val="900"/>
              </a:spcBef>
              <a:buClr>
                <a:srgbClr val="000000"/>
              </a:buClr>
              <a:buSzPct val="100000"/>
            </a:pPr>
            <a:r>
              <a:rPr lang="en-US" sz="2000" b="1" smtClean="0">
                <a:solidFill>
                  <a:srgbClr val="00264D"/>
                </a:solidFill>
                <a:cs typeface="Arial" charset="0"/>
              </a:rPr>
              <a:t> </a:t>
            </a:r>
          </a:p>
        </p:txBody>
      </p:sp>
      <p:sp>
        <p:nvSpPr>
          <p:cNvPr id="18" name="Rectangle 17"/>
          <p:cNvSpPr/>
          <p:nvPr/>
        </p:nvSpPr>
        <p:spPr bwMode="auto">
          <a:xfrm>
            <a:off x="4000500" y="3398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OS </a:t>
            </a:r>
          </a:p>
        </p:txBody>
      </p:sp>
      <p:sp>
        <p:nvSpPr>
          <p:cNvPr id="8" name="Rectangle 7"/>
          <p:cNvSpPr/>
          <p:nvPr/>
        </p:nvSpPr>
        <p:spPr bwMode="auto">
          <a:xfrm>
            <a:off x="4000500" y="4160837"/>
            <a:ext cx="1524000" cy="762000"/>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anchor="ctr"/>
          <a:lstStyle/>
          <a:p>
            <a:pPr algn="ctr">
              <a:defRPr/>
            </a:pPr>
            <a:r>
              <a:rPr lang="en-US" sz="2000" dirty="0">
                <a:solidFill>
                  <a:srgbClr val="003367">
                    <a:lumMod val="75000"/>
                  </a:srgbClr>
                </a:solidFill>
                <a:ea typeface="ＭＳ Ｐゴシック" charset="-128"/>
                <a:cs typeface="ＭＳ Ｐゴシック" charset="-128"/>
              </a:rPr>
              <a:t>VMM</a:t>
            </a:r>
          </a:p>
        </p:txBody>
      </p:sp>
      <p:sp>
        <p:nvSpPr>
          <p:cNvPr id="10" name="Rectangle 9"/>
          <p:cNvSpPr/>
          <p:nvPr/>
        </p:nvSpPr>
        <p:spPr bwMode="auto">
          <a:xfrm>
            <a:off x="4000500" y="4922837"/>
            <a:ext cx="1524000" cy="762000"/>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Physical</a:t>
            </a:r>
          </a:p>
        </p:txBody>
      </p:sp>
      <p:sp>
        <p:nvSpPr>
          <p:cNvPr id="11" name="Rectangle 10"/>
          <p:cNvSpPr/>
          <p:nvPr/>
        </p:nvSpPr>
        <p:spPr bwMode="auto">
          <a:xfrm>
            <a:off x="4000500" y="2636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Platform</a:t>
            </a:r>
          </a:p>
        </p:txBody>
      </p:sp>
      <p:sp>
        <p:nvSpPr>
          <p:cNvPr id="22" name="Rectangle 21"/>
          <p:cNvSpPr/>
          <p:nvPr/>
        </p:nvSpPr>
        <p:spPr bwMode="auto">
          <a:xfrm>
            <a:off x="914400" y="1874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Client</a:t>
            </a:r>
          </a:p>
        </p:txBody>
      </p:sp>
      <p:sp>
        <p:nvSpPr>
          <p:cNvPr id="23" name="Rectangle 22"/>
          <p:cNvSpPr/>
          <p:nvPr/>
        </p:nvSpPr>
        <p:spPr bwMode="auto">
          <a:xfrm>
            <a:off x="4000500" y="1874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Service</a:t>
            </a:r>
          </a:p>
        </p:txBody>
      </p:sp>
      <p:grpSp>
        <p:nvGrpSpPr>
          <p:cNvPr id="80905" name="Group 23"/>
          <p:cNvGrpSpPr>
            <a:grpSpLocks/>
          </p:cNvGrpSpPr>
          <p:nvPr/>
        </p:nvGrpSpPr>
        <p:grpSpPr bwMode="auto">
          <a:xfrm>
            <a:off x="2438400" y="2179637"/>
            <a:ext cx="1524000" cy="239713"/>
            <a:chOff x="2057400" y="2514600"/>
            <a:chExt cx="1905000" cy="239712"/>
          </a:xfrm>
        </p:grpSpPr>
        <p:cxnSp>
          <p:nvCxnSpPr>
            <p:cNvPr id="80914" name="Straight Arrow Connector 24"/>
            <p:cNvCxnSpPr>
              <a:cxnSpLocks noChangeShapeType="1"/>
            </p:cNvCxnSpPr>
            <p:nvPr/>
          </p:nvCxnSpPr>
          <p:spPr bwMode="auto">
            <a:xfrm>
              <a:off x="2057400" y="2514600"/>
              <a:ext cx="1905000" cy="1587"/>
            </a:xfrm>
            <a:prstGeom prst="straightConnector1">
              <a:avLst/>
            </a:prstGeom>
            <a:noFill/>
            <a:ln w="25400">
              <a:solidFill>
                <a:schemeClr val="tx1"/>
              </a:solidFill>
              <a:prstDash val="sysDash"/>
              <a:round/>
              <a:headEnd/>
              <a:tailEnd type="arrow" w="med" len="lg"/>
            </a:ln>
            <a:extLst>
              <a:ext uri="{909E8E84-426E-40dd-AFC4-6F175D3DCCD1}">
                <a14:hiddenFill xmlns:a14="http://schemas.microsoft.com/office/drawing/2010/main">
                  <a:noFill/>
                </a14:hiddenFill>
              </a:ext>
            </a:extLst>
          </p:spPr>
        </p:cxnSp>
        <p:cxnSp>
          <p:nvCxnSpPr>
            <p:cNvPr id="80915" name="Straight Arrow Connector 40"/>
            <p:cNvCxnSpPr>
              <a:cxnSpLocks noChangeShapeType="1"/>
            </p:cNvCxnSpPr>
            <p:nvPr/>
          </p:nvCxnSpPr>
          <p:spPr bwMode="auto">
            <a:xfrm flipH="1" flipV="1">
              <a:off x="2057400" y="2754312"/>
              <a:ext cx="1905000" cy="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pic>
        <p:nvPicPr>
          <p:cNvPr id="80906" name="Picture 4"/>
          <p:cNvPicPr>
            <a:picLocks noChangeAspect="1"/>
          </p:cNvPicPr>
          <p:nvPr/>
        </p:nvPicPr>
        <p:blipFill>
          <a:blip r:embed="rId3">
            <a:extLst>
              <a:ext uri="{28A0092B-C50C-407E-A947-70E740481C1C}">
                <a14:useLocalDpi xmlns:a14="http://schemas.microsoft.com/office/drawing/2010/main" val="0"/>
              </a:ext>
            </a:extLst>
          </a:blip>
          <a:srcRect l="25000" r="23865" b="11201"/>
          <a:stretch>
            <a:fillRect/>
          </a:stretch>
        </p:blipFill>
        <p:spPr bwMode="auto">
          <a:xfrm>
            <a:off x="7467600" y="4759325"/>
            <a:ext cx="1524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80" descr="eu-leaf.tiff"/>
          <p:cNvPicPr>
            <a:picLocks noChangeAspect="1"/>
          </p:cNvPicPr>
          <p:nvPr/>
        </p:nvPicPr>
        <p:blipFill>
          <a:blip r:embed="rId4">
            <a:extLst>
              <a:ext uri="{28A0092B-C50C-407E-A947-70E740481C1C}">
                <a14:useLocalDpi xmlns:a14="http://schemas.microsoft.com/office/drawing/2010/main" val="0"/>
              </a:ext>
            </a:extLst>
          </a:blip>
          <a:srcRect b="10526"/>
          <a:stretch>
            <a:fillRect/>
          </a:stretch>
        </p:blipFill>
        <p:spPr bwMode="auto">
          <a:xfrm>
            <a:off x="6305550" y="4999037"/>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908" name="Straight Connector 2"/>
          <p:cNvCxnSpPr>
            <a:cxnSpLocks noChangeShapeType="1"/>
          </p:cNvCxnSpPr>
          <p:nvPr/>
        </p:nvCxnSpPr>
        <p:spPr bwMode="auto">
          <a:xfrm>
            <a:off x="3505200" y="4160837"/>
            <a:ext cx="2438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sp>
        <p:nvSpPr>
          <p:cNvPr id="80909" name="Title 1"/>
          <p:cNvSpPr>
            <a:spLocks noGrp="1"/>
          </p:cNvSpPr>
          <p:nvPr>
            <p:ph type="title"/>
          </p:nvPr>
        </p:nvSpPr>
        <p:spPr/>
        <p:txBody>
          <a:bodyPr/>
          <a:lstStyle/>
          <a:p>
            <a:r>
              <a:rPr lang="en-US" dirty="0" err="1">
                <a:latin typeface="Arial" charset="0"/>
                <a:ea typeface="ＭＳ Ｐゴシック" charset="0"/>
                <a:cs typeface="Arial" charset="0"/>
              </a:rPr>
              <a:t>IaaS</a:t>
            </a:r>
            <a:r>
              <a:rPr lang="en-US" dirty="0">
                <a:latin typeface="Arial" charset="0"/>
                <a:ea typeface="ＭＳ Ｐゴシック" charset="0"/>
                <a:cs typeface="Arial" charset="0"/>
              </a:rPr>
              <a:t>: I</a:t>
            </a:r>
            <a:r>
              <a:rPr lang="en-US" dirty="0" smtClean="0">
                <a:latin typeface="Arial" charset="0"/>
                <a:ea typeface="ＭＳ Ｐゴシック" charset="0"/>
                <a:cs typeface="Arial" charset="0"/>
              </a:rPr>
              <a:t>nfrastructure as</a:t>
            </a:r>
            <a:r>
              <a:rPr lang="en-US" dirty="0">
                <a:latin typeface="Arial" charset="0"/>
                <a:ea typeface="ＭＳ Ｐゴシック" charset="0"/>
                <a:cs typeface="Arial" charset="0"/>
              </a:rPr>
              <a:t> </a:t>
            </a:r>
            <a:r>
              <a:rPr lang="en-US" dirty="0" smtClean="0">
                <a:latin typeface="Arial" charset="0"/>
                <a:ea typeface="ＭＳ Ｐゴシック" charset="0"/>
                <a:cs typeface="Arial" charset="0"/>
              </a:rPr>
              <a:t>a</a:t>
            </a:r>
            <a:r>
              <a:rPr lang="en-US" dirty="0">
                <a:latin typeface="Arial" charset="0"/>
                <a:ea typeface="ＭＳ Ｐゴシック" charset="0"/>
                <a:cs typeface="Arial" charset="0"/>
              </a:rPr>
              <a:t> </a:t>
            </a:r>
            <a:r>
              <a:rPr lang="en-US" dirty="0" smtClean="0">
                <a:latin typeface="Arial" charset="0"/>
                <a:ea typeface="ＭＳ Ｐゴシック" charset="0"/>
                <a:cs typeface="Arial" charset="0"/>
              </a:rPr>
              <a:t>Service</a:t>
            </a:r>
            <a:endParaRPr lang="en-US" dirty="0">
              <a:latin typeface="Arial" charset="0"/>
              <a:ea typeface="ＭＳ Ｐゴシック" charset="0"/>
              <a:cs typeface="Arial" charset="0"/>
            </a:endParaRPr>
          </a:p>
        </p:txBody>
      </p:sp>
      <p:sp>
        <p:nvSpPr>
          <p:cNvPr id="80910" name="Text Box 18"/>
          <p:cNvSpPr txBox="1">
            <a:spLocks noChangeArrowheads="1"/>
          </p:cNvSpPr>
          <p:nvPr/>
        </p:nvSpPr>
        <p:spPr bwMode="auto">
          <a:xfrm>
            <a:off x="5867400" y="1828800"/>
            <a:ext cx="3276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dirty="0" smtClean="0">
                <a:solidFill>
                  <a:srgbClr val="00264D"/>
                </a:solidFill>
              </a:rPr>
              <a:t>EC2 is a </a:t>
            </a:r>
            <a:r>
              <a:rPr lang="en-US" dirty="0" smtClean="0">
                <a:solidFill>
                  <a:srgbClr val="651222"/>
                </a:solidFill>
              </a:rPr>
              <a:t>public</a:t>
            </a:r>
            <a:r>
              <a:rPr lang="en-US" dirty="0" smtClean="0">
                <a:solidFill>
                  <a:srgbClr val="00264D"/>
                </a:solidFill>
              </a:rPr>
              <a:t> </a:t>
            </a:r>
            <a:r>
              <a:rPr lang="en-US" dirty="0" err="1" smtClean="0">
                <a:solidFill>
                  <a:srgbClr val="00264D"/>
                </a:solidFill>
              </a:rPr>
              <a:t>IaaS</a:t>
            </a:r>
            <a:r>
              <a:rPr lang="en-US" dirty="0" smtClean="0">
                <a:solidFill>
                  <a:srgbClr val="00264D"/>
                </a:solidFill>
              </a:rPr>
              <a:t> cloud (fee-for-service).</a:t>
            </a:r>
          </a:p>
          <a:p>
            <a:pPr defTabSz="914400"/>
            <a:endParaRPr lang="en-US" dirty="0">
              <a:solidFill>
                <a:srgbClr val="00264D"/>
              </a:solidFill>
            </a:endParaRPr>
          </a:p>
          <a:p>
            <a:pPr defTabSz="914400"/>
            <a:r>
              <a:rPr lang="en-US" dirty="0" smtClean="0">
                <a:solidFill>
                  <a:srgbClr val="00264D"/>
                </a:solidFill>
              </a:rPr>
              <a:t> Deployment of </a:t>
            </a:r>
            <a:r>
              <a:rPr lang="en-US" dirty="0" smtClean="0">
                <a:solidFill>
                  <a:srgbClr val="800000"/>
                </a:solidFill>
              </a:rPr>
              <a:t>private</a:t>
            </a:r>
            <a:r>
              <a:rPr lang="en-US" dirty="0" smtClean="0">
                <a:solidFill>
                  <a:srgbClr val="00264D"/>
                </a:solidFill>
              </a:rPr>
              <a:t> clouds is growing rapidly w/ open </a:t>
            </a:r>
            <a:r>
              <a:rPr lang="en-US" dirty="0" err="1" smtClean="0">
                <a:solidFill>
                  <a:srgbClr val="00264D"/>
                </a:solidFill>
              </a:rPr>
              <a:t>IaaS</a:t>
            </a:r>
            <a:r>
              <a:rPr lang="en-US" dirty="0" smtClean="0">
                <a:solidFill>
                  <a:srgbClr val="00264D"/>
                </a:solidFill>
              </a:rPr>
              <a:t> cloud software.</a:t>
            </a:r>
          </a:p>
        </p:txBody>
      </p:sp>
      <p:sp>
        <p:nvSpPr>
          <p:cNvPr id="80911" name="Text Box 18"/>
          <p:cNvSpPr txBox="1">
            <a:spLocks noChangeArrowheads="1"/>
          </p:cNvSpPr>
          <p:nvPr/>
        </p:nvSpPr>
        <p:spPr bwMode="auto">
          <a:xfrm>
            <a:off x="228600" y="3230562"/>
            <a:ext cx="33321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dirty="0" smtClean="0">
                <a:solidFill>
                  <a:srgbClr val="00264D"/>
                </a:solidFill>
              </a:rPr>
              <a:t>Hosting performance and isolation is determined by virtualization layer</a:t>
            </a:r>
          </a:p>
          <a:p>
            <a:pPr defTabSz="914400"/>
            <a:endParaRPr lang="en-US" dirty="0" smtClean="0">
              <a:solidFill>
                <a:srgbClr val="00264D"/>
              </a:solidFill>
            </a:endParaRPr>
          </a:p>
          <a:p>
            <a:pPr defTabSz="914400"/>
            <a:r>
              <a:rPr lang="en-US" b="1" dirty="0" smtClean="0">
                <a:solidFill>
                  <a:srgbClr val="651222"/>
                </a:solidFill>
              </a:rPr>
              <a:t>Virtual Machines</a:t>
            </a:r>
            <a:r>
              <a:rPr lang="en-US" dirty="0" smtClean="0">
                <a:solidFill>
                  <a:srgbClr val="00264D"/>
                </a:solidFill>
              </a:rPr>
              <a:t> (VM): VMware, KVM, etc.</a:t>
            </a:r>
          </a:p>
        </p:txBody>
      </p:sp>
      <p:cxnSp>
        <p:nvCxnSpPr>
          <p:cNvPr id="80912" name="Straight Arrow Connector 3"/>
          <p:cNvCxnSpPr>
            <a:cxnSpLocks noChangeShapeType="1"/>
          </p:cNvCxnSpPr>
          <p:nvPr/>
        </p:nvCxnSpPr>
        <p:spPr bwMode="auto">
          <a:xfrm>
            <a:off x="2971800" y="4618037"/>
            <a:ext cx="9906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091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5803900"/>
            <a:ext cx="10414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0718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84200"/>
            <a:ext cx="9144000" cy="5670761"/>
          </a:xfrm>
          <a:prstGeom prst="rect">
            <a:avLst/>
          </a:prstGeom>
        </p:spPr>
      </p:pic>
    </p:spTree>
    <p:extLst>
      <p:ext uri="{BB962C8B-B14F-4D97-AF65-F5344CB8AC3E}">
        <p14:creationId xmlns:p14="http://schemas.microsoft.com/office/powerpoint/2010/main" val="283635905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00200"/>
            <a:ext cx="9144000" cy="1172095"/>
          </a:xfrm>
          <a:prstGeom prst="rect">
            <a:avLst/>
          </a:prstGeom>
        </p:spPr>
      </p:pic>
      <p:pic>
        <p:nvPicPr>
          <p:cNvPr id="3" name="Picture 2"/>
          <p:cNvPicPr>
            <a:picLocks noChangeAspect="1"/>
          </p:cNvPicPr>
          <p:nvPr/>
        </p:nvPicPr>
        <p:blipFill>
          <a:blip r:embed="rId3"/>
          <a:stretch>
            <a:fillRect/>
          </a:stretch>
        </p:blipFill>
        <p:spPr>
          <a:xfrm>
            <a:off x="0" y="3300348"/>
            <a:ext cx="9144000" cy="2643252"/>
          </a:xfrm>
          <a:prstGeom prst="rect">
            <a:avLst/>
          </a:prstGeom>
        </p:spPr>
      </p:pic>
    </p:spTree>
    <p:extLst>
      <p:ext uri="{BB962C8B-B14F-4D97-AF65-F5344CB8AC3E}">
        <p14:creationId xmlns:p14="http://schemas.microsoft.com/office/powerpoint/2010/main" val="1610999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platforms</a:t>
            </a:r>
            <a:endParaRPr lang="en-US" dirty="0"/>
          </a:p>
        </p:txBody>
      </p:sp>
      <p:sp>
        <p:nvSpPr>
          <p:cNvPr id="6" name="Content Placeholder 5"/>
          <p:cNvSpPr>
            <a:spLocks noGrp="1"/>
          </p:cNvSpPr>
          <p:nvPr>
            <p:ph idx="1"/>
          </p:nvPr>
        </p:nvSpPr>
        <p:spPr>
          <a:xfrm>
            <a:off x="3505200" y="1679575"/>
            <a:ext cx="5178425" cy="4111625"/>
          </a:xfrm>
        </p:spPr>
        <p:txBody>
          <a:bodyPr/>
          <a:lstStyle/>
          <a:p>
            <a:r>
              <a:rPr lang="en-US" sz="2000" dirty="0" smtClean="0"/>
              <a:t>A study of </a:t>
            </a:r>
            <a:r>
              <a:rPr lang="en-US" sz="2000" dirty="0" err="1" smtClean="0"/>
              <a:t>SaaS</a:t>
            </a:r>
            <a:r>
              <a:rPr lang="en-US" sz="2000" dirty="0" smtClean="0"/>
              <a:t> application frameworks is a topic in itself.</a:t>
            </a:r>
          </a:p>
          <a:p>
            <a:r>
              <a:rPr lang="en-US" sz="2000" dirty="0" smtClean="0"/>
              <a:t>Rests on material in this course</a:t>
            </a:r>
          </a:p>
          <a:p>
            <a:r>
              <a:rPr lang="en-US" sz="2000" dirty="0" smtClean="0"/>
              <a:t>We’ll cover the basics</a:t>
            </a:r>
          </a:p>
          <a:p>
            <a:pPr lvl="1"/>
            <a:r>
              <a:rPr lang="en-US" sz="1800" dirty="0" smtClean="0"/>
              <a:t>Internet/web systems and core distributed systems material</a:t>
            </a:r>
          </a:p>
          <a:p>
            <a:r>
              <a:rPr lang="en-US" sz="2000" dirty="0" smtClean="0"/>
              <a:t>But we skip the practical details on specific frameworks.</a:t>
            </a:r>
          </a:p>
          <a:p>
            <a:pPr lvl="1"/>
            <a:r>
              <a:rPr lang="en-US" sz="1800" dirty="0" smtClean="0"/>
              <a:t>Ruby on Rails, </a:t>
            </a:r>
            <a:r>
              <a:rPr lang="en-US" sz="1800" dirty="0" err="1" smtClean="0"/>
              <a:t>Django</a:t>
            </a:r>
            <a:r>
              <a:rPr lang="en-US" sz="1800" dirty="0" smtClean="0"/>
              <a:t>, etc.</a:t>
            </a:r>
          </a:p>
          <a:p>
            <a:r>
              <a:rPr lang="en-US" sz="2000" u="sng" dirty="0"/>
              <a:t>Recommended</a:t>
            </a:r>
            <a:r>
              <a:rPr lang="en-US" sz="2000" dirty="0"/>
              <a:t>: Berkeley </a:t>
            </a:r>
            <a:r>
              <a:rPr lang="en-US" sz="2000" dirty="0" smtClean="0"/>
              <a:t>MOOC</a:t>
            </a:r>
          </a:p>
          <a:p>
            <a:pPr lvl="1"/>
            <a:r>
              <a:rPr lang="en-US" sz="1600" dirty="0" smtClean="0"/>
              <a:t>Fundamentals of Web systems and cloud-based service deployment.</a:t>
            </a:r>
          </a:p>
          <a:p>
            <a:pPr lvl="1"/>
            <a:r>
              <a:rPr lang="en-US" sz="1600" dirty="0" smtClean="0"/>
              <a:t>Examples with Ruby on Rails</a:t>
            </a:r>
            <a:endParaRPr lang="en-US" sz="1600" dirty="0"/>
          </a:p>
          <a:p>
            <a:endParaRPr lang="en-US" sz="2000"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416175"/>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639763" y="5235575"/>
            <a:ext cx="26212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651222"/>
                </a:solidFill>
              </a:rPr>
              <a:t>Web/</a:t>
            </a:r>
            <a:r>
              <a:rPr lang="en-US" sz="2000" b="1" dirty="0" err="1">
                <a:solidFill>
                  <a:srgbClr val="651222"/>
                </a:solidFill>
              </a:rPr>
              <a:t>SaaS</a:t>
            </a:r>
            <a:r>
              <a:rPr lang="en-US" sz="2000" b="1" dirty="0">
                <a:solidFill>
                  <a:srgbClr val="651222"/>
                </a:solidFill>
              </a:rPr>
              <a:t>/cloud</a:t>
            </a:r>
          </a:p>
          <a:p>
            <a:r>
              <a:rPr lang="en-US" sz="2000" b="1" dirty="0">
                <a:solidFill>
                  <a:srgbClr val="651222"/>
                </a:solidFill>
              </a:rPr>
              <a:t>http://</a:t>
            </a:r>
            <a:r>
              <a:rPr lang="en-US" sz="2000" b="1" dirty="0" err="1">
                <a:solidFill>
                  <a:srgbClr val="651222"/>
                </a:solidFill>
              </a:rPr>
              <a:t>saasbook.info</a:t>
            </a:r>
            <a:endParaRPr lang="en-US" sz="2000" b="1" dirty="0">
              <a:solidFill>
                <a:srgbClr val="651222"/>
              </a:solidFill>
            </a:endParaRPr>
          </a:p>
        </p:txBody>
      </p:sp>
      <p:sp>
        <p:nvSpPr>
          <p:cNvPr id="5" name="Rectangle 10"/>
          <p:cNvSpPr>
            <a:spLocks noChangeArrowheads="1"/>
          </p:cNvSpPr>
          <p:nvPr/>
        </p:nvSpPr>
        <p:spPr bwMode="auto">
          <a:xfrm>
            <a:off x="1371600" y="1676400"/>
            <a:ext cx="885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651222"/>
                </a:solidFill>
              </a:rPr>
              <a:t>New!</a:t>
            </a:r>
          </a:p>
          <a:p>
            <a:r>
              <a:rPr lang="en-US" dirty="0">
                <a:solidFill>
                  <a:srgbClr val="651222"/>
                </a:solidFill>
              </a:rPr>
              <a:t>$10!</a:t>
            </a:r>
          </a:p>
        </p:txBody>
      </p:sp>
    </p:spTree>
    <p:extLst>
      <p:ext uri="{BB962C8B-B14F-4D97-AF65-F5344CB8AC3E}">
        <p14:creationId xmlns:p14="http://schemas.microsoft.com/office/powerpoint/2010/main" val="26078626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13425" y="4575175"/>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02" name="Title 1"/>
          <p:cNvSpPr>
            <a:spLocks noGrp="1"/>
          </p:cNvSpPr>
          <p:nvPr>
            <p:ph type="title"/>
          </p:nvPr>
        </p:nvSpPr>
        <p:spPr/>
        <p:txBody>
          <a:bodyPr/>
          <a:lstStyle/>
          <a:p>
            <a:r>
              <a:rPr lang="en-US" sz="3600" dirty="0">
                <a:latin typeface="Arial" charset="0"/>
                <a:ea typeface="ＭＳ Ｐゴシック" charset="0"/>
                <a:cs typeface="Arial" charset="0"/>
              </a:rPr>
              <a:t>Native virtual machines (VMs)</a:t>
            </a:r>
          </a:p>
        </p:txBody>
      </p:sp>
      <p:sp>
        <p:nvSpPr>
          <p:cNvPr id="51203" name="Content Placeholder 2"/>
          <p:cNvSpPr>
            <a:spLocks noGrp="1"/>
          </p:cNvSpPr>
          <p:nvPr>
            <p:ph idx="1"/>
          </p:nvPr>
        </p:nvSpPr>
        <p:spPr>
          <a:xfrm>
            <a:off x="457200" y="1600200"/>
            <a:ext cx="8382000" cy="2819400"/>
          </a:xfrm>
        </p:spPr>
        <p:txBody>
          <a:bodyPr/>
          <a:lstStyle/>
          <a:p>
            <a:r>
              <a:rPr lang="en-US" sz="2400" b="0" dirty="0">
                <a:latin typeface="Arial" charset="0"/>
                <a:ea typeface="ＭＳ Ｐゴシック" charset="0"/>
                <a:cs typeface="Arial" charset="0"/>
              </a:rPr>
              <a:t>Slide a </a:t>
            </a:r>
            <a:r>
              <a:rPr lang="en-US" sz="2400" dirty="0">
                <a:solidFill>
                  <a:srgbClr val="651222"/>
                </a:solidFill>
                <a:latin typeface="Arial" charset="0"/>
                <a:ea typeface="ＭＳ Ｐゴシック" charset="0"/>
                <a:cs typeface="Arial" charset="0"/>
              </a:rPr>
              <a:t>hypervisor</a:t>
            </a:r>
            <a:r>
              <a:rPr lang="en-US" sz="2400" b="0" dirty="0">
                <a:latin typeface="Arial" charset="0"/>
                <a:ea typeface="ＭＳ Ｐゴシック" charset="0"/>
                <a:cs typeface="Arial" charset="0"/>
              </a:rPr>
              <a:t> underneath the kernel.</a:t>
            </a:r>
          </a:p>
          <a:p>
            <a:pPr lvl="1"/>
            <a:r>
              <a:rPr lang="en-US" sz="2000" b="0" dirty="0">
                <a:latin typeface="Arial" charset="0"/>
                <a:ea typeface="ＭＳ Ｐゴシック" charset="0"/>
                <a:cs typeface="Arial" charset="0"/>
              </a:rPr>
              <a:t>New </a:t>
            </a:r>
            <a:r>
              <a:rPr lang="en-US" sz="2000" b="0" dirty="0" smtClean="0">
                <a:latin typeface="Arial" charset="0"/>
                <a:ea typeface="ＭＳ Ｐゴシック" charset="0"/>
                <a:cs typeface="Arial" charset="0"/>
              </a:rPr>
              <a:t>OS layer: also called </a:t>
            </a:r>
            <a:r>
              <a:rPr lang="en-US" sz="2000" dirty="0">
                <a:solidFill>
                  <a:srgbClr val="651222"/>
                </a:solidFill>
                <a:latin typeface="Arial" charset="0"/>
                <a:ea typeface="ＭＳ Ｐゴシック" charset="0"/>
                <a:cs typeface="Arial" charset="0"/>
              </a:rPr>
              <a:t>virtual machine monitor (VMM)</a:t>
            </a:r>
            <a:r>
              <a:rPr lang="en-US" sz="2000" b="0" dirty="0">
                <a:latin typeface="Arial" charset="0"/>
                <a:ea typeface="ＭＳ Ｐゴシック" charset="0"/>
                <a:cs typeface="Arial" charset="0"/>
              </a:rPr>
              <a:t>.</a:t>
            </a:r>
          </a:p>
          <a:p>
            <a:r>
              <a:rPr lang="en-US" sz="2400" b="0" dirty="0">
                <a:latin typeface="Arial" charset="0"/>
                <a:ea typeface="ＭＳ Ｐゴシック" charset="0"/>
                <a:cs typeface="Arial" charset="0"/>
              </a:rPr>
              <a:t>Kernel and processes run in a </a:t>
            </a:r>
            <a:r>
              <a:rPr lang="en-US" sz="2400" dirty="0">
                <a:solidFill>
                  <a:srgbClr val="651222"/>
                </a:solidFill>
                <a:latin typeface="Arial" charset="0"/>
                <a:ea typeface="ＭＳ Ｐゴシック" charset="0"/>
                <a:cs typeface="Arial" charset="0"/>
              </a:rPr>
              <a:t>virtual machine (VM)</a:t>
            </a:r>
            <a:r>
              <a:rPr lang="en-US" sz="2400" b="0" dirty="0">
                <a:latin typeface="Arial" charset="0"/>
                <a:ea typeface="ＭＳ Ｐゴシック" charset="0"/>
                <a:cs typeface="Arial" charset="0"/>
              </a:rPr>
              <a:t>.</a:t>
            </a:r>
          </a:p>
          <a:p>
            <a:pPr lvl="1"/>
            <a:r>
              <a:rPr lang="en-US" sz="2000" b="0" dirty="0">
                <a:latin typeface="Arial" charset="0"/>
                <a:ea typeface="ＭＳ Ｐゴシック" charset="0"/>
                <a:cs typeface="Arial" charset="0"/>
              </a:rPr>
              <a:t>The VM “looks the same” to the OS as a physical machine.</a:t>
            </a:r>
          </a:p>
          <a:p>
            <a:pPr lvl="1"/>
            <a:r>
              <a:rPr lang="en-US" sz="2000" b="0" dirty="0">
                <a:latin typeface="Arial" charset="0"/>
                <a:ea typeface="ＭＳ Ｐゴシック" charset="0"/>
                <a:cs typeface="Arial" charset="0"/>
              </a:rPr>
              <a:t>The VM is a sandboxed/isolated context for an entire OS.</a:t>
            </a:r>
          </a:p>
          <a:p>
            <a:r>
              <a:rPr lang="en-US" sz="2400" b="0" dirty="0" smtClean="0">
                <a:latin typeface="Arial" charset="0"/>
                <a:ea typeface="ＭＳ Ｐゴシック" charset="0"/>
                <a:cs typeface="Arial" charset="0"/>
              </a:rPr>
              <a:t>Can run </a:t>
            </a:r>
            <a:r>
              <a:rPr lang="en-US" sz="2400" b="0" dirty="0">
                <a:latin typeface="Arial" charset="0"/>
                <a:ea typeface="ＭＳ Ｐゴシック" charset="0"/>
                <a:cs typeface="Arial" charset="0"/>
              </a:rPr>
              <a:t>multiple </a:t>
            </a:r>
            <a:r>
              <a:rPr lang="en-US" sz="2400" b="0" dirty="0" smtClean="0">
                <a:latin typeface="Arial" charset="0"/>
                <a:ea typeface="ＭＳ Ｐゴシック" charset="0"/>
                <a:cs typeface="Arial" charset="0"/>
              </a:rPr>
              <a:t>VM </a:t>
            </a:r>
            <a:r>
              <a:rPr lang="en-US" sz="2400" dirty="0" smtClean="0">
                <a:solidFill>
                  <a:schemeClr val="accent2"/>
                </a:solidFill>
                <a:latin typeface="Arial" charset="0"/>
                <a:ea typeface="ＭＳ Ｐゴシック" charset="0"/>
                <a:cs typeface="Arial" charset="0"/>
              </a:rPr>
              <a:t>instances</a:t>
            </a:r>
            <a:r>
              <a:rPr lang="en-US" sz="2400" b="0" dirty="0" smtClean="0">
                <a:latin typeface="Arial" charset="0"/>
                <a:ea typeface="ＭＳ Ｐゴシック" charset="0"/>
                <a:cs typeface="Arial" charset="0"/>
              </a:rPr>
              <a:t> </a:t>
            </a:r>
            <a:r>
              <a:rPr lang="en-US" sz="2400" b="0" dirty="0">
                <a:latin typeface="Arial" charset="0"/>
                <a:ea typeface="ＭＳ Ｐゴシック" charset="0"/>
                <a:cs typeface="Arial" charset="0"/>
              </a:rPr>
              <a:t>on a shared computer.</a:t>
            </a:r>
          </a:p>
        </p:txBody>
      </p:sp>
      <p:sp>
        <p:nvSpPr>
          <p:cNvPr id="4" name="Rectangle 3"/>
          <p:cNvSpPr/>
          <p:nvPr/>
        </p:nvSpPr>
        <p:spPr bwMode="auto">
          <a:xfrm>
            <a:off x="60356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05" name="AutoShape 10"/>
          <p:cNvSpPr>
            <a:spLocks noChangeArrowheads="1"/>
          </p:cNvSpPr>
          <p:nvPr/>
        </p:nvSpPr>
        <p:spPr bwMode="auto">
          <a:xfrm>
            <a:off x="6035675" y="5410200"/>
            <a:ext cx="1660525"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6" name="Rectangle 5"/>
          <p:cNvSpPr/>
          <p:nvPr/>
        </p:nvSpPr>
        <p:spPr bwMode="auto">
          <a:xfrm>
            <a:off x="66452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 name="Rectangle 6"/>
          <p:cNvSpPr/>
          <p:nvPr/>
        </p:nvSpPr>
        <p:spPr bwMode="auto">
          <a:xfrm>
            <a:off x="72548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08" name="AutoShape 10"/>
          <p:cNvSpPr>
            <a:spLocks noChangeArrowheads="1"/>
          </p:cNvSpPr>
          <p:nvPr/>
        </p:nvSpPr>
        <p:spPr bwMode="auto">
          <a:xfrm>
            <a:off x="1219200" y="6121400"/>
            <a:ext cx="6705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0" name="Rectangle 9"/>
          <p:cNvSpPr/>
          <p:nvPr/>
        </p:nvSpPr>
        <p:spPr bwMode="auto">
          <a:xfrm>
            <a:off x="3505200" y="4572000"/>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 name="Rectangle 10"/>
          <p:cNvSpPr/>
          <p:nvPr/>
        </p:nvSpPr>
        <p:spPr bwMode="auto">
          <a:xfrm>
            <a:off x="37258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11" name="AutoShape 10"/>
          <p:cNvSpPr>
            <a:spLocks noChangeArrowheads="1"/>
          </p:cNvSpPr>
          <p:nvPr/>
        </p:nvSpPr>
        <p:spPr bwMode="auto">
          <a:xfrm>
            <a:off x="3725863" y="5407025"/>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3" name="Rectangle 12"/>
          <p:cNvSpPr/>
          <p:nvPr/>
        </p:nvSpPr>
        <p:spPr bwMode="auto">
          <a:xfrm>
            <a:off x="43354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Rectangle 13"/>
          <p:cNvSpPr/>
          <p:nvPr/>
        </p:nvSpPr>
        <p:spPr bwMode="auto">
          <a:xfrm>
            <a:off x="49450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 name="Rectangle 14"/>
          <p:cNvSpPr/>
          <p:nvPr/>
        </p:nvSpPr>
        <p:spPr bwMode="auto">
          <a:xfrm>
            <a:off x="1219200" y="4572000"/>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 name="Rectangle 15"/>
          <p:cNvSpPr/>
          <p:nvPr/>
        </p:nvSpPr>
        <p:spPr bwMode="auto">
          <a:xfrm>
            <a:off x="14398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16" name="AutoShape 10"/>
          <p:cNvSpPr>
            <a:spLocks noChangeArrowheads="1"/>
          </p:cNvSpPr>
          <p:nvPr/>
        </p:nvSpPr>
        <p:spPr bwMode="auto">
          <a:xfrm>
            <a:off x="1439863" y="5407025"/>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8" name="Rectangle 17"/>
          <p:cNvSpPr/>
          <p:nvPr/>
        </p:nvSpPr>
        <p:spPr bwMode="auto">
          <a:xfrm>
            <a:off x="20494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 name="Rectangle 18"/>
          <p:cNvSpPr/>
          <p:nvPr/>
        </p:nvSpPr>
        <p:spPr bwMode="auto">
          <a:xfrm>
            <a:off x="26590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 name="Text Box 18"/>
          <p:cNvSpPr txBox="1">
            <a:spLocks noChangeArrowheads="1"/>
          </p:cNvSpPr>
          <p:nvPr/>
        </p:nvSpPr>
        <p:spPr bwMode="auto">
          <a:xfrm>
            <a:off x="3200400" y="609600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dirty="0" smtClean="0">
                <a:solidFill>
                  <a:srgbClr val="00264D"/>
                </a:solidFill>
              </a:rPr>
              <a:t>hypervisor (VMM)</a:t>
            </a:r>
          </a:p>
        </p:txBody>
      </p:sp>
      <p:sp>
        <p:nvSpPr>
          <p:cNvPr id="21" name="Text Box 18"/>
          <p:cNvSpPr txBox="1">
            <a:spLocks noChangeArrowheads="1"/>
          </p:cNvSpPr>
          <p:nvPr/>
        </p:nvSpPr>
        <p:spPr bwMode="auto">
          <a:xfrm>
            <a:off x="228600" y="609600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dirty="0" smtClean="0">
                <a:solidFill>
                  <a:srgbClr val="00264D"/>
                </a:solidFill>
              </a:rPr>
              <a:t>host</a:t>
            </a:r>
          </a:p>
        </p:txBody>
      </p:sp>
      <p:sp>
        <p:nvSpPr>
          <p:cNvPr id="22" name="Text Box 18"/>
          <p:cNvSpPr txBox="1">
            <a:spLocks noChangeArrowheads="1"/>
          </p:cNvSpPr>
          <p:nvPr/>
        </p:nvSpPr>
        <p:spPr bwMode="auto">
          <a:xfrm>
            <a:off x="76200" y="502920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dirty="0" smtClean="0">
                <a:solidFill>
                  <a:srgbClr val="00264D"/>
                </a:solidFill>
              </a:rPr>
              <a:t>guests</a:t>
            </a:r>
          </a:p>
        </p:txBody>
      </p:sp>
    </p:spTree>
    <p:extLst>
      <p:ext uri="{BB962C8B-B14F-4D97-AF65-F5344CB8AC3E}">
        <p14:creationId xmlns:p14="http://schemas.microsoft.com/office/powerpoint/2010/main" val="59159801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182688"/>
            <a:ext cx="4840288"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4899025" y="2762250"/>
            <a:ext cx="2111375" cy="1395413"/>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 name="Rectangle 23"/>
          <p:cNvSpPr/>
          <p:nvPr/>
        </p:nvSpPr>
        <p:spPr bwMode="auto">
          <a:xfrm>
            <a:off x="51212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28" name="AutoShape 10"/>
          <p:cNvSpPr>
            <a:spLocks noChangeArrowheads="1"/>
          </p:cNvSpPr>
          <p:nvPr/>
        </p:nvSpPr>
        <p:spPr bwMode="auto">
          <a:xfrm>
            <a:off x="5121275" y="3598863"/>
            <a:ext cx="1660525"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26" name="Rectangle 25"/>
          <p:cNvSpPr/>
          <p:nvPr/>
        </p:nvSpPr>
        <p:spPr bwMode="auto">
          <a:xfrm>
            <a:off x="57308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Rectangle 26"/>
          <p:cNvSpPr/>
          <p:nvPr/>
        </p:nvSpPr>
        <p:spPr bwMode="auto">
          <a:xfrm>
            <a:off x="63404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1" name="AutoShape 10"/>
          <p:cNvSpPr>
            <a:spLocks noChangeArrowheads="1"/>
          </p:cNvSpPr>
          <p:nvPr/>
        </p:nvSpPr>
        <p:spPr bwMode="auto">
          <a:xfrm>
            <a:off x="304800" y="4310063"/>
            <a:ext cx="6705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29" name="Rectangle 28"/>
          <p:cNvSpPr/>
          <p:nvPr/>
        </p:nvSpPr>
        <p:spPr bwMode="auto">
          <a:xfrm>
            <a:off x="2590800" y="2760663"/>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0" name="Rectangle 29"/>
          <p:cNvSpPr/>
          <p:nvPr/>
        </p:nvSpPr>
        <p:spPr bwMode="auto">
          <a:xfrm>
            <a:off x="28114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4" name="AutoShape 10"/>
          <p:cNvSpPr>
            <a:spLocks noChangeArrowheads="1"/>
          </p:cNvSpPr>
          <p:nvPr/>
        </p:nvSpPr>
        <p:spPr bwMode="auto">
          <a:xfrm>
            <a:off x="2811463" y="3595688"/>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32" name="Rectangle 31"/>
          <p:cNvSpPr/>
          <p:nvPr/>
        </p:nvSpPr>
        <p:spPr bwMode="auto">
          <a:xfrm>
            <a:off x="34210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3" name="Rectangle 32"/>
          <p:cNvSpPr/>
          <p:nvPr/>
        </p:nvSpPr>
        <p:spPr bwMode="auto">
          <a:xfrm>
            <a:off x="40306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4" name="Rectangle 33"/>
          <p:cNvSpPr/>
          <p:nvPr/>
        </p:nvSpPr>
        <p:spPr bwMode="auto">
          <a:xfrm>
            <a:off x="304800" y="2760663"/>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5" name="Rectangle 34"/>
          <p:cNvSpPr/>
          <p:nvPr/>
        </p:nvSpPr>
        <p:spPr bwMode="auto">
          <a:xfrm>
            <a:off x="5254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9" name="AutoShape 10"/>
          <p:cNvSpPr>
            <a:spLocks noChangeArrowheads="1"/>
          </p:cNvSpPr>
          <p:nvPr/>
        </p:nvSpPr>
        <p:spPr bwMode="auto">
          <a:xfrm>
            <a:off x="525463" y="3595688"/>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37" name="Rectangle 36"/>
          <p:cNvSpPr/>
          <p:nvPr/>
        </p:nvSpPr>
        <p:spPr bwMode="auto">
          <a:xfrm>
            <a:off x="11350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8" name="Rectangle 37"/>
          <p:cNvSpPr/>
          <p:nvPr/>
        </p:nvSpPr>
        <p:spPr bwMode="auto">
          <a:xfrm>
            <a:off x="17446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cxnSp>
        <p:nvCxnSpPr>
          <p:cNvPr id="52242" name="Straight Connector 4"/>
          <p:cNvCxnSpPr>
            <a:cxnSpLocks noChangeShapeType="1"/>
          </p:cNvCxnSpPr>
          <p:nvPr/>
        </p:nvCxnSpPr>
        <p:spPr bwMode="auto">
          <a:xfrm>
            <a:off x="304800" y="4208463"/>
            <a:ext cx="8685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52243" name="Text Box 93"/>
          <p:cNvSpPr txBox="1">
            <a:spLocks noChangeArrowheads="1"/>
          </p:cNvSpPr>
          <p:nvPr/>
        </p:nvSpPr>
        <p:spPr bwMode="auto">
          <a:xfrm>
            <a:off x="7162800" y="2455863"/>
            <a:ext cx="16938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guest or tenant</a:t>
            </a:r>
          </a:p>
          <a:p>
            <a:pPr algn="ctr" defTabSz="914400" eaLnBrk="1" hangingPunct="1"/>
            <a:r>
              <a:rPr lang="en-US" b="1" dirty="0" smtClean="0">
                <a:solidFill>
                  <a:srgbClr val="000000"/>
                </a:solidFill>
              </a:rPr>
              <a:t>VM contexts</a:t>
            </a:r>
          </a:p>
        </p:txBody>
      </p:sp>
      <p:sp>
        <p:nvSpPr>
          <p:cNvPr id="52244" name="Text Box 93"/>
          <p:cNvSpPr txBox="1">
            <a:spLocks noChangeArrowheads="1"/>
          </p:cNvSpPr>
          <p:nvPr/>
        </p:nvSpPr>
        <p:spPr bwMode="auto">
          <a:xfrm>
            <a:off x="7162800" y="4352925"/>
            <a:ext cx="16938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host</a:t>
            </a:r>
          </a:p>
        </p:txBody>
      </p:sp>
      <p:sp>
        <p:nvSpPr>
          <p:cNvPr id="52245" name="Text Box 93"/>
          <p:cNvSpPr txBox="1">
            <a:spLocks noChangeArrowheads="1"/>
          </p:cNvSpPr>
          <p:nvPr/>
        </p:nvSpPr>
        <p:spPr bwMode="auto">
          <a:xfrm>
            <a:off x="2355850" y="4310063"/>
            <a:ext cx="2749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hypervisor/VMM</a:t>
            </a:r>
          </a:p>
        </p:txBody>
      </p:sp>
      <p:sp>
        <p:nvSpPr>
          <p:cNvPr id="52246" name="Text Box 93"/>
          <p:cNvSpPr txBox="1">
            <a:spLocks noChangeArrowheads="1"/>
          </p:cNvSpPr>
          <p:nvPr/>
        </p:nvSpPr>
        <p:spPr bwMode="auto">
          <a:xfrm>
            <a:off x="341313" y="2286000"/>
            <a:ext cx="2014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VM1</a:t>
            </a:r>
          </a:p>
        </p:txBody>
      </p:sp>
      <p:sp>
        <p:nvSpPr>
          <p:cNvPr id="52247" name="Text Box 93"/>
          <p:cNvSpPr txBox="1">
            <a:spLocks noChangeArrowheads="1"/>
          </p:cNvSpPr>
          <p:nvPr/>
        </p:nvSpPr>
        <p:spPr bwMode="auto">
          <a:xfrm>
            <a:off x="2646363" y="2286000"/>
            <a:ext cx="2016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VM2</a:t>
            </a:r>
          </a:p>
        </p:txBody>
      </p:sp>
      <p:sp>
        <p:nvSpPr>
          <p:cNvPr id="52248" name="Text Box 93"/>
          <p:cNvSpPr txBox="1">
            <a:spLocks noChangeArrowheads="1"/>
          </p:cNvSpPr>
          <p:nvPr/>
        </p:nvSpPr>
        <p:spPr bwMode="auto">
          <a:xfrm>
            <a:off x="4953000" y="2286000"/>
            <a:ext cx="20145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VM3</a:t>
            </a:r>
          </a:p>
        </p:txBody>
      </p:sp>
      <p:sp>
        <p:nvSpPr>
          <p:cNvPr id="52249" name="Text Box 93"/>
          <p:cNvSpPr txBox="1">
            <a:spLocks noChangeArrowheads="1"/>
          </p:cNvSpPr>
          <p:nvPr/>
        </p:nvSpPr>
        <p:spPr bwMode="auto">
          <a:xfrm>
            <a:off x="493713"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1</a:t>
            </a:r>
            <a:endParaRPr lang="en-US" b="1" smtClean="0">
              <a:solidFill>
                <a:srgbClr val="000000"/>
              </a:solidFill>
            </a:endParaRPr>
          </a:p>
        </p:txBody>
      </p:sp>
      <p:sp>
        <p:nvSpPr>
          <p:cNvPr id="52250" name="Text Box 93"/>
          <p:cNvSpPr txBox="1">
            <a:spLocks noChangeArrowheads="1"/>
          </p:cNvSpPr>
          <p:nvPr/>
        </p:nvSpPr>
        <p:spPr bwMode="auto">
          <a:xfrm>
            <a:off x="2801938"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2</a:t>
            </a:r>
            <a:endParaRPr lang="en-US" b="1" smtClean="0">
              <a:solidFill>
                <a:srgbClr val="000000"/>
              </a:solidFill>
            </a:endParaRPr>
          </a:p>
        </p:txBody>
      </p:sp>
      <p:sp>
        <p:nvSpPr>
          <p:cNvPr id="52251" name="Text Box 93"/>
          <p:cNvSpPr txBox="1">
            <a:spLocks noChangeArrowheads="1"/>
          </p:cNvSpPr>
          <p:nvPr/>
        </p:nvSpPr>
        <p:spPr bwMode="auto">
          <a:xfrm>
            <a:off x="5087938"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3</a:t>
            </a:r>
            <a:endParaRPr lang="en-US" b="1" smtClean="0">
              <a:solidFill>
                <a:srgbClr val="000000"/>
              </a:solidFill>
            </a:endParaRPr>
          </a:p>
        </p:txBody>
      </p:sp>
      <p:sp>
        <p:nvSpPr>
          <p:cNvPr id="52252" name="Text Box 93"/>
          <p:cNvSpPr txBox="1">
            <a:spLocks noChangeArrowheads="1"/>
          </p:cNvSpPr>
          <p:nvPr/>
        </p:nvSpPr>
        <p:spPr bwMode="auto">
          <a:xfrm>
            <a:off x="417513"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P1A</a:t>
            </a:r>
            <a:endParaRPr lang="en-US" b="1" smtClean="0">
              <a:solidFill>
                <a:srgbClr val="000000"/>
              </a:solidFill>
            </a:endParaRPr>
          </a:p>
        </p:txBody>
      </p:sp>
      <p:sp>
        <p:nvSpPr>
          <p:cNvPr id="52253" name="Text Box 93"/>
          <p:cNvSpPr txBox="1">
            <a:spLocks noChangeArrowheads="1"/>
          </p:cNvSpPr>
          <p:nvPr/>
        </p:nvSpPr>
        <p:spPr bwMode="auto">
          <a:xfrm>
            <a:off x="3290888"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P2B</a:t>
            </a:r>
            <a:endParaRPr lang="en-US" b="1" smtClean="0">
              <a:solidFill>
                <a:srgbClr val="000000"/>
              </a:solidFill>
            </a:endParaRPr>
          </a:p>
        </p:txBody>
      </p:sp>
      <p:sp>
        <p:nvSpPr>
          <p:cNvPr id="52254" name="Text Box 93"/>
          <p:cNvSpPr txBox="1">
            <a:spLocks noChangeArrowheads="1"/>
          </p:cNvSpPr>
          <p:nvPr/>
        </p:nvSpPr>
        <p:spPr bwMode="auto">
          <a:xfrm>
            <a:off x="6218238"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P3C</a:t>
            </a:r>
            <a:endParaRPr lang="en-US" b="1" smtClean="0">
              <a:solidFill>
                <a:srgbClr val="000000"/>
              </a:solidFill>
            </a:endParaRPr>
          </a:p>
        </p:txBody>
      </p:sp>
      <p:pic>
        <p:nvPicPr>
          <p:cNvPr id="522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5410200"/>
            <a:ext cx="2949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15875"/>
            <a:ext cx="22336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838200"/>
            <a:ext cx="1892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202238"/>
            <a:ext cx="15795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5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470525"/>
            <a:ext cx="21621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53760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support: VT</a:t>
            </a:r>
            <a:endParaRPr lang="en-US" dirty="0"/>
          </a:p>
        </p:txBody>
      </p:sp>
      <p:sp>
        <p:nvSpPr>
          <p:cNvPr id="5" name="Content Placeholder 4"/>
          <p:cNvSpPr>
            <a:spLocks noGrp="1"/>
          </p:cNvSpPr>
          <p:nvPr>
            <p:ph idx="1"/>
          </p:nvPr>
        </p:nvSpPr>
        <p:spPr>
          <a:xfrm>
            <a:off x="228600" y="1447800"/>
            <a:ext cx="8382000" cy="4111625"/>
          </a:xfrm>
        </p:spPr>
        <p:txBody>
          <a:bodyPr/>
          <a:lstStyle/>
          <a:p>
            <a:r>
              <a:rPr lang="en-US" sz="2400" b="0" dirty="0" smtClean="0"/>
              <a:t>These VMs can run a full OS with a kernel and multiple processes with </a:t>
            </a:r>
            <a:r>
              <a:rPr lang="en-US" sz="2400" dirty="0" smtClean="0"/>
              <a:t>direct execution</a:t>
            </a:r>
            <a:r>
              <a:rPr lang="en-US" sz="2400" b="0" dirty="0" smtClean="0"/>
              <a:t>: they are not interpreted!</a:t>
            </a:r>
          </a:p>
          <a:p>
            <a:r>
              <a:rPr lang="en-US" sz="2400" b="0" dirty="0" smtClean="0"/>
              <a:t>Kernel, process, and hypervisor all run on the same cores, at full speed. </a:t>
            </a:r>
            <a:r>
              <a:rPr lang="en-US" sz="2400" b="0" dirty="0"/>
              <a:t> </a:t>
            </a:r>
            <a:r>
              <a:rPr lang="en-US" sz="2400" b="0" dirty="0" smtClean="0"/>
              <a:t>(Note: distinct from Java JVM.)</a:t>
            </a:r>
          </a:p>
          <a:p>
            <a:r>
              <a:rPr lang="en-US" sz="2400" b="0" dirty="0" smtClean="0"/>
              <a:t>VMs used to be implemented in all sorts of goofy ways.</a:t>
            </a:r>
          </a:p>
          <a:p>
            <a:r>
              <a:rPr lang="en-US" sz="2400" b="0" dirty="0" smtClean="0"/>
              <a:t>Since 2007-2010 chip vendors offer hardware support.</a:t>
            </a:r>
            <a:endParaRPr lang="en-US" sz="2400" b="0" dirty="0"/>
          </a:p>
        </p:txBody>
      </p:sp>
      <p:pic>
        <p:nvPicPr>
          <p:cNvPr id="3" name="Picture 2"/>
          <p:cNvPicPr>
            <a:picLocks noChangeAspect="1"/>
          </p:cNvPicPr>
          <p:nvPr/>
        </p:nvPicPr>
        <p:blipFill rotWithShape="1">
          <a:blip r:embed="rId3"/>
          <a:srcRect l="19641" t="11556" r="19641" b="12444"/>
          <a:stretch/>
        </p:blipFill>
        <p:spPr>
          <a:xfrm>
            <a:off x="4694543" y="4343399"/>
            <a:ext cx="4220857" cy="2438401"/>
          </a:xfrm>
          <a:prstGeom prst="rect">
            <a:avLst/>
          </a:prstGeom>
        </p:spPr>
      </p:pic>
      <p:sp>
        <p:nvSpPr>
          <p:cNvPr id="6" name="Text Box 93"/>
          <p:cNvSpPr txBox="1">
            <a:spLocks noChangeArrowheads="1"/>
          </p:cNvSpPr>
          <p:nvPr/>
        </p:nvSpPr>
        <p:spPr bwMode="auto">
          <a:xfrm>
            <a:off x="287337" y="4343400"/>
            <a:ext cx="4360863"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dirty="0" smtClean="0">
                <a:solidFill>
                  <a:srgbClr val="000000"/>
                </a:solidFill>
              </a:rPr>
              <a:t>Intel VT and VT-d, AMD-V</a:t>
            </a:r>
          </a:p>
          <a:p>
            <a:pPr defTabSz="914400" eaLnBrk="1" hangingPunct="1"/>
            <a:r>
              <a:rPr lang="en-US" dirty="0" smtClean="0">
                <a:solidFill>
                  <a:srgbClr val="000000"/>
                </a:solidFill>
              </a:rPr>
              <a:t>+ new CPU modes</a:t>
            </a:r>
          </a:p>
          <a:p>
            <a:pPr defTabSz="914400" eaLnBrk="1" hangingPunct="1"/>
            <a:r>
              <a:rPr lang="en-US" dirty="0" smtClean="0">
                <a:solidFill>
                  <a:srgbClr val="000000"/>
                </a:solidFill>
              </a:rPr>
              <a:t>+ new CPU events/transitions</a:t>
            </a:r>
          </a:p>
          <a:p>
            <a:pPr defTabSz="914400" eaLnBrk="1" hangingPunct="1"/>
            <a:r>
              <a:rPr lang="en-US" dirty="0" smtClean="0">
                <a:solidFill>
                  <a:srgbClr val="000000"/>
                </a:solidFill>
              </a:rPr>
              <a:t>+ a </a:t>
            </a:r>
            <a:r>
              <a:rPr lang="en-US" dirty="0" smtClean="0">
                <a:solidFill>
                  <a:srgbClr val="000000"/>
                </a:solidFill>
              </a:rPr>
              <a:t>new level </a:t>
            </a:r>
            <a:r>
              <a:rPr lang="en-US" dirty="0" smtClean="0">
                <a:solidFill>
                  <a:srgbClr val="000000"/>
                </a:solidFill>
              </a:rPr>
              <a:t>of VA translation</a:t>
            </a:r>
          </a:p>
          <a:p>
            <a:pPr defTabSz="914400" eaLnBrk="1" hangingPunct="1"/>
            <a:r>
              <a:rPr lang="en-US" dirty="0">
                <a:solidFill>
                  <a:srgbClr val="000000"/>
                </a:solidFill>
              </a:rPr>
              <a:t> </a:t>
            </a:r>
            <a:r>
              <a:rPr lang="en-US" dirty="0" smtClean="0">
                <a:solidFill>
                  <a:srgbClr val="000000"/>
                </a:solidFill>
              </a:rPr>
              <a:t>  </a:t>
            </a:r>
            <a:r>
              <a:rPr lang="en-US" dirty="0" smtClean="0">
                <a:solidFill>
                  <a:srgbClr val="000000"/>
                </a:solidFill>
              </a:rPr>
              <a:t>Extended </a:t>
            </a:r>
            <a:r>
              <a:rPr lang="en-US" dirty="0">
                <a:solidFill>
                  <a:srgbClr val="000000"/>
                </a:solidFill>
              </a:rPr>
              <a:t>P</a:t>
            </a:r>
            <a:r>
              <a:rPr lang="en-US" dirty="0" smtClean="0">
                <a:solidFill>
                  <a:srgbClr val="000000"/>
                </a:solidFill>
              </a:rPr>
              <a:t>age </a:t>
            </a:r>
            <a:r>
              <a:rPr lang="en-US" dirty="0">
                <a:solidFill>
                  <a:srgbClr val="000000"/>
                </a:solidFill>
              </a:rPr>
              <a:t>T</a:t>
            </a:r>
            <a:r>
              <a:rPr lang="en-US" dirty="0" smtClean="0">
                <a:solidFill>
                  <a:srgbClr val="000000"/>
                </a:solidFill>
              </a:rPr>
              <a:t>ables </a:t>
            </a:r>
            <a:r>
              <a:rPr lang="en-US" dirty="0" smtClean="0">
                <a:solidFill>
                  <a:srgbClr val="000000"/>
                </a:solidFill>
              </a:rPr>
              <a:t>(EPT)</a:t>
            </a:r>
          </a:p>
        </p:txBody>
      </p:sp>
    </p:spTree>
    <p:extLst>
      <p:ext uri="{BB962C8B-B14F-4D97-AF65-F5344CB8AC3E}">
        <p14:creationId xmlns:p14="http://schemas.microsoft.com/office/powerpoint/2010/main" val="3722376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p:txBody>
          <a:bodyPr/>
          <a:lstStyle/>
          <a:p>
            <a:r>
              <a:rPr lang="en-US">
                <a:latin typeface="Arial" charset="0"/>
                <a:ea typeface="ＭＳ Ｐゴシック" charset="0"/>
                <a:cs typeface="Arial" charset="0"/>
              </a:rPr>
              <a:t>VT in a Nutshell</a:t>
            </a:r>
          </a:p>
        </p:txBody>
      </p:sp>
      <p:sp>
        <p:nvSpPr>
          <p:cNvPr id="69634" name="Content Placeholder 2"/>
          <p:cNvSpPr>
            <a:spLocks noGrp="1"/>
          </p:cNvSpPr>
          <p:nvPr>
            <p:ph idx="1"/>
          </p:nvPr>
        </p:nvSpPr>
        <p:spPr/>
        <p:txBody>
          <a:bodyPr/>
          <a:lstStyle/>
          <a:p>
            <a:r>
              <a:rPr lang="en-US" sz="2400" dirty="0">
                <a:latin typeface="Arial" charset="0"/>
                <a:ea typeface="ＭＳ Ｐゴシック" charset="0"/>
                <a:cs typeface="Arial" charset="0"/>
              </a:rPr>
              <a:t>New VM mode bit</a:t>
            </a:r>
          </a:p>
          <a:p>
            <a:pPr lvl="1"/>
            <a:r>
              <a:rPr lang="en-US" sz="2000" dirty="0">
                <a:solidFill>
                  <a:schemeClr val="accent2"/>
                </a:solidFill>
                <a:latin typeface="Arial" charset="0"/>
                <a:ea typeface="ＭＳ Ｐゴシック" charset="0"/>
                <a:cs typeface="Arial" charset="0"/>
              </a:rPr>
              <a:t>Orthogonal </a:t>
            </a:r>
            <a:r>
              <a:rPr lang="en-US" sz="2000" dirty="0">
                <a:latin typeface="Arial" charset="0"/>
                <a:ea typeface="ＭＳ Ｐゴシック" charset="0"/>
                <a:cs typeface="Arial" charset="0"/>
              </a:rPr>
              <a:t>to </a:t>
            </a:r>
            <a:r>
              <a:rPr lang="en-US" sz="2000" dirty="0" smtClean="0">
                <a:latin typeface="Arial" charset="0"/>
                <a:ea typeface="ＭＳ Ｐゴシック" charset="0"/>
                <a:cs typeface="Arial" charset="0"/>
              </a:rPr>
              <a:t>CPL (e.g., kernel/user mode)</a:t>
            </a:r>
            <a:endParaRPr lang="en-US" sz="2000" dirty="0">
              <a:latin typeface="Arial" charset="0"/>
              <a:ea typeface="ＭＳ Ｐゴシック" charset="0"/>
              <a:cs typeface="Arial" charset="0"/>
            </a:endParaRPr>
          </a:p>
          <a:p>
            <a:r>
              <a:rPr lang="en-US" sz="2400" dirty="0">
                <a:latin typeface="Arial" charset="0"/>
                <a:ea typeface="ＭＳ Ｐゴシック" charset="0"/>
                <a:cs typeface="Arial" charset="0"/>
              </a:rPr>
              <a:t>If VM mode is </a:t>
            </a:r>
            <a:r>
              <a:rPr lang="en-US" sz="2400" dirty="0" smtClean="0">
                <a:solidFill>
                  <a:srgbClr val="651222"/>
                </a:solidFill>
                <a:latin typeface="Arial" charset="0"/>
                <a:ea typeface="ＭＳ Ｐゴシック" charset="0"/>
                <a:cs typeface="Arial" charset="0"/>
              </a:rPr>
              <a:t>off </a:t>
            </a:r>
            <a:r>
              <a:rPr lang="en-US" sz="2400" dirty="0" smtClean="0">
                <a:latin typeface="Arial" charset="0"/>
                <a:ea typeface="ＭＳ Ｐゴシック" charset="0"/>
                <a:cs typeface="Arial" charset="0"/>
                <a:sym typeface="Wingdings"/>
              </a:rPr>
              <a:t> h</a:t>
            </a:r>
            <a:r>
              <a:rPr lang="en-US" sz="2400" dirty="0" smtClean="0">
                <a:latin typeface="Arial" charset="0"/>
                <a:ea typeface="ＭＳ Ｐゴシック" charset="0"/>
                <a:cs typeface="Arial" charset="0"/>
              </a:rPr>
              <a:t>ost mode</a:t>
            </a:r>
            <a:endParaRPr lang="en-US" sz="2400" dirty="0">
              <a:latin typeface="Arial" charset="0"/>
              <a:ea typeface="ＭＳ Ｐゴシック" charset="0"/>
              <a:cs typeface="Arial" charset="0"/>
            </a:endParaRPr>
          </a:p>
          <a:p>
            <a:pPr lvl="1"/>
            <a:r>
              <a:rPr lang="en-US" sz="2000" b="0" dirty="0">
                <a:latin typeface="Arial" charset="0"/>
                <a:ea typeface="ＭＳ Ｐゴシック" charset="0"/>
                <a:cs typeface="Arial" charset="0"/>
              </a:rPr>
              <a:t>Machine </a:t>
            </a:r>
            <a:r>
              <a:rPr lang="en-US" sz="2000" b="0" dirty="0" smtClean="0">
                <a:latin typeface="Arial" charset="0"/>
                <a:ea typeface="ＭＳ Ｐゴシック" charset="0"/>
                <a:cs typeface="Arial" charset="0"/>
              </a:rPr>
              <a:t>“looks </a:t>
            </a:r>
            <a:r>
              <a:rPr lang="en-US" sz="2000" b="0" dirty="0">
                <a:latin typeface="Arial" charset="0"/>
                <a:ea typeface="ＭＳ Ｐゴシック" charset="0"/>
                <a:cs typeface="Arial" charset="0"/>
              </a:rPr>
              <a:t>just like it always </a:t>
            </a:r>
            <a:r>
              <a:rPr lang="en-US" sz="2000" b="0" dirty="0" smtClean="0">
                <a:latin typeface="Arial" charset="0"/>
                <a:ea typeface="ＭＳ Ｐゴシック" charset="0"/>
                <a:cs typeface="Arial" charset="0"/>
              </a:rPr>
              <a:t>did” (“</a:t>
            </a:r>
            <a:r>
              <a:rPr lang="en-US" sz="2000" dirty="0" smtClean="0">
                <a:latin typeface="Arial" charset="0"/>
                <a:ea typeface="ＭＳ Ｐゴシック" charset="0"/>
                <a:cs typeface="Arial" charset="0"/>
              </a:rPr>
              <a:t>VMX root”</a:t>
            </a:r>
            <a:r>
              <a:rPr lang="en-US" sz="2000" b="0" dirty="0" smtClean="0">
                <a:latin typeface="Arial" charset="0"/>
                <a:ea typeface="ＭＳ Ｐゴシック" charset="0"/>
                <a:cs typeface="Arial" charset="0"/>
              </a:rPr>
              <a:t>)</a:t>
            </a:r>
            <a:endParaRPr lang="en-US" sz="2000" b="0" dirty="0">
              <a:latin typeface="Arial" charset="0"/>
              <a:ea typeface="ＭＳ Ｐゴシック" charset="0"/>
              <a:cs typeface="Arial" charset="0"/>
            </a:endParaRPr>
          </a:p>
          <a:p>
            <a:r>
              <a:rPr lang="en-US" sz="2400" dirty="0">
                <a:latin typeface="Arial" charset="0"/>
                <a:ea typeface="ＭＳ Ｐゴシック" charset="0"/>
                <a:cs typeface="Arial" charset="0"/>
              </a:rPr>
              <a:t>If VM bit is </a:t>
            </a:r>
            <a:r>
              <a:rPr lang="en-US" sz="2400" dirty="0" smtClean="0">
                <a:solidFill>
                  <a:srgbClr val="651222"/>
                </a:solidFill>
                <a:latin typeface="Arial" charset="0"/>
                <a:ea typeface="ＭＳ Ｐゴシック" charset="0"/>
                <a:cs typeface="Arial" charset="0"/>
              </a:rPr>
              <a:t>on </a:t>
            </a:r>
            <a:r>
              <a:rPr lang="en-US" sz="2400" dirty="0" smtClean="0">
                <a:latin typeface="Arial" charset="0"/>
                <a:ea typeface="ＭＳ Ｐゴシック" charset="0"/>
                <a:cs typeface="Arial" charset="0"/>
                <a:sym typeface="Wingdings"/>
              </a:rPr>
              <a:t> </a:t>
            </a:r>
            <a:r>
              <a:rPr lang="en-US" sz="2400" dirty="0" smtClean="0">
                <a:latin typeface="Arial" charset="0"/>
                <a:ea typeface="ＭＳ Ｐゴシック" charset="0"/>
                <a:cs typeface="Arial" charset="0"/>
              </a:rPr>
              <a:t>guest mode</a:t>
            </a:r>
            <a:endParaRPr lang="en-US" sz="2400" dirty="0">
              <a:latin typeface="Arial" charset="0"/>
              <a:ea typeface="ＭＳ Ｐゴシック" charset="0"/>
              <a:cs typeface="Arial" charset="0"/>
            </a:endParaRPr>
          </a:p>
          <a:p>
            <a:pPr lvl="1"/>
            <a:r>
              <a:rPr lang="en-US" sz="2000" b="0" dirty="0">
                <a:latin typeface="Arial" charset="0"/>
                <a:ea typeface="ＭＳ Ｐゴシック" charset="0"/>
                <a:cs typeface="Arial" charset="0"/>
              </a:rPr>
              <a:t>Machine is running a guest </a:t>
            </a:r>
            <a:r>
              <a:rPr lang="en-US" sz="2000" b="0" dirty="0" smtClean="0">
                <a:latin typeface="Arial" charset="0"/>
                <a:ea typeface="ＭＳ Ｐゴシック" charset="0"/>
                <a:cs typeface="Arial" charset="0"/>
              </a:rPr>
              <a:t>VM: “</a:t>
            </a:r>
            <a:r>
              <a:rPr lang="en-US" sz="2000" dirty="0">
                <a:latin typeface="Arial" charset="0"/>
                <a:ea typeface="ＭＳ Ｐゴシック" charset="0"/>
                <a:cs typeface="Arial" charset="0"/>
              </a:rPr>
              <a:t>VMX non-root </a:t>
            </a:r>
            <a:r>
              <a:rPr lang="en-US" sz="2000" dirty="0" smtClean="0">
                <a:latin typeface="Arial" charset="0"/>
                <a:ea typeface="ＭＳ Ｐゴシック" charset="0"/>
                <a:cs typeface="Arial" charset="0"/>
              </a:rPr>
              <a:t>mode</a:t>
            </a:r>
            <a:r>
              <a:rPr lang="en-US" sz="2000" b="0" dirty="0" smtClean="0">
                <a:latin typeface="Arial" charset="0"/>
                <a:ea typeface="ＭＳ Ｐゴシック" charset="0"/>
                <a:cs typeface="Arial" charset="0"/>
              </a:rPr>
              <a:t>”</a:t>
            </a:r>
          </a:p>
          <a:p>
            <a:pPr lvl="1"/>
            <a:r>
              <a:rPr lang="en-US" sz="2000" b="0" dirty="0" smtClean="0">
                <a:latin typeface="Arial" charset="0"/>
                <a:ea typeface="ＭＳ Ｐゴシック" charset="0"/>
                <a:cs typeface="Arial" charset="0"/>
              </a:rPr>
              <a:t>Machine “looks just like it always did” to the guest, BUT:</a:t>
            </a:r>
            <a:endParaRPr lang="en-US" sz="2000" b="0" dirty="0">
              <a:latin typeface="Arial" charset="0"/>
              <a:ea typeface="ＭＳ Ｐゴシック" charset="0"/>
              <a:cs typeface="Arial" charset="0"/>
            </a:endParaRPr>
          </a:p>
          <a:p>
            <a:pPr lvl="1"/>
            <a:r>
              <a:rPr lang="en-US" sz="2000" b="0" dirty="0">
                <a:latin typeface="Arial" charset="0"/>
                <a:ea typeface="ＭＳ Ｐゴシック" charset="0"/>
                <a:cs typeface="Arial" charset="0"/>
              </a:rPr>
              <a:t>Various events </a:t>
            </a:r>
            <a:r>
              <a:rPr lang="en-US" sz="2000" b="0" dirty="0" smtClean="0">
                <a:latin typeface="Arial" charset="0"/>
                <a:ea typeface="ＭＳ Ｐゴシック" charset="0"/>
                <a:cs typeface="Arial" charset="0"/>
              </a:rPr>
              <a:t>trigger gated </a:t>
            </a:r>
            <a:r>
              <a:rPr lang="en-US" sz="2000" b="0" dirty="0">
                <a:latin typeface="Arial" charset="0"/>
                <a:ea typeface="ＭＳ Ｐゴシック" charset="0"/>
                <a:cs typeface="Arial" charset="0"/>
              </a:rPr>
              <a:t>entry </a:t>
            </a:r>
            <a:r>
              <a:rPr lang="en-US" sz="2000" b="0" dirty="0" smtClean="0">
                <a:latin typeface="Arial" charset="0"/>
                <a:ea typeface="ＭＳ Ｐゴシック" charset="0"/>
                <a:cs typeface="Arial" charset="0"/>
              </a:rPr>
              <a:t>to hypervisor (in VMX root)</a:t>
            </a:r>
            <a:endParaRPr lang="en-US" sz="2000" b="0" dirty="0">
              <a:latin typeface="Arial" charset="0"/>
              <a:ea typeface="ＭＳ Ｐゴシック" charset="0"/>
              <a:cs typeface="Arial" charset="0"/>
            </a:endParaRPr>
          </a:p>
          <a:p>
            <a:pPr lvl="1"/>
            <a:r>
              <a:rPr lang="en-US" sz="2000" b="0" dirty="0">
                <a:latin typeface="Arial" charset="0"/>
                <a:ea typeface="ＭＳ Ｐゴシック" charset="0"/>
                <a:cs typeface="Arial" charset="0"/>
              </a:rPr>
              <a:t>A</a:t>
            </a:r>
            <a:r>
              <a:rPr lang="en-US" sz="2000" b="0" dirty="0" smtClean="0">
                <a:latin typeface="Arial" charset="0"/>
                <a:ea typeface="ＭＳ Ｐゴシック" charset="0"/>
                <a:cs typeface="Arial" charset="0"/>
              </a:rPr>
              <a:t> “</a:t>
            </a:r>
            <a:r>
              <a:rPr lang="en-US" sz="2000" dirty="0">
                <a:latin typeface="Arial" charset="0"/>
                <a:ea typeface="ＭＳ Ｐゴシック" charset="0"/>
                <a:cs typeface="Arial" charset="0"/>
              </a:rPr>
              <a:t>virtualization intercept</a:t>
            </a:r>
            <a:r>
              <a:rPr lang="en-US" sz="2000" b="0" dirty="0" smtClean="0">
                <a:latin typeface="Arial" charset="0"/>
                <a:ea typeface="ＭＳ Ｐゴシック" charset="0"/>
                <a:cs typeface="Arial" charset="0"/>
              </a:rPr>
              <a:t>”: exit VM mode to </a:t>
            </a:r>
            <a:r>
              <a:rPr lang="en-US" sz="2000" b="0" dirty="0">
                <a:latin typeface="Arial" charset="0"/>
                <a:ea typeface="ＭＳ Ｐゴシック" charset="0"/>
                <a:cs typeface="Arial" charset="0"/>
              </a:rPr>
              <a:t>VMM </a:t>
            </a:r>
            <a:r>
              <a:rPr lang="en-US" sz="2000" b="0" dirty="0" smtClean="0">
                <a:latin typeface="Arial" charset="0"/>
                <a:ea typeface="ＭＳ Ｐゴシック" charset="0"/>
                <a:cs typeface="Arial" charset="0"/>
              </a:rPr>
              <a:t>(</a:t>
            </a:r>
            <a:r>
              <a:rPr lang="en-US" sz="2000" dirty="0" smtClean="0">
                <a:latin typeface="Arial" charset="0"/>
                <a:ea typeface="ＭＳ Ｐゴシック" charset="0"/>
                <a:cs typeface="Arial" charset="0"/>
              </a:rPr>
              <a:t>VM Exit</a:t>
            </a:r>
            <a:r>
              <a:rPr lang="en-US" sz="2000" b="0" dirty="0" smtClean="0">
                <a:latin typeface="Arial" charset="0"/>
                <a:ea typeface="ＭＳ Ｐゴシック" charset="0"/>
                <a:cs typeface="Arial" charset="0"/>
              </a:rPr>
              <a:t>)</a:t>
            </a:r>
          </a:p>
          <a:p>
            <a:pPr lvl="1"/>
            <a:r>
              <a:rPr lang="en-US" sz="2000" b="0" dirty="0" smtClean="0">
                <a:latin typeface="Arial" charset="0"/>
                <a:ea typeface="ＭＳ Ｐゴシック" charset="0"/>
                <a:cs typeface="Arial" charset="0"/>
              </a:rPr>
              <a:t>Hypervisor (VMM) can control which events cause intercepts</a:t>
            </a:r>
          </a:p>
          <a:p>
            <a:pPr lvl="1"/>
            <a:r>
              <a:rPr lang="en-US" sz="2000" b="0" dirty="0" smtClean="0">
                <a:latin typeface="Arial" charset="0"/>
                <a:ea typeface="ＭＳ Ｐゴシック" charset="0"/>
                <a:cs typeface="Arial" charset="0"/>
              </a:rPr>
              <a:t>Hypervisor </a:t>
            </a:r>
            <a:r>
              <a:rPr lang="en-US" sz="2000" b="0" dirty="0">
                <a:latin typeface="Arial" charset="0"/>
                <a:ea typeface="ＭＳ Ｐゴシック" charset="0"/>
                <a:cs typeface="Arial" charset="0"/>
              </a:rPr>
              <a:t>can examine/manipulate guest VM </a:t>
            </a:r>
            <a:r>
              <a:rPr lang="en-US" sz="2000" b="0" dirty="0" smtClean="0">
                <a:latin typeface="Arial" charset="0"/>
                <a:ea typeface="ＭＳ Ｐゴシック" charset="0"/>
                <a:cs typeface="Arial" charset="0"/>
              </a:rPr>
              <a:t>state and return to VM (</a:t>
            </a:r>
            <a:r>
              <a:rPr lang="en-US" sz="2000" dirty="0" smtClean="0">
                <a:latin typeface="Arial" charset="0"/>
                <a:ea typeface="ＭＳ Ｐゴシック" charset="0"/>
                <a:cs typeface="Arial" charset="0"/>
              </a:rPr>
              <a:t>VM Entry</a:t>
            </a:r>
            <a:r>
              <a:rPr lang="en-US" sz="2000" b="0" dirty="0" smtClean="0">
                <a:latin typeface="Arial" charset="0"/>
                <a:ea typeface="ＭＳ Ｐゴシック" charset="0"/>
                <a:cs typeface="Arial" charset="0"/>
              </a:rPr>
              <a:t>) </a:t>
            </a:r>
            <a:endParaRPr lang="en-US" sz="2000" b="0" dirty="0">
              <a:latin typeface="Arial" charset="0"/>
              <a:ea typeface="ＭＳ Ｐゴシック" charset="0"/>
              <a:cs typeface="Arial" charset="0"/>
            </a:endParaRPr>
          </a:p>
        </p:txBody>
      </p:sp>
    </p:spTree>
    <p:extLst>
      <p:ext uri="{BB962C8B-B14F-4D97-AF65-F5344CB8AC3E}">
        <p14:creationId xmlns:p14="http://schemas.microsoft.com/office/powerpoint/2010/main" val="31839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p:cNvSpPr>
            <a:spLocks noChangeArrowheads="1"/>
          </p:cNvSpPr>
          <p:nvPr/>
        </p:nvSpPr>
        <p:spPr bwMode="auto">
          <a:xfrm>
            <a:off x="650875" y="5861050"/>
            <a:ext cx="4419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8" name="Rectangle 7"/>
          <p:cNvSpPr/>
          <p:nvPr/>
        </p:nvSpPr>
        <p:spPr bwMode="auto">
          <a:xfrm>
            <a:off x="2936875" y="2170112"/>
            <a:ext cx="2111375" cy="2325688"/>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 name="Rectangle 8"/>
          <p:cNvSpPr/>
          <p:nvPr/>
        </p:nvSpPr>
        <p:spPr bwMode="auto">
          <a:xfrm>
            <a:off x="3157538" y="2398711"/>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 name="AutoShape 10"/>
          <p:cNvSpPr>
            <a:spLocks noChangeArrowheads="1"/>
          </p:cNvSpPr>
          <p:nvPr/>
        </p:nvSpPr>
        <p:spPr bwMode="auto">
          <a:xfrm>
            <a:off x="3157538" y="3936999"/>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1" name="Rectangle 10"/>
          <p:cNvSpPr/>
          <p:nvPr/>
        </p:nvSpPr>
        <p:spPr bwMode="auto">
          <a:xfrm>
            <a:off x="3767138" y="2398711"/>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Rectangle 11"/>
          <p:cNvSpPr/>
          <p:nvPr/>
        </p:nvSpPr>
        <p:spPr bwMode="auto">
          <a:xfrm>
            <a:off x="4376738" y="2398711"/>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 name="Rectangle 12"/>
          <p:cNvSpPr/>
          <p:nvPr/>
        </p:nvSpPr>
        <p:spPr bwMode="auto">
          <a:xfrm>
            <a:off x="650875" y="2170112"/>
            <a:ext cx="2111375" cy="2325688"/>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Rectangle 13"/>
          <p:cNvSpPr/>
          <p:nvPr/>
        </p:nvSpPr>
        <p:spPr bwMode="auto">
          <a:xfrm>
            <a:off x="871537" y="2398711"/>
            <a:ext cx="1608137"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 name="AutoShape 10"/>
          <p:cNvSpPr>
            <a:spLocks noChangeArrowheads="1"/>
          </p:cNvSpPr>
          <p:nvPr/>
        </p:nvSpPr>
        <p:spPr bwMode="auto">
          <a:xfrm>
            <a:off x="871538" y="3936999"/>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8" name="Text Box 93"/>
          <p:cNvSpPr txBox="1">
            <a:spLocks noChangeArrowheads="1"/>
          </p:cNvSpPr>
          <p:nvPr/>
        </p:nvSpPr>
        <p:spPr bwMode="auto">
          <a:xfrm>
            <a:off x="1635125" y="5861050"/>
            <a:ext cx="2749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hypervisor/VMM</a:t>
            </a:r>
          </a:p>
        </p:txBody>
      </p:sp>
      <p:sp>
        <p:nvSpPr>
          <p:cNvPr id="19" name="Text Box 93"/>
          <p:cNvSpPr txBox="1">
            <a:spLocks noChangeArrowheads="1"/>
          </p:cNvSpPr>
          <p:nvPr/>
        </p:nvSpPr>
        <p:spPr bwMode="auto">
          <a:xfrm>
            <a:off x="687388" y="1636711"/>
            <a:ext cx="2014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guest VM1</a:t>
            </a:r>
          </a:p>
        </p:txBody>
      </p:sp>
      <p:sp>
        <p:nvSpPr>
          <p:cNvPr id="20" name="Text Box 93"/>
          <p:cNvSpPr txBox="1">
            <a:spLocks noChangeArrowheads="1"/>
          </p:cNvSpPr>
          <p:nvPr/>
        </p:nvSpPr>
        <p:spPr bwMode="auto">
          <a:xfrm>
            <a:off x="2992438" y="1636711"/>
            <a:ext cx="2016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guest VM2</a:t>
            </a:r>
          </a:p>
        </p:txBody>
      </p:sp>
      <p:sp>
        <p:nvSpPr>
          <p:cNvPr id="22" name="Text Box 93"/>
          <p:cNvSpPr txBox="1">
            <a:spLocks noChangeArrowheads="1"/>
          </p:cNvSpPr>
          <p:nvPr/>
        </p:nvSpPr>
        <p:spPr bwMode="auto">
          <a:xfrm>
            <a:off x="839788" y="3940174"/>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1</a:t>
            </a:r>
            <a:endParaRPr lang="en-US" b="1" smtClean="0">
              <a:solidFill>
                <a:srgbClr val="000000"/>
              </a:solidFill>
            </a:endParaRPr>
          </a:p>
        </p:txBody>
      </p:sp>
      <p:sp>
        <p:nvSpPr>
          <p:cNvPr id="23" name="Text Box 93"/>
          <p:cNvSpPr txBox="1">
            <a:spLocks noChangeArrowheads="1"/>
          </p:cNvSpPr>
          <p:nvPr/>
        </p:nvSpPr>
        <p:spPr bwMode="auto">
          <a:xfrm>
            <a:off x="3148013" y="3940174"/>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smtClean="0">
                <a:solidFill>
                  <a:srgbClr val="000000"/>
                </a:solidFill>
              </a:rPr>
              <a:t>OS kernel 2</a:t>
            </a:r>
            <a:endParaRPr lang="en-US" b="1" dirty="0" smtClean="0">
              <a:solidFill>
                <a:srgbClr val="000000"/>
              </a:solidFill>
            </a:endParaRPr>
          </a:p>
        </p:txBody>
      </p:sp>
      <p:cxnSp>
        <p:nvCxnSpPr>
          <p:cNvPr id="29" name="Straight Arrow Connector 28"/>
          <p:cNvCxnSpPr/>
          <p:nvPr/>
        </p:nvCxnSpPr>
        <p:spPr bwMode="auto">
          <a:xfrm>
            <a:off x="13366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2" name="Straight Arrow Connector 31"/>
          <p:cNvCxnSpPr/>
          <p:nvPr/>
        </p:nvCxnSpPr>
        <p:spPr bwMode="auto">
          <a:xfrm flipV="1">
            <a:off x="20224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3" name="Straight Arrow Connector 32"/>
          <p:cNvCxnSpPr/>
          <p:nvPr/>
        </p:nvCxnSpPr>
        <p:spPr bwMode="auto">
          <a:xfrm>
            <a:off x="33178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4" name="Straight Arrow Connector 33"/>
          <p:cNvCxnSpPr/>
          <p:nvPr/>
        </p:nvCxnSpPr>
        <p:spPr bwMode="auto">
          <a:xfrm flipV="1">
            <a:off x="34702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5" name="Straight Arrow Connector 34"/>
          <p:cNvCxnSpPr/>
          <p:nvPr/>
        </p:nvCxnSpPr>
        <p:spPr bwMode="auto">
          <a:xfrm>
            <a:off x="39274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6" name="Straight Arrow Connector 35"/>
          <p:cNvCxnSpPr/>
          <p:nvPr/>
        </p:nvCxnSpPr>
        <p:spPr bwMode="auto">
          <a:xfrm flipV="1">
            <a:off x="40798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7" name="Straight Arrow Connector 36"/>
          <p:cNvCxnSpPr/>
          <p:nvPr/>
        </p:nvCxnSpPr>
        <p:spPr bwMode="auto">
          <a:xfrm>
            <a:off x="45370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38" name="Straight Arrow Connector 37"/>
          <p:cNvCxnSpPr/>
          <p:nvPr/>
        </p:nvCxnSpPr>
        <p:spPr bwMode="auto">
          <a:xfrm flipV="1">
            <a:off x="4689475" y="3008311"/>
            <a:ext cx="0" cy="914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sp>
        <p:nvSpPr>
          <p:cNvPr id="39" name="Text Box 93"/>
          <p:cNvSpPr txBox="1">
            <a:spLocks noChangeArrowheads="1"/>
          </p:cNvSpPr>
          <p:nvPr/>
        </p:nvSpPr>
        <p:spPr bwMode="auto">
          <a:xfrm>
            <a:off x="5257800" y="3586422"/>
            <a:ext cx="34290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trap, fault, interrupt </a:t>
            </a:r>
            <a:r>
              <a:rPr lang="en-US" dirty="0" smtClean="0">
                <a:solidFill>
                  <a:srgbClr val="000000"/>
                </a:solidFill>
              </a:rPr>
              <a:t>and</a:t>
            </a:r>
            <a:r>
              <a:rPr lang="en-US" b="1" dirty="0" smtClean="0">
                <a:solidFill>
                  <a:srgbClr val="000000"/>
                </a:solidFill>
              </a:rPr>
              <a:t> return</a:t>
            </a:r>
          </a:p>
        </p:txBody>
      </p:sp>
      <p:sp>
        <p:nvSpPr>
          <p:cNvPr id="40" name="Text Box 93"/>
          <p:cNvSpPr txBox="1">
            <a:spLocks noChangeArrowheads="1"/>
          </p:cNvSpPr>
          <p:nvPr/>
        </p:nvSpPr>
        <p:spPr bwMode="auto">
          <a:xfrm>
            <a:off x="5486400" y="3193754"/>
            <a:ext cx="34290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b="1" u="sng" dirty="0" smtClean="0">
                <a:solidFill>
                  <a:srgbClr val="000000"/>
                </a:solidFill>
              </a:rPr>
              <a:t>CPU events</a:t>
            </a:r>
          </a:p>
        </p:txBody>
      </p:sp>
      <p:cxnSp>
        <p:nvCxnSpPr>
          <p:cNvPr id="41" name="Straight Arrow Connector 40"/>
          <p:cNvCxnSpPr/>
          <p:nvPr/>
        </p:nvCxnSpPr>
        <p:spPr bwMode="auto">
          <a:xfrm>
            <a:off x="1412875" y="4572000"/>
            <a:ext cx="0" cy="1295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42" name="Straight Arrow Connector 41"/>
          <p:cNvCxnSpPr/>
          <p:nvPr/>
        </p:nvCxnSpPr>
        <p:spPr bwMode="auto">
          <a:xfrm flipV="1">
            <a:off x="2098675" y="4572000"/>
            <a:ext cx="0" cy="12192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47" name="Straight Arrow Connector 46"/>
          <p:cNvCxnSpPr/>
          <p:nvPr/>
        </p:nvCxnSpPr>
        <p:spPr bwMode="auto">
          <a:xfrm>
            <a:off x="3622675" y="4572000"/>
            <a:ext cx="0" cy="12954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cxnSp>
        <p:nvCxnSpPr>
          <p:cNvPr id="48" name="Straight Arrow Connector 47"/>
          <p:cNvCxnSpPr/>
          <p:nvPr/>
        </p:nvCxnSpPr>
        <p:spPr bwMode="auto">
          <a:xfrm flipV="1">
            <a:off x="4308475" y="4572000"/>
            <a:ext cx="0" cy="1219200"/>
          </a:xfrm>
          <a:prstGeom prst="straightConnector1">
            <a:avLst/>
          </a:prstGeom>
          <a:solidFill>
            <a:srgbClr val="00B8FF"/>
          </a:solidFill>
          <a:ln w="28575" cap="flat" cmpd="sng" algn="ctr">
            <a:solidFill>
              <a:schemeClr val="tx1"/>
            </a:solidFill>
            <a:prstDash val="solid"/>
            <a:round/>
            <a:headEnd type="none" w="med" len="med"/>
            <a:tailEnd type="triangle" w="lg" len="lg"/>
          </a:ln>
          <a:effectLst/>
        </p:spPr>
      </p:cxnSp>
      <p:sp>
        <p:nvSpPr>
          <p:cNvPr id="49" name="Text Box 93"/>
          <p:cNvSpPr txBox="1">
            <a:spLocks noChangeArrowheads="1"/>
          </p:cNvSpPr>
          <p:nvPr/>
        </p:nvSpPr>
        <p:spPr bwMode="auto">
          <a:xfrm>
            <a:off x="3089275" y="6248400"/>
            <a:ext cx="2016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host</a:t>
            </a:r>
          </a:p>
        </p:txBody>
      </p:sp>
      <p:sp>
        <p:nvSpPr>
          <p:cNvPr id="50" name="Text Box 93"/>
          <p:cNvSpPr txBox="1">
            <a:spLocks noChangeArrowheads="1"/>
          </p:cNvSpPr>
          <p:nvPr/>
        </p:nvSpPr>
        <p:spPr bwMode="auto">
          <a:xfrm>
            <a:off x="1219200" y="4724400"/>
            <a:ext cx="20161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err="1" smtClean="0">
                <a:solidFill>
                  <a:srgbClr val="000000"/>
                </a:solidFill>
              </a:rPr>
              <a:t>vm</a:t>
            </a:r>
            <a:r>
              <a:rPr lang="en-US" sz="2000" b="1" dirty="0" smtClean="0">
                <a:solidFill>
                  <a:srgbClr val="000000"/>
                </a:solidFill>
              </a:rPr>
              <a:t>-enter</a:t>
            </a:r>
          </a:p>
        </p:txBody>
      </p:sp>
      <p:sp>
        <p:nvSpPr>
          <p:cNvPr id="52" name="Text Box 93"/>
          <p:cNvSpPr txBox="1">
            <a:spLocks noChangeArrowheads="1"/>
          </p:cNvSpPr>
          <p:nvPr/>
        </p:nvSpPr>
        <p:spPr bwMode="auto">
          <a:xfrm>
            <a:off x="422275" y="5160309"/>
            <a:ext cx="20161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err="1" smtClean="0">
                <a:solidFill>
                  <a:srgbClr val="000000"/>
                </a:solidFill>
              </a:rPr>
              <a:t>vm</a:t>
            </a:r>
            <a:r>
              <a:rPr lang="en-US" sz="2000" b="1" dirty="0" smtClean="0">
                <a:solidFill>
                  <a:srgbClr val="000000"/>
                </a:solidFill>
              </a:rPr>
              <a:t>-exit</a:t>
            </a:r>
          </a:p>
        </p:txBody>
      </p:sp>
      <p:sp>
        <p:nvSpPr>
          <p:cNvPr id="53" name="Text Box 93"/>
          <p:cNvSpPr txBox="1">
            <a:spLocks noChangeArrowheads="1"/>
          </p:cNvSpPr>
          <p:nvPr/>
        </p:nvSpPr>
        <p:spPr bwMode="auto">
          <a:xfrm>
            <a:off x="3470275" y="4724400"/>
            <a:ext cx="20161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err="1" smtClean="0">
                <a:solidFill>
                  <a:srgbClr val="000000"/>
                </a:solidFill>
              </a:rPr>
              <a:t>vm</a:t>
            </a:r>
            <a:r>
              <a:rPr lang="en-US" sz="2000" b="1" dirty="0" smtClean="0">
                <a:solidFill>
                  <a:srgbClr val="000000"/>
                </a:solidFill>
              </a:rPr>
              <a:t>-enter</a:t>
            </a:r>
          </a:p>
        </p:txBody>
      </p:sp>
      <p:sp>
        <p:nvSpPr>
          <p:cNvPr id="54" name="Text Box 93"/>
          <p:cNvSpPr txBox="1">
            <a:spLocks noChangeArrowheads="1"/>
          </p:cNvSpPr>
          <p:nvPr/>
        </p:nvSpPr>
        <p:spPr bwMode="auto">
          <a:xfrm>
            <a:off x="2673350" y="5160309"/>
            <a:ext cx="20161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err="1" smtClean="0">
                <a:solidFill>
                  <a:srgbClr val="000000"/>
                </a:solidFill>
              </a:rPr>
              <a:t>vm</a:t>
            </a:r>
            <a:r>
              <a:rPr lang="en-US" sz="2000" b="1" dirty="0" smtClean="0">
                <a:solidFill>
                  <a:srgbClr val="000000"/>
                </a:solidFill>
              </a:rPr>
              <a:t>-exit</a:t>
            </a:r>
          </a:p>
        </p:txBody>
      </p:sp>
      <p:sp>
        <p:nvSpPr>
          <p:cNvPr id="55" name="Text Box 93"/>
          <p:cNvSpPr txBox="1">
            <a:spLocks noChangeArrowheads="1"/>
          </p:cNvSpPr>
          <p:nvPr/>
        </p:nvSpPr>
        <p:spPr bwMode="auto">
          <a:xfrm>
            <a:off x="5257800" y="4577022"/>
            <a:ext cx="34290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err="1" smtClean="0">
                <a:solidFill>
                  <a:srgbClr val="000000"/>
                </a:solidFill>
              </a:rPr>
              <a:t>VMExit</a:t>
            </a:r>
            <a:r>
              <a:rPr lang="en-US" b="1" dirty="0" smtClean="0">
                <a:solidFill>
                  <a:srgbClr val="000000"/>
                </a:solidFill>
              </a:rPr>
              <a:t> </a:t>
            </a:r>
            <a:r>
              <a:rPr lang="en-US" dirty="0" smtClean="0">
                <a:solidFill>
                  <a:srgbClr val="000000"/>
                </a:solidFill>
              </a:rPr>
              <a:t>and</a:t>
            </a:r>
            <a:r>
              <a:rPr lang="en-US" b="1" dirty="0" smtClean="0">
                <a:solidFill>
                  <a:srgbClr val="000000"/>
                </a:solidFill>
              </a:rPr>
              <a:t> </a:t>
            </a:r>
            <a:r>
              <a:rPr lang="en-US" b="1" dirty="0" err="1" smtClean="0">
                <a:solidFill>
                  <a:srgbClr val="000000"/>
                </a:solidFill>
              </a:rPr>
              <a:t>VMEnter</a:t>
            </a:r>
            <a:endParaRPr lang="en-US" b="1" dirty="0" smtClean="0">
              <a:solidFill>
                <a:srgbClr val="000000"/>
              </a:solidFill>
            </a:endParaRPr>
          </a:p>
          <a:p>
            <a:pPr algn="ctr" defTabSz="914400" eaLnBrk="1" hangingPunct="1"/>
            <a:r>
              <a:rPr lang="en-US" b="1" dirty="0" smtClean="0">
                <a:solidFill>
                  <a:srgbClr val="000000"/>
                </a:solidFill>
              </a:rPr>
              <a:t>intercept</a:t>
            </a:r>
            <a:r>
              <a:rPr lang="en-US" dirty="0" smtClean="0">
                <a:solidFill>
                  <a:srgbClr val="000000"/>
                </a:solidFill>
              </a:rPr>
              <a:t> and return</a:t>
            </a:r>
          </a:p>
        </p:txBody>
      </p:sp>
      <p:cxnSp>
        <p:nvCxnSpPr>
          <p:cNvPr id="57" name="Straight Connector 56"/>
          <p:cNvCxnSpPr/>
          <p:nvPr/>
        </p:nvCxnSpPr>
        <p:spPr bwMode="auto">
          <a:xfrm>
            <a:off x="609600" y="1600200"/>
            <a:ext cx="8077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609600" y="5638800"/>
            <a:ext cx="8077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0" name="Text Box 93"/>
          <p:cNvSpPr txBox="1">
            <a:spLocks noChangeArrowheads="1"/>
          </p:cNvSpPr>
          <p:nvPr/>
        </p:nvSpPr>
        <p:spPr bwMode="auto">
          <a:xfrm>
            <a:off x="5181600" y="5562600"/>
            <a:ext cx="34290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VMX root mode</a:t>
            </a:r>
          </a:p>
          <a:p>
            <a:pPr algn="ctr" defTabSz="914400" eaLnBrk="1" hangingPunct="1"/>
            <a:r>
              <a:rPr lang="en-US" dirty="0" smtClean="0">
                <a:solidFill>
                  <a:srgbClr val="000000"/>
                </a:solidFill>
              </a:rPr>
              <a:t>“host mode”</a:t>
            </a:r>
          </a:p>
          <a:p>
            <a:pPr algn="ctr" defTabSz="914400" eaLnBrk="1" hangingPunct="1"/>
            <a:r>
              <a:rPr lang="en-US" dirty="0">
                <a:solidFill>
                  <a:srgbClr val="000000"/>
                </a:solidFill>
              </a:rPr>
              <a:t>(user or </a:t>
            </a:r>
            <a:r>
              <a:rPr lang="en-US" dirty="0" smtClean="0">
                <a:solidFill>
                  <a:srgbClr val="000000"/>
                </a:solidFill>
              </a:rPr>
              <a:t>kernel</a:t>
            </a:r>
            <a:r>
              <a:rPr lang="en-US" dirty="0">
                <a:solidFill>
                  <a:srgbClr val="000000"/>
                </a:solidFill>
              </a:rPr>
              <a:t>)</a:t>
            </a:r>
          </a:p>
        </p:txBody>
      </p:sp>
      <p:sp>
        <p:nvSpPr>
          <p:cNvPr id="61" name="Text Box 93"/>
          <p:cNvSpPr txBox="1">
            <a:spLocks noChangeArrowheads="1"/>
          </p:cNvSpPr>
          <p:nvPr/>
        </p:nvSpPr>
        <p:spPr bwMode="auto">
          <a:xfrm>
            <a:off x="5181600" y="1593554"/>
            <a:ext cx="34290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0000"/>
                </a:solidFill>
              </a:rPr>
              <a:t>VMX non-root mode</a:t>
            </a:r>
          </a:p>
          <a:p>
            <a:pPr algn="ctr" defTabSz="914400" eaLnBrk="1" hangingPunct="1"/>
            <a:r>
              <a:rPr lang="en-US" dirty="0" smtClean="0">
                <a:solidFill>
                  <a:srgbClr val="000000"/>
                </a:solidFill>
              </a:rPr>
              <a:t>“guest mode”</a:t>
            </a:r>
          </a:p>
          <a:p>
            <a:pPr algn="ctr" defTabSz="914400" eaLnBrk="1" hangingPunct="1"/>
            <a:r>
              <a:rPr lang="en-US" dirty="0" smtClean="0">
                <a:solidFill>
                  <a:srgbClr val="000000"/>
                </a:solidFill>
              </a:rPr>
              <a:t>(user or kernel)</a:t>
            </a:r>
          </a:p>
        </p:txBody>
      </p:sp>
      <p:sp>
        <p:nvSpPr>
          <p:cNvPr id="62" name="Title 61"/>
          <p:cNvSpPr>
            <a:spLocks noGrp="1"/>
          </p:cNvSpPr>
          <p:nvPr>
            <p:ph type="title"/>
          </p:nvPr>
        </p:nvSpPr>
        <p:spPr/>
        <p:txBody>
          <a:bodyPr/>
          <a:lstStyle/>
          <a:p>
            <a:r>
              <a:rPr lang="en-US" dirty="0" smtClean="0"/>
              <a:t>VT: core modes</a:t>
            </a:r>
            <a:endParaRPr lang="en-US" dirty="0"/>
          </a:p>
        </p:txBody>
      </p:sp>
      <p:sp>
        <p:nvSpPr>
          <p:cNvPr id="63" name="Rectangle 62"/>
          <p:cNvSpPr/>
          <p:nvPr/>
        </p:nvSpPr>
        <p:spPr bwMode="auto">
          <a:xfrm>
            <a:off x="4800600" y="5943600"/>
            <a:ext cx="166092" cy="228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Tree>
    <p:extLst>
      <p:ext uri="{BB962C8B-B14F-4D97-AF65-F5344CB8AC3E}">
        <p14:creationId xmlns:p14="http://schemas.microsoft.com/office/powerpoint/2010/main" val="3772567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73" name="Rectangle 17"/>
          <p:cNvSpPr>
            <a:spLocks noChangeArrowheads="1"/>
          </p:cNvSpPr>
          <p:nvPr/>
        </p:nvSpPr>
        <p:spPr bwMode="auto">
          <a:xfrm>
            <a:off x="7286625" y="1744663"/>
            <a:ext cx="1382713" cy="1501775"/>
          </a:xfrm>
          <a:prstGeom prst="rect">
            <a:avLst/>
          </a:prstGeom>
          <a:solidFill>
            <a:schemeClr val="bg1"/>
          </a:solidFill>
          <a:ln w="28575">
            <a:solidFill>
              <a:schemeClr val="tx1"/>
            </a:solidFill>
            <a:miter lim="800000"/>
            <a:headEnd/>
            <a:tailEnd/>
          </a:ln>
          <a:effectLst/>
        </p:spPr>
        <p:txBody>
          <a:bodyPr wrap="none" anchor="ctr"/>
          <a:lstStyle/>
          <a:p>
            <a:pPr>
              <a:defRPr/>
            </a:pPr>
            <a:endParaRPr lang="en-US">
              <a:solidFill>
                <a:srgbClr val="FFFFFF"/>
              </a:solidFill>
              <a:effectLst>
                <a:outerShdw blurRad="38100" dist="38100" dir="2700000" algn="tl">
                  <a:srgbClr val="000000"/>
                </a:outerShdw>
              </a:effectLst>
            </a:endParaRPr>
          </a:p>
        </p:txBody>
      </p:sp>
      <p:sp>
        <p:nvSpPr>
          <p:cNvPr id="275458" name="Rectangle 2"/>
          <p:cNvSpPr>
            <a:spLocks noGrp="1" noChangeArrowheads="1"/>
          </p:cNvSpPr>
          <p:nvPr>
            <p:ph type="title"/>
          </p:nvPr>
        </p:nvSpPr>
        <p:spPr>
          <a:xfrm>
            <a:off x="381000" y="228600"/>
            <a:ext cx="8393113" cy="695325"/>
          </a:xfrm>
        </p:spPr>
        <p:txBody>
          <a:bodyPr/>
          <a:lstStyle/>
          <a:p>
            <a:pPr eaLnBrk="1" hangingPunct="1">
              <a:defRPr/>
            </a:pPr>
            <a:r>
              <a:rPr lang="en-US" sz="4400">
                <a:latin typeface="Arial" charset="0"/>
                <a:ea typeface="ＭＳ Ｐゴシック" charset="0"/>
                <a:cs typeface="ＭＳ Ｐゴシック" charset="0"/>
              </a:rPr>
              <a:t>CPU Virtualization With VT-x</a:t>
            </a:r>
          </a:p>
        </p:txBody>
      </p:sp>
      <p:sp>
        <p:nvSpPr>
          <p:cNvPr id="275459" name="Rectangle 3"/>
          <p:cNvSpPr>
            <a:spLocks noGrp="1" noChangeArrowheads="1"/>
          </p:cNvSpPr>
          <p:nvPr>
            <p:ph type="body" sz="half" idx="1"/>
          </p:nvPr>
        </p:nvSpPr>
        <p:spPr>
          <a:xfrm>
            <a:off x="239713" y="1498600"/>
            <a:ext cx="5062537" cy="2674938"/>
          </a:xfrm>
        </p:spPr>
        <p:txBody>
          <a:bodyPr/>
          <a:lstStyle/>
          <a:p>
            <a:pPr marL="344488" indent="-344488" eaLnBrk="1" hangingPunct="1">
              <a:defRPr/>
            </a:pPr>
            <a:r>
              <a:rPr lang="en-US" sz="2400">
                <a:latin typeface="Arial" charset="0"/>
                <a:ea typeface="ＭＳ Ｐゴシック" charset="0"/>
                <a:cs typeface="ＭＳ Ｐゴシック" charset="0"/>
              </a:rPr>
              <a:t>Two new VT-x operating modes</a:t>
            </a:r>
          </a:p>
          <a:p>
            <a:pPr marL="690563" lvl="1" indent="-344488" eaLnBrk="1" hangingPunct="1">
              <a:defRPr/>
            </a:pPr>
            <a:r>
              <a:rPr lang="en-US" sz="1800">
                <a:latin typeface="Arial" charset="0"/>
                <a:ea typeface="ＭＳ Ｐゴシック" charset="0"/>
              </a:rPr>
              <a:t>Less-privileged mode</a:t>
            </a:r>
            <a:br>
              <a:rPr lang="en-US" sz="1800">
                <a:latin typeface="Arial" charset="0"/>
                <a:ea typeface="ＭＳ Ｐゴシック" charset="0"/>
              </a:rPr>
            </a:br>
            <a:r>
              <a:rPr lang="en-US" sz="1800">
                <a:latin typeface="Arial" charset="0"/>
                <a:ea typeface="ＭＳ Ｐゴシック" charset="0"/>
              </a:rPr>
              <a:t>(VMX non-root) for guest OSes</a:t>
            </a:r>
          </a:p>
          <a:p>
            <a:pPr marL="690563" lvl="1" indent="-344488" eaLnBrk="1" hangingPunct="1">
              <a:defRPr/>
            </a:pPr>
            <a:r>
              <a:rPr lang="en-US" sz="1800">
                <a:latin typeface="Arial" charset="0"/>
                <a:ea typeface="ＭＳ Ｐゴシック" charset="0"/>
              </a:rPr>
              <a:t>More-privileged mode</a:t>
            </a:r>
            <a:br>
              <a:rPr lang="en-US" sz="1800">
                <a:latin typeface="Arial" charset="0"/>
                <a:ea typeface="ＭＳ Ｐゴシック" charset="0"/>
              </a:rPr>
            </a:br>
            <a:r>
              <a:rPr lang="en-US" sz="1800">
                <a:latin typeface="Arial" charset="0"/>
                <a:ea typeface="ＭＳ Ｐゴシック" charset="0"/>
              </a:rPr>
              <a:t>(VMX root) for VMM</a:t>
            </a:r>
          </a:p>
          <a:p>
            <a:pPr marL="344488" indent="-344488" eaLnBrk="1" hangingPunct="1">
              <a:defRPr/>
            </a:pPr>
            <a:r>
              <a:rPr lang="en-US" sz="2400">
                <a:latin typeface="Arial" charset="0"/>
                <a:ea typeface="ＭＳ Ｐゴシック" charset="0"/>
                <a:cs typeface="ＭＳ Ｐゴシック" charset="0"/>
              </a:rPr>
              <a:t>Two new transitions</a:t>
            </a:r>
          </a:p>
          <a:p>
            <a:pPr marL="690563" lvl="1" indent="-344488" eaLnBrk="1" hangingPunct="1">
              <a:defRPr/>
            </a:pPr>
            <a:r>
              <a:rPr lang="en-US" sz="1800">
                <a:latin typeface="Arial" charset="0"/>
                <a:ea typeface="ＭＳ Ｐゴシック" charset="0"/>
              </a:rPr>
              <a:t>VM entry to non-root operation</a:t>
            </a:r>
          </a:p>
          <a:p>
            <a:pPr marL="690563" lvl="1" indent="-344488" eaLnBrk="1" hangingPunct="1">
              <a:defRPr/>
            </a:pPr>
            <a:r>
              <a:rPr lang="en-US" sz="1800">
                <a:latin typeface="Arial" charset="0"/>
                <a:ea typeface="ＭＳ Ｐゴシック" charset="0"/>
              </a:rPr>
              <a:t>VM exit to root operation</a:t>
            </a:r>
          </a:p>
        </p:txBody>
      </p:sp>
      <p:sp>
        <p:nvSpPr>
          <p:cNvPr id="275460" name="Rectangle 4"/>
          <p:cNvSpPr>
            <a:spLocks noChangeArrowheads="1"/>
          </p:cNvSpPr>
          <p:nvPr/>
        </p:nvSpPr>
        <p:spPr bwMode="auto">
          <a:xfrm>
            <a:off x="5632450" y="1752600"/>
            <a:ext cx="1382713" cy="1501775"/>
          </a:xfrm>
          <a:prstGeom prst="rect">
            <a:avLst/>
          </a:prstGeom>
          <a:solidFill>
            <a:schemeClr val="bg1"/>
          </a:solidFill>
          <a:ln w="28575">
            <a:solidFill>
              <a:schemeClr val="tx1"/>
            </a:solidFill>
            <a:miter lim="800000"/>
            <a:headEnd/>
            <a:tailEnd/>
          </a:ln>
          <a:effectLst/>
        </p:spPr>
        <p:txBody>
          <a:bodyPr wrap="none" anchor="ctr"/>
          <a:lstStyle/>
          <a:p>
            <a:pPr>
              <a:defRPr/>
            </a:pPr>
            <a:endParaRPr lang="en-US">
              <a:solidFill>
                <a:srgbClr val="FFFFFF"/>
              </a:solidFill>
              <a:effectLst>
                <a:outerShdw blurRad="38100" dist="38100" dir="2700000" algn="tl">
                  <a:srgbClr val="000000"/>
                </a:outerShdw>
              </a:effectLst>
            </a:endParaRPr>
          </a:p>
        </p:txBody>
      </p:sp>
      <p:sp>
        <p:nvSpPr>
          <p:cNvPr id="63493" name="Text Box 5"/>
          <p:cNvSpPr txBox="1">
            <a:spLocks noChangeArrowheads="1"/>
          </p:cNvSpPr>
          <p:nvPr/>
        </p:nvSpPr>
        <p:spPr bwMode="auto">
          <a:xfrm>
            <a:off x="4673600" y="217805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p>
            <a:r>
              <a:rPr lang="en-US" smtClean="0">
                <a:solidFill>
                  <a:srgbClr val="FFFFFF"/>
                </a:solidFill>
              </a:rPr>
              <a:t>Ring 3</a:t>
            </a:r>
          </a:p>
        </p:txBody>
      </p:sp>
      <p:sp>
        <p:nvSpPr>
          <p:cNvPr id="63494" name="Text Box 6"/>
          <p:cNvSpPr txBox="1">
            <a:spLocks noChangeArrowheads="1"/>
          </p:cNvSpPr>
          <p:nvPr/>
        </p:nvSpPr>
        <p:spPr bwMode="auto">
          <a:xfrm>
            <a:off x="4673600" y="2835275"/>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p>
            <a:r>
              <a:rPr lang="en-US" smtClean="0">
                <a:solidFill>
                  <a:srgbClr val="FFFFFF"/>
                </a:solidFill>
              </a:rPr>
              <a:t>Ring 0</a:t>
            </a:r>
          </a:p>
        </p:txBody>
      </p:sp>
      <p:sp>
        <p:nvSpPr>
          <p:cNvPr id="63495" name="Text Box 7"/>
          <p:cNvSpPr txBox="1">
            <a:spLocks noChangeArrowheads="1"/>
          </p:cNvSpPr>
          <p:nvPr/>
        </p:nvSpPr>
        <p:spPr bwMode="auto">
          <a:xfrm>
            <a:off x="4930775" y="3789363"/>
            <a:ext cx="666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p>
            <a:r>
              <a:rPr lang="en-US" smtClean="0">
                <a:solidFill>
                  <a:srgbClr val="FFFFFF"/>
                </a:solidFill>
              </a:rPr>
              <a:t>VMX</a:t>
            </a:r>
            <a:br>
              <a:rPr lang="en-US" smtClean="0">
                <a:solidFill>
                  <a:srgbClr val="FFFFFF"/>
                </a:solidFill>
              </a:rPr>
            </a:br>
            <a:r>
              <a:rPr lang="en-US" smtClean="0">
                <a:solidFill>
                  <a:srgbClr val="FFFFFF"/>
                </a:solidFill>
              </a:rPr>
              <a:t>Root</a:t>
            </a:r>
          </a:p>
        </p:txBody>
      </p:sp>
      <p:sp>
        <p:nvSpPr>
          <p:cNvPr id="275464" name="Rectangle 8"/>
          <p:cNvSpPr>
            <a:spLocks noChangeArrowheads="1"/>
          </p:cNvSpPr>
          <p:nvPr/>
        </p:nvSpPr>
        <p:spPr bwMode="auto">
          <a:xfrm>
            <a:off x="5630863" y="3762375"/>
            <a:ext cx="3255962" cy="461963"/>
          </a:xfrm>
          <a:prstGeom prst="rect">
            <a:avLst/>
          </a:prstGeom>
          <a:solidFill>
            <a:schemeClr val="bg1"/>
          </a:solidFill>
          <a:ln w="28575">
            <a:solidFill>
              <a:schemeClr val="tx1"/>
            </a:solidFill>
            <a:miter lim="800000"/>
            <a:headEnd type="none" w="sm" len="sm"/>
            <a:tailEnd type="none" w="sm" len="sm"/>
          </a:ln>
          <a:effectLst/>
        </p:spPr>
        <p:txBody>
          <a:bodyPr anchor="ctr">
            <a:spAutoFit/>
          </a:bodyPr>
          <a:lstStyle/>
          <a:p>
            <a:pPr>
              <a:defRPr/>
            </a:pPr>
            <a:endParaRPr lang="en-US">
              <a:solidFill>
                <a:srgbClr val="FFFFFF"/>
              </a:solidFill>
              <a:effectLst>
                <a:outerShdw blurRad="38100" dist="38100" dir="2700000" algn="tl">
                  <a:srgbClr val="000000"/>
                </a:outerShdw>
              </a:effectLst>
            </a:endParaRPr>
          </a:p>
        </p:txBody>
      </p:sp>
      <p:sp>
        <p:nvSpPr>
          <p:cNvPr id="63497" name="Text Box 9"/>
          <p:cNvSpPr txBox="1">
            <a:spLocks noChangeArrowheads="1"/>
          </p:cNvSpPr>
          <p:nvPr/>
        </p:nvSpPr>
        <p:spPr bwMode="auto">
          <a:xfrm>
            <a:off x="5919788" y="1371600"/>
            <a:ext cx="3175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p>
            <a:pPr>
              <a:lnSpc>
                <a:spcPct val="95000"/>
              </a:lnSpc>
            </a:pPr>
            <a:r>
              <a:rPr lang="en-US" smtClean="0">
                <a:solidFill>
                  <a:srgbClr val="FFFFFF"/>
                </a:solidFill>
              </a:rPr>
              <a:t>Virtual Machines (VMs)</a:t>
            </a:r>
          </a:p>
        </p:txBody>
      </p:sp>
      <p:sp>
        <p:nvSpPr>
          <p:cNvPr id="275466" name="Line 10"/>
          <p:cNvSpPr>
            <a:spLocks noChangeShapeType="1"/>
          </p:cNvSpPr>
          <p:nvPr/>
        </p:nvSpPr>
        <p:spPr bwMode="auto">
          <a:xfrm>
            <a:off x="6269038" y="2414588"/>
            <a:ext cx="0" cy="561975"/>
          </a:xfrm>
          <a:prstGeom prst="line">
            <a:avLst/>
          </a:prstGeom>
          <a:noFill/>
          <a:ln w="19050">
            <a:solidFill>
              <a:schemeClr val="tx1"/>
            </a:solidFill>
            <a:round/>
            <a:headEnd/>
            <a:tailEnd/>
          </a:ln>
          <a:effectLst/>
        </p:spPr>
        <p:txBody>
          <a:bodyPr anchor="ctr">
            <a:spAutoFit/>
          </a:bodyPr>
          <a:lstStyle/>
          <a:p>
            <a:pPr>
              <a:defRPr/>
            </a:pPr>
            <a:endParaRPr lang="en-US">
              <a:solidFill>
                <a:srgbClr val="FFFFFF"/>
              </a:solidFill>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63499" name="Rectangle 11"/>
          <p:cNvSpPr>
            <a:spLocks noChangeArrowheads="1"/>
          </p:cNvSpPr>
          <p:nvPr/>
        </p:nvSpPr>
        <p:spPr bwMode="gray">
          <a:xfrm>
            <a:off x="5827713" y="2100263"/>
            <a:ext cx="879475" cy="403225"/>
          </a:xfrm>
          <a:prstGeom prst="rect">
            <a:avLst/>
          </a:prstGeom>
          <a:solidFill>
            <a:schemeClr val="bg1"/>
          </a:solidFill>
          <a:ln w="25400">
            <a:solidFill>
              <a:schemeClr val="tx1"/>
            </a:solidFill>
            <a:miter lim="800000"/>
            <a:headEnd type="none" w="sm" len="sm"/>
            <a:tailEnd type="none" w="sm" len="sm"/>
          </a:ln>
          <a:effectLst>
            <a:prstShdw prst="shdw13" dist="143684" dir="18900000">
              <a:srgbClr val="292929">
                <a:alpha val="74997"/>
              </a:srgbClr>
            </a:prstShdw>
          </a:effectLst>
        </p:spPr>
        <p:txBody>
          <a:bodyPr wrap="none" lIns="0" rIns="0" anchor="ctr"/>
          <a:lstStyle/>
          <a:p>
            <a:pPr>
              <a:tabLst>
                <a:tab pos="857250" algn="ctr"/>
                <a:tab pos="1257300" algn="ctr"/>
                <a:tab pos="1428750" algn="ctr"/>
              </a:tabLst>
            </a:pPr>
            <a:r>
              <a:rPr lang="en-US" smtClean="0">
                <a:solidFill>
                  <a:srgbClr val="FFFFFF"/>
                </a:solidFill>
              </a:rPr>
              <a:t>Apps</a:t>
            </a:r>
          </a:p>
        </p:txBody>
      </p:sp>
      <p:sp>
        <p:nvSpPr>
          <p:cNvPr id="63500" name="Rectangle 12"/>
          <p:cNvSpPr>
            <a:spLocks noChangeArrowheads="1"/>
          </p:cNvSpPr>
          <p:nvPr/>
        </p:nvSpPr>
        <p:spPr bwMode="gray">
          <a:xfrm>
            <a:off x="5827713" y="2784475"/>
            <a:ext cx="879475" cy="322263"/>
          </a:xfrm>
          <a:prstGeom prst="rect">
            <a:avLst/>
          </a:prstGeom>
          <a:solidFill>
            <a:schemeClr val="bg1"/>
          </a:solidFill>
          <a:ln w="25400">
            <a:solidFill>
              <a:schemeClr val="tx1"/>
            </a:solidFill>
            <a:miter lim="800000"/>
            <a:headEnd type="none" w="sm" len="sm"/>
            <a:tailEnd type="none" w="sm" len="sm"/>
          </a:ln>
        </p:spPr>
        <p:txBody>
          <a:bodyPr wrap="none" lIns="0" rIns="0" anchor="ctr"/>
          <a:lstStyle/>
          <a:p>
            <a:pPr>
              <a:tabLst>
                <a:tab pos="857250" algn="ctr"/>
                <a:tab pos="1257300" algn="ctr"/>
                <a:tab pos="1428750" algn="ctr"/>
              </a:tabLst>
            </a:pPr>
            <a:r>
              <a:rPr lang="en-US" smtClean="0">
                <a:solidFill>
                  <a:srgbClr val="FFFFFF"/>
                </a:solidFill>
              </a:rPr>
              <a:t>OS </a:t>
            </a:r>
          </a:p>
        </p:txBody>
      </p:sp>
      <p:grpSp>
        <p:nvGrpSpPr>
          <p:cNvPr id="63501" name="Group 13"/>
          <p:cNvGrpSpPr>
            <a:grpSpLocks/>
          </p:cNvGrpSpPr>
          <p:nvPr/>
        </p:nvGrpSpPr>
        <p:grpSpPr bwMode="auto">
          <a:xfrm>
            <a:off x="4800600" y="2638425"/>
            <a:ext cx="4191000" cy="758825"/>
            <a:chOff x="701" y="1936"/>
            <a:chExt cx="3568" cy="542"/>
          </a:xfrm>
        </p:grpSpPr>
        <p:sp>
          <p:nvSpPr>
            <p:cNvPr id="275470" name="Line 14"/>
            <p:cNvSpPr>
              <a:spLocks noChangeShapeType="1"/>
            </p:cNvSpPr>
            <p:nvPr/>
          </p:nvSpPr>
          <p:spPr bwMode="auto">
            <a:xfrm>
              <a:off x="701" y="1936"/>
              <a:ext cx="3568" cy="0"/>
            </a:xfrm>
            <a:prstGeom prst="line">
              <a:avLst/>
            </a:prstGeom>
            <a:noFill/>
            <a:ln w="12700">
              <a:solidFill>
                <a:schemeClr val="tx1"/>
              </a:solidFill>
              <a:prstDash val="dash"/>
              <a:round/>
              <a:headEnd/>
              <a:tailEnd/>
            </a:ln>
            <a:effectLst/>
          </p:spPr>
          <p:txBody>
            <a:bodyPr anchor="ctr">
              <a:spAutoFit/>
            </a:bodyPr>
            <a:lstStyle/>
            <a:p>
              <a:pPr>
                <a:defRPr/>
              </a:pPr>
              <a:endParaRPr lang="en-US">
                <a:solidFill>
                  <a:srgbClr val="FFFFFF"/>
                </a:solidFill>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71" name="Line 15"/>
            <p:cNvSpPr>
              <a:spLocks noChangeShapeType="1"/>
            </p:cNvSpPr>
            <p:nvPr/>
          </p:nvSpPr>
          <p:spPr bwMode="auto">
            <a:xfrm>
              <a:off x="701" y="2478"/>
              <a:ext cx="3568" cy="0"/>
            </a:xfrm>
            <a:prstGeom prst="line">
              <a:avLst/>
            </a:prstGeom>
            <a:noFill/>
            <a:ln w="12700">
              <a:solidFill>
                <a:schemeClr val="tx1"/>
              </a:solidFill>
              <a:prstDash val="dash"/>
              <a:round/>
              <a:headEnd/>
              <a:tailEnd/>
            </a:ln>
            <a:effectLst/>
          </p:spPr>
          <p:txBody>
            <a:bodyPr anchor="ctr">
              <a:spAutoFit/>
            </a:bodyPr>
            <a:lstStyle/>
            <a:p>
              <a:pPr>
                <a:defRPr/>
              </a:pPr>
              <a:endParaRPr lang="en-US">
                <a:solidFill>
                  <a:srgbClr val="FFFFFF"/>
                </a:solidFill>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grpSp>
      <p:sp>
        <p:nvSpPr>
          <p:cNvPr id="63502" name="Rectangle 16"/>
          <p:cNvSpPr>
            <a:spLocks noChangeArrowheads="1"/>
          </p:cNvSpPr>
          <p:nvPr/>
        </p:nvSpPr>
        <p:spPr bwMode="gray">
          <a:xfrm>
            <a:off x="5875338" y="3898900"/>
            <a:ext cx="2811462" cy="3143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0" rIns="0" anchor="ctr"/>
          <a:lstStyle/>
          <a:p>
            <a:pPr>
              <a:tabLst>
                <a:tab pos="857250" algn="ctr"/>
                <a:tab pos="1257300" algn="ctr"/>
                <a:tab pos="1428750" algn="ctr"/>
              </a:tabLst>
            </a:pPr>
            <a:r>
              <a:rPr lang="en-US" smtClean="0">
                <a:solidFill>
                  <a:srgbClr val="FFFFFF"/>
                </a:solidFill>
              </a:rPr>
              <a:t>VM Monitor (VMM)</a:t>
            </a:r>
          </a:p>
        </p:txBody>
      </p:sp>
      <p:sp>
        <p:nvSpPr>
          <p:cNvPr id="275474" name="Line 18"/>
          <p:cNvSpPr>
            <a:spLocks noChangeShapeType="1"/>
          </p:cNvSpPr>
          <p:nvPr/>
        </p:nvSpPr>
        <p:spPr bwMode="auto">
          <a:xfrm>
            <a:off x="7923213" y="2406650"/>
            <a:ext cx="0" cy="561975"/>
          </a:xfrm>
          <a:prstGeom prst="line">
            <a:avLst/>
          </a:prstGeom>
          <a:noFill/>
          <a:ln w="19050">
            <a:solidFill>
              <a:schemeClr val="tx1"/>
            </a:solidFill>
            <a:round/>
            <a:headEnd/>
            <a:tailEnd/>
          </a:ln>
          <a:effectLst/>
        </p:spPr>
        <p:txBody>
          <a:bodyPr anchor="ctr">
            <a:spAutoFit/>
          </a:bodyPr>
          <a:lstStyle/>
          <a:p>
            <a:pPr>
              <a:defRPr/>
            </a:pPr>
            <a:endParaRPr lang="en-US">
              <a:solidFill>
                <a:srgbClr val="FFFFFF"/>
              </a:solidFill>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63504" name="Rectangle 19"/>
          <p:cNvSpPr>
            <a:spLocks noChangeArrowheads="1"/>
          </p:cNvSpPr>
          <p:nvPr/>
        </p:nvSpPr>
        <p:spPr bwMode="gray">
          <a:xfrm>
            <a:off x="7481888" y="2092325"/>
            <a:ext cx="879475" cy="404813"/>
          </a:xfrm>
          <a:prstGeom prst="rect">
            <a:avLst/>
          </a:prstGeom>
          <a:solidFill>
            <a:schemeClr val="bg1"/>
          </a:solidFill>
          <a:ln w="25400">
            <a:solidFill>
              <a:schemeClr val="tx1"/>
            </a:solidFill>
            <a:miter lim="800000"/>
            <a:headEnd type="none" w="sm" len="sm"/>
            <a:tailEnd type="none" w="sm" len="sm"/>
          </a:ln>
          <a:effectLst>
            <a:prstShdw prst="shdw13" dist="143684" dir="18900000">
              <a:srgbClr val="292929">
                <a:alpha val="74997"/>
              </a:srgbClr>
            </a:prstShdw>
          </a:effectLst>
        </p:spPr>
        <p:txBody>
          <a:bodyPr wrap="none" lIns="0" rIns="0" anchor="ctr"/>
          <a:lstStyle/>
          <a:p>
            <a:pPr>
              <a:tabLst>
                <a:tab pos="857250" algn="ctr"/>
                <a:tab pos="1257300" algn="ctr"/>
                <a:tab pos="1428750" algn="ctr"/>
              </a:tabLst>
            </a:pPr>
            <a:r>
              <a:rPr lang="en-US" smtClean="0">
                <a:solidFill>
                  <a:srgbClr val="FFFFFF"/>
                </a:solidFill>
              </a:rPr>
              <a:t>Apps</a:t>
            </a:r>
          </a:p>
        </p:txBody>
      </p:sp>
      <p:sp>
        <p:nvSpPr>
          <p:cNvPr id="63505" name="Rectangle 20"/>
          <p:cNvSpPr>
            <a:spLocks noChangeArrowheads="1"/>
          </p:cNvSpPr>
          <p:nvPr/>
        </p:nvSpPr>
        <p:spPr bwMode="gray">
          <a:xfrm>
            <a:off x="7481888" y="2776538"/>
            <a:ext cx="879475" cy="322262"/>
          </a:xfrm>
          <a:prstGeom prst="rect">
            <a:avLst/>
          </a:prstGeom>
          <a:solidFill>
            <a:schemeClr val="bg1"/>
          </a:solidFill>
          <a:ln w="25400">
            <a:solidFill>
              <a:schemeClr val="tx1"/>
            </a:solidFill>
            <a:miter lim="800000"/>
            <a:headEnd type="none" w="sm" len="sm"/>
            <a:tailEnd type="none" w="sm" len="sm"/>
          </a:ln>
        </p:spPr>
        <p:txBody>
          <a:bodyPr wrap="none" lIns="0" rIns="0" anchor="ctr"/>
          <a:lstStyle/>
          <a:p>
            <a:pPr>
              <a:tabLst>
                <a:tab pos="857250" algn="ctr"/>
                <a:tab pos="1257300" algn="ctr"/>
                <a:tab pos="1428750" algn="ctr"/>
              </a:tabLst>
            </a:pPr>
            <a:r>
              <a:rPr lang="en-US" smtClean="0">
                <a:solidFill>
                  <a:srgbClr val="FFFFFF"/>
                </a:solidFill>
              </a:rPr>
              <a:t>OS </a:t>
            </a:r>
          </a:p>
        </p:txBody>
      </p:sp>
      <p:grpSp>
        <p:nvGrpSpPr>
          <p:cNvPr id="3" name="Group 21"/>
          <p:cNvGrpSpPr>
            <a:grpSpLocks/>
          </p:cNvGrpSpPr>
          <p:nvPr/>
        </p:nvGrpSpPr>
        <p:grpSpPr bwMode="auto">
          <a:xfrm>
            <a:off x="5029200" y="3027363"/>
            <a:ext cx="2659063" cy="947737"/>
            <a:chOff x="3168" y="1811"/>
            <a:chExt cx="1675" cy="597"/>
          </a:xfrm>
        </p:grpSpPr>
        <p:grpSp>
          <p:nvGrpSpPr>
            <p:cNvPr id="63508" name="Group 22"/>
            <p:cNvGrpSpPr>
              <a:grpSpLocks/>
            </p:cNvGrpSpPr>
            <p:nvPr/>
          </p:nvGrpSpPr>
          <p:grpSpPr bwMode="auto">
            <a:xfrm>
              <a:off x="3168" y="1850"/>
              <a:ext cx="463" cy="558"/>
              <a:chOff x="3168" y="1850"/>
              <a:chExt cx="463" cy="558"/>
            </a:xfrm>
          </p:grpSpPr>
          <p:sp>
            <p:nvSpPr>
              <p:cNvPr id="275479" name="Line 23"/>
              <p:cNvSpPr>
                <a:spLocks noChangeShapeType="1"/>
              </p:cNvSpPr>
              <p:nvPr/>
            </p:nvSpPr>
            <p:spPr bwMode="auto">
              <a:xfrm>
                <a:off x="3630" y="1850"/>
                <a:ext cx="0" cy="558"/>
              </a:xfrm>
              <a:prstGeom prst="line">
                <a:avLst/>
              </a:prstGeom>
              <a:noFill/>
              <a:ln w="25400">
                <a:solidFill>
                  <a:srgbClr val="FF0000"/>
                </a:solidFill>
                <a:round/>
                <a:headEnd/>
                <a:tailEnd type="stealth" w="med" len="med"/>
              </a:ln>
              <a:effectLst/>
            </p:spPr>
            <p:txBody>
              <a:bodyPr/>
              <a:lstStyle/>
              <a:p>
                <a:pPr>
                  <a:defRPr/>
                </a:pPr>
                <a:endParaRPr lang="en-US">
                  <a:solidFill>
                    <a:srgbClr val="FFFFFF"/>
                  </a:solidFill>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80" name="Text Box 24"/>
              <p:cNvSpPr txBox="1">
                <a:spLocks noChangeArrowheads="1"/>
              </p:cNvSpPr>
              <p:nvPr/>
            </p:nvSpPr>
            <p:spPr bwMode="auto">
              <a:xfrm>
                <a:off x="3168" y="2061"/>
                <a:ext cx="463" cy="173"/>
              </a:xfrm>
              <a:prstGeom prst="rect">
                <a:avLst/>
              </a:prstGeom>
              <a:noFill/>
              <a:ln w="9525">
                <a:noFill/>
                <a:miter lim="800000"/>
                <a:headEnd/>
                <a:tailEnd/>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1200" smtClean="0">
                    <a:solidFill>
                      <a:srgbClr val="FFFFFF"/>
                    </a:solidFill>
                    <a:effectLst>
                      <a:outerShdw blurRad="38100" dist="38100" dir="2700000" algn="tl">
                        <a:srgbClr val="000000"/>
                      </a:outerShdw>
                    </a:effectLst>
                  </a:rPr>
                  <a:t>VM Exit</a:t>
                </a:r>
              </a:p>
            </p:txBody>
          </p:sp>
        </p:grpSp>
        <p:grpSp>
          <p:nvGrpSpPr>
            <p:cNvPr id="63509" name="Group 25"/>
            <p:cNvGrpSpPr>
              <a:grpSpLocks/>
            </p:cNvGrpSpPr>
            <p:nvPr/>
          </p:nvGrpSpPr>
          <p:grpSpPr bwMode="auto">
            <a:xfrm>
              <a:off x="4311" y="1811"/>
              <a:ext cx="532" cy="550"/>
              <a:chOff x="4311" y="1811"/>
              <a:chExt cx="532" cy="550"/>
            </a:xfrm>
          </p:grpSpPr>
          <p:sp>
            <p:nvSpPr>
              <p:cNvPr id="275482" name="Line 26"/>
              <p:cNvSpPr>
                <a:spLocks noChangeShapeType="1"/>
              </p:cNvSpPr>
              <p:nvPr/>
            </p:nvSpPr>
            <p:spPr bwMode="auto">
              <a:xfrm rot="10800000" flipH="1">
                <a:off x="4338" y="1811"/>
                <a:ext cx="0" cy="550"/>
              </a:xfrm>
              <a:prstGeom prst="line">
                <a:avLst/>
              </a:prstGeom>
              <a:noFill/>
              <a:ln w="25400">
                <a:solidFill>
                  <a:srgbClr val="FF0000"/>
                </a:solidFill>
                <a:round/>
                <a:headEnd/>
                <a:tailEnd type="stealth" w="med" len="med"/>
              </a:ln>
              <a:effectLst/>
            </p:spPr>
            <p:txBody>
              <a:bodyPr/>
              <a:lstStyle/>
              <a:p>
                <a:pPr>
                  <a:defRPr/>
                </a:pPr>
                <a:endParaRPr lang="en-US">
                  <a:solidFill>
                    <a:srgbClr val="FFFFFF"/>
                  </a:solidFill>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83" name="Text Box 27"/>
              <p:cNvSpPr txBox="1">
                <a:spLocks noChangeArrowheads="1"/>
              </p:cNvSpPr>
              <p:nvPr/>
            </p:nvSpPr>
            <p:spPr bwMode="auto">
              <a:xfrm>
                <a:off x="4311" y="2062"/>
                <a:ext cx="532" cy="173"/>
              </a:xfrm>
              <a:prstGeom prst="rect">
                <a:avLst/>
              </a:prstGeom>
              <a:noFill/>
              <a:ln w="9525">
                <a:noFill/>
                <a:miter lim="800000"/>
                <a:headEnd/>
                <a:tailEnd/>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1200" smtClean="0">
                    <a:solidFill>
                      <a:srgbClr val="FFFFFF"/>
                    </a:solidFill>
                    <a:effectLst>
                      <a:outerShdw blurRad="38100" dist="38100" dir="2700000" algn="tl">
                        <a:srgbClr val="000000"/>
                      </a:outerShdw>
                    </a:effectLst>
                  </a:rPr>
                  <a:t>VM Entry</a:t>
                </a:r>
              </a:p>
            </p:txBody>
          </p:sp>
        </p:grpSp>
      </p:grpSp>
      <p:sp>
        <p:nvSpPr>
          <p:cNvPr id="275485" name="Rectangle 29"/>
          <p:cNvSpPr>
            <a:spLocks noChangeArrowheads="1"/>
          </p:cNvSpPr>
          <p:nvPr/>
        </p:nvSpPr>
        <p:spPr bwMode="auto">
          <a:xfrm>
            <a:off x="273050" y="4594225"/>
            <a:ext cx="7829550" cy="1839913"/>
          </a:xfrm>
          <a:prstGeom prst="rect">
            <a:avLst/>
          </a:prstGeom>
          <a:noFill/>
          <a:ln w="9525">
            <a:noFill/>
            <a:miter lim="800000"/>
            <a:headEnd/>
            <a:tailEnd/>
          </a:ln>
          <a:effectLst/>
        </p:spPr>
        <p:txBody>
          <a:bodyPr lIns="92075" tIns="46038" rIns="92075" bIns="46038"/>
          <a:lstStyle/>
          <a:p>
            <a:pPr marL="336550" indent="-336550">
              <a:lnSpc>
                <a:spcPct val="90000"/>
              </a:lnSpc>
              <a:spcBef>
                <a:spcPct val="30000"/>
              </a:spcBef>
              <a:buClr>
                <a:srgbClr val="F7AB3B"/>
              </a:buClr>
              <a:buSzPct val="95000"/>
              <a:buFont typeface="Wingdings" charset="0"/>
              <a:buBlip>
                <a:blip r:embed="rId3"/>
              </a:buBlip>
              <a:defRPr/>
            </a:pPr>
            <a:r>
              <a:rPr lang="en-US" sz="2000">
                <a:solidFill>
                  <a:srgbClr val="FFFFFF"/>
                </a:solidFill>
                <a:effectLst>
                  <a:outerShdw blurRad="38100" dist="38100" dir="2700000" algn="tl">
                    <a:srgbClr val="000000"/>
                  </a:outerShdw>
                </a:effectLst>
              </a:rPr>
              <a:t>Execution controls determine when exits occur</a:t>
            </a:r>
          </a:p>
          <a:p>
            <a:pPr marL="681038" lvl="1" indent="-342900">
              <a:lnSpc>
                <a:spcPct val="90000"/>
              </a:lnSpc>
              <a:spcBef>
                <a:spcPct val="30000"/>
              </a:spcBef>
              <a:buClr>
                <a:srgbClr val="F7AB3B"/>
              </a:buClr>
              <a:buSzPct val="95000"/>
              <a:buFont typeface="Wingdings" charset="0"/>
              <a:buBlip>
                <a:blip r:embed="rId4"/>
              </a:buBlip>
              <a:defRPr/>
            </a:pPr>
            <a:r>
              <a:rPr lang="en-US" sz="2000">
                <a:solidFill>
                  <a:srgbClr val="FFFFFF"/>
                </a:solidFill>
                <a:effectLst>
                  <a:outerShdw blurRad="38100" dist="38100" dir="2700000" algn="tl">
                    <a:srgbClr val="000000"/>
                  </a:outerShdw>
                </a:effectLst>
              </a:rPr>
              <a:t>Access to privilege state, occurrence of exceptions, etc.</a:t>
            </a:r>
          </a:p>
          <a:p>
            <a:pPr marL="681038" lvl="1" indent="-342900">
              <a:lnSpc>
                <a:spcPct val="90000"/>
              </a:lnSpc>
              <a:spcBef>
                <a:spcPct val="30000"/>
              </a:spcBef>
              <a:buClr>
                <a:srgbClr val="F7AB3B"/>
              </a:buClr>
              <a:buSzPct val="95000"/>
              <a:buFont typeface="Wingdings" charset="0"/>
              <a:buBlip>
                <a:blip r:embed="rId4"/>
              </a:buBlip>
              <a:defRPr/>
            </a:pPr>
            <a:r>
              <a:rPr lang="en-US" sz="2000">
                <a:solidFill>
                  <a:srgbClr val="FFFFFF"/>
                </a:solidFill>
                <a:effectLst>
                  <a:outerShdw blurRad="38100" dist="38100" dir="2700000" algn="tl">
                    <a:srgbClr val="000000"/>
                  </a:outerShdw>
                </a:effectLst>
              </a:rPr>
              <a:t>Flexibility provided to minimize unwanted exits</a:t>
            </a:r>
          </a:p>
          <a:p>
            <a:pPr marL="336550" indent="-336550">
              <a:lnSpc>
                <a:spcPct val="90000"/>
              </a:lnSpc>
              <a:spcBef>
                <a:spcPct val="30000"/>
              </a:spcBef>
              <a:buClr>
                <a:srgbClr val="F7AB3B"/>
              </a:buClr>
              <a:buSzPct val="95000"/>
              <a:buFont typeface="Wingdings" charset="0"/>
              <a:buBlip>
                <a:blip r:embed="rId3"/>
              </a:buBlip>
              <a:defRPr/>
            </a:pPr>
            <a:r>
              <a:rPr lang="en-US" sz="2000">
                <a:solidFill>
                  <a:srgbClr val="FFFFFF"/>
                </a:solidFill>
                <a:effectLst>
                  <a:outerShdw blurRad="38100" dist="38100" dir="2700000" algn="tl">
                    <a:srgbClr val="000000"/>
                  </a:outerShdw>
                </a:effectLst>
              </a:rPr>
              <a:t>VM Control Structure (VMCS) controls VT-x operation</a:t>
            </a:r>
          </a:p>
          <a:p>
            <a:pPr marL="681038" lvl="1" indent="-342900">
              <a:lnSpc>
                <a:spcPct val="90000"/>
              </a:lnSpc>
              <a:spcBef>
                <a:spcPct val="30000"/>
              </a:spcBef>
              <a:buClr>
                <a:srgbClr val="F7AB3B"/>
              </a:buClr>
              <a:buSzPct val="95000"/>
              <a:buFont typeface="Wingdings" charset="0"/>
              <a:buBlip>
                <a:blip r:embed="rId4"/>
              </a:buBlip>
              <a:defRPr/>
            </a:pPr>
            <a:r>
              <a:rPr lang="en-US" sz="2000">
                <a:solidFill>
                  <a:srgbClr val="FFFFFF"/>
                </a:solidFill>
                <a:effectLst>
                  <a:outerShdw blurRad="38100" dist="38100" dir="2700000" algn="tl">
                    <a:srgbClr val="000000"/>
                  </a:outerShdw>
                </a:effectLst>
              </a:rPr>
              <a:t>Also holds guest and host state</a:t>
            </a:r>
          </a:p>
        </p:txBody>
      </p:sp>
    </p:spTree>
    <p:extLst>
      <p:ext uri="{BB962C8B-B14F-4D97-AF65-F5344CB8AC3E}">
        <p14:creationId xmlns:p14="http://schemas.microsoft.com/office/powerpoint/2010/main" val="3636297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5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54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5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P spid="27548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425" cy="1554163"/>
          </a:xfrm>
        </p:spPr>
        <p:txBody>
          <a:bodyPr>
            <a:normAutofit/>
          </a:bodyPr>
          <a:lstStyle/>
          <a:p>
            <a:r>
              <a:rPr lang="en-US" sz="3600" dirty="0" smtClean="0"/>
              <a:t>Virtual Machines + Virtual Memory</a:t>
            </a:r>
            <a:endParaRPr lang="en-US" sz="3600" dirty="0"/>
          </a:p>
        </p:txBody>
      </p:sp>
      <p:pic>
        <p:nvPicPr>
          <p:cNvPr id="4" name="Content Placeholder 3" descr="twovmm.pdf"/>
          <p:cNvPicPr>
            <a:picLocks noGrp="1" noChangeAspect="1"/>
          </p:cNvPicPr>
          <p:nvPr>
            <p:ph idx="1"/>
          </p:nvPr>
        </p:nvPicPr>
        <p:blipFill>
          <a:blip r:embed="rId3"/>
          <a:srcRect t="-9687" b="-9687"/>
          <a:stretch>
            <a:fillRect/>
          </a:stretch>
        </p:blipFill>
        <p:spPr/>
      </p:pic>
      <p:pic>
        <p:nvPicPr>
          <p:cNvPr id="5" name="Picture 4"/>
          <p:cNvPicPr>
            <a:picLocks noChangeAspect="1"/>
          </p:cNvPicPr>
          <p:nvPr/>
        </p:nvPicPr>
        <p:blipFill>
          <a:blip r:embed="rId4"/>
          <a:stretch>
            <a:fillRect/>
          </a:stretch>
        </p:blipFill>
        <p:spPr>
          <a:xfrm>
            <a:off x="8542490" y="6046027"/>
            <a:ext cx="540816" cy="703061"/>
          </a:xfrm>
          <a:prstGeom prst="rect">
            <a:avLst/>
          </a:prstGeom>
        </p:spPr>
      </p:pic>
      <p:sp>
        <p:nvSpPr>
          <p:cNvPr id="6" name="Rectangle 302"/>
          <p:cNvSpPr>
            <a:spLocks noChangeArrowheads="1"/>
          </p:cNvSpPr>
          <p:nvPr/>
        </p:nvSpPr>
        <p:spPr bwMode="auto">
          <a:xfrm flipH="1">
            <a:off x="533400" y="5638800"/>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“VA”</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
        <p:nvSpPr>
          <p:cNvPr id="7" name="Rectangle 302"/>
          <p:cNvSpPr>
            <a:spLocks noChangeArrowheads="1"/>
          </p:cNvSpPr>
          <p:nvPr/>
        </p:nvSpPr>
        <p:spPr bwMode="auto">
          <a:xfrm flipH="1">
            <a:off x="3886200" y="5638800"/>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“PA”</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
        <p:nvSpPr>
          <p:cNvPr id="8" name="Rectangle 302"/>
          <p:cNvSpPr>
            <a:spLocks noChangeArrowheads="1"/>
          </p:cNvSpPr>
          <p:nvPr/>
        </p:nvSpPr>
        <p:spPr bwMode="auto">
          <a:xfrm flipH="1">
            <a:off x="7315200" y="5638800"/>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“MA”</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
        <p:nvSpPr>
          <p:cNvPr id="9" name="Rectangle 302"/>
          <p:cNvSpPr>
            <a:spLocks noChangeArrowheads="1"/>
          </p:cNvSpPr>
          <p:nvPr/>
        </p:nvSpPr>
        <p:spPr bwMode="auto">
          <a:xfrm flipH="1">
            <a:off x="5486400" y="5638800"/>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EPT</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Tree>
    <p:extLst>
      <p:ext uri="{BB962C8B-B14F-4D97-AF65-F5344CB8AC3E}">
        <p14:creationId xmlns:p14="http://schemas.microsoft.com/office/powerpoint/2010/main" val="27719104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address spaces</a:t>
            </a:r>
            <a:endParaRPr lang="en-US" dirty="0"/>
          </a:p>
        </p:txBody>
      </p:sp>
      <p:grpSp>
        <p:nvGrpSpPr>
          <p:cNvPr id="51" name="Group 50"/>
          <p:cNvGrpSpPr/>
          <p:nvPr/>
        </p:nvGrpSpPr>
        <p:grpSpPr>
          <a:xfrm>
            <a:off x="152399" y="2158424"/>
            <a:ext cx="8851579" cy="3632775"/>
            <a:chOff x="152400" y="2158425"/>
            <a:chExt cx="8048418" cy="3303150"/>
          </a:xfrm>
        </p:grpSpPr>
        <p:sp>
          <p:nvSpPr>
            <p:cNvPr id="28" name="Down Arrow 27"/>
            <p:cNvSpPr/>
            <p:nvPr/>
          </p:nvSpPr>
          <p:spPr>
            <a:xfrm>
              <a:off x="3200400" y="3072825"/>
              <a:ext cx="457200" cy="533400"/>
            </a:xfrm>
            <a:prstGeom prst="downArrow">
              <a:avLst/>
            </a:prstGeom>
            <a:solidFill>
              <a:sysClr val="windowText" lastClr="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9" name="Rectangle 28"/>
            <p:cNvSpPr/>
            <p:nvPr/>
          </p:nvSpPr>
          <p:spPr>
            <a:xfrm>
              <a:off x="228600" y="3682425"/>
              <a:ext cx="6324600" cy="533400"/>
            </a:xfrm>
            <a:prstGeom prst="rect">
              <a:avLst/>
            </a:prstGeom>
            <a:solidFill>
              <a:sysClr val="window" lastClr="FFFFFF"/>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0" name="TextBox 13"/>
            <p:cNvSpPr txBox="1"/>
            <p:nvPr/>
          </p:nvSpPr>
          <p:spPr>
            <a:xfrm>
              <a:off x="152400" y="3377625"/>
              <a:ext cx="286108" cy="36380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0</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2" name="Rectangle 31"/>
            <p:cNvSpPr/>
            <p:nvPr/>
          </p:nvSpPr>
          <p:spPr>
            <a:xfrm>
              <a:off x="228600" y="2463225"/>
              <a:ext cx="4401096"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Calibri"/>
                  <a:ea typeface="+mn-ea"/>
                  <a:cs typeface="+mn-cs"/>
                </a:rPr>
                <a:t>Current Guest Process</a:t>
              </a: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3" name="TextBox 15"/>
            <p:cNvSpPr txBox="1"/>
            <p:nvPr/>
          </p:nvSpPr>
          <p:spPr>
            <a:xfrm>
              <a:off x="152400" y="2158425"/>
              <a:ext cx="286108" cy="36380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0</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5" name="Rectangle 34"/>
            <p:cNvSpPr/>
            <p:nvPr/>
          </p:nvSpPr>
          <p:spPr>
            <a:xfrm>
              <a:off x="4629696" y="2463225"/>
              <a:ext cx="1923504"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Calibri"/>
                  <a:ea typeface="+mn-ea"/>
                  <a:cs typeface="+mn-cs"/>
                </a:rPr>
                <a:t>Guest OS</a:t>
              </a: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6" name="TextBox 31"/>
            <p:cNvSpPr txBox="1"/>
            <p:nvPr/>
          </p:nvSpPr>
          <p:spPr>
            <a:xfrm>
              <a:off x="6705600" y="2438400"/>
              <a:ext cx="1495218"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rPr>
                <a:t>Virtual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rPr>
                <a:t>Address Spaces</a:t>
              </a:r>
              <a:endParaRPr kumimoji="0" lang="en-US"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7" name="TextBox 37"/>
            <p:cNvSpPr txBox="1"/>
            <p:nvPr/>
          </p:nvSpPr>
          <p:spPr>
            <a:xfrm>
              <a:off x="6705600" y="3657600"/>
              <a:ext cx="1495218"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rPr>
                <a:t>Physical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rPr>
                <a:t>Address Spaces</a:t>
              </a:r>
              <a:endParaRPr kumimoji="0" lang="en-US"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228600" y="3682425"/>
              <a:ext cx="28956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Calibri"/>
                  <a:ea typeface="+mn-ea"/>
                  <a:cs typeface="+mn-cs"/>
                </a:rPr>
                <a:t>Virtual RAM</a:t>
              </a: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5943600" y="3682425"/>
              <a:ext cx="6096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Virtual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ROM</a:t>
              </a: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4953000" y="3682425"/>
              <a:ext cx="8382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Virtual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Devices</a:t>
              </a: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1" name="Rectangle 40"/>
            <p:cNvSpPr/>
            <p:nvPr/>
          </p:nvSpPr>
          <p:spPr>
            <a:xfrm>
              <a:off x="4191000" y="3682425"/>
              <a:ext cx="5334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Virtual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Frame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Buffer</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2" name="Rectangle 41"/>
            <p:cNvSpPr/>
            <p:nvPr/>
          </p:nvSpPr>
          <p:spPr>
            <a:xfrm>
              <a:off x="228600" y="4901625"/>
              <a:ext cx="6324600" cy="533400"/>
            </a:xfrm>
            <a:prstGeom prst="rect">
              <a:avLst/>
            </a:prstGeom>
            <a:solidFill>
              <a:sysClr val="window" lastClr="FFFFFF"/>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3" name="TextBox 42"/>
            <p:cNvSpPr txBox="1"/>
            <p:nvPr/>
          </p:nvSpPr>
          <p:spPr>
            <a:xfrm>
              <a:off x="152400" y="4596825"/>
              <a:ext cx="286108" cy="36380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0</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5" name="TextBox 21"/>
            <p:cNvSpPr txBox="1"/>
            <p:nvPr/>
          </p:nvSpPr>
          <p:spPr>
            <a:xfrm>
              <a:off x="6705600" y="4876800"/>
              <a:ext cx="141346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rPr>
                <a:t>Machine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rPr>
                <a:t>Address Space</a:t>
              </a:r>
              <a:endParaRPr kumimoji="0" lang="en-US"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6" name="Rectangle 45"/>
            <p:cNvSpPr/>
            <p:nvPr/>
          </p:nvSpPr>
          <p:spPr>
            <a:xfrm>
              <a:off x="228600" y="4901625"/>
              <a:ext cx="35814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Calibri"/>
                  <a:ea typeface="+mn-ea"/>
                  <a:cs typeface="+mn-cs"/>
                </a:rPr>
                <a:t>RAM</a:t>
              </a: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7" name="Rectangle 46"/>
            <p:cNvSpPr/>
            <p:nvPr/>
          </p:nvSpPr>
          <p:spPr>
            <a:xfrm>
              <a:off x="6019800" y="4901625"/>
              <a:ext cx="5334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ROM</a:t>
              </a: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8" name="Rectangle 47"/>
            <p:cNvSpPr/>
            <p:nvPr/>
          </p:nvSpPr>
          <p:spPr>
            <a:xfrm>
              <a:off x="4191000" y="4901625"/>
              <a:ext cx="8382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a:ea typeface="+mn-ea"/>
                  <a:cs typeface="+mn-cs"/>
                </a:rPr>
                <a:t>Devices</a:t>
              </a: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9" name="Rectangle 48"/>
            <p:cNvSpPr/>
            <p:nvPr/>
          </p:nvSpPr>
          <p:spPr>
            <a:xfrm>
              <a:off x="5410200" y="4901625"/>
              <a:ext cx="533400" cy="533400"/>
            </a:xfrm>
            <a:prstGeom prst="rect">
              <a:avLst/>
            </a:prstGeom>
            <a:solidFill>
              <a:srgbClr val="DEF5FA"/>
            </a:solidFill>
            <a:ln w="127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Frame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Buffer</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0" name="Down Arrow 49"/>
            <p:cNvSpPr/>
            <p:nvPr/>
          </p:nvSpPr>
          <p:spPr>
            <a:xfrm>
              <a:off x="3200400" y="4292025"/>
              <a:ext cx="457200" cy="533400"/>
            </a:xfrm>
            <a:prstGeom prst="downArrow">
              <a:avLst/>
            </a:prstGeom>
            <a:solidFill>
              <a:sysClr val="windowText" lastClr="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52" name="Rectangle 302"/>
          <p:cNvSpPr>
            <a:spLocks noChangeArrowheads="1"/>
          </p:cNvSpPr>
          <p:nvPr/>
        </p:nvSpPr>
        <p:spPr bwMode="auto">
          <a:xfrm flipH="1">
            <a:off x="304800" y="1981200"/>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“VA”</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
        <p:nvSpPr>
          <p:cNvPr id="53" name="Rectangle 302"/>
          <p:cNvSpPr>
            <a:spLocks noChangeArrowheads="1"/>
          </p:cNvSpPr>
          <p:nvPr/>
        </p:nvSpPr>
        <p:spPr bwMode="auto">
          <a:xfrm flipH="1">
            <a:off x="304800" y="3345359"/>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“PA”</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
        <p:nvSpPr>
          <p:cNvPr id="54" name="Rectangle 302"/>
          <p:cNvSpPr>
            <a:spLocks noChangeArrowheads="1"/>
          </p:cNvSpPr>
          <p:nvPr/>
        </p:nvSpPr>
        <p:spPr bwMode="auto">
          <a:xfrm flipH="1">
            <a:off x="381000" y="4716959"/>
            <a:ext cx="137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000000"/>
              </a:buClr>
              <a:buSzPct val="100000"/>
              <a:buFont typeface="Times New Roman" charset="0"/>
              <a:buNone/>
            </a:pPr>
            <a:r>
              <a:rPr lang="en-US" dirty="0" smtClean="0">
                <a:solidFill>
                  <a:srgbClr val="003367"/>
                </a:solidFill>
              </a:rPr>
              <a:t>“MA”</a:t>
            </a:r>
            <a:endParaRPr lang="en-US" dirty="0">
              <a:solidFill>
                <a:srgbClr val="003367"/>
              </a:solidFill>
            </a:endParaRPr>
          </a:p>
          <a:p>
            <a:pPr algn="ctr" defTabSz="455613">
              <a:buClr>
                <a:srgbClr val="000000"/>
              </a:buClr>
              <a:buSzPct val="100000"/>
              <a:buFont typeface="Times New Roman" charset="0"/>
              <a:buNone/>
            </a:pPr>
            <a:endParaRPr lang="en-US" sz="2000" dirty="0">
              <a:solidFill>
                <a:srgbClr val="003367"/>
              </a:solidFill>
            </a:endParaRPr>
          </a:p>
        </p:txBody>
      </p:sp>
    </p:spTree>
    <p:extLst>
      <p:ext uri="{BB962C8B-B14F-4D97-AF65-F5344CB8AC3E}">
        <p14:creationId xmlns:p14="http://schemas.microsoft.com/office/powerpoint/2010/main" val="1093255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TLB caches VA-&gt;MA mappings</a:t>
            </a:r>
            <a:endParaRPr lang="en-US" dirty="0"/>
          </a:p>
        </p:txBody>
      </p:sp>
      <p:pic>
        <p:nvPicPr>
          <p:cNvPr id="3" name="Picture 2"/>
          <p:cNvPicPr>
            <a:picLocks noChangeAspect="1"/>
          </p:cNvPicPr>
          <p:nvPr/>
        </p:nvPicPr>
        <p:blipFill>
          <a:blip r:embed="rId2"/>
          <a:stretch>
            <a:fillRect/>
          </a:stretch>
        </p:blipFill>
        <p:spPr>
          <a:xfrm>
            <a:off x="1066800" y="1600200"/>
            <a:ext cx="7303453" cy="4864100"/>
          </a:xfrm>
          <a:prstGeom prst="rect">
            <a:avLst/>
          </a:prstGeom>
        </p:spPr>
      </p:pic>
    </p:spTree>
    <p:extLst>
      <p:ext uri="{BB962C8B-B14F-4D97-AF65-F5344CB8AC3E}">
        <p14:creationId xmlns:p14="http://schemas.microsoft.com/office/powerpoint/2010/main" val="36352350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Image/Template/Virtual Appliance</a:t>
            </a:r>
            <a:endParaRPr lang="en-US" sz="3600" dirty="0"/>
          </a:p>
        </p:txBody>
      </p:sp>
      <p:sp>
        <p:nvSpPr>
          <p:cNvPr id="4" name="Content Placeholder 3"/>
          <p:cNvSpPr>
            <a:spLocks noGrp="1"/>
          </p:cNvSpPr>
          <p:nvPr>
            <p:ph idx="1"/>
          </p:nvPr>
        </p:nvSpPr>
        <p:spPr/>
        <p:txBody>
          <a:bodyPr/>
          <a:lstStyle/>
          <a:p>
            <a:r>
              <a:rPr lang="en-US" sz="2400" b="0" dirty="0" smtClean="0"/>
              <a:t>A </a:t>
            </a:r>
            <a:r>
              <a:rPr lang="en-US" sz="2400" dirty="0" smtClean="0">
                <a:solidFill>
                  <a:srgbClr val="800000"/>
                </a:solidFill>
              </a:rPr>
              <a:t>virtual appliance </a:t>
            </a:r>
            <a:r>
              <a:rPr lang="en-US" sz="2400" b="0" dirty="0" smtClean="0"/>
              <a:t>is a program for a virtual machine.</a:t>
            </a:r>
          </a:p>
          <a:p>
            <a:pPr lvl="1"/>
            <a:r>
              <a:rPr lang="en-US" sz="2000" b="0" dirty="0" smtClean="0"/>
              <a:t>Sometimes called a </a:t>
            </a:r>
            <a:r>
              <a:rPr lang="en-US" sz="2000" dirty="0" smtClean="0">
                <a:solidFill>
                  <a:srgbClr val="800000"/>
                </a:solidFill>
              </a:rPr>
              <a:t>VM image </a:t>
            </a:r>
            <a:r>
              <a:rPr lang="en-US" sz="2000" b="0" dirty="0" smtClean="0"/>
              <a:t>or </a:t>
            </a:r>
            <a:r>
              <a:rPr lang="en-US" sz="2000" dirty="0" smtClean="0">
                <a:solidFill>
                  <a:srgbClr val="800000"/>
                </a:solidFill>
              </a:rPr>
              <a:t>template</a:t>
            </a:r>
          </a:p>
          <a:p>
            <a:r>
              <a:rPr lang="en-US" sz="2400" b="0" dirty="0" smtClean="0"/>
              <a:t>The image has everything needed to run a virtual server:</a:t>
            </a:r>
          </a:p>
          <a:p>
            <a:pPr lvl="1"/>
            <a:r>
              <a:rPr lang="en-US" sz="2000" b="0" dirty="0" smtClean="0"/>
              <a:t>OS kernel program</a:t>
            </a:r>
          </a:p>
          <a:p>
            <a:pPr lvl="1"/>
            <a:r>
              <a:rPr lang="en-US" sz="2000" b="0" dirty="0" smtClean="0"/>
              <a:t>file system</a:t>
            </a:r>
          </a:p>
          <a:p>
            <a:pPr lvl="1"/>
            <a:r>
              <a:rPr lang="en-US" sz="2000" b="0" dirty="0" smtClean="0"/>
              <a:t>application programs</a:t>
            </a:r>
          </a:p>
          <a:p>
            <a:r>
              <a:rPr lang="en-US" sz="2400" b="0" dirty="0" smtClean="0"/>
              <a:t>The image can be instantiated as a VM on a cloud.</a:t>
            </a:r>
          </a:p>
          <a:p>
            <a:pPr lvl="1"/>
            <a:r>
              <a:rPr lang="en-US" sz="2000" b="0" dirty="0" smtClean="0"/>
              <a:t>Not unlike running a program to instantiate it as a process</a:t>
            </a:r>
          </a:p>
        </p:txBody>
      </p:sp>
    </p:spTree>
    <p:extLst>
      <p:ext uri="{BB962C8B-B14F-4D97-AF65-F5344CB8AC3E}">
        <p14:creationId xmlns:p14="http://schemas.microsoft.com/office/powerpoint/2010/main" val="193770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performance</a:t>
            </a:r>
            <a:endParaRPr lang="en-US" dirty="0"/>
          </a:p>
        </p:txBody>
      </p:sp>
      <p:sp>
        <p:nvSpPr>
          <p:cNvPr id="3" name="Content Placeholder 2"/>
          <p:cNvSpPr>
            <a:spLocks noGrp="1"/>
          </p:cNvSpPr>
          <p:nvPr>
            <p:ph idx="1"/>
          </p:nvPr>
        </p:nvSpPr>
        <p:spPr/>
        <p:txBody>
          <a:bodyPr/>
          <a:lstStyle/>
          <a:p>
            <a:r>
              <a:rPr lang="en-US" dirty="0" smtClean="0"/>
              <a:t>How many clients can the server handle?</a:t>
            </a:r>
          </a:p>
          <a:p>
            <a:r>
              <a:rPr lang="en-US" dirty="0" smtClean="0"/>
              <a:t>What happens to performance as we increase the number of clients?</a:t>
            </a:r>
          </a:p>
          <a:p>
            <a:r>
              <a:rPr lang="en-US" dirty="0" smtClean="0"/>
              <a:t>What do we do when there are too many clients?</a:t>
            </a:r>
            <a:endParaRPr lang="en-US" dirty="0"/>
          </a:p>
        </p:txBody>
      </p:sp>
      <p:pic>
        <p:nvPicPr>
          <p:cNvPr id="4" name="Picture 4" descr="web_ser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34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45087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Arial" charset="0"/>
                <a:ea typeface="ＭＳ Ｐゴシック" charset="0"/>
                <a:cs typeface="Arial" charset="0"/>
              </a:rPr>
              <a:t>Thank you, VMware</a:t>
            </a:r>
          </a:p>
        </p:txBody>
      </p:sp>
      <p:pic>
        <p:nvPicPr>
          <p:cNvPr id="3" name="Picture 2" descr="block-2B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689100"/>
            <a:ext cx="23431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lock-2B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088" y="3479800"/>
            <a:ext cx="23431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block-HARD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4748213"/>
            <a:ext cx="21320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3576638" y="2335213"/>
            <a:ext cx="2135187" cy="2959100"/>
            <a:chOff x="2368" y="1257"/>
            <a:chExt cx="1069" cy="1482"/>
          </a:xfrm>
        </p:grpSpPr>
        <p:pic>
          <p:nvPicPr>
            <p:cNvPr id="56341" name="Picture 7" descr="block-APPL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 y="1257"/>
              <a:ext cx="106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2" name="Picture 8" descr="block-OPERATING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 y="2012"/>
              <a:ext cx="106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Virtual_Appliance_Ic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975" y="2070100"/>
            <a:ext cx="23685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block-HYPERVI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788" y="4259263"/>
            <a:ext cx="21018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1"/>
          <p:cNvGrpSpPr>
            <a:grpSpLocks/>
          </p:cNvGrpSpPr>
          <p:nvPr/>
        </p:nvGrpSpPr>
        <p:grpSpPr bwMode="auto">
          <a:xfrm>
            <a:off x="2438400" y="4210050"/>
            <a:ext cx="5000625" cy="611188"/>
            <a:chOff x="-462" y="2697"/>
            <a:chExt cx="2503" cy="306"/>
          </a:xfrm>
        </p:grpSpPr>
        <p:grpSp>
          <p:nvGrpSpPr>
            <p:cNvPr id="56329" name="Group 12"/>
            <p:cNvGrpSpPr>
              <a:grpSpLocks/>
            </p:cNvGrpSpPr>
            <p:nvPr/>
          </p:nvGrpSpPr>
          <p:grpSpPr bwMode="auto">
            <a:xfrm>
              <a:off x="-462" y="2697"/>
              <a:ext cx="2503" cy="306"/>
              <a:chOff x="-462" y="2697"/>
              <a:chExt cx="2503" cy="306"/>
            </a:xfrm>
          </p:grpSpPr>
          <p:pic>
            <p:nvPicPr>
              <p:cNvPr id="56338" name="Picture 13" descr="virtual_infrastructure-W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 y="2725"/>
                <a:ext cx="24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9" name="Rectangle 14"/>
              <p:cNvSpPr>
                <a:spLocks noChangeArrowheads="1"/>
              </p:cNvSpPr>
              <p:nvPr/>
            </p:nvSpPr>
            <p:spPr bwMode="auto">
              <a:xfrm>
                <a:off x="1488" y="2697"/>
                <a:ext cx="553" cy="306"/>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white"/>
                  </a:solidFill>
                </a:endParaRPr>
              </a:p>
            </p:txBody>
          </p:sp>
          <p:sp>
            <p:nvSpPr>
              <p:cNvPr id="56340" name="Rectangle 15"/>
              <p:cNvSpPr>
                <a:spLocks noChangeArrowheads="1"/>
              </p:cNvSpPr>
              <p:nvPr/>
            </p:nvSpPr>
            <p:spPr bwMode="auto">
              <a:xfrm rot="10800000">
                <a:off x="-462" y="2697"/>
                <a:ext cx="553" cy="306"/>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white"/>
                  </a:solidFill>
                </a:endParaRPr>
              </a:p>
            </p:txBody>
          </p:sp>
        </p:grpSp>
        <p:grpSp>
          <p:nvGrpSpPr>
            <p:cNvPr id="56330" name="Group 16"/>
            <p:cNvGrpSpPr>
              <a:grpSpLocks/>
            </p:cNvGrpSpPr>
            <p:nvPr/>
          </p:nvGrpSpPr>
          <p:grpSpPr bwMode="auto">
            <a:xfrm>
              <a:off x="1824" y="2827"/>
              <a:ext cx="211" cy="47"/>
              <a:chOff x="384" y="3265"/>
              <a:chExt cx="211" cy="47"/>
            </a:xfrm>
          </p:grpSpPr>
          <p:sp>
            <p:nvSpPr>
              <p:cNvPr id="56335" name="Oval 17"/>
              <p:cNvSpPr>
                <a:spLocks noChangeArrowheads="1"/>
              </p:cNvSpPr>
              <p:nvPr/>
            </p:nvSpPr>
            <p:spPr bwMode="auto">
              <a:xfrm>
                <a:off x="384"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6" name="Oval 18"/>
              <p:cNvSpPr>
                <a:spLocks noChangeArrowheads="1"/>
              </p:cNvSpPr>
              <p:nvPr/>
            </p:nvSpPr>
            <p:spPr bwMode="auto">
              <a:xfrm>
                <a:off x="466"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7" name="Oval 19"/>
              <p:cNvSpPr>
                <a:spLocks noChangeArrowheads="1"/>
              </p:cNvSpPr>
              <p:nvPr/>
            </p:nvSpPr>
            <p:spPr bwMode="auto">
              <a:xfrm>
                <a:off x="548"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grpSp>
        <p:grpSp>
          <p:nvGrpSpPr>
            <p:cNvPr id="56331" name="Group 20"/>
            <p:cNvGrpSpPr>
              <a:grpSpLocks/>
            </p:cNvGrpSpPr>
            <p:nvPr/>
          </p:nvGrpSpPr>
          <p:grpSpPr bwMode="auto">
            <a:xfrm>
              <a:off x="-462" y="2826"/>
              <a:ext cx="211" cy="47"/>
              <a:chOff x="384" y="3265"/>
              <a:chExt cx="211" cy="47"/>
            </a:xfrm>
          </p:grpSpPr>
          <p:sp>
            <p:nvSpPr>
              <p:cNvPr id="56332" name="Oval 21"/>
              <p:cNvSpPr>
                <a:spLocks noChangeArrowheads="1"/>
              </p:cNvSpPr>
              <p:nvPr/>
            </p:nvSpPr>
            <p:spPr bwMode="auto">
              <a:xfrm>
                <a:off x="384"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3" name="Oval 22"/>
              <p:cNvSpPr>
                <a:spLocks noChangeArrowheads="1"/>
              </p:cNvSpPr>
              <p:nvPr/>
            </p:nvSpPr>
            <p:spPr bwMode="auto">
              <a:xfrm>
                <a:off x="466"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4" name="Oval 23"/>
              <p:cNvSpPr>
                <a:spLocks noChangeArrowheads="1"/>
              </p:cNvSpPr>
              <p:nvPr/>
            </p:nvSpPr>
            <p:spPr bwMode="auto">
              <a:xfrm>
                <a:off x="548"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grpSp>
      </p:grpSp>
    </p:spTree>
    <p:extLst>
      <p:ext uri="{BB962C8B-B14F-4D97-AF65-F5344CB8AC3E}">
        <p14:creationId xmlns:p14="http://schemas.microsoft.com/office/powerpoint/2010/main" val="1358751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4" presetClass="path" presetSubtype="0" accel="50000" decel="50000" fill="hold" nodeType="clickEffect">
                                  <p:stCondLst>
                                    <p:cond delay="0"/>
                                  </p:stCondLst>
                                  <p:childTnLst>
                                    <p:animMotion origin="layout" path="M 5.55556E-7 0 L 5.55556E-7 -0.08241 " pathEditMode="relative" rAng="0" ptsTypes="AA">
                                      <p:cBhvr>
                                        <p:cTn id="13" dur="500" fill="hold"/>
                                        <p:tgtEl>
                                          <p:spTgt spid="6"/>
                                        </p:tgtEl>
                                        <p:attrNameLst>
                                          <p:attrName>ppt_x</p:attrName>
                                          <p:attrName>ppt_y</p:attrName>
                                        </p:attrNameLst>
                                      </p:cBhvr>
                                      <p:rCtr x="0" y="-4120"/>
                                    </p:animMotion>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nodeType="afterGroup">
                            <p:stCondLst>
                              <p:cond delay="500"/>
                            </p:stCondLst>
                            <p:childTnLst>
                              <p:par>
                                <p:cTn id="18" presetID="35" presetClass="path" presetSubtype="0" accel="50000" decel="50000" fill="hold" nodeType="afterEffect">
                                  <p:stCondLst>
                                    <p:cond delay="0"/>
                                  </p:stCondLst>
                                  <p:childTnLst>
                                    <p:animMotion origin="layout" path="M -3.88889E-6 -4.07407E-6 L -0.21163 -4.07407E-6 " pathEditMode="relative" rAng="0" ptsTypes="AA">
                                      <p:cBhvr>
                                        <p:cTn id="19" dur="500" fill="hold"/>
                                        <p:tgtEl>
                                          <p:spTgt spid="10"/>
                                        </p:tgtEl>
                                        <p:attrNameLst>
                                          <p:attrName>ppt_x</p:attrName>
                                          <p:attrName>ppt_y</p:attrName>
                                        </p:attrNameLst>
                                      </p:cBhvr>
                                      <p:rCtr x="-10590" y="0"/>
                                    </p:animMotion>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par>
                                <p:cTn id="29" presetID="17" presetClass="exit" presetSubtype="10" fill="hold" nodeType="with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par>
                                <p:cTn id="33" presetID="17" presetClass="exit" presetSubtype="10" fill="hold" nodeType="withEffect">
                                  <p:stCondLst>
                                    <p:cond delay="0"/>
                                  </p:stCondLst>
                                  <p:childTnLst>
                                    <p:anim calcmode="lin" valueType="num">
                                      <p:cBhvr>
                                        <p:cTn id="34" dur="500"/>
                                        <p:tgtEl>
                                          <p:spTgt spid="3"/>
                                        </p:tgtEl>
                                        <p:attrNameLst>
                                          <p:attrName>ppt_w</p:attrName>
                                        </p:attrNameLst>
                                      </p:cBhvr>
                                      <p:tavLst>
                                        <p:tav tm="0">
                                          <p:val>
                                            <p:strVal val="ppt_w"/>
                                          </p:val>
                                        </p:tav>
                                        <p:tav tm="100000">
                                          <p:val>
                                            <p:fltVal val="0"/>
                                          </p:val>
                                        </p:tav>
                                      </p:tavLst>
                                    </p:anim>
                                    <p:anim calcmode="lin" valueType="num">
                                      <p:cBhvr>
                                        <p:cTn id="35" dur="500"/>
                                        <p:tgtEl>
                                          <p:spTgt spid="3"/>
                                        </p:tgtEl>
                                        <p:attrNameLst>
                                          <p:attrName>ppt_h</p:attrName>
                                        </p:attrNameLst>
                                      </p:cBhvr>
                                      <p:tavLst>
                                        <p:tav tm="0">
                                          <p:val>
                                            <p:strVal val="ppt_h"/>
                                          </p:val>
                                        </p:tav>
                                        <p:tav tm="100000">
                                          <p:val>
                                            <p:strVal val="ppt_h"/>
                                          </p:val>
                                        </p:tav>
                                      </p:tavLst>
                                    </p:anim>
                                    <p:set>
                                      <p:cBhvr>
                                        <p:cTn id="36" dur="1" fill="hold">
                                          <p:stCondLst>
                                            <p:cond delay="499"/>
                                          </p:stCondLst>
                                        </p:cTn>
                                        <p:tgtEl>
                                          <p:spTgt spid="3"/>
                                        </p:tgtEl>
                                        <p:attrNameLst>
                                          <p:attrName>style.visibility</p:attrName>
                                        </p:attrNameLst>
                                      </p:cBhvr>
                                      <p:to>
                                        <p:strVal val="hidden"/>
                                      </p:to>
                                    </p:set>
                                  </p:childTnLst>
                                </p:cTn>
                              </p:par>
                            </p:childTnLst>
                          </p:cTn>
                        </p:par>
                        <p:par>
                          <p:cTn id="37" fill="hold" nodeType="afterGroup">
                            <p:stCondLst>
                              <p:cond delay="500"/>
                            </p:stCondLst>
                            <p:childTnLst>
                              <p:par>
                                <p:cTn id="38" presetID="17" presetClass="exit" presetSubtype="4" fill="hold" nodeType="afterEffect">
                                  <p:stCondLst>
                                    <p:cond delay="1000"/>
                                  </p:stCondLst>
                                  <p:childTnLst>
                                    <p:anim calcmode="lin" valueType="num">
                                      <p:cBhvr>
                                        <p:cTn id="39" dur="500"/>
                                        <p:tgtEl>
                                          <p:spTgt spid="10"/>
                                        </p:tgtEl>
                                        <p:attrNameLst>
                                          <p:attrName>ppt_x</p:attrName>
                                        </p:attrNameLst>
                                      </p:cBhvr>
                                      <p:tavLst>
                                        <p:tav tm="0">
                                          <p:val>
                                            <p:strVal val="ppt_x"/>
                                          </p:val>
                                        </p:tav>
                                        <p:tav tm="100000">
                                          <p:val>
                                            <p:strVal val="ppt_x"/>
                                          </p:val>
                                        </p:tav>
                                      </p:tavLst>
                                    </p:anim>
                                    <p:anim calcmode="lin" valueType="num">
                                      <p:cBhvr>
                                        <p:cTn id="40" dur="500"/>
                                        <p:tgtEl>
                                          <p:spTgt spid="10"/>
                                        </p:tgtEl>
                                        <p:attrNameLst>
                                          <p:attrName>ppt_y</p:attrName>
                                        </p:attrNameLst>
                                      </p:cBhvr>
                                      <p:tavLst>
                                        <p:tav tm="0">
                                          <p:val>
                                            <p:strVal val="ppt_y"/>
                                          </p:val>
                                        </p:tav>
                                        <p:tav tm="100000">
                                          <p:val>
                                            <p:strVal val="ppt_y+ppt_h/2"/>
                                          </p:val>
                                        </p:tav>
                                      </p:tavLst>
                                    </p:anim>
                                    <p:anim calcmode="lin" valueType="num">
                                      <p:cBhvr>
                                        <p:cTn id="41" dur="500"/>
                                        <p:tgtEl>
                                          <p:spTgt spid="10"/>
                                        </p:tgtEl>
                                        <p:attrNameLst>
                                          <p:attrName>ppt_w</p:attrName>
                                        </p:attrNameLst>
                                      </p:cBhvr>
                                      <p:tavLst>
                                        <p:tav tm="0">
                                          <p:val>
                                            <p:strVal val="ppt_w"/>
                                          </p:val>
                                        </p:tav>
                                        <p:tav tm="100000">
                                          <p:val>
                                            <p:strVal val="ppt_w"/>
                                          </p:val>
                                        </p:tav>
                                      </p:tavLst>
                                    </p:anim>
                                    <p:anim calcmode="lin" valueType="num">
                                      <p:cBhvr>
                                        <p:cTn id="42" dur="500"/>
                                        <p:tgtEl>
                                          <p:spTgt spid="10"/>
                                        </p:tgtEl>
                                        <p:attrNameLst>
                                          <p:attrName>ppt_h</p:attrName>
                                        </p:attrNameLst>
                                      </p:cBhvr>
                                      <p:tavLst>
                                        <p:tav tm="0">
                                          <p:val>
                                            <p:strVal val="ppt_h"/>
                                          </p:val>
                                        </p:tav>
                                        <p:tav tm="100000">
                                          <p:val>
                                            <p:fltVal val="0"/>
                                          </p:val>
                                        </p:tav>
                                      </p:tavLst>
                                    </p:anim>
                                    <p:set>
                                      <p:cBhvr>
                                        <p:cTn id="43" dur="1" fill="hold">
                                          <p:stCondLst>
                                            <p:cond delay="499"/>
                                          </p:stCondLst>
                                        </p:cTn>
                                        <p:tgtEl>
                                          <p:spTgt spid="10"/>
                                        </p:tgtEl>
                                        <p:attrNameLst>
                                          <p:attrName>style.visibility</p:attrName>
                                        </p:attrNameLst>
                                      </p:cBhvr>
                                      <p:to>
                                        <p:strVal val="hidden"/>
                                      </p:to>
                                    </p:set>
                                  </p:childTnLst>
                                </p:cTn>
                              </p:par>
                            </p:childTnLst>
                          </p:cTn>
                        </p:par>
                        <p:par>
                          <p:cTn id="44" fill="hold" nodeType="afterGroup">
                            <p:stCondLst>
                              <p:cond delay="2000"/>
                            </p:stCondLst>
                            <p:childTnLst>
                              <p:par>
                                <p:cTn id="45" presetID="17"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ppt_h/2"/>
                                          </p:val>
                                        </p:tav>
                                        <p:tav tm="100000">
                                          <p:val>
                                            <p:strVal val="#ppt_y"/>
                                          </p:val>
                                        </p:tav>
                                      </p:tavLst>
                                    </p:anim>
                                    <p:anim calcmode="lin" valueType="num">
                                      <p:cBhvr>
                                        <p:cTn id="49" dur="500" fill="hold"/>
                                        <p:tgtEl>
                                          <p:spTgt spid="11"/>
                                        </p:tgtEl>
                                        <p:attrNameLst>
                                          <p:attrName>ppt_w</p:attrName>
                                        </p:attrNameLst>
                                      </p:cBhvr>
                                      <p:tavLst>
                                        <p:tav tm="0">
                                          <p:val>
                                            <p:strVal val="#ppt_w"/>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t="5573" b="5573"/>
          <a:stretch>
            <a:fillRect/>
          </a:stretch>
        </p:blipFill>
        <p:spPr bwMode="auto">
          <a:xfrm>
            <a:off x="1450975" y="3279422"/>
            <a:ext cx="6397625" cy="319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pic>
      <p:sp>
        <p:nvSpPr>
          <p:cNvPr id="2" name="Title 1"/>
          <p:cNvSpPr>
            <a:spLocks noGrp="1"/>
          </p:cNvSpPr>
          <p:nvPr>
            <p:ph type="title"/>
          </p:nvPr>
        </p:nvSpPr>
        <p:spPr/>
        <p:txBody>
          <a:bodyPr/>
          <a:lstStyle/>
          <a:p>
            <a:r>
              <a:rPr lang="en-US" dirty="0" smtClean="0"/>
              <a:t>Containers</a:t>
            </a:r>
            <a:endParaRPr lang="en-US" dirty="0"/>
          </a:p>
        </p:txBody>
      </p:sp>
      <p:sp>
        <p:nvSpPr>
          <p:cNvPr id="3" name="Content Placeholder 2"/>
          <p:cNvSpPr>
            <a:spLocks noGrp="1"/>
          </p:cNvSpPr>
          <p:nvPr>
            <p:ph idx="1"/>
          </p:nvPr>
        </p:nvSpPr>
        <p:spPr/>
        <p:txBody>
          <a:bodyPr/>
          <a:lstStyle/>
          <a:p>
            <a:r>
              <a:rPr lang="en-US" sz="2400" b="0" dirty="0"/>
              <a:t>Note: lightweight </a:t>
            </a:r>
            <a:r>
              <a:rPr lang="en-US" sz="2400" dirty="0"/>
              <a:t>container</a:t>
            </a:r>
            <a:r>
              <a:rPr lang="en-US" sz="2400" b="0" dirty="0"/>
              <a:t> technologies offer a similar </a:t>
            </a:r>
            <a:r>
              <a:rPr lang="en-US" sz="2400" b="0" dirty="0" smtClean="0"/>
              <a:t>abstraction for software packaging and deployment, based on an extended process model.</a:t>
            </a:r>
            <a:endParaRPr lang="en-US" sz="2400" b="0" dirty="0"/>
          </a:p>
          <a:p>
            <a:pPr lvl="1"/>
            <a:r>
              <a:rPr lang="en-US" sz="2000" b="0" dirty="0"/>
              <a:t>E.g., </a:t>
            </a:r>
            <a:r>
              <a:rPr lang="en-US" sz="2000" b="0" dirty="0" err="1" smtClean="0"/>
              <a:t>Docker</a:t>
            </a:r>
            <a:r>
              <a:rPr lang="en-US" sz="2000" b="0" dirty="0"/>
              <a:t> </a:t>
            </a:r>
            <a:r>
              <a:rPr lang="en-US" sz="2000" b="0" dirty="0" smtClean="0"/>
              <a:t>and Google </a:t>
            </a:r>
            <a:r>
              <a:rPr lang="en-US" sz="2000" b="0" dirty="0" err="1" smtClean="0"/>
              <a:t>Kubernetes</a:t>
            </a:r>
            <a:endParaRPr lang="en-US" sz="2000" b="0" dirty="0"/>
          </a:p>
          <a:p>
            <a:pPr marL="0" indent="0">
              <a:buNone/>
            </a:pPr>
            <a:endParaRPr lang="en-US" dirty="0"/>
          </a:p>
        </p:txBody>
      </p:sp>
    </p:spTree>
    <p:extLst>
      <p:ext uri="{BB962C8B-B14F-4D97-AF65-F5344CB8AC3E}">
        <p14:creationId xmlns:p14="http://schemas.microsoft.com/office/powerpoint/2010/main" val="3022152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NOTREACHED</a:t>
            </a:r>
            <a:endParaRPr lang="en-US" dirty="0"/>
          </a:p>
        </p:txBody>
      </p:sp>
      <p:sp>
        <p:nvSpPr>
          <p:cNvPr id="77826" name="Text Placeholder 2"/>
          <p:cNvSpPr>
            <a:spLocks noGrp="1"/>
          </p:cNvSpPr>
          <p:nvPr>
            <p:ph type="body" idx="1"/>
          </p:nvPr>
        </p:nvSpPr>
        <p:spPr/>
        <p:txBody>
          <a:bodyPr/>
          <a:lstStyle/>
          <a:p>
            <a:r>
              <a:rPr lang="en-US" dirty="0">
                <a:latin typeface="Arial" charset="0"/>
                <a:ea typeface="ＭＳ Ｐゴシック" charset="0"/>
                <a:cs typeface="Arial" charset="0"/>
              </a:rPr>
              <a:t>Part </a:t>
            </a:r>
            <a:r>
              <a:rPr lang="en-US" dirty="0" smtClean="0">
                <a:latin typeface="Arial" charset="0"/>
                <a:ea typeface="ＭＳ Ｐゴシック" charset="0"/>
                <a:cs typeface="Arial" charset="0"/>
              </a:rPr>
              <a:t>5</a:t>
            </a: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53705414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 slices and federation</a:t>
            </a:r>
            <a:endParaRPr lang="en-US" dirty="0"/>
          </a:p>
        </p:txBody>
      </p:sp>
      <p:pic>
        <p:nvPicPr>
          <p:cNvPr id="4" name="Picture 2" descr="MCj028750100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825" y="1955800"/>
            <a:ext cx="1651000" cy="2481263"/>
          </a:xfrm>
          <a:prstGeom prst="rect">
            <a:avLst/>
          </a:prstGeom>
          <a:noFill/>
          <a:ln w="9525">
            <a:noFill/>
            <a:miter lim="800000"/>
            <a:headEnd/>
            <a:tailEnd/>
          </a:ln>
        </p:spPr>
      </p:pic>
      <p:grpSp>
        <p:nvGrpSpPr>
          <p:cNvPr id="5" name="Group 7"/>
          <p:cNvGrpSpPr>
            <a:grpSpLocks/>
          </p:cNvGrpSpPr>
          <p:nvPr/>
        </p:nvGrpSpPr>
        <p:grpSpPr bwMode="auto">
          <a:xfrm>
            <a:off x="3001963" y="2232025"/>
            <a:ext cx="2136775" cy="1581150"/>
            <a:chOff x="2971" y="430"/>
            <a:chExt cx="1728" cy="1158"/>
          </a:xfrm>
        </p:grpSpPr>
        <p:sp>
          <p:nvSpPr>
            <p:cNvPr id="6" name="Freeform 8"/>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 name="Freeform 9"/>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 name="Freeform 10"/>
            <p:cNvSpPr>
              <a:spLocks/>
            </p:cNvSpPr>
            <p:nvPr/>
          </p:nvSpPr>
          <p:spPr bwMode="auto">
            <a:xfrm>
              <a:off x="3054" y="1108"/>
              <a:ext cx="103"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 name="Freeform 11"/>
            <p:cNvSpPr>
              <a:spLocks/>
            </p:cNvSpPr>
            <p:nvPr/>
          </p:nvSpPr>
          <p:spPr bwMode="auto">
            <a:xfrm>
              <a:off x="3205" y="1366"/>
              <a:ext cx="42"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 name="Freeform 12"/>
            <p:cNvSpPr>
              <a:spLocks/>
            </p:cNvSpPr>
            <p:nvPr/>
          </p:nvSpPr>
          <p:spPr bwMode="auto">
            <a:xfrm>
              <a:off x="3601" y="1432"/>
              <a:ext cx="30"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 name="Freeform 13"/>
            <p:cNvSpPr>
              <a:spLocks/>
            </p:cNvSpPr>
            <p:nvPr/>
          </p:nvSpPr>
          <p:spPr bwMode="auto">
            <a:xfrm>
              <a:off x="4111" y="1360"/>
              <a:ext cx="12" cy="52"/>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 name="Freeform 14"/>
            <p:cNvSpPr>
              <a:spLocks/>
            </p:cNvSpPr>
            <p:nvPr/>
          </p:nvSpPr>
          <p:spPr bwMode="auto">
            <a:xfrm>
              <a:off x="4340" y="1049"/>
              <a:ext cx="127"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 name="Freeform 15"/>
            <p:cNvSpPr>
              <a:spLocks/>
            </p:cNvSpPr>
            <p:nvPr/>
          </p:nvSpPr>
          <p:spPr bwMode="auto">
            <a:xfrm>
              <a:off x="4585" y="838"/>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 name="Freeform 16"/>
            <p:cNvSpPr>
              <a:spLocks/>
            </p:cNvSpPr>
            <p:nvPr/>
          </p:nvSpPr>
          <p:spPr bwMode="auto">
            <a:xfrm>
              <a:off x="4501" y="574"/>
              <a:ext cx="5" cy="36"/>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5" name="Freeform 17"/>
            <p:cNvSpPr>
              <a:spLocks/>
            </p:cNvSpPr>
            <p:nvPr/>
          </p:nvSpPr>
          <p:spPr bwMode="auto">
            <a:xfrm>
              <a:off x="4135" y="490"/>
              <a:ext cx="30" cy="48"/>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6" name="Line 18"/>
            <p:cNvSpPr>
              <a:spLocks noChangeShapeType="1"/>
            </p:cNvSpPr>
            <p:nvPr/>
          </p:nvSpPr>
          <p:spPr bwMode="auto">
            <a:xfrm flipH="1">
              <a:off x="3853" y="520"/>
              <a:ext cx="18"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7" name="Line 19"/>
            <p:cNvSpPr>
              <a:spLocks noChangeShapeType="1"/>
            </p:cNvSpPr>
            <p:nvPr/>
          </p:nvSpPr>
          <p:spPr bwMode="auto">
            <a:xfrm flipH="1" flipV="1">
              <a:off x="3529" y="568"/>
              <a:ext cx="54"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8" name="Freeform 20"/>
            <p:cNvSpPr>
              <a:spLocks/>
            </p:cNvSpPr>
            <p:nvPr/>
          </p:nvSpPr>
          <p:spPr bwMode="auto">
            <a:xfrm>
              <a:off x="3128" y="814"/>
              <a:ext cx="5" cy="42"/>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20" name="Text Box 22"/>
          <p:cNvSpPr txBox="1">
            <a:spLocks noChangeArrowheads="1"/>
          </p:cNvSpPr>
          <p:nvPr/>
        </p:nvSpPr>
        <p:spPr bwMode="auto">
          <a:xfrm>
            <a:off x="3357563" y="2847975"/>
            <a:ext cx="1517650" cy="366713"/>
          </a:xfrm>
          <a:prstGeom prst="rect">
            <a:avLst/>
          </a:prstGeom>
          <a:noFill/>
          <a:ln w="9525">
            <a:noFill/>
            <a:miter lim="800000"/>
            <a:headEnd/>
            <a:tailEnd/>
          </a:ln>
        </p:spPr>
        <p:txBody>
          <a:bodyPr wrap="none">
            <a:prstTxWarp prst="textNoShape">
              <a:avLst/>
            </a:prstTxWarp>
            <a:spAutoFit/>
          </a:bodyPr>
          <a:lstStyle/>
          <a:p>
            <a:r>
              <a:rPr lang="en-US" sz="1800" dirty="0">
                <a:solidFill>
                  <a:srgbClr val="37305A"/>
                </a:solidFill>
                <a:ea typeface="ＭＳ Ｐゴシック" charset="-128"/>
                <a:cs typeface="ＭＳ Ｐゴシック" charset="-128"/>
              </a:rPr>
              <a:t>Backbone #1</a:t>
            </a:r>
          </a:p>
        </p:txBody>
      </p:sp>
      <p:grpSp>
        <p:nvGrpSpPr>
          <p:cNvPr id="21" name="Group 23"/>
          <p:cNvGrpSpPr>
            <a:grpSpLocks/>
          </p:cNvGrpSpPr>
          <p:nvPr/>
        </p:nvGrpSpPr>
        <p:grpSpPr bwMode="auto">
          <a:xfrm>
            <a:off x="2586038" y="3608388"/>
            <a:ext cx="2136775" cy="1579562"/>
            <a:chOff x="2971" y="430"/>
            <a:chExt cx="1728" cy="1158"/>
          </a:xfrm>
        </p:grpSpPr>
        <p:sp>
          <p:nvSpPr>
            <p:cNvPr id="22" name="Freeform 24"/>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3" name="Freeform 25"/>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4" name="Freeform 26"/>
            <p:cNvSpPr>
              <a:spLocks/>
            </p:cNvSpPr>
            <p:nvPr/>
          </p:nvSpPr>
          <p:spPr bwMode="auto">
            <a:xfrm>
              <a:off x="3054" y="1109"/>
              <a:ext cx="103" cy="23"/>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5" name="Freeform 27"/>
            <p:cNvSpPr>
              <a:spLocks/>
            </p:cNvSpPr>
            <p:nvPr/>
          </p:nvSpPr>
          <p:spPr bwMode="auto">
            <a:xfrm>
              <a:off x="3205" y="1366"/>
              <a:ext cx="42" cy="13"/>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6" name="Freeform 28"/>
            <p:cNvSpPr>
              <a:spLocks/>
            </p:cNvSpPr>
            <p:nvPr/>
          </p:nvSpPr>
          <p:spPr bwMode="auto">
            <a:xfrm>
              <a:off x="3601" y="1432"/>
              <a:ext cx="30"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7" name="Freeform 29"/>
            <p:cNvSpPr>
              <a:spLocks/>
            </p:cNvSpPr>
            <p:nvPr/>
          </p:nvSpPr>
          <p:spPr bwMode="auto">
            <a:xfrm>
              <a:off x="4111" y="1360"/>
              <a:ext cx="12" cy="54"/>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8" name="Freeform 30"/>
            <p:cNvSpPr>
              <a:spLocks/>
            </p:cNvSpPr>
            <p:nvPr/>
          </p:nvSpPr>
          <p:spPr bwMode="auto">
            <a:xfrm>
              <a:off x="4340" y="1048"/>
              <a:ext cx="127"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29" name="Freeform 31"/>
            <p:cNvSpPr>
              <a:spLocks/>
            </p:cNvSpPr>
            <p:nvPr/>
          </p:nvSpPr>
          <p:spPr bwMode="auto">
            <a:xfrm>
              <a:off x="4585" y="839"/>
              <a:ext cx="60" cy="71"/>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0" name="Freeform 32"/>
            <p:cNvSpPr>
              <a:spLocks/>
            </p:cNvSpPr>
            <p:nvPr/>
          </p:nvSpPr>
          <p:spPr bwMode="auto">
            <a:xfrm>
              <a:off x="4501" y="574"/>
              <a:ext cx="5" cy="36"/>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1" name="Freeform 33"/>
            <p:cNvSpPr>
              <a:spLocks/>
            </p:cNvSpPr>
            <p:nvPr/>
          </p:nvSpPr>
          <p:spPr bwMode="auto">
            <a:xfrm>
              <a:off x="4135" y="491"/>
              <a:ext cx="30" cy="50"/>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2" name="Line 34"/>
            <p:cNvSpPr>
              <a:spLocks noChangeShapeType="1"/>
            </p:cNvSpPr>
            <p:nvPr/>
          </p:nvSpPr>
          <p:spPr bwMode="auto">
            <a:xfrm flipH="1">
              <a:off x="3853" y="520"/>
              <a:ext cx="18"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3" name="Line 35"/>
            <p:cNvSpPr>
              <a:spLocks noChangeShapeType="1"/>
            </p:cNvSpPr>
            <p:nvPr/>
          </p:nvSpPr>
          <p:spPr bwMode="auto">
            <a:xfrm flipH="1" flipV="1">
              <a:off x="3529" y="568"/>
              <a:ext cx="54"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4" name="Freeform 36"/>
            <p:cNvSpPr>
              <a:spLocks/>
            </p:cNvSpPr>
            <p:nvPr/>
          </p:nvSpPr>
          <p:spPr bwMode="auto">
            <a:xfrm>
              <a:off x="3128" y="814"/>
              <a:ext cx="5" cy="42"/>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35" name="Text Box 37"/>
          <p:cNvSpPr txBox="1">
            <a:spLocks noChangeArrowheads="1"/>
          </p:cNvSpPr>
          <p:nvPr/>
        </p:nvSpPr>
        <p:spPr bwMode="auto">
          <a:xfrm>
            <a:off x="2943225" y="4222750"/>
            <a:ext cx="1517650" cy="366713"/>
          </a:xfrm>
          <a:prstGeom prst="rect">
            <a:avLst/>
          </a:prstGeom>
          <a:noFill/>
          <a:ln w="9525">
            <a:noFill/>
            <a:miter lim="800000"/>
            <a:headEnd/>
            <a:tailEnd/>
          </a:ln>
        </p:spPr>
        <p:txBody>
          <a:bodyPr wrap="none">
            <a:prstTxWarp prst="textNoShape">
              <a:avLst/>
            </a:prstTxWarp>
            <a:spAutoFit/>
          </a:bodyPr>
          <a:lstStyle/>
          <a:p>
            <a:r>
              <a:rPr lang="en-US" sz="1800">
                <a:solidFill>
                  <a:srgbClr val="37305A"/>
                </a:solidFill>
                <a:ea typeface="ＭＳ Ｐゴシック" charset="-128"/>
                <a:cs typeface="ＭＳ Ｐゴシック" charset="-128"/>
              </a:rPr>
              <a:t>Backbone #2</a:t>
            </a:r>
          </a:p>
        </p:txBody>
      </p:sp>
      <p:grpSp>
        <p:nvGrpSpPr>
          <p:cNvPr id="36" name="Group 38"/>
          <p:cNvGrpSpPr>
            <a:grpSpLocks/>
          </p:cNvGrpSpPr>
          <p:nvPr/>
        </p:nvGrpSpPr>
        <p:grpSpPr bwMode="auto">
          <a:xfrm>
            <a:off x="4781550" y="1782763"/>
            <a:ext cx="1543050" cy="1244600"/>
            <a:chOff x="2971" y="430"/>
            <a:chExt cx="1728" cy="1158"/>
          </a:xfrm>
        </p:grpSpPr>
        <p:sp>
          <p:nvSpPr>
            <p:cNvPr id="37" name="Freeform 39"/>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8" name="Freeform 40"/>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39" name="Freeform 41"/>
            <p:cNvSpPr>
              <a:spLocks/>
            </p:cNvSpPr>
            <p:nvPr/>
          </p:nvSpPr>
          <p:spPr bwMode="auto">
            <a:xfrm>
              <a:off x="3055" y="1108"/>
              <a:ext cx="103"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0" name="Freeform 42"/>
            <p:cNvSpPr>
              <a:spLocks/>
            </p:cNvSpPr>
            <p:nvPr/>
          </p:nvSpPr>
          <p:spPr bwMode="auto">
            <a:xfrm>
              <a:off x="3206" y="1366"/>
              <a:ext cx="41"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1" name="Freeform 43"/>
            <p:cNvSpPr>
              <a:spLocks/>
            </p:cNvSpPr>
            <p:nvPr/>
          </p:nvSpPr>
          <p:spPr bwMode="auto">
            <a:xfrm>
              <a:off x="3600" y="1431"/>
              <a:ext cx="30" cy="49"/>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2" name="Freeform 44"/>
            <p:cNvSpPr>
              <a:spLocks/>
            </p:cNvSpPr>
            <p:nvPr/>
          </p:nvSpPr>
          <p:spPr bwMode="auto">
            <a:xfrm>
              <a:off x="4111" y="1361"/>
              <a:ext cx="12"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3" name="Freeform 45"/>
            <p:cNvSpPr>
              <a:spLocks/>
            </p:cNvSpPr>
            <p:nvPr/>
          </p:nvSpPr>
          <p:spPr bwMode="auto">
            <a:xfrm>
              <a:off x="4340" y="1047"/>
              <a:ext cx="124"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4" name="Freeform 46"/>
            <p:cNvSpPr>
              <a:spLocks/>
            </p:cNvSpPr>
            <p:nvPr/>
          </p:nvSpPr>
          <p:spPr bwMode="auto">
            <a:xfrm>
              <a:off x="4585" y="838"/>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5" name="Freeform 47"/>
            <p:cNvSpPr>
              <a:spLocks/>
            </p:cNvSpPr>
            <p:nvPr/>
          </p:nvSpPr>
          <p:spPr bwMode="auto">
            <a:xfrm>
              <a:off x="4502" y="573"/>
              <a:ext cx="5" cy="37"/>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6" name="Freeform 48"/>
            <p:cNvSpPr>
              <a:spLocks/>
            </p:cNvSpPr>
            <p:nvPr/>
          </p:nvSpPr>
          <p:spPr bwMode="auto">
            <a:xfrm>
              <a:off x="4135" y="491"/>
              <a:ext cx="30" cy="47"/>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7" name="Line 49"/>
            <p:cNvSpPr>
              <a:spLocks noChangeShapeType="1"/>
            </p:cNvSpPr>
            <p:nvPr/>
          </p:nvSpPr>
          <p:spPr bwMode="auto">
            <a:xfrm flipH="1">
              <a:off x="3853" y="520"/>
              <a:ext cx="18" cy="35"/>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8" name="Line 50"/>
            <p:cNvSpPr>
              <a:spLocks noChangeShapeType="1"/>
            </p:cNvSpPr>
            <p:nvPr/>
          </p:nvSpPr>
          <p:spPr bwMode="auto">
            <a:xfrm flipH="1" flipV="1">
              <a:off x="3529" y="567"/>
              <a:ext cx="53" cy="37"/>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49" name="Freeform 51"/>
            <p:cNvSpPr>
              <a:spLocks/>
            </p:cNvSpPr>
            <p:nvPr/>
          </p:nvSpPr>
          <p:spPr bwMode="auto">
            <a:xfrm>
              <a:off x="3127" y="814"/>
              <a:ext cx="5"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50" name="Text Box 52"/>
          <p:cNvSpPr txBox="1">
            <a:spLocks noChangeArrowheads="1"/>
          </p:cNvSpPr>
          <p:nvPr/>
        </p:nvSpPr>
        <p:spPr bwMode="auto">
          <a:xfrm>
            <a:off x="5145088" y="2032000"/>
            <a:ext cx="939800" cy="581025"/>
          </a:xfrm>
          <a:prstGeom prst="rect">
            <a:avLst/>
          </a:prstGeom>
          <a:noFill/>
          <a:ln w="9525">
            <a:noFill/>
            <a:miter lim="800000"/>
            <a:headEnd/>
            <a:tailEnd/>
          </a:ln>
        </p:spPr>
        <p:txBody>
          <a:bodyPr wrap="none">
            <a:prstTxWarp prst="textNoShape">
              <a:avLst/>
            </a:prstTxWarp>
            <a:spAutoFit/>
          </a:bodyPr>
          <a:lstStyle/>
          <a:p>
            <a:pPr algn="ctr"/>
            <a:r>
              <a:rPr lang="en-US" sz="1600">
                <a:solidFill>
                  <a:srgbClr val="37305A"/>
                </a:solidFill>
                <a:ea typeface="ＭＳ Ｐゴシック" charset="-128"/>
                <a:cs typeface="ＭＳ Ｐゴシック" charset="-128"/>
              </a:rPr>
              <a:t>Campus</a:t>
            </a:r>
            <a:br>
              <a:rPr lang="en-US" sz="1600">
                <a:solidFill>
                  <a:srgbClr val="37305A"/>
                </a:solidFill>
                <a:ea typeface="ＭＳ Ｐゴシック" charset="-128"/>
                <a:cs typeface="ＭＳ Ｐゴシック" charset="-128"/>
              </a:rPr>
            </a:br>
            <a:r>
              <a:rPr lang="en-US" sz="1600">
                <a:solidFill>
                  <a:srgbClr val="37305A"/>
                </a:solidFill>
                <a:ea typeface="ＭＳ Ｐゴシック" charset="-128"/>
                <a:cs typeface="ＭＳ Ｐゴシック" charset="-128"/>
              </a:rPr>
              <a:t>#3</a:t>
            </a:r>
          </a:p>
        </p:txBody>
      </p:sp>
      <p:grpSp>
        <p:nvGrpSpPr>
          <p:cNvPr id="51" name="Group 53"/>
          <p:cNvGrpSpPr>
            <a:grpSpLocks/>
          </p:cNvGrpSpPr>
          <p:nvPr/>
        </p:nvGrpSpPr>
        <p:grpSpPr bwMode="auto">
          <a:xfrm>
            <a:off x="1809750" y="4005263"/>
            <a:ext cx="1185863" cy="1244600"/>
            <a:chOff x="2971" y="430"/>
            <a:chExt cx="1728" cy="1158"/>
          </a:xfrm>
        </p:grpSpPr>
        <p:sp>
          <p:nvSpPr>
            <p:cNvPr id="52" name="Freeform 54"/>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3" name="Freeform 55"/>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4" name="Freeform 56"/>
            <p:cNvSpPr>
              <a:spLocks/>
            </p:cNvSpPr>
            <p:nvPr/>
          </p:nvSpPr>
          <p:spPr bwMode="auto">
            <a:xfrm>
              <a:off x="3054" y="1108"/>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5" name="Freeform 57"/>
            <p:cNvSpPr>
              <a:spLocks/>
            </p:cNvSpPr>
            <p:nvPr/>
          </p:nvSpPr>
          <p:spPr bwMode="auto">
            <a:xfrm>
              <a:off x="3205" y="1366"/>
              <a:ext cx="42"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6" name="Freeform 58"/>
            <p:cNvSpPr>
              <a:spLocks/>
            </p:cNvSpPr>
            <p:nvPr/>
          </p:nvSpPr>
          <p:spPr bwMode="auto">
            <a:xfrm>
              <a:off x="3600" y="1431"/>
              <a:ext cx="30" cy="49"/>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7" name="Freeform 59"/>
            <p:cNvSpPr>
              <a:spLocks/>
            </p:cNvSpPr>
            <p:nvPr/>
          </p:nvSpPr>
          <p:spPr bwMode="auto">
            <a:xfrm>
              <a:off x="4111" y="1361"/>
              <a:ext cx="12"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8" name="Freeform 60"/>
            <p:cNvSpPr>
              <a:spLocks/>
            </p:cNvSpPr>
            <p:nvPr/>
          </p:nvSpPr>
          <p:spPr bwMode="auto">
            <a:xfrm>
              <a:off x="4338" y="1047"/>
              <a:ext cx="127"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59" name="Freeform 61"/>
            <p:cNvSpPr>
              <a:spLocks/>
            </p:cNvSpPr>
            <p:nvPr/>
          </p:nvSpPr>
          <p:spPr bwMode="auto">
            <a:xfrm>
              <a:off x="4586" y="838"/>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0" name="Freeform 62"/>
            <p:cNvSpPr>
              <a:spLocks/>
            </p:cNvSpPr>
            <p:nvPr/>
          </p:nvSpPr>
          <p:spPr bwMode="auto">
            <a:xfrm>
              <a:off x="4500" y="573"/>
              <a:ext cx="7" cy="37"/>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1" name="Freeform 63"/>
            <p:cNvSpPr>
              <a:spLocks/>
            </p:cNvSpPr>
            <p:nvPr/>
          </p:nvSpPr>
          <p:spPr bwMode="auto">
            <a:xfrm>
              <a:off x="4135" y="491"/>
              <a:ext cx="30" cy="47"/>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2" name="Line 64"/>
            <p:cNvSpPr>
              <a:spLocks noChangeShapeType="1"/>
            </p:cNvSpPr>
            <p:nvPr/>
          </p:nvSpPr>
          <p:spPr bwMode="auto">
            <a:xfrm flipH="1">
              <a:off x="3852" y="520"/>
              <a:ext cx="19" cy="35"/>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3" name="Line 65"/>
            <p:cNvSpPr>
              <a:spLocks noChangeShapeType="1"/>
            </p:cNvSpPr>
            <p:nvPr/>
          </p:nvSpPr>
          <p:spPr bwMode="auto">
            <a:xfrm flipH="1" flipV="1">
              <a:off x="3528" y="567"/>
              <a:ext cx="56" cy="37"/>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4" name="Freeform 66"/>
            <p:cNvSpPr>
              <a:spLocks/>
            </p:cNvSpPr>
            <p:nvPr/>
          </p:nvSpPr>
          <p:spPr bwMode="auto">
            <a:xfrm>
              <a:off x="3126" y="814"/>
              <a:ext cx="7"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grpSp>
        <p:nvGrpSpPr>
          <p:cNvPr id="65" name="Group 67"/>
          <p:cNvGrpSpPr>
            <a:grpSpLocks/>
          </p:cNvGrpSpPr>
          <p:nvPr/>
        </p:nvGrpSpPr>
        <p:grpSpPr bwMode="auto">
          <a:xfrm>
            <a:off x="3603625" y="4572000"/>
            <a:ext cx="1349375" cy="1244600"/>
            <a:chOff x="2971" y="430"/>
            <a:chExt cx="1728" cy="1158"/>
          </a:xfrm>
        </p:grpSpPr>
        <p:sp>
          <p:nvSpPr>
            <p:cNvPr id="66" name="Freeform 68"/>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7" name="Freeform 69"/>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8" name="Freeform 70"/>
            <p:cNvSpPr>
              <a:spLocks/>
            </p:cNvSpPr>
            <p:nvPr/>
          </p:nvSpPr>
          <p:spPr bwMode="auto">
            <a:xfrm>
              <a:off x="3054" y="1108"/>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69" name="Freeform 71"/>
            <p:cNvSpPr>
              <a:spLocks/>
            </p:cNvSpPr>
            <p:nvPr/>
          </p:nvSpPr>
          <p:spPr bwMode="auto">
            <a:xfrm>
              <a:off x="3205" y="1366"/>
              <a:ext cx="42"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0" name="Freeform 72"/>
            <p:cNvSpPr>
              <a:spLocks/>
            </p:cNvSpPr>
            <p:nvPr/>
          </p:nvSpPr>
          <p:spPr bwMode="auto">
            <a:xfrm>
              <a:off x="3600" y="1431"/>
              <a:ext cx="30" cy="49"/>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1" name="Freeform 73"/>
            <p:cNvSpPr>
              <a:spLocks/>
            </p:cNvSpPr>
            <p:nvPr/>
          </p:nvSpPr>
          <p:spPr bwMode="auto">
            <a:xfrm>
              <a:off x="4111" y="1361"/>
              <a:ext cx="12"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2" name="Freeform 74"/>
            <p:cNvSpPr>
              <a:spLocks/>
            </p:cNvSpPr>
            <p:nvPr/>
          </p:nvSpPr>
          <p:spPr bwMode="auto">
            <a:xfrm>
              <a:off x="4338" y="1047"/>
              <a:ext cx="127"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3" name="Freeform 75"/>
            <p:cNvSpPr>
              <a:spLocks/>
            </p:cNvSpPr>
            <p:nvPr/>
          </p:nvSpPr>
          <p:spPr bwMode="auto">
            <a:xfrm>
              <a:off x="4586" y="838"/>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4" name="Freeform 76"/>
            <p:cNvSpPr>
              <a:spLocks/>
            </p:cNvSpPr>
            <p:nvPr/>
          </p:nvSpPr>
          <p:spPr bwMode="auto">
            <a:xfrm>
              <a:off x="4500" y="573"/>
              <a:ext cx="7" cy="37"/>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5" name="Freeform 77"/>
            <p:cNvSpPr>
              <a:spLocks/>
            </p:cNvSpPr>
            <p:nvPr/>
          </p:nvSpPr>
          <p:spPr bwMode="auto">
            <a:xfrm>
              <a:off x="4135" y="491"/>
              <a:ext cx="30" cy="47"/>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6" name="Line 78"/>
            <p:cNvSpPr>
              <a:spLocks noChangeShapeType="1"/>
            </p:cNvSpPr>
            <p:nvPr/>
          </p:nvSpPr>
          <p:spPr bwMode="auto">
            <a:xfrm flipH="1">
              <a:off x="3852" y="520"/>
              <a:ext cx="19" cy="35"/>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7" name="Line 79"/>
            <p:cNvSpPr>
              <a:spLocks noChangeShapeType="1"/>
            </p:cNvSpPr>
            <p:nvPr/>
          </p:nvSpPr>
          <p:spPr bwMode="auto">
            <a:xfrm flipH="1" flipV="1">
              <a:off x="3528" y="567"/>
              <a:ext cx="56" cy="37"/>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78" name="Freeform 80"/>
            <p:cNvSpPr>
              <a:spLocks/>
            </p:cNvSpPr>
            <p:nvPr/>
          </p:nvSpPr>
          <p:spPr bwMode="auto">
            <a:xfrm>
              <a:off x="3126" y="814"/>
              <a:ext cx="7"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79" name="Text Box 81"/>
          <p:cNvSpPr txBox="1">
            <a:spLocks noChangeArrowheads="1"/>
          </p:cNvSpPr>
          <p:nvPr/>
        </p:nvSpPr>
        <p:spPr bwMode="auto">
          <a:xfrm>
            <a:off x="3624623" y="4854714"/>
            <a:ext cx="1252177" cy="707886"/>
          </a:xfrm>
          <a:prstGeom prst="rect">
            <a:avLst/>
          </a:prstGeom>
          <a:noFill/>
          <a:ln w="9525">
            <a:noFill/>
            <a:miter lim="800000"/>
            <a:headEnd/>
            <a:tailEnd/>
          </a:ln>
        </p:spPr>
        <p:txBody>
          <a:bodyPr wrap="square">
            <a:prstTxWarp prst="textNoShape">
              <a:avLst/>
            </a:prstTxWarp>
            <a:spAutoFit/>
          </a:bodyPr>
          <a:lstStyle/>
          <a:p>
            <a:pPr algn="ctr"/>
            <a:r>
              <a:rPr lang="en-US" sz="2000" b="1" dirty="0" smtClean="0">
                <a:solidFill>
                  <a:srgbClr val="37305A"/>
                </a:solidFill>
                <a:ea typeface="ＭＳ Ｐゴシック" charset="-128"/>
                <a:cs typeface="ＭＳ Ｐゴシック" charset="-128"/>
              </a:rPr>
              <a:t>Campus rack</a:t>
            </a:r>
            <a:endParaRPr lang="en-US" sz="2000" b="1" dirty="0">
              <a:solidFill>
                <a:srgbClr val="37305A"/>
              </a:solidFill>
              <a:ea typeface="ＭＳ Ｐゴシック" charset="-128"/>
              <a:cs typeface="ＭＳ Ｐゴシック" charset="-128"/>
            </a:endParaRPr>
          </a:p>
        </p:txBody>
      </p:sp>
      <p:grpSp>
        <p:nvGrpSpPr>
          <p:cNvPr id="80" name="Group 82"/>
          <p:cNvGrpSpPr>
            <a:grpSpLocks/>
          </p:cNvGrpSpPr>
          <p:nvPr/>
        </p:nvGrpSpPr>
        <p:grpSpPr bwMode="auto">
          <a:xfrm>
            <a:off x="4248150" y="3157538"/>
            <a:ext cx="1543050" cy="1244600"/>
            <a:chOff x="2971" y="430"/>
            <a:chExt cx="1728" cy="1158"/>
          </a:xfrm>
        </p:grpSpPr>
        <p:sp>
          <p:nvSpPr>
            <p:cNvPr id="81" name="Freeform 83"/>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2" name="Freeform 84"/>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3" name="Freeform 85"/>
            <p:cNvSpPr>
              <a:spLocks/>
            </p:cNvSpPr>
            <p:nvPr/>
          </p:nvSpPr>
          <p:spPr bwMode="auto">
            <a:xfrm>
              <a:off x="3055" y="1108"/>
              <a:ext cx="103"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4" name="Freeform 86"/>
            <p:cNvSpPr>
              <a:spLocks/>
            </p:cNvSpPr>
            <p:nvPr/>
          </p:nvSpPr>
          <p:spPr bwMode="auto">
            <a:xfrm>
              <a:off x="3206" y="1366"/>
              <a:ext cx="41"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5" name="Freeform 87"/>
            <p:cNvSpPr>
              <a:spLocks/>
            </p:cNvSpPr>
            <p:nvPr/>
          </p:nvSpPr>
          <p:spPr bwMode="auto">
            <a:xfrm>
              <a:off x="3600" y="1431"/>
              <a:ext cx="30" cy="49"/>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6" name="Freeform 88"/>
            <p:cNvSpPr>
              <a:spLocks/>
            </p:cNvSpPr>
            <p:nvPr/>
          </p:nvSpPr>
          <p:spPr bwMode="auto">
            <a:xfrm>
              <a:off x="4111" y="1361"/>
              <a:ext cx="12"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7" name="Freeform 89"/>
            <p:cNvSpPr>
              <a:spLocks/>
            </p:cNvSpPr>
            <p:nvPr/>
          </p:nvSpPr>
          <p:spPr bwMode="auto">
            <a:xfrm>
              <a:off x="4340" y="1047"/>
              <a:ext cx="124"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8" name="Freeform 90"/>
            <p:cNvSpPr>
              <a:spLocks/>
            </p:cNvSpPr>
            <p:nvPr/>
          </p:nvSpPr>
          <p:spPr bwMode="auto">
            <a:xfrm>
              <a:off x="4585" y="838"/>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89" name="Freeform 91"/>
            <p:cNvSpPr>
              <a:spLocks/>
            </p:cNvSpPr>
            <p:nvPr/>
          </p:nvSpPr>
          <p:spPr bwMode="auto">
            <a:xfrm>
              <a:off x="4502" y="573"/>
              <a:ext cx="5" cy="37"/>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0" name="Freeform 92"/>
            <p:cNvSpPr>
              <a:spLocks/>
            </p:cNvSpPr>
            <p:nvPr/>
          </p:nvSpPr>
          <p:spPr bwMode="auto">
            <a:xfrm>
              <a:off x="4135" y="491"/>
              <a:ext cx="30" cy="47"/>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1" name="Line 93"/>
            <p:cNvSpPr>
              <a:spLocks noChangeShapeType="1"/>
            </p:cNvSpPr>
            <p:nvPr/>
          </p:nvSpPr>
          <p:spPr bwMode="auto">
            <a:xfrm flipH="1">
              <a:off x="3853" y="520"/>
              <a:ext cx="18" cy="35"/>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2" name="Line 94"/>
            <p:cNvSpPr>
              <a:spLocks noChangeShapeType="1"/>
            </p:cNvSpPr>
            <p:nvPr/>
          </p:nvSpPr>
          <p:spPr bwMode="auto">
            <a:xfrm flipH="1" flipV="1">
              <a:off x="3529" y="567"/>
              <a:ext cx="53" cy="37"/>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3" name="Freeform 95"/>
            <p:cNvSpPr>
              <a:spLocks/>
            </p:cNvSpPr>
            <p:nvPr/>
          </p:nvSpPr>
          <p:spPr bwMode="auto">
            <a:xfrm>
              <a:off x="3127" y="814"/>
              <a:ext cx="5"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94" name="Text Box 96"/>
          <p:cNvSpPr txBox="1">
            <a:spLocks noChangeArrowheads="1"/>
          </p:cNvSpPr>
          <p:nvPr/>
        </p:nvSpPr>
        <p:spPr bwMode="auto">
          <a:xfrm>
            <a:off x="4659313" y="3575050"/>
            <a:ext cx="838200" cy="581025"/>
          </a:xfrm>
          <a:prstGeom prst="rect">
            <a:avLst/>
          </a:prstGeom>
          <a:noFill/>
          <a:ln w="9525">
            <a:noFill/>
            <a:miter lim="800000"/>
            <a:headEnd/>
            <a:tailEnd/>
          </a:ln>
        </p:spPr>
        <p:txBody>
          <a:bodyPr wrap="none">
            <a:prstTxWarp prst="textNoShape">
              <a:avLst/>
            </a:prstTxWarp>
            <a:spAutoFit/>
          </a:bodyPr>
          <a:lstStyle/>
          <a:p>
            <a:pPr algn="ctr"/>
            <a:r>
              <a:rPr lang="en-US" sz="1600">
                <a:solidFill>
                  <a:srgbClr val="37305A"/>
                </a:solidFill>
                <a:ea typeface="ＭＳ Ｐゴシック" charset="-128"/>
                <a:cs typeface="ＭＳ Ｐゴシック" charset="-128"/>
              </a:rPr>
              <a:t>Access</a:t>
            </a:r>
            <a:br>
              <a:rPr lang="en-US" sz="1600">
                <a:solidFill>
                  <a:srgbClr val="37305A"/>
                </a:solidFill>
                <a:ea typeface="ＭＳ Ｐゴシック" charset="-128"/>
                <a:cs typeface="ＭＳ Ｐゴシック" charset="-128"/>
              </a:rPr>
            </a:br>
            <a:r>
              <a:rPr lang="en-US" sz="1600">
                <a:solidFill>
                  <a:srgbClr val="37305A"/>
                </a:solidFill>
                <a:ea typeface="ＭＳ Ｐゴシック" charset="-128"/>
                <a:cs typeface="ＭＳ Ｐゴシック" charset="-128"/>
              </a:rPr>
              <a:t>#1</a:t>
            </a:r>
          </a:p>
        </p:txBody>
      </p:sp>
      <p:grpSp>
        <p:nvGrpSpPr>
          <p:cNvPr id="95" name="Group 97"/>
          <p:cNvGrpSpPr>
            <a:grpSpLocks/>
          </p:cNvGrpSpPr>
          <p:nvPr/>
        </p:nvGrpSpPr>
        <p:grpSpPr bwMode="auto">
          <a:xfrm>
            <a:off x="6324600" y="1847850"/>
            <a:ext cx="1958975" cy="1309688"/>
            <a:chOff x="2971" y="430"/>
            <a:chExt cx="1728" cy="1158"/>
          </a:xfrm>
        </p:grpSpPr>
        <p:sp>
          <p:nvSpPr>
            <p:cNvPr id="96" name="Freeform 98"/>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FFFF99"/>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7" name="Freeform 99"/>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8" name="Freeform 100"/>
            <p:cNvSpPr>
              <a:spLocks/>
            </p:cNvSpPr>
            <p:nvPr/>
          </p:nvSpPr>
          <p:spPr bwMode="auto">
            <a:xfrm>
              <a:off x="3055" y="1108"/>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99" name="Freeform 101"/>
            <p:cNvSpPr>
              <a:spLocks/>
            </p:cNvSpPr>
            <p:nvPr/>
          </p:nvSpPr>
          <p:spPr bwMode="auto">
            <a:xfrm>
              <a:off x="3205" y="1366"/>
              <a:ext cx="42" cy="11"/>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0" name="Freeform 102"/>
            <p:cNvSpPr>
              <a:spLocks/>
            </p:cNvSpPr>
            <p:nvPr/>
          </p:nvSpPr>
          <p:spPr bwMode="auto">
            <a:xfrm>
              <a:off x="3601" y="1432"/>
              <a:ext cx="29"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1" name="Freeform 103"/>
            <p:cNvSpPr>
              <a:spLocks/>
            </p:cNvSpPr>
            <p:nvPr/>
          </p:nvSpPr>
          <p:spPr bwMode="auto">
            <a:xfrm>
              <a:off x="4111" y="1361"/>
              <a:ext cx="13"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2" name="Freeform 104"/>
            <p:cNvSpPr>
              <a:spLocks/>
            </p:cNvSpPr>
            <p:nvPr/>
          </p:nvSpPr>
          <p:spPr bwMode="auto">
            <a:xfrm>
              <a:off x="4339" y="1048"/>
              <a:ext cx="126" cy="188"/>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3" name="Freeform 105"/>
            <p:cNvSpPr>
              <a:spLocks/>
            </p:cNvSpPr>
            <p:nvPr/>
          </p:nvSpPr>
          <p:spPr bwMode="auto">
            <a:xfrm>
              <a:off x="4586" y="838"/>
              <a:ext cx="59"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4" name="Freeform 106"/>
            <p:cNvSpPr>
              <a:spLocks/>
            </p:cNvSpPr>
            <p:nvPr/>
          </p:nvSpPr>
          <p:spPr bwMode="auto">
            <a:xfrm>
              <a:off x="4502" y="575"/>
              <a:ext cx="7" cy="35"/>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5" name="Freeform 107"/>
            <p:cNvSpPr>
              <a:spLocks/>
            </p:cNvSpPr>
            <p:nvPr/>
          </p:nvSpPr>
          <p:spPr bwMode="auto">
            <a:xfrm>
              <a:off x="4135" y="490"/>
              <a:ext cx="31" cy="48"/>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6" name="Line 108"/>
            <p:cNvSpPr>
              <a:spLocks noChangeShapeType="1"/>
            </p:cNvSpPr>
            <p:nvPr/>
          </p:nvSpPr>
          <p:spPr bwMode="auto">
            <a:xfrm flipH="1">
              <a:off x="3853" y="520"/>
              <a:ext cx="18"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7" name="Line 109"/>
            <p:cNvSpPr>
              <a:spLocks noChangeShapeType="1"/>
            </p:cNvSpPr>
            <p:nvPr/>
          </p:nvSpPr>
          <p:spPr bwMode="auto">
            <a:xfrm flipH="1" flipV="1">
              <a:off x="3528" y="568"/>
              <a:ext cx="55"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08" name="Freeform 110"/>
            <p:cNvSpPr>
              <a:spLocks/>
            </p:cNvSpPr>
            <p:nvPr/>
          </p:nvSpPr>
          <p:spPr bwMode="auto">
            <a:xfrm>
              <a:off x="3126" y="815"/>
              <a:ext cx="7"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109" name="Text Box 111"/>
          <p:cNvSpPr txBox="1">
            <a:spLocks noChangeArrowheads="1"/>
          </p:cNvSpPr>
          <p:nvPr/>
        </p:nvSpPr>
        <p:spPr bwMode="auto">
          <a:xfrm>
            <a:off x="6623050" y="2198688"/>
            <a:ext cx="1266825" cy="581025"/>
          </a:xfrm>
          <a:prstGeom prst="rect">
            <a:avLst/>
          </a:prstGeom>
          <a:noFill/>
          <a:ln w="9525">
            <a:noFill/>
            <a:miter lim="800000"/>
            <a:headEnd/>
            <a:tailEnd/>
          </a:ln>
        </p:spPr>
        <p:txBody>
          <a:bodyPr wrap="none">
            <a:prstTxWarp prst="textNoShape">
              <a:avLst/>
            </a:prstTxWarp>
            <a:spAutoFit/>
          </a:bodyPr>
          <a:lstStyle/>
          <a:p>
            <a:pPr algn="ctr"/>
            <a:r>
              <a:rPr lang="en-US" sz="1600" dirty="0">
                <a:solidFill>
                  <a:srgbClr val="37305A"/>
                </a:solidFill>
                <a:ea typeface="ＭＳ Ｐゴシック" charset="-128"/>
                <a:cs typeface="ＭＳ Ｐゴシック" charset="-128"/>
              </a:rPr>
              <a:t>Commercial</a:t>
            </a:r>
          </a:p>
          <a:p>
            <a:pPr algn="ctr"/>
            <a:r>
              <a:rPr lang="en-US" sz="1600" dirty="0">
                <a:solidFill>
                  <a:srgbClr val="37305A"/>
                </a:solidFill>
                <a:ea typeface="ＭＳ Ｐゴシック" charset="-128"/>
                <a:cs typeface="ＭＳ Ｐゴシック" charset="-128"/>
              </a:rPr>
              <a:t>Clouds</a:t>
            </a:r>
          </a:p>
        </p:txBody>
      </p:sp>
      <p:grpSp>
        <p:nvGrpSpPr>
          <p:cNvPr id="110" name="Group 112"/>
          <p:cNvGrpSpPr>
            <a:grpSpLocks/>
          </p:cNvGrpSpPr>
          <p:nvPr/>
        </p:nvGrpSpPr>
        <p:grpSpPr bwMode="auto">
          <a:xfrm>
            <a:off x="5078413" y="4075113"/>
            <a:ext cx="1958975" cy="1309687"/>
            <a:chOff x="2971" y="430"/>
            <a:chExt cx="1728" cy="1158"/>
          </a:xfrm>
        </p:grpSpPr>
        <p:sp>
          <p:nvSpPr>
            <p:cNvPr id="111" name="Freeform 113"/>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2" name="Freeform 114"/>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CCFFCC"/>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3" name="Freeform 115"/>
            <p:cNvSpPr>
              <a:spLocks/>
            </p:cNvSpPr>
            <p:nvPr/>
          </p:nvSpPr>
          <p:spPr bwMode="auto">
            <a:xfrm>
              <a:off x="3055" y="1108"/>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4" name="Freeform 116"/>
            <p:cNvSpPr>
              <a:spLocks/>
            </p:cNvSpPr>
            <p:nvPr/>
          </p:nvSpPr>
          <p:spPr bwMode="auto">
            <a:xfrm>
              <a:off x="3205" y="1366"/>
              <a:ext cx="42" cy="11"/>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5" name="Freeform 117"/>
            <p:cNvSpPr>
              <a:spLocks/>
            </p:cNvSpPr>
            <p:nvPr/>
          </p:nvSpPr>
          <p:spPr bwMode="auto">
            <a:xfrm>
              <a:off x="3601" y="1432"/>
              <a:ext cx="29"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6" name="Freeform 118"/>
            <p:cNvSpPr>
              <a:spLocks/>
            </p:cNvSpPr>
            <p:nvPr/>
          </p:nvSpPr>
          <p:spPr bwMode="auto">
            <a:xfrm>
              <a:off x="4111" y="1361"/>
              <a:ext cx="13"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7" name="Freeform 119"/>
            <p:cNvSpPr>
              <a:spLocks/>
            </p:cNvSpPr>
            <p:nvPr/>
          </p:nvSpPr>
          <p:spPr bwMode="auto">
            <a:xfrm>
              <a:off x="4339" y="1048"/>
              <a:ext cx="126" cy="188"/>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8" name="Freeform 120"/>
            <p:cNvSpPr>
              <a:spLocks/>
            </p:cNvSpPr>
            <p:nvPr/>
          </p:nvSpPr>
          <p:spPr bwMode="auto">
            <a:xfrm>
              <a:off x="4586" y="838"/>
              <a:ext cx="59"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19" name="Freeform 121"/>
            <p:cNvSpPr>
              <a:spLocks/>
            </p:cNvSpPr>
            <p:nvPr/>
          </p:nvSpPr>
          <p:spPr bwMode="auto">
            <a:xfrm>
              <a:off x="4502" y="575"/>
              <a:ext cx="7" cy="35"/>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0" name="Freeform 122"/>
            <p:cNvSpPr>
              <a:spLocks/>
            </p:cNvSpPr>
            <p:nvPr/>
          </p:nvSpPr>
          <p:spPr bwMode="auto">
            <a:xfrm>
              <a:off x="4135" y="490"/>
              <a:ext cx="31" cy="48"/>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1" name="Line 123"/>
            <p:cNvSpPr>
              <a:spLocks noChangeShapeType="1"/>
            </p:cNvSpPr>
            <p:nvPr/>
          </p:nvSpPr>
          <p:spPr bwMode="auto">
            <a:xfrm flipH="1">
              <a:off x="3853" y="520"/>
              <a:ext cx="18"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2" name="Line 124"/>
            <p:cNvSpPr>
              <a:spLocks noChangeShapeType="1"/>
            </p:cNvSpPr>
            <p:nvPr/>
          </p:nvSpPr>
          <p:spPr bwMode="auto">
            <a:xfrm flipH="1" flipV="1">
              <a:off x="3528" y="568"/>
              <a:ext cx="55"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3" name="Freeform 125"/>
            <p:cNvSpPr>
              <a:spLocks/>
            </p:cNvSpPr>
            <p:nvPr/>
          </p:nvSpPr>
          <p:spPr bwMode="auto">
            <a:xfrm>
              <a:off x="3126" y="815"/>
              <a:ext cx="7"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grpSp>
        <p:nvGrpSpPr>
          <p:cNvPr id="124" name="Group 126"/>
          <p:cNvGrpSpPr>
            <a:grpSpLocks/>
          </p:cNvGrpSpPr>
          <p:nvPr/>
        </p:nvGrpSpPr>
        <p:grpSpPr bwMode="auto">
          <a:xfrm>
            <a:off x="6346825" y="3098800"/>
            <a:ext cx="1958975" cy="1309688"/>
            <a:chOff x="2971" y="430"/>
            <a:chExt cx="1728" cy="1158"/>
          </a:xfrm>
        </p:grpSpPr>
        <p:sp>
          <p:nvSpPr>
            <p:cNvPr id="125" name="Freeform 127"/>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FFFF99"/>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6" name="Freeform 128"/>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7" name="Freeform 129"/>
            <p:cNvSpPr>
              <a:spLocks/>
            </p:cNvSpPr>
            <p:nvPr/>
          </p:nvSpPr>
          <p:spPr bwMode="auto">
            <a:xfrm>
              <a:off x="3055" y="1108"/>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8" name="Freeform 130"/>
            <p:cNvSpPr>
              <a:spLocks/>
            </p:cNvSpPr>
            <p:nvPr/>
          </p:nvSpPr>
          <p:spPr bwMode="auto">
            <a:xfrm>
              <a:off x="3205" y="1366"/>
              <a:ext cx="42" cy="11"/>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29" name="Freeform 131"/>
            <p:cNvSpPr>
              <a:spLocks/>
            </p:cNvSpPr>
            <p:nvPr/>
          </p:nvSpPr>
          <p:spPr bwMode="auto">
            <a:xfrm>
              <a:off x="3601" y="1432"/>
              <a:ext cx="29"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0" name="Freeform 132"/>
            <p:cNvSpPr>
              <a:spLocks/>
            </p:cNvSpPr>
            <p:nvPr/>
          </p:nvSpPr>
          <p:spPr bwMode="auto">
            <a:xfrm>
              <a:off x="4111" y="1361"/>
              <a:ext cx="13"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1" name="Freeform 133"/>
            <p:cNvSpPr>
              <a:spLocks/>
            </p:cNvSpPr>
            <p:nvPr/>
          </p:nvSpPr>
          <p:spPr bwMode="auto">
            <a:xfrm>
              <a:off x="4339" y="1048"/>
              <a:ext cx="126" cy="188"/>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2" name="Freeform 134"/>
            <p:cNvSpPr>
              <a:spLocks/>
            </p:cNvSpPr>
            <p:nvPr/>
          </p:nvSpPr>
          <p:spPr bwMode="auto">
            <a:xfrm>
              <a:off x="4586" y="838"/>
              <a:ext cx="59"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3" name="Freeform 135"/>
            <p:cNvSpPr>
              <a:spLocks/>
            </p:cNvSpPr>
            <p:nvPr/>
          </p:nvSpPr>
          <p:spPr bwMode="auto">
            <a:xfrm>
              <a:off x="4502" y="575"/>
              <a:ext cx="7" cy="35"/>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4" name="Freeform 136"/>
            <p:cNvSpPr>
              <a:spLocks/>
            </p:cNvSpPr>
            <p:nvPr/>
          </p:nvSpPr>
          <p:spPr bwMode="auto">
            <a:xfrm>
              <a:off x="4135" y="490"/>
              <a:ext cx="31" cy="48"/>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5" name="Line 137"/>
            <p:cNvSpPr>
              <a:spLocks noChangeShapeType="1"/>
            </p:cNvSpPr>
            <p:nvPr/>
          </p:nvSpPr>
          <p:spPr bwMode="auto">
            <a:xfrm flipH="1">
              <a:off x="3853" y="520"/>
              <a:ext cx="18"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6" name="Line 138"/>
            <p:cNvSpPr>
              <a:spLocks noChangeShapeType="1"/>
            </p:cNvSpPr>
            <p:nvPr/>
          </p:nvSpPr>
          <p:spPr bwMode="auto">
            <a:xfrm flipH="1" flipV="1">
              <a:off x="3528" y="568"/>
              <a:ext cx="55" cy="36"/>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37" name="Freeform 139"/>
            <p:cNvSpPr>
              <a:spLocks/>
            </p:cNvSpPr>
            <p:nvPr/>
          </p:nvSpPr>
          <p:spPr bwMode="auto">
            <a:xfrm>
              <a:off x="3126" y="815"/>
              <a:ext cx="7"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FFFF99"/>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138" name="Text Box 140"/>
          <p:cNvSpPr txBox="1">
            <a:spLocks noChangeArrowheads="1"/>
          </p:cNvSpPr>
          <p:nvPr/>
        </p:nvSpPr>
        <p:spPr bwMode="auto">
          <a:xfrm>
            <a:off x="6727825" y="3449638"/>
            <a:ext cx="1268413" cy="581025"/>
          </a:xfrm>
          <a:prstGeom prst="rect">
            <a:avLst/>
          </a:prstGeom>
          <a:noFill/>
          <a:ln w="9525">
            <a:noFill/>
            <a:miter lim="800000"/>
            <a:headEnd/>
            <a:tailEnd/>
          </a:ln>
        </p:spPr>
        <p:txBody>
          <a:bodyPr wrap="none">
            <a:prstTxWarp prst="textNoShape">
              <a:avLst/>
            </a:prstTxWarp>
            <a:spAutoFit/>
          </a:bodyPr>
          <a:lstStyle/>
          <a:p>
            <a:pPr algn="ctr"/>
            <a:r>
              <a:rPr lang="en-US" sz="1600" dirty="0">
                <a:solidFill>
                  <a:srgbClr val="37305A"/>
                </a:solidFill>
                <a:ea typeface="ＭＳ Ｐゴシック" charset="-128"/>
                <a:cs typeface="ＭＳ Ｐゴシック" charset="-128"/>
              </a:rPr>
              <a:t>Corporate</a:t>
            </a:r>
          </a:p>
          <a:p>
            <a:pPr algn="ctr"/>
            <a:r>
              <a:rPr lang="en-US" sz="1600" dirty="0">
                <a:solidFill>
                  <a:srgbClr val="37305A"/>
                </a:solidFill>
                <a:ea typeface="ＭＳ Ｐゴシック" charset="-128"/>
                <a:cs typeface="ＭＳ Ｐゴシック" charset="-128"/>
              </a:rPr>
              <a:t>GENI suites</a:t>
            </a:r>
          </a:p>
        </p:txBody>
      </p:sp>
      <p:sp>
        <p:nvSpPr>
          <p:cNvPr id="139" name="Text Box 141"/>
          <p:cNvSpPr txBox="1">
            <a:spLocks noChangeArrowheads="1"/>
          </p:cNvSpPr>
          <p:nvPr/>
        </p:nvSpPr>
        <p:spPr bwMode="auto">
          <a:xfrm>
            <a:off x="5332413" y="4491038"/>
            <a:ext cx="1347787" cy="581025"/>
          </a:xfrm>
          <a:prstGeom prst="rect">
            <a:avLst/>
          </a:prstGeom>
          <a:noFill/>
          <a:ln w="9525">
            <a:noFill/>
            <a:miter lim="800000"/>
            <a:headEnd/>
            <a:tailEnd/>
          </a:ln>
        </p:spPr>
        <p:txBody>
          <a:bodyPr wrap="none">
            <a:prstTxWarp prst="textNoShape">
              <a:avLst/>
            </a:prstTxWarp>
            <a:spAutoFit/>
          </a:bodyPr>
          <a:lstStyle/>
          <a:p>
            <a:pPr algn="ctr"/>
            <a:r>
              <a:rPr lang="en-US" sz="1600">
                <a:solidFill>
                  <a:srgbClr val="37305A"/>
                </a:solidFill>
                <a:ea typeface="ＭＳ Ｐゴシック" charset="-128"/>
                <a:cs typeface="ＭＳ Ｐゴシック" charset="-128"/>
              </a:rPr>
              <a:t>Other-Nation</a:t>
            </a:r>
          </a:p>
          <a:p>
            <a:pPr algn="ctr"/>
            <a:r>
              <a:rPr lang="en-US" sz="1600">
                <a:solidFill>
                  <a:srgbClr val="37305A"/>
                </a:solidFill>
                <a:ea typeface="ＭＳ Ｐゴシック" charset="-128"/>
                <a:cs typeface="ＭＳ Ｐゴシック" charset="-128"/>
              </a:rPr>
              <a:t>Projects</a:t>
            </a:r>
          </a:p>
        </p:txBody>
      </p:sp>
      <p:sp>
        <p:nvSpPr>
          <p:cNvPr id="140" name="Text Box 142"/>
          <p:cNvSpPr txBox="1">
            <a:spLocks noChangeArrowheads="1"/>
          </p:cNvSpPr>
          <p:nvPr/>
        </p:nvSpPr>
        <p:spPr bwMode="auto">
          <a:xfrm>
            <a:off x="1828800" y="4346575"/>
            <a:ext cx="1052513" cy="581025"/>
          </a:xfrm>
          <a:prstGeom prst="rect">
            <a:avLst/>
          </a:prstGeom>
          <a:noFill/>
          <a:ln w="9525">
            <a:noFill/>
            <a:miter lim="800000"/>
            <a:headEnd/>
            <a:tailEnd/>
          </a:ln>
        </p:spPr>
        <p:txBody>
          <a:bodyPr wrap="none">
            <a:prstTxWarp prst="textNoShape">
              <a:avLst/>
            </a:prstTxWarp>
            <a:spAutoFit/>
          </a:bodyPr>
          <a:lstStyle/>
          <a:p>
            <a:pPr algn="ctr"/>
            <a:r>
              <a:rPr lang="en-US" sz="1600">
                <a:solidFill>
                  <a:srgbClr val="37305A"/>
                </a:solidFill>
                <a:ea typeface="ＭＳ Ｐゴシック" charset="-128"/>
                <a:cs typeface="ＭＳ Ｐゴシック" charset="-128"/>
              </a:rPr>
              <a:t>Research</a:t>
            </a:r>
          </a:p>
          <a:p>
            <a:pPr algn="ctr"/>
            <a:r>
              <a:rPr lang="en-US" sz="1600">
                <a:solidFill>
                  <a:srgbClr val="37305A"/>
                </a:solidFill>
                <a:ea typeface="ＭＳ Ｐゴシック" charset="-128"/>
                <a:cs typeface="ＭＳ Ｐゴシック" charset="-128"/>
              </a:rPr>
              <a:t>Testbed</a:t>
            </a:r>
          </a:p>
        </p:txBody>
      </p:sp>
      <p:grpSp>
        <p:nvGrpSpPr>
          <p:cNvPr id="141" name="Group 143"/>
          <p:cNvGrpSpPr>
            <a:grpSpLocks/>
          </p:cNvGrpSpPr>
          <p:nvPr/>
        </p:nvGrpSpPr>
        <p:grpSpPr bwMode="auto">
          <a:xfrm>
            <a:off x="1927225" y="3022600"/>
            <a:ext cx="1187450" cy="1244600"/>
            <a:chOff x="2971" y="430"/>
            <a:chExt cx="1728" cy="1158"/>
          </a:xfrm>
        </p:grpSpPr>
        <p:sp>
          <p:nvSpPr>
            <p:cNvPr id="142" name="Freeform 144"/>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3" name="Freeform 145"/>
            <p:cNvSpPr>
              <a:spLocks/>
            </p:cNvSpPr>
            <p:nvPr/>
          </p:nvSpPr>
          <p:spPr bwMode="auto">
            <a:xfrm>
              <a:off x="2971" y="43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4" name="Freeform 146"/>
            <p:cNvSpPr>
              <a:spLocks/>
            </p:cNvSpPr>
            <p:nvPr/>
          </p:nvSpPr>
          <p:spPr bwMode="auto">
            <a:xfrm>
              <a:off x="3054" y="1108"/>
              <a:ext cx="104"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5" name="Freeform 147"/>
            <p:cNvSpPr>
              <a:spLocks/>
            </p:cNvSpPr>
            <p:nvPr/>
          </p:nvSpPr>
          <p:spPr bwMode="auto">
            <a:xfrm>
              <a:off x="3204" y="1366"/>
              <a:ext cx="42"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6" name="Freeform 148"/>
            <p:cNvSpPr>
              <a:spLocks/>
            </p:cNvSpPr>
            <p:nvPr/>
          </p:nvSpPr>
          <p:spPr bwMode="auto">
            <a:xfrm>
              <a:off x="3602" y="1431"/>
              <a:ext cx="30" cy="49"/>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7" name="Freeform 149"/>
            <p:cNvSpPr>
              <a:spLocks/>
            </p:cNvSpPr>
            <p:nvPr/>
          </p:nvSpPr>
          <p:spPr bwMode="auto">
            <a:xfrm>
              <a:off x="4110" y="1361"/>
              <a:ext cx="14" cy="53"/>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8" name="Freeform 150"/>
            <p:cNvSpPr>
              <a:spLocks/>
            </p:cNvSpPr>
            <p:nvPr/>
          </p:nvSpPr>
          <p:spPr bwMode="auto">
            <a:xfrm>
              <a:off x="4339" y="1047"/>
              <a:ext cx="127"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49" name="Freeform 151"/>
            <p:cNvSpPr>
              <a:spLocks/>
            </p:cNvSpPr>
            <p:nvPr/>
          </p:nvSpPr>
          <p:spPr bwMode="auto">
            <a:xfrm>
              <a:off x="4586" y="838"/>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50" name="Freeform 152"/>
            <p:cNvSpPr>
              <a:spLocks/>
            </p:cNvSpPr>
            <p:nvPr/>
          </p:nvSpPr>
          <p:spPr bwMode="auto">
            <a:xfrm>
              <a:off x="4500" y="573"/>
              <a:ext cx="7" cy="37"/>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51" name="Freeform 153"/>
            <p:cNvSpPr>
              <a:spLocks/>
            </p:cNvSpPr>
            <p:nvPr/>
          </p:nvSpPr>
          <p:spPr bwMode="auto">
            <a:xfrm>
              <a:off x="4135" y="491"/>
              <a:ext cx="30" cy="47"/>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52" name="Line 154"/>
            <p:cNvSpPr>
              <a:spLocks noChangeShapeType="1"/>
            </p:cNvSpPr>
            <p:nvPr/>
          </p:nvSpPr>
          <p:spPr bwMode="auto">
            <a:xfrm flipH="1">
              <a:off x="3853" y="520"/>
              <a:ext cx="18" cy="35"/>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53" name="Line 155"/>
            <p:cNvSpPr>
              <a:spLocks noChangeShapeType="1"/>
            </p:cNvSpPr>
            <p:nvPr/>
          </p:nvSpPr>
          <p:spPr bwMode="auto">
            <a:xfrm flipH="1" flipV="1">
              <a:off x="3530" y="567"/>
              <a:ext cx="53" cy="37"/>
            </a:xfrm>
            <a:prstGeom prst="line">
              <a:avLst/>
            </a:prstGeom>
            <a:noFill/>
            <a:ln w="12700">
              <a:solidFill>
                <a:srgbClr val="000000"/>
              </a:solidFill>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sp>
          <p:nvSpPr>
            <p:cNvPr id="154" name="Freeform 156"/>
            <p:cNvSpPr>
              <a:spLocks/>
            </p:cNvSpPr>
            <p:nvPr/>
          </p:nvSpPr>
          <p:spPr bwMode="auto">
            <a:xfrm>
              <a:off x="3128" y="814"/>
              <a:ext cx="5" cy="41"/>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solidFill>
              <a:srgbClr val="DEF3FA"/>
            </a:solidFill>
            <a:ln w="12700" cmpd="sng">
              <a:solidFill>
                <a:srgbClr val="000000"/>
              </a:solidFill>
              <a:prstDash val="solid"/>
              <a:round/>
              <a:headEnd/>
              <a:tailEnd/>
            </a:ln>
            <a:effectLst>
              <a:outerShdw blurRad="63500" dist="107763" dir="2700000" algn="ctr" rotWithShape="0">
                <a:srgbClr val="000000">
                  <a:alpha val="50000"/>
                </a:srgbClr>
              </a:outerShdw>
            </a:effectLst>
          </p:spPr>
          <p:txBody>
            <a:bodyPr>
              <a:prstTxWarp prst="textNoShape">
                <a:avLst/>
              </a:prstTxWarp>
            </a:bodyPr>
            <a:lstStyle/>
            <a:p>
              <a:pPr>
                <a:defRPr/>
              </a:pPr>
              <a:endParaRPr lang="en-US">
                <a:solidFill>
                  <a:srgbClr val="37305A"/>
                </a:solidFill>
                <a:ea typeface="Kozuka Gothic Pro L" charset="0"/>
                <a:cs typeface="Kozuka Gothic Pro L" charset="0"/>
              </a:endParaRPr>
            </a:p>
          </p:txBody>
        </p:sp>
      </p:grpSp>
      <p:sp>
        <p:nvSpPr>
          <p:cNvPr id="155" name="Text Box 157"/>
          <p:cNvSpPr txBox="1">
            <a:spLocks noChangeArrowheads="1"/>
          </p:cNvSpPr>
          <p:nvPr/>
        </p:nvSpPr>
        <p:spPr bwMode="auto">
          <a:xfrm>
            <a:off x="2070100" y="3243263"/>
            <a:ext cx="939800" cy="336550"/>
          </a:xfrm>
          <a:prstGeom prst="rect">
            <a:avLst/>
          </a:prstGeom>
          <a:noFill/>
          <a:ln w="9525">
            <a:noFill/>
            <a:miter lim="800000"/>
            <a:headEnd/>
            <a:tailEnd/>
          </a:ln>
        </p:spPr>
        <p:txBody>
          <a:bodyPr wrap="none">
            <a:prstTxWarp prst="textNoShape">
              <a:avLst/>
            </a:prstTxWarp>
            <a:spAutoFit/>
          </a:bodyPr>
          <a:lstStyle/>
          <a:p>
            <a:pPr algn="ctr"/>
            <a:r>
              <a:rPr lang="en-US" sz="1600">
                <a:solidFill>
                  <a:srgbClr val="37305A"/>
                </a:solidFill>
                <a:ea typeface="ＭＳ Ｐゴシック" charset="-128"/>
                <a:cs typeface="ＭＳ Ｐゴシック" charset="-128"/>
              </a:rPr>
              <a:t>Campus</a:t>
            </a:r>
          </a:p>
        </p:txBody>
      </p:sp>
      <p:sp>
        <p:nvSpPr>
          <p:cNvPr id="156" name="Freeform 158"/>
          <p:cNvSpPr>
            <a:spLocks/>
          </p:cNvSpPr>
          <p:nvPr/>
        </p:nvSpPr>
        <p:spPr bwMode="auto">
          <a:xfrm>
            <a:off x="1752601" y="2552700"/>
            <a:ext cx="5280024" cy="1917700"/>
          </a:xfrm>
          <a:custGeom>
            <a:avLst/>
            <a:gdLst/>
            <a:ahLst/>
            <a:cxnLst>
              <a:cxn ang="0">
                <a:pos x="176" y="816"/>
              </a:cxn>
              <a:cxn ang="0">
                <a:pos x="1280" y="720"/>
              </a:cxn>
              <a:cxn ang="0">
                <a:pos x="2432" y="144"/>
              </a:cxn>
              <a:cxn ang="0">
                <a:pos x="3344" y="48"/>
              </a:cxn>
              <a:cxn ang="0">
                <a:pos x="3776" y="432"/>
              </a:cxn>
              <a:cxn ang="0">
                <a:pos x="3440" y="1152"/>
              </a:cxn>
              <a:cxn ang="0">
                <a:pos x="2864" y="1440"/>
              </a:cxn>
              <a:cxn ang="0">
                <a:pos x="1904" y="1200"/>
              </a:cxn>
              <a:cxn ang="0">
                <a:pos x="1088" y="1248"/>
              </a:cxn>
              <a:cxn ang="0">
                <a:pos x="224" y="1056"/>
              </a:cxn>
              <a:cxn ang="0">
                <a:pos x="176" y="816"/>
              </a:cxn>
            </a:cxnLst>
            <a:rect l="0" t="0" r="r" b="b"/>
            <a:pathLst>
              <a:path w="3792" h="1448">
                <a:moveTo>
                  <a:pt x="176" y="816"/>
                </a:moveTo>
                <a:cubicBezTo>
                  <a:pt x="352" y="760"/>
                  <a:pt x="904" y="832"/>
                  <a:pt x="1280" y="720"/>
                </a:cubicBezTo>
                <a:cubicBezTo>
                  <a:pt x="1656" y="608"/>
                  <a:pt x="2088" y="256"/>
                  <a:pt x="2432" y="144"/>
                </a:cubicBezTo>
                <a:cubicBezTo>
                  <a:pt x="2776" y="32"/>
                  <a:pt x="3120" y="0"/>
                  <a:pt x="3344" y="48"/>
                </a:cubicBezTo>
                <a:cubicBezTo>
                  <a:pt x="3568" y="96"/>
                  <a:pt x="3760" y="248"/>
                  <a:pt x="3776" y="432"/>
                </a:cubicBezTo>
                <a:cubicBezTo>
                  <a:pt x="3792" y="616"/>
                  <a:pt x="3592" y="984"/>
                  <a:pt x="3440" y="1152"/>
                </a:cubicBezTo>
                <a:cubicBezTo>
                  <a:pt x="3288" y="1320"/>
                  <a:pt x="3120" y="1432"/>
                  <a:pt x="2864" y="1440"/>
                </a:cubicBezTo>
                <a:cubicBezTo>
                  <a:pt x="2608" y="1448"/>
                  <a:pt x="2200" y="1232"/>
                  <a:pt x="1904" y="1200"/>
                </a:cubicBezTo>
                <a:cubicBezTo>
                  <a:pt x="1608" y="1168"/>
                  <a:pt x="1368" y="1272"/>
                  <a:pt x="1088" y="1248"/>
                </a:cubicBezTo>
                <a:cubicBezTo>
                  <a:pt x="808" y="1224"/>
                  <a:pt x="376" y="1128"/>
                  <a:pt x="224" y="1056"/>
                </a:cubicBezTo>
                <a:cubicBezTo>
                  <a:pt x="72" y="984"/>
                  <a:pt x="0" y="872"/>
                  <a:pt x="176" y="816"/>
                </a:cubicBezTo>
                <a:close/>
              </a:path>
            </a:pathLst>
          </a:custGeom>
          <a:gradFill rotWithShape="1">
            <a:gsLst>
              <a:gs pos="0">
                <a:srgbClr val="FFFF00">
                  <a:gamma/>
                  <a:tint val="21176"/>
                  <a:invGamma/>
                </a:srgbClr>
              </a:gs>
              <a:gs pos="50000">
                <a:srgbClr val="FFFF00">
                  <a:alpha val="39000"/>
                </a:srgbClr>
              </a:gs>
              <a:gs pos="100000">
                <a:srgbClr val="FFFF00">
                  <a:gamma/>
                  <a:tint val="21176"/>
                  <a:invGamma/>
                </a:srgbClr>
              </a:gs>
            </a:gsLst>
            <a:lin ang="5400000" scaled="1"/>
          </a:gradFill>
          <a:ln w="9525">
            <a:solidFill>
              <a:schemeClr val="accent2"/>
            </a:solidFill>
            <a:round/>
            <a:headEnd/>
            <a:tailEnd/>
          </a:ln>
          <a:effectLst>
            <a:outerShdw blurRad="63500" dist="107763" dir="2700000" algn="ctr" rotWithShape="0">
              <a:schemeClr val="bg2">
                <a:alpha val="50000"/>
              </a:schemeClr>
            </a:outerShdw>
          </a:effectLst>
        </p:spPr>
        <p:txBody>
          <a:bodyPr/>
          <a:lstStyle/>
          <a:p>
            <a:pPr>
              <a:defRPr/>
            </a:pPr>
            <a:endParaRPr lang="en-US" sz="2000">
              <a:solidFill>
                <a:srgbClr val="37305A"/>
              </a:solidFill>
              <a:ea typeface="ＭＳ Ｐゴシック" pitchFamily="-107" charset="-128"/>
            </a:endParaRPr>
          </a:p>
        </p:txBody>
      </p:sp>
      <p:sp>
        <p:nvSpPr>
          <p:cNvPr id="157" name="Line 159"/>
          <p:cNvSpPr>
            <a:spLocks noChangeShapeType="1"/>
          </p:cNvSpPr>
          <p:nvPr/>
        </p:nvSpPr>
        <p:spPr bwMode="auto">
          <a:xfrm flipV="1">
            <a:off x="1774825" y="1879600"/>
            <a:ext cx="228600" cy="304800"/>
          </a:xfrm>
          <a:prstGeom prst="line">
            <a:avLst/>
          </a:prstGeom>
          <a:noFill/>
          <a:ln w="9525">
            <a:solidFill>
              <a:schemeClr val="tx1"/>
            </a:solidFill>
            <a:round/>
            <a:headEnd/>
            <a:tailEnd/>
          </a:ln>
        </p:spPr>
        <p:txBody>
          <a:bodyPr>
            <a:prstTxWarp prst="textNoShape">
              <a:avLst/>
            </a:prstTxWarp>
          </a:bodyPr>
          <a:lstStyle/>
          <a:p>
            <a:endParaRPr lang="en-US">
              <a:solidFill>
                <a:srgbClr val="37305A"/>
              </a:solidFill>
            </a:endParaRPr>
          </a:p>
        </p:txBody>
      </p:sp>
      <p:sp>
        <p:nvSpPr>
          <p:cNvPr id="158" name="Text Box 160"/>
          <p:cNvSpPr txBox="1">
            <a:spLocks noChangeArrowheads="1"/>
          </p:cNvSpPr>
          <p:nvPr/>
        </p:nvSpPr>
        <p:spPr bwMode="auto">
          <a:xfrm>
            <a:off x="2003424" y="1346200"/>
            <a:ext cx="3101976" cy="110799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200" i="1" dirty="0">
                <a:solidFill>
                  <a:srgbClr val="37305A"/>
                </a:solidFill>
                <a:ea typeface="ＭＳ Ｐゴシック" charset="-128"/>
                <a:cs typeface="ＭＳ Ｐゴシック" charset="-128"/>
              </a:rPr>
              <a:t>My </a:t>
            </a:r>
            <a:r>
              <a:rPr lang="en-US" sz="2200" i="1" dirty="0" smtClean="0">
                <a:solidFill>
                  <a:srgbClr val="37305A"/>
                </a:solidFill>
                <a:ea typeface="ＭＳ Ｐゴシック" charset="-128"/>
                <a:cs typeface="ＭＳ Ｐゴシック" charset="-128"/>
              </a:rPr>
              <a:t>“slice” runs </a:t>
            </a:r>
            <a:r>
              <a:rPr lang="en-US" sz="2200" i="1" dirty="0">
                <a:solidFill>
                  <a:srgbClr val="37305A"/>
                </a:solidFill>
                <a:ea typeface="ＭＳ Ｐゴシック" charset="-128"/>
                <a:cs typeface="ＭＳ Ｐゴシック" charset="-128"/>
              </a:rPr>
              <a:t>across</a:t>
            </a:r>
            <a:br>
              <a:rPr lang="en-US" sz="2200" i="1" dirty="0">
                <a:solidFill>
                  <a:srgbClr val="37305A"/>
                </a:solidFill>
                <a:ea typeface="ＭＳ Ｐゴシック" charset="-128"/>
                <a:cs typeface="ＭＳ Ｐゴシック" charset="-128"/>
              </a:rPr>
            </a:br>
            <a:r>
              <a:rPr lang="en-US" sz="2200" i="1" dirty="0">
                <a:solidFill>
                  <a:srgbClr val="37305A"/>
                </a:solidFill>
                <a:ea typeface="ＭＳ Ｐゴシック" charset="-128"/>
                <a:cs typeface="ＭＳ Ｐゴシック" charset="-128"/>
              </a:rPr>
              <a:t>the evolving GENI federation.</a:t>
            </a:r>
          </a:p>
        </p:txBody>
      </p:sp>
      <p:sp>
        <p:nvSpPr>
          <p:cNvPr id="159" name="Text Box 161"/>
          <p:cNvSpPr txBox="1">
            <a:spLocks noChangeArrowheads="1"/>
          </p:cNvSpPr>
          <p:nvPr/>
        </p:nvSpPr>
        <p:spPr bwMode="auto">
          <a:xfrm>
            <a:off x="4289425" y="3251200"/>
            <a:ext cx="2286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37305A"/>
                </a:solidFill>
                <a:ea typeface="ＭＳ Ｐゴシック" charset="-128"/>
                <a:cs typeface="ＭＳ Ｐゴシック" charset="-128"/>
              </a:rPr>
              <a:t>My GENI Slice</a:t>
            </a:r>
          </a:p>
        </p:txBody>
      </p:sp>
      <p:pic>
        <p:nvPicPr>
          <p:cNvPr id="160" name="Picture 159"/>
          <p:cNvPicPr>
            <a:picLocks noChangeAspect="1"/>
          </p:cNvPicPr>
          <p:nvPr/>
        </p:nvPicPr>
        <p:blipFill>
          <a:blip r:embed="rId3"/>
          <a:stretch>
            <a:fillRect/>
          </a:stretch>
        </p:blipFill>
        <p:spPr>
          <a:xfrm>
            <a:off x="7696200" y="4419600"/>
            <a:ext cx="1341344" cy="1066800"/>
          </a:xfrm>
          <a:prstGeom prst="rect">
            <a:avLst/>
          </a:prstGeom>
        </p:spPr>
      </p:pic>
      <p:sp>
        <p:nvSpPr>
          <p:cNvPr id="161" name="TextBox 165"/>
          <p:cNvSpPr txBox="1">
            <a:spLocks noChangeArrowheads="1"/>
          </p:cNvSpPr>
          <p:nvPr/>
        </p:nvSpPr>
        <p:spPr bwMode="auto">
          <a:xfrm>
            <a:off x="381000" y="6059269"/>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dirty="0" smtClean="0">
                <a:solidFill>
                  <a:srgbClr val="383F31"/>
                </a:solidFill>
              </a:rPr>
              <a:t>Slice</a:t>
            </a:r>
            <a:r>
              <a:rPr lang="en-US" sz="2000" dirty="0" smtClean="0">
                <a:solidFill>
                  <a:srgbClr val="383F31"/>
                </a:solidFill>
              </a:rPr>
              <a:t>: an end-to-end virtual network context spanning multiple sites, with configurable topology and properties, e.g., containment and isolation.</a:t>
            </a:r>
            <a:endParaRPr lang="en-US" sz="2000" dirty="0">
              <a:solidFill>
                <a:srgbClr val="383F31"/>
              </a:solidFill>
            </a:endParaRPr>
          </a:p>
        </p:txBody>
      </p:sp>
      <p:pic>
        <p:nvPicPr>
          <p:cNvPr id="162" name="Picture 161"/>
          <p:cNvPicPr>
            <a:picLocks noChangeAspect="1"/>
          </p:cNvPicPr>
          <p:nvPr/>
        </p:nvPicPr>
        <p:blipFill>
          <a:blip r:embed="rId4"/>
          <a:stretch>
            <a:fillRect/>
          </a:stretch>
        </p:blipFill>
        <p:spPr>
          <a:xfrm>
            <a:off x="7924800" y="152400"/>
            <a:ext cx="1066800" cy="1066800"/>
          </a:xfrm>
          <a:prstGeom prst="rect">
            <a:avLst/>
          </a:prstGeom>
        </p:spPr>
      </p:pic>
      <p:sp>
        <p:nvSpPr>
          <p:cNvPr id="163" name="TextBox 165"/>
          <p:cNvSpPr txBox="1">
            <a:spLocks noChangeArrowheads="1"/>
          </p:cNvSpPr>
          <p:nvPr/>
        </p:nvSpPr>
        <p:spPr bwMode="auto">
          <a:xfrm>
            <a:off x="990600" y="4419600"/>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dirty="0" smtClean="0">
                <a:solidFill>
                  <a:srgbClr val="383F31"/>
                </a:solidFill>
              </a:rPr>
              <a:t>TTG</a:t>
            </a:r>
            <a:endParaRPr lang="en-US" sz="2000" dirty="0">
              <a:solidFill>
                <a:srgbClr val="383F31"/>
              </a:solidFill>
            </a:endParaRPr>
          </a:p>
        </p:txBody>
      </p:sp>
      <p:sp>
        <p:nvSpPr>
          <p:cNvPr id="164" name="Rectangle 15"/>
          <p:cNvSpPr>
            <a:spLocks noChangeArrowheads="1"/>
          </p:cNvSpPr>
          <p:nvPr/>
        </p:nvSpPr>
        <p:spPr bwMode="auto">
          <a:xfrm>
            <a:off x="0" y="0"/>
            <a:ext cx="3505200" cy="307777"/>
          </a:xfrm>
          <a:prstGeom prst="rect">
            <a:avLst/>
          </a:prstGeom>
          <a:noFill/>
          <a:ln w="15875">
            <a:noFill/>
            <a:miter lim="800000"/>
            <a:headEnd type="none" w="sm" len="sm"/>
            <a:tailEnd type="none" w="sm" len="sm"/>
          </a:ln>
        </p:spPr>
        <p:txBody>
          <a:bodyPr>
            <a:spAutoFit/>
          </a:bodyPr>
          <a:lstStyle/>
          <a:p>
            <a:pPr eaLnBrk="0" hangingPunct="0">
              <a:defRPr/>
            </a:pPr>
            <a:r>
              <a:rPr lang="en-US" sz="1400" dirty="0" smtClean="0">
                <a:solidFill>
                  <a:srgbClr val="000090"/>
                </a:solidFill>
                <a:latin typeface="Arial"/>
                <a:ea typeface="ＭＳ Ｐゴシック" charset="-128"/>
                <a:cs typeface="ＭＳ Ｐゴシック" charset="-128"/>
              </a:rPr>
              <a:t>Not to be tested.</a:t>
            </a:r>
            <a:endParaRPr lang="en-US" sz="1400" dirty="0">
              <a:solidFill>
                <a:srgbClr val="000090"/>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9885327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34200" y="152400"/>
            <a:ext cx="1905000" cy="1917700"/>
          </a:xfrm>
          <a:prstGeom prst="rect">
            <a:avLst/>
          </a:prstGeom>
        </p:spPr>
      </p:pic>
      <p:sp>
        <p:nvSpPr>
          <p:cNvPr id="4" name="Title 3"/>
          <p:cNvSpPr>
            <a:spLocks noGrp="1"/>
          </p:cNvSpPr>
          <p:nvPr>
            <p:ph type="title"/>
          </p:nvPr>
        </p:nvSpPr>
        <p:spPr/>
        <p:txBody>
          <a:bodyPr/>
          <a:lstStyle/>
          <a:p>
            <a:r>
              <a:rPr lang="en-US" dirty="0" err="1" smtClean="0"/>
              <a:t>ExoGENI.net</a:t>
            </a:r>
            <a:endParaRPr lang="en-US" dirty="0"/>
          </a:p>
        </p:txBody>
      </p:sp>
      <p:grpSp>
        <p:nvGrpSpPr>
          <p:cNvPr id="159" name="Group 158"/>
          <p:cNvGrpSpPr/>
          <p:nvPr/>
        </p:nvGrpSpPr>
        <p:grpSpPr>
          <a:xfrm>
            <a:off x="3657600" y="1976120"/>
            <a:ext cx="1295400" cy="1986280"/>
            <a:chOff x="1295400" y="2514600"/>
            <a:chExt cx="990600" cy="1524000"/>
          </a:xfrm>
        </p:grpSpPr>
        <p:sp>
          <p:nvSpPr>
            <p:cNvPr id="157" name="Rectangle 156"/>
            <p:cNvSpPr/>
            <p:nvPr/>
          </p:nvSpPr>
          <p:spPr bwMode="auto">
            <a:xfrm>
              <a:off x="1295400" y="2514600"/>
              <a:ext cx="990600" cy="8382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158" name="Group 157"/>
            <p:cNvGrpSpPr/>
            <p:nvPr/>
          </p:nvGrpSpPr>
          <p:grpSpPr>
            <a:xfrm>
              <a:off x="1400934" y="2590800"/>
              <a:ext cx="808866" cy="685800"/>
              <a:chOff x="1324734" y="2514600"/>
              <a:chExt cx="885066" cy="773112"/>
            </a:xfrm>
          </p:grpSpPr>
          <p:sp>
            <p:nvSpPr>
              <p:cNvPr id="5" name="Rectangle 92"/>
              <p:cNvSpPr>
                <a:spLocks noChangeArrowheads="1"/>
              </p:cNvSpPr>
              <p:nvPr/>
            </p:nvSpPr>
            <p:spPr bwMode="auto">
              <a:xfrm>
                <a:off x="1324734" y="2516187"/>
                <a:ext cx="165100"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6" name="Rectangle 93"/>
              <p:cNvSpPr>
                <a:spLocks noChangeArrowheads="1"/>
              </p:cNvSpPr>
              <p:nvPr/>
            </p:nvSpPr>
            <p:spPr bwMode="auto">
              <a:xfrm>
                <a:off x="1543809" y="2516187"/>
                <a:ext cx="161925"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7" name="Rectangle 94"/>
              <p:cNvSpPr>
                <a:spLocks noChangeArrowheads="1"/>
              </p:cNvSpPr>
              <p:nvPr/>
            </p:nvSpPr>
            <p:spPr bwMode="auto">
              <a:xfrm>
                <a:off x="1761296" y="2516187"/>
                <a:ext cx="165100"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8" name="Rectangle 95"/>
              <p:cNvSpPr>
                <a:spLocks noChangeArrowheads="1"/>
              </p:cNvSpPr>
              <p:nvPr/>
            </p:nvSpPr>
            <p:spPr bwMode="auto">
              <a:xfrm>
                <a:off x="1324734" y="2762250"/>
                <a:ext cx="165100"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9" name="Rectangle 96"/>
              <p:cNvSpPr>
                <a:spLocks noChangeArrowheads="1"/>
              </p:cNvSpPr>
              <p:nvPr/>
            </p:nvSpPr>
            <p:spPr bwMode="auto">
              <a:xfrm>
                <a:off x="1543809" y="2762250"/>
                <a:ext cx="161925"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0" name="Rectangle 97"/>
              <p:cNvSpPr>
                <a:spLocks noChangeArrowheads="1"/>
              </p:cNvSpPr>
              <p:nvPr/>
            </p:nvSpPr>
            <p:spPr bwMode="auto">
              <a:xfrm>
                <a:off x="1761296" y="2762250"/>
                <a:ext cx="165100"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 name="Rectangle 98"/>
              <p:cNvSpPr>
                <a:spLocks noChangeArrowheads="1"/>
              </p:cNvSpPr>
              <p:nvPr/>
            </p:nvSpPr>
            <p:spPr bwMode="auto">
              <a:xfrm>
                <a:off x="1324734" y="3013075"/>
                <a:ext cx="165100"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 name="Rectangle 99"/>
              <p:cNvSpPr>
                <a:spLocks noChangeArrowheads="1"/>
              </p:cNvSpPr>
              <p:nvPr/>
            </p:nvSpPr>
            <p:spPr bwMode="auto">
              <a:xfrm>
                <a:off x="1543809" y="3013075"/>
                <a:ext cx="161925"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 name="Rectangle 100"/>
              <p:cNvSpPr>
                <a:spLocks noChangeArrowheads="1"/>
              </p:cNvSpPr>
              <p:nvPr/>
            </p:nvSpPr>
            <p:spPr bwMode="auto">
              <a:xfrm>
                <a:off x="1761296" y="3013075"/>
                <a:ext cx="165100"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4" name="Rectangle 101"/>
              <p:cNvSpPr>
                <a:spLocks noChangeArrowheads="1"/>
              </p:cNvSpPr>
              <p:nvPr/>
            </p:nvSpPr>
            <p:spPr bwMode="auto">
              <a:xfrm>
                <a:off x="1410459" y="2613025"/>
                <a:ext cx="163512"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5" name="Rectangle 102"/>
              <p:cNvSpPr>
                <a:spLocks noChangeArrowheads="1"/>
              </p:cNvSpPr>
              <p:nvPr/>
            </p:nvSpPr>
            <p:spPr bwMode="auto">
              <a:xfrm>
                <a:off x="1629534" y="2613025"/>
                <a:ext cx="163512"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6" name="Rectangle 103"/>
              <p:cNvSpPr>
                <a:spLocks noChangeArrowheads="1"/>
              </p:cNvSpPr>
              <p:nvPr/>
            </p:nvSpPr>
            <p:spPr bwMode="auto">
              <a:xfrm>
                <a:off x="1410459" y="2862262"/>
                <a:ext cx="163512"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7" name="Rectangle 104"/>
              <p:cNvSpPr>
                <a:spLocks noChangeArrowheads="1"/>
              </p:cNvSpPr>
              <p:nvPr/>
            </p:nvSpPr>
            <p:spPr bwMode="auto">
              <a:xfrm>
                <a:off x="1629534" y="2862262"/>
                <a:ext cx="163512"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8" name="Rectangle 105"/>
              <p:cNvSpPr>
                <a:spLocks noChangeArrowheads="1"/>
              </p:cNvSpPr>
              <p:nvPr/>
            </p:nvSpPr>
            <p:spPr bwMode="auto">
              <a:xfrm>
                <a:off x="1410459" y="3111500"/>
                <a:ext cx="163512"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9" name="Rectangle 106"/>
              <p:cNvSpPr>
                <a:spLocks noChangeArrowheads="1"/>
              </p:cNvSpPr>
              <p:nvPr/>
            </p:nvSpPr>
            <p:spPr bwMode="auto">
              <a:xfrm>
                <a:off x="1629534" y="3111500"/>
                <a:ext cx="163512"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1" name="Rectangle 109"/>
              <p:cNvSpPr>
                <a:spLocks noChangeArrowheads="1"/>
              </p:cNvSpPr>
              <p:nvPr/>
            </p:nvSpPr>
            <p:spPr bwMode="auto">
              <a:xfrm>
                <a:off x="1961324" y="2514600"/>
                <a:ext cx="164634"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2" name="Rectangle 110"/>
              <p:cNvSpPr>
                <a:spLocks noChangeArrowheads="1"/>
              </p:cNvSpPr>
              <p:nvPr/>
            </p:nvSpPr>
            <p:spPr bwMode="auto">
              <a:xfrm>
                <a:off x="1961324" y="2762869"/>
                <a:ext cx="164634"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3" name="Rectangle 111"/>
              <p:cNvSpPr>
                <a:spLocks noChangeArrowheads="1"/>
              </p:cNvSpPr>
              <p:nvPr/>
            </p:nvSpPr>
            <p:spPr bwMode="auto">
              <a:xfrm>
                <a:off x="1961324" y="3010330"/>
                <a:ext cx="164634" cy="18114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 name="Rectangle 112"/>
              <p:cNvSpPr>
                <a:spLocks noChangeArrowheads="1"/>
              </p:cNvSpPr>
              <p:nvPr/>
            </p:nvSpPr>
            <p:spPr bwMode="auto">
              <a:xfrm>
                <a:off x="2046690" y="2611643"/>
                <a:ext cx="163110" cy="17953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 name="Rectangle 113"/>
              <p:cNvSpPr>
                <a:spLocks noChangeArrowheads="1"/>
              </p:cNvSpPr>
              <p:nvPr/>
            </p:nvSpPr>
            <p:spPr bwMode="auto">
              <a:xfrm>
                <a:off x="2046690" y="2861530"/>
                <a:ext cx="163110"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6" name="Rectangle 114"/>
              <p:cNvSpPr>
                <a:spLocks noChangeArrowheads="1"/>
              </p:cNvSpPr>
              <p:nvPr/>
            </p:nvSpPr>
            <p:spPr bwMode="auto">
              <a:xfrm>
                <a:off x="2046690" y="3108990"/>
                <a:ext cx="163110" cy="173061"/>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7" name="Rectangle 115"/>
              <p:cNvSpPr>
                <a:spLocks noChangeArrowheads="1"/>
              </p:cNvSpPr>
              <p:nvPr/>
            </p:nvSpPr>
            <p:spPr bwMode="auto">
              <a:xfrm>
                <a:off x="1847021" y="2613025"/>
                <a:ext cx="163513"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8" name="Rectangle 116"/>
              <p:cNvSpPr>
                <a:spLocks noChangeArrowheads="1"/>
              </p:cNvSpPr>
              <p:nvPr/>
            </p:nvSpPr>
            <p:spPr bwMode="auto">
              <a:xfrm>
                <a:off x="1847021" y="2862262"/>
                <a:ext cx="163513"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9" name="Rectangle 117"/>
              <p:cNvSpPr>
                <a:spLocks noChangeArrowheads="1"/>
              </p:cNvSpPr>
              <p:nvPr/>
            </p:nvSpPr>
            <p:spPr bwMode="auto">
              <a:xfrm>
                <a:off x="1847021" y="3111500"/>
                <a:ext cx="163513"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grpSp>
        <p:sp>
          <p:nvSpPr>
            <p:cNvPr id="123" name="Rectangle 122"/>
            <p:cNvSpPr/>
            <p:nvPr/>
          </p:nvSpPr>
          <p:spPr bwMode="auto">
            <a:xfrm>
              <a:off x="1295400" y="3345030"/>
              <a:ext cx="990599" cy="298022"/>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cxnSp>
          <p:nvCxnSpPr>
            <p:cNvPr id="124" name="Straight Connector 123"/>
            <p:cNvCxnSpPr/>
            <p:nvPr/>
          </p:nvCxnSpPr>
          <p:spPr bwMode="auto">
            <a:xfrm flipV="1">
              <a:off x="1295401" y="3330482"/>
              <a:ext cx="990599" cy="327118"/>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29" name="Straight Connector 128"/>
            <p:cNvCxnSpPr/>
            <p:nvPr/>
          </p:nvCxnSpPr>
          <p:spPr bwMode="auto">
            <a:xfrm>
              <a:off x="1295401" y="3330482"/>
              <a:ext cx="990599" cy="327118"/>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0" name="Straight Connector 129"/>
            <p:cNvCxnSpPr/>
            <p:nvPr/>
          </p:nvCxnSpPr>
          <p:spPr bwMode="auto">
            <a:xfrm flipV="1">
              <a:off x="1295401" y="3345030"/>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1" name="Straight Connector 130"/>
            <p:cNvCxnSpPr/>
            <p:nvPr/>
          </p:nvCxnSpPr>
          <p:spPr bwMode="auto">
            <a:xfrm flipV="1">
              <a:off x="1295401" y="3345030"/>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2" name="Straight Connector 131"/>
            <p:cNvCxnSpPr/>
            <p:nvPr/>
          </p:nvCxnSpPr>
          <p:spPr bwMode="auto">
            <a:xfrm>
              <a:off x="1614258" y="3345030"/>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3" name="Straight Connector 132"/>
            <p:cNvCxnSpPr/>
            <p:nvPr/>
          </p:nvCxnSpPr>
          <p:spPr bwMode="auto">
            <a:xfrm>
              <a:off x="1967143" y="3345030"/>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4" name="Straight Connector 133"/>
            <p:cNvCxnSpPr/>
            <p:nvPr/>
          </p:nvCxnSpPr>
          <p:spPr bwMode="auto">
            <a:xfrm>
              <a:off x="1614258" y="3345030"/>
              <a:ext cx="0"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5" name="Straight Connector 134"/>
            <p:cNvCxnSpPr/>
            <p:nvPr/>
          </p:nvCxnSpPr>
          <p:spPr bwMode="auto">
            <a:xfrm>
              <a:off x="1967143" y="3345030"/>
              <a:ext cx="0"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6" name="Straight Connector 135"/>
            <p:cNvCxnSpPr/>
            <p:nvPr/>
          </p:nvCxnSpPr>
          <p:spPr bwMode="auto">
            <a:xfrm>
              <a:off x="1295401" y="3330482"/>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7" name="Straight Connector 136"/>
            <p:cNvCxnSpPr/>
            <p:nvPr/>
          </p:nvCxnSpPr>
          <p:spPr bwMode="auto">
            <a:xfrm flipH="1">
              <a:off x="1614258" y="3345030"/>
              <a:ext cx="352884"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8" name="Straight Connector 137"/>
            <p:cNvCxnSpPr/>
            <p:nvPr/>
          </p:nvCxnSpPr>
          <p:spPr bwMode="auto">
            <a:xfrm flipH="1">
              <a:off x="1614258" y="3330482"/>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39" name="Straight Connector 138"/>
            <p:cNvCxnSpPr/>
            <p:nvPr/>
          </p:nvCxnSpPr>
          <p:spPr bwMode="auto">
            <a:xfrm>
              <a:off x="1614258" y="3345030"/>
              <a:ext cx="352884"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40" name="Straight Connector 139"/>
            <p:cNvCxnSpPr/>
            <p:nvPr/>
          </p:nvCxnSpPr>
          <p:spPr bwMode="auto">
            <a:xfrm flipH="1">
              <a:off x="1967143" y="3330482"/>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141" name="Straight Connector 140"/>
            <p:cNvCxnSpPr/>
            <p:nvPr/>
          </p:nvCxnSpPr>
          <p:spPr bwMode="auto">
            <a:xfrm>
              <a:off x="1309495" y="3345030"/>
              <a:ext cx="657648"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sp>
          <p:nvSpPr>
            <p:cNvPr id="143" name="Rectangle 142"/>
            <p:cNvSpPr/>
            <p:nvPr/>
          </p:nvSpPr>
          <p:spPr bwMode="auto">
            <a:xfrm>
              <a:off x="1295400" y="3657600"/>
              <a:ext cx="990600" cy="3810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49" name="Group 48"/>
            <p:cNvGrpSpPr/>
            <p:nvPr/>
          </p:nvGrpSpPr>
          <p:grpSpPr>
            <a:xfrm>
              <a:off x="1371600" y="3733800"/>
              <a:ext cx="228599" cy="228600"/>
              <a:chOff x="1462087" y="3963988"/>
              <a:chExt cx="377825" cy="280987"/>
            </a:xfrm>
            <a:solidFill>
              <a:srgbClr val="2AA0B1"/>
            </a:solidFill>
          </p:grpSpPr>
          <p:sp>
            <p:nvSpPr>
              <p:cNvPr id="40"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1"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2"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3"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4"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44" name="Group 143"/>
            <p:cNvGrpSpPr/>
            <p:nvPr/>
          </p:nvGrpSpPr>
          <p:grpSpPr>
            <a:xfrm>
              <a:off x="1676401" y="3733800"/>
              <a:ext cx="228599" cy="228600"/>
              <a:chOff x="1462087" y="3963988"/>
              <a:chExt cx="377825" cy="280987"/>
            </a:xfrm>
            <a:solidFill>
              <a:srgbClr val="2AA0B1"/>
            </a:solidFill>
          </p:grpSpPr>
          <p:sp>
            <p:nvSpPr>
              <p:cNvPr id="145"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6"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7"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8"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9"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50" name="Group 149"/>
            <p:cNvGrpSpPr/>
            <p:nvPr/>
          </p:nvGrpSpPr>
          <p:grpSpPr>
            <a:xfrm>
              <a:off x="1981201" y="3733800"/>
              <a:ext cx="228599" cy="228600"/>
              <a:chOff x="1462087" y="3963988"/>
              <a:chExt cx="377825" cy="280987"/>
            </a:xfrm>
            <a:solidFill>
              <a:srgbClr val="2AA0B1"/>
            </a:solidFill>
          </p:grpSpPr>
          <p:sp>
            <p:nvSpPr>
              <p:cNvPr id="15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sp>
        <p:nvSpPr>
          <p:cNvPr id="160" name="TextBox 165"/>
          <p:cNvSpPr txBox="1">
            <a:spLocks noChangeArrowheads="1"/>
          </p:cNvSpPr>
          <p:nvPr/>
        </p:nvSpPr>
        <p:spPr bwMode="auto">
          <a:xfrm>
            <a:off x="3352800" y="41148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dirty="0" err="1" smtClean="0">
                <a:solidFill>
                  <a:srgbClr val="383F31"/>
                </a:solidFill>
              </a:rPr>
              <a:t>ExoGENI</a:t>
            </a:r>
            <a:r>
              <a:rPr lang="en-US" sz="2000" b="1" dirty="0" smtClean="0">
                <a:solidFill>
                  <a:srgbClr val="383F31"/>
                </a:solidFill>
              </a:rPr>
              <a:t> Rack</a:t>
            </a:r>
          </a:p>
        </p:txBody>
      </p:sp>
      <p:sp>
        <p:nvSpPr>
          <p:cNvPr id="161" name="TextBox 165"/>
          <p:cNvSpPr txBox="1">
            <a:spLocks noChangeArrowheads="1"/>
          </p:cNvSpPr>
          <p:nvPr/>
        </p:nvSpPr>
        <p:spPr bwMode="auto">
          <a:xfrm>
            <a:off x="2590800" y="4572000"/>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dirty="0" smtClean="0">
                <a:solidFill>
                  <a:srgbClr val="383F31"/>
                </a:solidFill>
              </a:rPr>
              <a:t>A packaged small-scale cloud site for a campus, lab, or </a:t>
            </a:r>
            <a:r>
              <a:rPr lang="en-US" sz="2000" dirty="0" err="1" smtClean="0">
                <a:solidFill>
                  <a:srgbClr val="383F31"/>
                </a:solidFill>
              </a:rPr>
              <a:t>PoP</a:t>
            </a:r>
            <a:r>
              <a:rPr lang="en-US" sz="2000" dirty="0" smtClean="0">
                <a:solidFill>
                  <a:srgbClr val="383F31"/>
                </a:solidFill>
              </a:rPr>
              <a:t>.</a:t>
            </a:r>
          </a:p>
        </p:txBody>
      </p:sp>
      <p:sp>
        <p:nvSpPr>
          <p:cNvPr id="162" name="TextBox 165"/>
          <p:cNvSpPr txBox="1">
            <a:spLocks noChangeArrowheads="1"/>
          </p:cNvSpPr>
          <p:nvPr/>
        </p:nvSpPr>
        <p:spPr bwMode="auto">
          <a:xfrm>
            <a:off x="2362200" y="5464314"/>
            <a:ext cx="434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dirty="0" smtClean="0">
                <a:solidFill>
                  <a:srgbClr val="383F31"/>
                </a:solidFill>
              </a:rPr>
              <a:t>Linked to a federated hosting platform for tenant networks (slices).</a:t>
            </a:r>
          </a:p>
        </p:txBody>
      </p:sp>
      <p:pic>
        <p:nvPicPr>
          <p:cNvPr id="163" name="Picture 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91000"/>
            <a:ext cx="1600200" cy="159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86535"/>
            <a:ext cx="1143000" cy="111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6" name="TextBox 165"/>
          <p:cNvSpPr txBox="1">
            <a:spLocks noChangeArrowheads="1"/>
          </p:cNvSpPr>
          <p:nvPr/>
        </p:nvSpPr>
        <p:spPr bwMode="auto">
          <a:xfrm>
            <a:off x="6248400" y="5253335"/>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b="1" dirty="0" err="1" smtClean="0">
                <a:solidFill>
                  <a:srgbClr val="296CDB"/>
                </a:solidFill>
              </a:rPr>
              <a:t>Open</a:t>
            </a:r>
            <a:r>
              <a:rPr lang="en-US" b="1" dirty="0" err="1" smtClean="0">
                <a:solidFill>
                  <a:srgbClr val="B5B5B5">
                    <a:lumMod val="50000"/>
                  </a:srgbClr>
                </a:solidFill>
              </a:rPr>
              <a:t>Flow</a:t>
            </a:r>
            <a:endParaRPr lang="en-US" b="1" dirty="0" smtClean="0">
              <a:solidFill>
                <a:srgbClr val="B5B5B5">
                  <a:lumMod val="50000"/>
                </a:srgbClr>
              </a:solidFill>
            </a:endParaRPr>
          </a:p>
        </p:txBody>
      </p:sp>
      <p:cxnSp>
        <p:nvCxnSpPr>
          <p:cNvPr id="174" name="Straight Connector 173"/>
          <p:cNvCxnSpPr/>
          <p:nvPr/>
        </p:nvCxnSpPr>
        <p:spPr bwMode="auto">
          <a:xfrm>
            <a:off x="4953000" y="3276600"/>
            <a:ext cx="1524000" cy="0"/>
          </a:xfrm>
          <a:prstGeom prst="line">
            <a:avLst/>
          </a:prstGeom>
          <a:solidFill>
            <a:srgbClr val="00B8FF"/>
          </a:solidFill>
          <a:ln w="38100" cap="flat" cmpd="sng" algn="ctr">
            <a:solidFill>
              <a:schemeClr val="bg1">
                <a:lumMod val="50000"/>
              </a:schemeClr>
            </a:solidFill>
            <a:prstDash val="solid"/>
            <a:round/>
            <a:headEnd type="none" w="med" len="med"/>
            <a:tailEnd type="none" w="med" len="med"/>
          </a:ln>
          <a:effectLst/>
        </p:spPr>
      </p:cxnSp>
      <p:grpSp>
        <p:nvGrpSpPr>
          <p:cNvPr id="169" name="Group 15"/>
          <p:cNvGrpSpPr>
            <a:grpSpLocks noChangeAspect="1"/>
          </p:cNvGrpSpPr>
          <p:nvPr/>
        </p:nvGrpSpPr>
        <p:grpSpPr bwMode="auto">
          <a:xfrm>
            <a:off x="6248400" y="2667000"/>
            <a:ext cx="1524000" cy="1039830"/>
            <a:chOff x="2496" y="1435"/>
            <a:chExt cx="1394" cy="952"/>
          </a:xfrm>
          <a:solidFill>
            <a:srgbClr val="FFFFFF"/>
          </a:solidFill>
        </p:grpSpPr>
        <p:sp>
          <p:nvSpPr>
            <p:cNvPr id="170" name="AutoShape 14"/>
            <p:cNvSpPr>
              <a:spLocks noChangeAspect="1" noChangeArrowheads="1" noTextEdit="1"/>
            </p:cNvSpPr>
            <p:nvPr/>
          </p:nvSpPr>
          <p:spPr bwMode="auto">
            <a:xfrm>
              <a:off x="2496" y="1435"/>
              <a:ext cx="1394" cy="9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37305A"/>
                </a:solidFill>
              </a:endParaRPr>
            </a:p>
          </p:txBody>
        </p:sp>
        <p:sp>
          <p:nvSpPr>
            <p:cNvPr id="171" name="Freeform 16"/>
            <p:cNvSpPr>
              <a:spLocks/>
            </p:cNvSpPr>
            <p:nvPr/>
          </p:nvSpPr>
          <p:spPr bwMode="auto">
            <a:xfrm>
              <a:off x="2513" y="1440"/>
              <a:ext cx="1362" cy="938"/>
            </a:xfrm>
            <a:custGeom>
              <a:avLst/>
              <a:gdLst>
                <a:gd name="T0" fmla="*/ 2 w 1892"/>
                <a:gd name="T1" fmla="*/ 16 h 1303"/>
                <a:gd name="T2" fmla="*/ 2 w 1892"/>
                <a:gd name="T3" fmla="*/ 23 h 1303"/>
                <a:gd name="T4" fmla="*/ 6 w 1892"/>
                <a:gd name="T5" fmla="*/ 25 h 1303"/>
                <a:gd name="T6" fmla="*/ 13 w 1892"/>
                <a:gd name="T7" fmla="*/ 31 h 1303"/>
                <a:gd name="T8" fmla="*/ 17 w 1892"/>
                <a:gd name="T9" fmla="*/ 30 h 1303"/>
                <a:gd name="T10" fmla="*/ 27 w 1892"/>
                <a:gd name="T11" fmla="*/ 34 h 1303"/>
                <a:gd name="T12" fmla="*/ 30 w 1892"/>
                <a:gd name="T13" fmla="*/ 31 h 1303"/>
                <a:gd name="T14" fmla="*/ 43 w 1892"/>
                <a:gd name="T15" fmla="*/ 29 h 1303"/>
                <a:gd name="T16" fmla="*/ 45 w 1892"/>
                <a:gd name="T17" fmla="*/ 25 h 1303"/>
                <a:gd name="T18" fmla="*/ 50 w 1892"/>
                <a:gd name="T19" fmla="*/ 18 h 1303"/>
                <a:gd name="T20" fmla="*/ 48 w 1892"/>
                <a:gd name="T21" fmla="*/ 15 h 1303"/>
                <a:gd name="T22" fmla="*/ 47 w 1892"/>
                <a:gd name="T23" fmla="*/ 9 h 1303"/>
                <a:gd name="T24" fmla="*/ 43 w 1892"/>
                <a:gd name="T25" fmla="*/ 7 h 1303"/>
                <a:gd name="T26" fmla="*/ 32 w 1892"/>
                <a:gd name="T27" fmla="*/ 2 h 1303"/>
                <a:gd name="T28" fmla="*/ 27 w 1892"/>
                <a:gd name="T29" fmla="*/ 4 h 1303"/>
                <a:gd name="T30" fmla="*/ 14 w 1892"/>
                <a:gd name="T31" fmla="*/ 2 h 1303"/>
                <a:gd name="T32" fmla="*/ 12 w 1892"/>
                <a:gd name="T33" fmla="*/ 6 h 1303"/>
                <a:gd name="T34" fmla="*/ 1 w 1892"/>
                <a:gd name="T35" fmla="*/ 12 h 1303"/>
                <a:gd name="T36" fmla="*/ 2 w 1892"/>
                <a:gd name="T37" fmla="*/ 16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grpFill/>
            <a:ln w="0">
              <a:solidFill>
                <a:srgbClr val="000000"/>
              </a:solidFill>
              <a:round/>
              <a:headEnd/>
              <a:tailEnd/>
            </a:ln>
          </p:spPr>
          <p:txBody>
            <a:bodyPr/>
            <a:lstStyle/>
            <a:p>
              <a:endParaRPr lang="en-US">
                <a:solidFill>
                  <a:srgbClr val="37305A"/>
                </a:solidFill>
              </a:endParaRPr>
            </a:p>
          </p:txBody>
        </p:sp>
        <p:sp>
          <p:nvSpPr>
            <p:cNvPr id="172"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grpFill/>
            <a:ln w="52388" cap="rnd">
              <a:solidFill>
                <a:srgbClr val="000000"/>
              </a:solidFill>
              <a:round/>
              <a:headEnd/>
              <a:tailEnd/>
            </a:ln>
            <a:extLst/>
          </p:spPr>
          <p:txBody>
            <a:bodyPr/>
            <a:lstStyle/>
            <a:p>
              <a:endParaRPr lang="en-US">
                <a:solidFill>
                  <a:srgbClr val="37305A"/>
                </a:solidFill>
              </a:endParaRPr>
            </a:p>
          </p:txBody>
        </p:sp>
      </p:grpSp>
      <p:sp>
        <p:nvSpPr>
          <p:cNvPr id="175" name="TextBox 165"/>
          <p:cNvSpPr txBox="1">
            <a:spLocks noChangeArrowheads="1"/>
          </p:cNvSpPr>
          <p:nvPr/>
        </p:nvSpPr>
        <p:spPr bwMode="auto">
          <a:xfrm>
            <a:off x="6400800" y="28194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smtClean="0">
                <a:solidFill>
                  <a:srgbClr val="383F31"/>
                </a:solidFill>
              </a:rPr>
              <a:t>campus net</a:t>
            </a:r>
          </a:p>
        </p:txBody>
      </p:sp>
      <p:sp>
        <p:nvSpPr>
          <p:cNvPr id="176" name="TextBox 165"/>
          <p:cNvSpPr txBox="1">
            <a:spLocks noChangeArrowheads="1"/>
          </p:cNvSpPr>
          <p:nvPr/>
        </p:nvSpPr>
        <p:spPr bwMode="auto">
          <a:xfrm>
            <a:off x="5029200" y="28194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smtClean="0">
                <a:solidFill>
                  <a:srgbClr val="383F31"/>
                </a:solidFill>
              </a:rPr>
              <a:t>L2/L3</a:t>
            </a:r>
          </a:p>
        </p:txBody>
      </p:sp>
      <p:cxnSp>
        <p:nvCxnSpPr>
          <p:cNvPr id="177" name="Straight Connector 176"/>
          <p:cNvCxnSpPr/>
          <p:nvPr/>
        </p:nvCxnSpPr>
        <p:spPr bwMode="auto">
          <a:xfrm flipH="1">
            <a:off x="2133600" y="3276600"/>
            <a:ext cx="1524000" cy="0"/>
          </a:xfrm>
          <a:prstGeom prst="line">
            <a:avLst/>
          </a:prstGeom>
          <a:solidFill>
            <a:srgbClr val="00B8FF"/>
          </a:solidFill>
          <a:ln w="38100" cap="flat" cmpd="sng" algn="ctr">
            <a:solidFill>
              <a:schemeClr val="bg1">
                <a:lumMod val="50000"/>
              </a:schemeClr>
            </a:solidFill>
            <a:prstDash val="solid"/>
            <a:round/>
            <a:headEnd type="none" w="med" len="med"/>
            <a:tailEnd type="none" w="med" len="med"/>
          </a:ln>
          <a:effectLst/>
        </p:spPr>
      </p:cxnSp>
      <p:grpSp>
        <p:nvGrpSpPr>
          <p:cNvPr id="178" name="Group 15"/>
          <p:cNvGrpSpPr>
            <a:grpSpLocks noChangeAspect="1"/>
          </p:cNvGrpSpPr>
          <p:nvPr/>
        </p:nvGrpSpPr>
        <p:grpSpPr bwMode="auto">
          <a:xfrm flipH="1">
            <a:off x="838200" y="2667000"/>
            <a:ext cx="1524000" cy="1039830"/>
            <a:chOff x="2496" y="1435"/>
            <a:chExt cx="1394" cy="952"/>
          </a:xfrm>
          <a:solidFill>
            <a:srgbClr val="FFFFFF"/>
          </a:solidFill>
        </p:grpSpPr>
        <p:sp>
          <p:nvSpPr>
            <p:cNvPr id="179" name="AutoShape 14"/>
            <p:cNvSpPr>
              <a:spLocks noChangeAspect="1" noChangeArrowheads="1" noTextEdit="1"/>
            </p:cNvSpPr>
            <p:nvPr/>
          </p:nvSpPr>
          <p:spPr bwMode="auto">
            <a:xfrm>
              <a:off x="2496" y="1435"/>
              <a:ext cx="1394" cy="9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37305A"/>
                </a:solidFill>
              </a:endParaRPr>
            </a:p>
          </p:txBody>
        </p:sp>
        <p:sp>
          <p:nvSpPr>
            <p:cNvPr id="180" name="Freeform 16"/>
            <p:cNvSpPr>
              <a:spLocks/>
            </p:cNvSpPr>
            <p:nvPr/>
          </p:nvSpPr>
          <p:spPr bwMode="auto">
            <a:xfrm>
              <a:off x="2513" y="1440"/>
              <a:ext cx="1362" cy="938"/>
            </a:xfrm>
            <a:custGeom>
              <a:avLst/>
              <a:gdLst>
                <a:gd name="T0" fmla="*/ 2 w 1892"/>
                <a:gd name="T1" fmla="*/ 16 h 1303"/>
                <a:gd name="T2" fmla="*/ 2 w 1892"/>
                <a:gd name="T3" fmla="*/ 23 h 1303"/>
                <a:gd name="T4" fmla="*/ 6 w 1892"/>
                <a:gd name="T5" fmla="*/ 25 h 1303"/>
                <a:gd name="T6" fmla="*/ 13 w 1892"/>
                <a:gd name="T7" fmla="*/ 31 h 1303"/>
                <a:gd name="T8" fmla="*/ 17 w 1892"/>
                <a:gd name="T9" fmla="*/ 30 h 1303"/>
                <a:gd name="T10" fmla="*/ 27 w 1892"/>
                <a:gd name="T11" fmla="*/ 34 h 1303"/>
                <a:gd name="T12" fmla="*/ 30 w 1892"/>
                <a:gd name="T13" fmla="*/ 31 h 1303"/>
                <a:gd name="T14" fmla="*/ 43 w 1892"/>
                <a:gd name="T15" fmla="*/ 29 h 1303"/>
                <a:gd name="T16" fmla="*/ 45 w 1892"/>
                <a:gd name="T17" fmla="*/ 25 h 1303"/>
                <a:gd name="T18" fmla="*/ 50 w 1892"/>
                <a:gd name="T19" fmla="*/ 18 h 1303"/>
                <a:gd name="T20" fmla="*/ 48 w 1892"/>
                <a:gd name="T21" fmla="*/ 15 h 1303"/>
                <a:gd name="T22" fmla="*/ 47 w 1892"/>
                <a:gd name="T23" fmla="*/ 9 h 1303"/>
                <a:gd name="T24" fmla="*/ 43 w 1892"/>
                <a:gd name="T25" fmla="*/ 7 h 1303"/>
                <a:gd name="T26" fmla="*/ 32 w 1892"/>
                <a:gd name="T27" fmla="*/ 2 h 1303"/>
                <a:gd name="T28" fmla="*/ 27 w 1892"/>
                <a:gd name="T29" fmla="*/ 4 h 1303"/>
                <a:gd name="T30" fmla="*/ 14 w 1892"/>
                <a:gd name="T31" fmla="*/ 2 h 1303"/>
                <a:gd name="T32" fmla="*/ 12 w 1892"/>
                <a:gd name="T33" fmla="*/ 6 h 1303"/>
                <a:gd name="T34" fmla="*/ 1 w 1892"/>
                <a:gd name="T35" fmla="*/ 12 h 1303"/>
                <a:gd name="T36" fmla="*/ 2 w 1892"/>
                <a:gd name="T37" fmla="*/ 16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grpFill/>
            <a:ln w="0">
              <a:solidFill>
                <a:srgbClr val="000000"/>
              </a:solidFill>
              <a:round/>
              <a:headEnd/>
              <a:tailEnd/>
            </a:ln>
          </p:spPr>
          <p:txBody>
            <a:bodyPr/>
            <a:lstStyle/>
            <a:p>
              <a:endParaRPr lang="en-US">
                <a:solidFill>
                  <a:srgbClr val="37305A"/>
                </a:solidFill>
              </a:endParaRPr>
            </a:p>
          </p:txBody>
        </p:sp>
        <p:sp>
          <p:nvSpPr>
            <p:cNvPr id="181"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grpFill/>
            <a:ln w="52388" cap="rnd">
              <a:solidFill>
                <a:srgbClr val="000000"/>
              </a:solidFill>
              <a:round/>
              <a:headEnd/>
              <a:tailEnd/>
            </a:ln>
            <a:extLst/>
          </p:spPr>
          <p:txBody>
            <a:bodyPr/>
            <a:lstStyle/>
            <a:p>
              <a:endParaRPr lang="en-US">
                <a:solidFill>
                  <a:srgbClr val="37305A"/>
                </a:solidFill>
              </a:endParaRPr>
            </a:p>
          </p:txBody>
        </p:sp>
      </p:grpSp>
      <p:sp>
        <p:nvSpPr>
          <p:cNvPr id="182" name="TextBox 165"/>
          <p:cNvSpPr txBox="1">
            <a:spLocks noChangeArrowheads="1"/>
          </p:cNvSpPr>
          <p:nvPr/>
        </p:nvSpPr>
        <p:spPr bwMode="auto">
          <a:xfrm flipH="1">
            <a:off x="914400" y="2819400"/>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err="1" smtClean="0">
                <a:solidFill>
                  <a:srgbClr val="383F31"/>
                </a:solidFill>
              </a:rPr>
              <a:t>transportfabrics</a:t>
            </a:r>
            <a:endParaRPr lang="en-US" sz="2000" b="1" dirty="0" smtClean="0">
              <a:solidFill>
                <a:srgbClr val="383F31"/>
              </a:solidFill>
            </a:endParaRPr>
          </a:p>
        </p:txBody>
      </p:sp>
      <p:sp>
        <p:nvSpPr>
          <p:cNvPr id="183" name="TextBox 165"/>
          <p:cNvSpPr txBox="1">
            <a:spLocks noChangeArrowheads="1"/>
          </p:cNvSpPr>
          <p:nvPr/>
        </p:nvSpPr>
        <p:spPr bwMode="auto">
          <a:xfrm flipH="1">
            <a:off x="2362200" y="28194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smtClean="0">
                <a:solidFill>
                  <a:srgbClr val="383F31"/>
                </a:solidFill>
              </a:rPr>
              <a:t>L2/L3</a:t>
            </a:r>
          </a:p>
        </p:txBody>
      </p:sp>
      <p:sp>
        <p:nvSpPr>
          <p:cNvPr id="85" name="Rectangle 15"/>
          <p:cNvSpPr>
            <a:spLocks noChangeArrowheads="1"/>
          </p:cNvSpPr>
          <p:nvPr/>
        </p:nvSpPr>
        <p:spPr bwMode="auto">
          <a:xfrm>
            <a:off x="0" y="0"/>
            <a:ext cx="3505200" cy="307777"/>
          </a:xfrm>
          <a:prstGeom prst="rect">
            <a:avLst/>
          </a:prstGeom>
          <a:noFill/>
          <a:ln w="15875">
            <a:noFill/>
            <a:miter lim="800000"/>
            <a:headEnd type="none" w="sm" len="sm"/>
            <a:tailEnd type="none" w="sm" len="sm"/>
          </a:ln>
        </p:spPr>
        <p:txBody>
          <a:bodyPr>
            <a:spAutoFit/>
          </a:bodyPr>
          <a:lstStyle/>
          <a:p>
            <a:pPr eaLnBrk="0" hangingPunct="0">
              <a:defRPr/>
            </a:pPr>
            <a:r>
              <a:rPr lang="en-US" sz="1400" dirty="0" smtClean="0">
                <a:solidFill>
                  <a:srgbClr val="000090"/>
                </a:solidFill>
                <a:latin typeface="Arial"/>
                <a:ea typeface="ＭＳ Ｐゴシック" charset="-128"/>
                <a:cs typeface="ＭＳ Ｐゴシック" charset="-128"/>
              </a:rPr>
              <a:t>Not to be tested.</a:t>
            </a:r>
            <a:endParaRPr lang="en-US" sz="1400" dirty="0">
              <a:solidFill>
                <a:srgbClr val="000090"/>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416903231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096000" y="762000"/>
            <a:ext cx="2057400" cy="1066800"/>
          </a:xfrm>
          <a:prstGeom prst="wedgeRoundRectCallout">
            <a:avLst>
              <a:gd name="adj1" fmla="val -83178"/>
              <a:gd name="adj2" fmla="val -9471"/>
              <a:gd name="adj3" fmla="val 16667"/>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cxnSp>
        <p:nvCxnSpPr>
          <p:cNvPr id="31" name="Straight Connector 30"/>
          <p:cNvCxnSpPr/>
          <p:nvPr/>
        </p:nvCxnSpPr>
        <p:spPr>
          <a:xfrm flipV="1">
            <a:off x="6932065" y="1075298"/>
            <a:ext cx="307197" cy="209937"/>
          </a:xfrm>
          <a:prstGeom prst="line">
            <a:avLst/>
          </a:prstGeom>
          <a:noFill/>
          <a:ln w="25400" cap="flat" cmpd="sng" algn="ctr">
            <a:solidFill>
              <a:sysClr val="windowText" lastClr="000000"/>
            </a:solidFill>
            <a:prstDash val="solid"/>
          </a:ln>
          <a:effectLst>
            <a:glow rad="63500">
              <a:srgbClr val="C0504D">
                <a:satMod val="175000"/>
                <a:alpha val="40000"/>
              </a:srgbClr>
            </a:glow>
            <a:outerShdw blurRad="40000" dist="20000" dir="5400000" rotWithShape="0">
              <a:srgbClr val="000000">
                <a:alpha val="38000"/>
              </a:srgbClr>
            </a:outerShdw>
          </a:effectLst>
        </p:spPr>
      </p:cxnSp>
      <p:cxnSp>
        <p:nvCxnSpPr>
          <p:cNvPr id="32" name="Straight Connector 31"/>
          <p:cNvCxnSpPr>
            <a:endCxn id="48" idx="1"/>
          </p:cNvCxnSpPr>
          <p:nvPr/>
        </p:nvCxnSpPr>
        <p:spPr>
          <a:xfrm>
            <a:off x="7391400" y="1066800"/>
            <a:ext cx="304800" cy="209853"/>
          </a:xfrm>
          <a:prstGeom prst="line">
            <a:avLst/>
          </a:prstGeom>
          <a:noFill/>
          <a:ln w="25400" cap="flat" cmpd="sng" algn="ctr">
            <a:solidFill>
              <a:sysClr val="windowText" lastClr="000000"/>
            </a:solidFill>
            <a:prstDash val="solid"/>
          </a:ln>
          <a:effectLst>
            <a:glow rad="63500">
              <a:srgbClr val="C0504D">
                <a:satMod val="175000"/>
                <a:alpha val="40000"/>
              </a:srgbClr>
            </a:glow>
            <a:outerShdw blurRad="40000" dist="20000" dir="5400000" rotWithShape="0">
              <a:srgbClr val="000000">
                <a:alpha val="38000"/>
              </a:srgbClr>
            </a:outerShdw>
          </a:effectLst>
        </p:spPr>
      </p:cxnSp>
      <p:cxnSp>
        <p:nvCxnSpPr>
          <p:cNvPr id="33" name="Straight Connector 32"/>
          <p:cNvCxnSpPr/>
          <p:nvPr/>
        </p:nvCxnSpPr>
        <p:spPr>
          <a:xfrm>
            <a:off x="6923773" y="1373636"/>
            <a:ext cx="286470" cy="213828"/>
          </a:xfrm>
          <a:prstGeom prst="line">
            <a:avLst/>
          </a:prstGeom>
          <a:noFill/>
          <a:ln w="25400" cap="flat" cmpd="sng" algn="ctr">
            <a:solidFill>
              <a:sysClr val="windowText" lastClr="000000"/>
            </a:solidFill>
            <a:prstDash val="solid"/>
          </a:ln>
          <a:effectLst>
            <a:glow rad="63500">
              <a:srgbClr val="C0504D">
                <a:satMod val="175000"/>
                <a:alpha val="40000"/>
              </a:srgbClr>
            </a:glow>
            <a:outerShdw blurRad="40000" dist="20000" dir="5400000" rotWithShape="0">
              <a:srgbClr val="000000">
                <a:alpha val="38000"/>
              </a:srgbClr>
            </a:outerShdw>
          </a:effectLst>
        </p:spPr>
      </p:cxnSp>
      <p:cxnSp>
        <p:nvCxnSpPr>
          <p:cNvPr id="34" name="Straight Connector 33"/>
          <p:cNvCxnSpPr/>
          <p:nvPr/>
        </p:nvCxnSpPr>
        <p:spPr>
          <a:xfrm>
            <a:off x="7315200" y="1114982"/>
            <a:ext cx="0" cy="421622"/>
          </a:xfrm>
          <a:prstGeom prst="line">
            <a:avLst/>
          </a:prstGeom>
          <a:noFill/>
          <a:ln w="25400" cap="flat" cmpd="sng" algn="ctr">
            <a:solidFill>
              <a:sysClr val="windowText" lastClr="000000"/>
            </a:solidFill>
            <a:prstDash val="solid"/>
          </a:ln>
          <a:effectLst>
            <a:glow rad="63500">
              <a:srgbClr val="C0504D">
                <a:satMod val="175000"/>
                <a:alpha val="40000"/>
              </a:srgbClr>
            </a:glow>
            <a:outerShdw blurRad="40000" dist="20000" dir="5400000" rotWithShape="0">
              <a:srgbClr val="000000">
                <a:alpha val="38000"/>
              </a:srgbClr>
            </a:outerShdw>
          </a:effectLst>
        </p:spPr>
      </p:cxnSp>
      <p:cxnSp>
        <p:nvCxnSpPr>
          <p:cNvPr id="35" name="Straight Connector 34"/>
          <p:cNvCxnSpPr>
            <a:stCxn id="14" idx="0"/>
          </p:cNvCxnSpPr>
          <p:nvPr/>
        </p:nvCxnSpPr>
        <p:spPr>
          <a:xfrm>
            <a:off x="6481233" y="1058335"/>
            <a:ext cx="300567" cy="160865"/>
          </a:xfrm>
          <a:prstGeom prst="line">
            <a:avLst/>
          </a:prstGeom>
          <a:noFill/>
          <a:ln w="25400" cap="flat" cmpd="sng" algn="ctr">
            <a:solidFill>
              <a:sysClr val="windowText" lastClr="000000"/>
            </a:solidFill>
            <a:prstDash val="solid"/>
          </a:ln>
          <a:effectLst>
            <a:glow rad="63500">
              <a:srgbClr val="C0504D">
                <a:satMod val="175000"/>
                <a:alpha val="40000"/>
              </a:srgbClr>
            </a:glow>
            <a:outerShdw blurRad="40000" dist="20000" dir="5400000" rotWithShape="0">
              <a:srgbClr val="000000">
                <a:alpha val="38000"/>
              </a:srgbClr>
            </a:outerShdw>
          </a:effectLst>
        </p:spPr>
      </p:cxnSp>
      <p:pic>
        <p:nvPicPr>
          <p:cNvPr id="29" name="Picture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2" y="1192213"/>
            <a:ext cx="342407" cy="214312"/>
          </a:xfrm>
          <a:prstGeom prst="rect">
            <a:avLst/>
          </a:prstGeom>
          <a:solidFill>
            <a:srgbClr val="CCFFCC"/>
          </a:solidFill>
          <a:ln w="9525">
            <a:noFill/>
            <a:miter lim="800000"/>
            <a:headEnd/>
            <a:tailEnd/>
          </a:ln>
          <a:extLst/>
        </p:spPr>
      </p:pic>
      <p:pic>
        <p:nvPicPr>
          <p:cNvPr id="26" name="Picture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675" y="914400"/>
            <a:ext cx="342408" cy="211849"/>
          </a:xfrm>
          <a:prstGeom prst="rect">
            <a:avLst/>
          </a:prstGeom>
          <a:solidFill>
            <a:srgbClr val="CCFFCC"/>
          </a:solidFill>
          <a:ln w="9525">
            <a:noFill/>
            <a:miter lim="800000"/>
            <a:headEnd/>
            <a:tailEnd/>
          </a:ln>
          <a:extLst/>
        </p:spPr>
      </p:pic>
      <p:pic>
        <p:nvPicPr>
          <p:cNvPr id="28" name="Picture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87" y="1538288"/>
            <a:ext cx="344871" cy="214312"/>
          </a:xfrm>
          <a:prstGeom prst="rect">
            <a:avLst/>
          </a:prstGeom>
          <a:solidFill>
            <a:srgbClr val="CCFFCC"/>
          </a:solidFill>
          <a:ln w="9525">
            <a:noFill/>
            <a:miter lim="800000"/>
            <a:headEnd/>
            <a:tailEnd/>
          </a:ln>
          <a:extLst/>
        </p:spPr>
      </p:pic>
      <p:grpSp>
        <p:nvGrpSpPr>
          <p:cNvPr id="41" name="Group 40"/>
          <p:cNvGrpSpPr/>
          <p:nvPr/>
        </p:nvGrpSpPr>
        <p:grpSpPr>
          <a:xfrm>
            <a:off x="6172200" y="838200"/>
            <a:ext cx="381000" cy="368906"/>
            <a:chOff x="1789113" y="3338512"/>
            <a:chExt cx="500062" cy="484188"/>
          </a:xfrm>
        </p:grpSpPr>
        <p:grpSp>
          <p:nvGrpSpPr>
            <p:cNvPr id="8" name="Group 260"/>
            <p:cNvGrpSpPr>
              <a:grpSpLocks/>
            </p:cNvGrpSpPr>
            <p:nvPr/>
          </p:nvGrpSpPr>
          <p:grpSpPr bwMode="auto">
            <a:xfrm>
              <a:off x="1789113" y="3338512"/>
              <a:ext cx="423863" cy="415925"/>
              <a:chOff x="4176" y="2160"/>
              <a:chExt cx="273" cy="262"/>
            </a:xfrm>
            <a:solidFill>
              <a:srgbClr val="999999"/>
            </a:solidFill>
          </p:grpSpPr>
          <p:sp>
            <p:nvSpPr>
              <p:cNvPr id="22"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4"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5"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sp>
          <p:nvSpPr>
            <p:cNvPr id="9" name="AutoShape 265"/>
            <p:cNvSpPr>
              <a:spLocks noChangeAspect="1" noChangeArrowheads="1"/>
            </p:cNvSpPr>
            <p:nvPr/>
          </p:nvSpPr>
          <p:spPr bwMode="auto">
            <a:xfrm>
              <a:off x="1862138" y="3402012"/>
              <a:ext cx="180975" cy="185738"/>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 name="AutoShape 266"/>
            <p:cNvSpPr>
              <a:spLocks noChangeAspect="1" noChangeArrowheads="1"/>
            </p:cNvSpPr>
            <p:nvPr/>
          </p:nvSpPr>
          <p:spPr bwMode="auto">
            <a:xfrm>
              <a:off x="2108200" y="3402012"/>
              <a:ext cx="180975" cy="185738"/>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1" name="AutoShape 267"/>
            <p:cNvSpPr>
              <a:spLocks noChangeAspect="1" noChangeArrowheads="1"/>
            </p:cNvSpPr>
            <p:nvPr/>
          </p:nvSpPr>
          <p:spPr bwMode="auto">
            <a:xfrm>
              <a:off x="1862138" y="3638550"/>
              <a:ext cx="180975" cy="184150"/>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 name="AutoShape 270"/>
            <p:cNvSpPr>
              <a:spLocks noChangeAspect="1" noChangeArrowheads="1"/>
            </p:cNvSpPr>
            <p:nvPr/>
          </p:nvSpPr>
          <p:spPr bwMode="auto">
            <a:xfrm>
              <a:off x="2103437" y="3627438"/>
              <a:ext cx="182563" cy="182562"/>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42" name="Group 41"/>
          <p:cNvGrpSpPr/>
          <p:nvPr/>
        </p:nvGrpSpPr>
        <p:grpSpPr>
          <a:xfrm>
            <a:off x="7696200" y="1206500"/>
            <a:ext cx="381000" cy="368906"/>
            <a:chOff x="1789113" y="3338512"/>
            <a:chExt cx="500062" cy="484188"/>
          </a:xfrm>
        </p:grpSpPr>
        <p:grpSp>
          <p:nvGrpSpPr>
            <p:cNvPr id="43" name="Group 260"/>
            <p:cNvGrpSpPr>
              <a:grpSpLocks/>
            </p:cNvGrpSpPr>
            <p:nvPr/>
          </p:nvGrpSpPr>
          <p:grpSpPr bwMode="auto">
            <a:xfrm>
              <a:off x="1789113" y="3338512"/>
              <a:ext cx="423863" cy="415925"/>
              <a:chOff x="4176" y="2160"/>
              <a:chExt cx="273" cy="262"/>
            </a:xfrm>
            <a:solidFill>
              <a:srgbClr val="999999"/>
            </a:solidFill>
          </p:grpSpPr>
          <p:sp>
            <p:nvSpPr>
              <p:cNvPr id="48"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9"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50"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51"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sp>
          <p:nvSpPr>
            <p:cNvPr id="44" name="AutoShape 265"/>
            <p:cNvSpPr>
              <a:spLocks noChangeAspect="1" noChangeArrowheads="1"/>
            </p:cNvSpPr>
            <p:nvPr/>
          </p:nvSpPr>
          <p:spPr bwMode="auto">
            <a:xfrm>
              <a:off x="1862138" y="3402012"/>
              <a:ext cx="180975" cy="185738"/>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5" name="AutoShape 266"/>
            <p:cNvSpPr>
              <a:spLocks noChangeAspect="1" noChangeArrowheads="1"/>
            </p:cNvSpPr>
            <p:nvPr/>
          </p:nvSpPr>
          <p:spPr bwMode="auto">
            <a:xfrm>
              <a:off x="2108200" y="3402012"/>
              <a:ext cx="180975" cy="185738"/>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6" name="AutoShape 267"/>
            <p:cNvSpPr>
              <a:spLocks noChangeAspect="1" noChangeArrowheads="1"/>
            </p:cNvSpPr>
            <p:nvPr/>
          </p:nvSpPr>
          <p:spPr bwMode="auto">
            <a:xfrm>
              <a:off x="1862138" y="3638550"/>
              <a:ext cx="180975" cy="184150"/>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47" name="AutoShape 270"/>
            <p:cNvSpPr>
              <a:spLocks noChangeAspect="1" noChangeArrowheads="1"/>
            </p:cNvSpPr>
            <p:nvPr/>
          </p:nvSpPr>
          <p:spPr bwMode="auto">
            <a:xfrm>
              <a:off x="2103437" y="3627438"/>
              <a:ext cx="182563" cy="182562"/>
            </a:xfrm>
            <a:prstGeom prst="roundRect">
              <a:avLst>
                <a:gd name="adj" fmla="val 1060"/>
              </a:avLst>
            </a:prstGeom>
            <a:solidFill>
              <a:srgbClr val="999999"/>
            </a:solidFill>
            <a:ln w="1905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60" name="Group 59"/>
          <p:cNvGrpSpPr/>
          <p:nvPr/>
        </p:nvGrpSpPr>
        <p:grpSpPr>
          <a:xfrm>
            <a:off x="762000" y="3124200"/>
            <a:ext cx="7848600" cy="914400"/>
            <a:chOff x="762000" y="3810000"/>
            <a:chExt cx="7848600" cy="914400"/>
          </a:xfrm>
          <a:effectLst>
            <a:glow rad="101600">
              <a:schemeClr val="accent6">
                <a:satMod val="175000"/>
                <a:alpha val="40000"/>
              </a:schemeClr>
            </a:glow>
          </a:effectLst>
        </p:grpSpPr>
        <p:sp>
          <p:nvSpPr>
            <p:cNvPr id="58" name="Rectangle 57"/>
            <p:cNvSpPr/>
            <p:nvPr/>
          </p:nvSpPr>
          <p:spPr bwMode="auto">
            <a:xfrm>
              <a:off x="762000" y="3810000"/>
              <a:ext cx="7848600" cy="9144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pic>
          <p:nvPicPr>
            <p:cNvPr id="59" name="Picture 109" descr="Orca-Logo-Comp-V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7393"/>
              <a:ext cx="1447800" cy="87696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grpSp>
      <p:sp>
        <p:nvSpPr>
          <p:cNvPr id="61" name="TextBox 165"/>
          <p:cNvSpPr txBox="1">
            <a:spLocks noChangeArrowheads="1"/>
          </p:cNvSpPr>
          <p:nvPr/>
        </p:nvSpPr>
        <p:spPr bwMode="auto">
          <a:xfrm>
            <a:off x="838200" y="3200400"/>
            <a:ext cx="655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dirty="0" smtClean="0">
                <a:solidFill>
                  <a:srgbClr val="003367"/>
                </a:solidFill>
              </a:rPr>
              <a:t>GENI control framework for federated orchestration</a:t>
            </a:r>
          </a:p>
          <a:p>
            <a:pPr eaLnBrk="1" hangingPunct="1"/>
            <a:r>
              <a:rPr lang="en-US" sz="2000" dirty="0" smtClean="0">
                <a:solidFill>
                  <a:srgbClr val="003367"/>
                </a:solidFill>
              </a:rPr>
              <a:t>Open Resource Control Architecture</a:t>
            </a:r>
          </a:p>
          <a:p>
            <a:pPr eaLnBrk="1" hangingPunct="1"/>
            <a:endParaRPr lang="en-US" sz="2000" b="1" dirty="0">
              <a:solidFill>
                <a:srgbClr val="003367"/>
              </a:solidFill>
            </a:endParaRPr>
          </a:p>
        </p:txBody>
      </p:sp>
      <p:sp>
        <p:nvSpPr>
          <p:cNvPr id="69" name="Down Arrow 68"/>
          <p:cNvSpPr/>
          <p:nvPr/>
        </p:nvSpPr>
        <p:spPr bwMode="auto">
          <a:xfrm>
            <a:off x="4724400" y="2362200"/>
            <a:ext cx="304800" cy="693738"/>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pic>
        <p:nvPicPr>
          <p:cNvPr id="3" name="Picture 2" descr="MCj02875010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92990" y="609600"/>
            <a:ext cx="1117210" cy="1679038"/>
          </a:xfrm>
          <a:prstGeom prst="rect">
            <a:avLst/>
          </a:prstGeom>
          <a:noFill/>
          <a:ln w="9525">
            <a:noFill/>
            <a:miter lim="800000"/>
            <a:headEnd/>
            <a:tailEnd/>
          </a:ln>
        </p:spPr>
      </p:pic>
      <p:sp>
        <p:nvSpPr>
          <p:cNvPr id="70" name="Text Box 160"/>
          <p:cNvSpPr txBox="1">
            <a:spLocks noChangeArrowheads="1"/>
          </p:cNvSpPr>
          <p:nvPr/>
        </p:nvSpPr>
        <p:spPr bwMode="auto">
          <a:xfrm>
            <a:off x="5029200" y="2438400"/>
            <a:ext cx="3101976" cy="43088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200" i="1" dirty="0" smtClean="0">
                <a:solidFill>
                  <a:srgbClr val="37305A"/>
                </a:solidFill>
                <a:ea typeface="ＭＳ Ｐゴシック" charset="-128"/>
                <a:cs typeface="ＭＳ Ｐゴシック" charset="-128"/>
              </a:rPr>
              <a:t>“Make my slice.”</a:t>
            </a:r>
            <a:endParaRPr lang="en-US" sz="2200" i="1" dirty="0">
              <a:solidFill>
                <a:srgbClr val="37305A"/>
              </a:solidFill>
              <a:ea typeface="ＭＳ Ｐゴシック" charset="-128"/>
              <a:cs typeface="ＭＳ Ｐゴシック" charset="-128"/>
            </a:endParaRPr>
          </a:p>
        </p:txBody>
      </p:sp>
      <p:sp>
        <p:nvSpPr>
          <p:cNvPr id="72" name="Text Box 160"/>
          <p:cNvSpPr txBox="1">
            <a:spLocks noChangeArrowheads="1"/>
          </p:cNvSpPr>
          <p:nvPr/>
        </p:nvSpPr>
        <p:spPr bwMode="auto">
          <a:xfrm>
            <a:off x="1622424" y="4191000"/>
            <a:ext cx="2339976" cy="64633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i="1" dirty="0" smtClean="0">
                <a:solidFill>
                  <a:srgbClr val="37305A"/>
                </a:solidFill>
                <a:ea typeface="ＭＳ Ｐゴシック" charset="-128"/>
                <a:cs typeface="ＭＳ Ｐゴシック" charset="-128"/>
              </a:rPr>
              <a:t>“</a:t>
            </a:r>
            <a:r>
              <a:rPr lang="en-US" sz="1800" b="1" i="1" dirty="0" smtClean="0">
                <a:solidFill>
                  <a:srgbClr val="37305A"/>
                </a:solidFill>
                <a:ea typeface="ＭＳ Ｐゴシック" charset="-128"/>
                <a:cs typeface="ＭＳ Ｐゴシック" charset="-128"/>
              </a:rPr>
              <a:t>Instantiate</a:t>
            </a:r>
            <a:r>
              <a:rPr lang="en-US" sz="1800" i="1" dirty="0" smtClean="0">
                <a:solidFill>
                  <a:srgbClr val="37305A"/>
                </a:solidFill>
                <a:ea typeface="ＭＳ Ｐゴシック" charset="-128"/>
                <a:cs typeface="ＭＳ Ｐゴシック" charset="-128"/>
              </a:rPr>
              <a:t> VMs and VLANs x, y, z.”</a:t>
            </a:r>
            <a:endParaRPr lang="en-US" sz="1800" i="1" dirty="0">
              <a:solidFill>
                <a:srgbClr val="37305A"/>
              </a:solidFill>
              <a:ea typeface="ＭＳ Ｐゴシック" charset="-128"/>
              <a:cs typeface="ＭＳ Ｐゴシック" charset="-128"/>
            </a:endParaRPr>
          </a:p>
        </p:txBody>
      </p:sp>
      <p:grpSp>
        <p:nvGrpSpPr>
          <p:cNvPr id="197" name="Group 196"/>
          <p:cNvGrpSpPr/>
          <p:nvPr/>
        </p:nvGrpSpPr>
        <p:grpSpPr>
          <a:xfrm>
            <a:off x="914400" y="4191000"/>
            <a:ext cx="844826" cy="2057400"/>
            <a:chOff x="914400" y="4191000"/>
            <a:chExt cx="844826" cy="2057400"/>
          </a:xfrm>
        </p:grpSpPr>
        <p:sp>
          <p:nvSpPr>
            <p:cNvPr id="73" name="Down Arrow 72"/>
            <p:cNvSpPr/>
            <p:nvPr/>
          </p:nvSpPr>
          <p:spPr bwMode="auto">
            <a:xfrm>
              <a:off x="1184413" y="4191000"/>
              <a:ext cx="304800" cy="693738"/>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grpSp>
          <p:nvGrpSpPr>
            <p:cNvPr id="75" name="Group 74"/>
            <p:cNvGrpSpPr/>
            <p:nvPr/>
          </p:nvGrpSpPr>
          <p:grpSpPr>
            <a:xfrm>
              <a:off x="914400" y="4953000"/>
              <a:ext cx="844826" cy="1295400"/>
              <a:chOff x="1295400" y="2514600"/>
              <a:chExt cx="990600" cy="1524000"/>
            </a:xfrm>
          </p:grpSpPr>
          <p:sp>
            <p:nvSpPr>
              <p:cNvPr id="76" name="Rectangle 75"/>
              <p:cNvSpPr/>
              <p:nvPr/>
            </p:nvSpPr>
            <p:spPr bwMode="auto">
              <a:xfrm>
                <a:off x="1295400" y="2514600"/>
                <a:ext cx="990600" cy="8382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77" name="Group 76"/>
              <p:cNvGrpSpPr/>
              <p:nvPr/>
            </p:nvGrpSpPr>
            <p:grpSpPr>
              <a:xfrm>
                <a:off x="1400934" y="2590800"/>
                <a:ext cx="808866" cy="685800"/>
                <a:chOff x="1324734" y="2514600"/>
                <a:chExt cx="885066" cy="773112"/>
              </a:xfrm>
            </p:grpSpPr>
            <p:sp>
              <p:nvSpPr>
                <p:cNvPr id="112" name="Rectangle 92"/>
                <p:cNvSpPr>
                  <a:spLocks noChangeArrowheads="1"/>
                </p:cNvSpPr>
                <p:nvPr/>
              </p:nvSpPr>
              <p:spPr bwMode="auto">
                <a:xfrm>
                  <a:off x="1324734" y="2516187"/>
                  <a:ext cx="165100"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3" name="Rectangle 93"/>
                <p:cNvSpPr>
                  <a:spLocks noChangeArrowheads="1"/>
                </p:cNvSpPr>
                <p:nvPr/>
              </p:nvSpPr>
              <p:spPr bwMode="auto">
                <a:xfrm>
                  <a:off x="1543809" y="2516187"/>
                  <a:ext cx="161925"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4" name="Rectangle 94"/>
                <p:cNvSpPr>
                  <a:spLocks noChangeArrowheads="1"/>
                </p:cNvSpPr>
                <p:nvPr/>
              </p:nvSpPr>
              <p:spPr bwMode="auto">
                <a:xfrm>
                  <a:off x="1761296" y="2516187"/>
                  <a:ext cx="165100"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5" name="Rectangle 95"/>
                <p:cNvSpPr>
                  <a:spLocks noChangeArrowheads="1"/>
                </p:cNvSpPr>
                <p:nvPr/>
              </p:nvSpPr>
              <p:spPr bwMode="auto">
                <a:xfrm>
                  <a:off x="1324734" y="2762250"/>
                  <a:ext cx="165100"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6" name="Rectangle 96"/>
                <p:cNvSpPr>
                  <a:spLocks noChangeArrowheads="1"/>
                </p:cNvSpPr>
                <p:nvPr/>
              </p:nvSpPr>
              <p:spPr bwMode="auto">
                <a:xfrm>
                  <a:off x="1543809" y="2762250"/>
                  <a:ext cx="161925"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7" name="Rectangle 97"/>
                <p:cNvSpPr>
                  <a:spLocks noChangeArrowheads="1"/>
                </p:cNvSpPr>
                <p:nvPr/>
              </p:nvSpPr>
              <p:spPr bwMode="auto">
                <a:xfrm>
                  <a:off x="1761296" y="2762250"/>
                  <a:ext cx="165100"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8" name="Rectangle 98"/>
                <p:cNvSpPr>
                  <a:spLocks noChangeArrowheads="1"/>
                </p:cNvSpPr>
                <p:nvPr/>
              </p:nvSpPr>
              <p:spPr bwMode="auto">
                <a:xfrm>
                  <a:off x="1324734" y="3013075"/>
                  <a:ext cx="165100"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19" name="Rectangle 99"/>
                <p:cNvSpPr>
                  <a:spLocks noChangeArrowheads="1"/>
                </p:cNvSpPr>
                <p:nvPr/>
              </p:nvSpPr>
              <p:spPr bwMode="auto">
                <a:xfrm>
                  <a:off x="1543809" y="3013075"/>
                  <a:ext cx="161925"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0" name="Rectangle 100"/>
                <p:cNvSpPr>
                  <a:spLocks noChangeArrowheads="1"/>
                </p:cNvSpPr>
                <p:nvPr/>
              </p:nvSpPr>
              <p:spPr bwMode="auto">
                <a:xfrm>
                  <a:off x="1761296" y="3013075"/>
                  <a:ext cx="165100"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1" name="Rectangle 101"/>
                <p:cNvSpPr>
                  <a:spLocks noChangeArrowheads="1"/>
                </p:cNvSpPr>
                <p:nvPr/>
              </p:nvSpPr>
              <p:spPr bwMode="auto">
                <a:xfrm>
                  <a:off x="1410459" y="2613025"/>
                  <a:ext cx="163512"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2" name="Rectangle 102"/>
                <p:cNvSpPr>
                  <a:spLocks noChangeArrowheads="1"/>
                </p:cNvSpPr>
                <p:nvPr/>
              </p:nvSpPr>
              <p:spPr bwMode="auto">
                <a:xfrm>
                  <a:off x="1629534" y="2613025"/>
                  <a:ext cx="163512"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3" name="Rectangle 103"/>
                <p:cNvSpPr>
                  <a:spLocks noChangeArrowheads="1"/>
                </p:cNvSpPr>
                <p:nvPr/>
              </p:nvSpPr>
              <p:spPr bwMode="auto">
                <a:xfrm>
                  <a:off x="1410459" y="2862262"/>
                  <a:ext cx="163512"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4" name="Rectangle 104"/>
                <p:cNvSpPr>
                  <a:spLocks noChangeArrowheads="1"/>
                </p:cNvSpPr>
                <p:nvPr/>
              </p:nvSpPr>
              <p:spPr bwMode="auto">
                <a:xfrm>
                  <a:off x="1629534" y="2862262"/>
                  <a:ext cx="163512"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5" name="Rectangle 105"/>
                <p:cNvSpPr>
                  <a:spLocks noChangeArrowheads="1"/>
                </p:cNvSpPr>
                <p:nvPr/>
              </p:nvSpPr>
              <p:spPr bwMode="auto">
                <a:xfrm>
                  <a:off x="1410459" y="3111500"/>
                  <a:ext cx="163512"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6" name="Rectangle 106"/>
                <p:cNvSpPr>
                  <a:spLocks noChangeArrowheads="1"/>
                </p:cNvSpPr>
                <p:nvPr/>
              </p:nvSpPr>
              <p:spPr bwMode="auto">
                <a:xfrm>
                  <a:off x="1629534" y="3111500"/>
                  <a:ext cx="163512"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7" name="Rectangle 109"/>
                <p:cNvSpPr>
                  <a:spLocks noChangeArrowheads="1"/>
                </p:cNvSpPr>
                <p:nvPr/>
              </p:nvSpPr>
              <p:spPr bwMode="auto">
                <a:xfrm>
                  <a:off x="1961324" y="2514600"/>
                  <a:ext cx="164634"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8" name="Rectangle 110"/>
                <p:cNvSpPr>
                  <a:spLocks noChangeArrowheads="1"/>
                </p:cNvSpPr>
                <p:nvPr/>
              </p:nvSpPr>
              <p:spPr bwMode="auto">
                <a:xfrm>
                  <a:off x="1961324" y="2762869"/>
                  <a:ext cx="164634"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29" name="Rectangle 111"/>
                <p:cNvSpPr>
                  <a:spLocks noChangeArrowheads="1"/>
                </p:cNvSpPr>
                <p:nvPr/>
              </p:nvSpPr>
              <p:spPr bwMode="auto">
                <a:xfrm>
                  <a:off x="1961324" y="3010330"/>
                  <a:ext cx="164634" cy="18114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0" name="Rectangle 112"/>
                <p:cNvSpPr>
                  <a:spLocks noChangeArrowheads="1"/>
                </p:cNvSpPr>
                <p:nvPr/>
              </p:nvSpPr>
              <p:spPr bwMode="auto">
                <a:xfrm>
                  <a:off x="2046690" y="2611643"/>
                  <a:ext cx="163110" cy="17953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1" name="Rectangle 113"/>
                <p:cNvSpPr>
                  <a:spLocks noChangeArrowheads="1"/>
                </p:cNvSpPr>
                <p:nvPr/>
              </p:nvSpPr>
              <p:spPr bwMode="auto">
                <a:xfrm>
                  <a:off x="2046690" y="2861530"/>
                  <a:ext cx="163110"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2" name="Rectangle 114"/>
                <p:cNvSpPr>
                  <a:spLocks noChangeArrowheads="1"/>
                </p:cNvSpPr>
                <p:nvPr/>
              </p:nvSpPr>
              <p:spPr bwMode="auto">
                <a:xfrm>
                  <a:off x="2046690" y="3108990"/>
                  <a:ext cx="163110" cy="173061"/>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3" name="Rectangle 115"/>
                <p:cNvSpPr>
                  <a:spLocks noChangeArrowheads="1"/>
                </p:cNvSpPr>
                <p:nvPr/>
              </p:nvSpPr>
              <p:spPr bwMode="auto">
                <a:xfrm>
                  <a:off x="1847021" y="2613025"/>
                  <a:ext cx="163513"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4" name="Rectangle 116"/>
                <p:cNvSpPr>
                  <a:spLocks noChangeArrowheads="1"/>
                </p:cNvSpPr>
                <p:nvPr/>
              </p:nvSpPr>
              <p:spPr bwMode="auto">
                <a:xfrm>
                  <a:off x="1847021" y="2862262"/>
                  <a:ext cx="163513"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135" name="Rectangle 117"/>
                <p:cNvSpPr>
                  <a:spLocks noChangeArrowheads="1"/>
                </p:cNvSpPr>
                <p:nvPr/>
              </p:nvSpPr>
              <p:spPr bwMode="auto">
                <a:xfrm>
                  <a:off x="1847021" y="3111500"/>
                  <a:ext cx="163513"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grpSp>
          <p:sp>
            <p:nvSpPr>
              <p:cNvPr id="78" name="Rectangle 77"/>
              <p:cNvSpPr/>
              <p:nvPr/>
            </p:nvSpPr>
            <p:spPr bwMode="auto">
              <a:xfrm>
                <a:off x="1295400" y="3345030"/>
                <a:ext cx="990599" cy="298022"/>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cxnSp>
            <p:nvCxnSpPr>
              <p:cNvPr id="79" name="Straight Connector 78"/>
              <p:cNvCxnSpPr/>
              <p:nvPr/>
            </p:nvCxnSpPr>
            <p:spPr bwMode="auto">
              <a:xfrm flipV="1">
                <a:off x="1295401" y="3330482"/>
                <a:ext cx="990599" cy="327118"/>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0" name="Straight Connector 79"/>
              <p:cNvCxnSpPr/>
              <p:nvPr/>
            </p:nvCxnSpPr>
            <p:spPr bwMode="auto">
              <a:xfrm>
                <a:off x="1295401" y="3330482"/>
                <a:ext cx="990599" cy="327118"/>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1" name="Straight Connector 80"/>
              <p:cNvCxnSpPr/>
              <p:nvPr/>
            </p:nvCxnSpPr>
            <p:spPr bwMode="auto">
              <a:xfrm flipV="1">
                <a:off x="1295401" y="3345030"/>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2" name="Straight Connector 81"/>
              <p:cNvCxnSpPr/>
              <p:nvPr/>
            </p:nvCxnSpPr>
            <p:spPr bwMode="auto">
              <a:xfrm flipV="1">
                <a:off x="1295401" y="3345030"/>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3" name="Straight Connector 82"/>
              <p:cNvCxnSpPr/>
              <p:nvPr/>
            </p:nvCxnSpPr>
            <p:spPr bwMode="auto">
              <a:xfrm>
                <a:off x="1614258" y="3345030"/>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4" name="Straight Connector 83"/>
              <p:cNvCxnSpPr/>
              <p:nvPr/>
            </p:nvCxnSpPr>
            <p:spPr bwMode="auto">
              <a:xfrm>
                <a:off x="1967143" y="3345030"/>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5" name="Straight Connector 84"/>
              <p:cNvCxnSpPr/>
              <p:nvPr/>
            </p:nvCxnSpPr>
            <p:spPr bwMode="auto">
              <a:xfrm>
                <a:off x="1614258" y="3345030"/>
                <a:ext cx="0"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6" name="Straight Connector 85"/>
              <p:cNvCxnSpPr/>
              <p:nvPr/>
            </p:nvCxnSpPr>
            <p:spPr bwMode="auto">
              <a:xfrm>
                <a:off x="1967143" y="3345030"/>
                <a:ext cx="0"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7" name="Straight Connector 86"/>
              <p:cNvCxnSpPr/>
              <p:nvPr/>
            </p:nvCxnSpPr>
            <p:spPr bwMode="auto">
              <a:xfrm>
                <a:off x="1295401" y="3330482"/>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8" name="Straight Connector 87"/>
              <p:cNvCxnSpPr/>
              <p:nvPr/>
            </p:nvCxnSpPr>
            <p:spPr bwMode="auto">
              <a:xfrm flipH="1">
                <a:off x="1614258" y="3345030"/>
                <a:ext cx="352884"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89" name="Straight Connector 88"/>
              <p:cNvCxnSpPr/>
              <p:nvPr/>
            </p:nvCxnSpPr>
            <p:spPr bwMode="auto">
              <a:xfrm flipH="1">
                <a:off x="1614258" y="3330482"/>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90" name="Straight Connector 89"/>
              <p:cNvCxnSpPr/>
              <p:nvPr/>
            </p:nvCxnSpPr>
            <p:spPr bwMode="auto">
              <a:xfrm>
                <a:off x="1614258" y="3345030"/>
                <a:ext cx="352884"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91" name="Straight Connector 90"/>
              <p:cNvCxnSpPr/>
              <p:nvPr/>
            </p:nvCxnSpPr>
            <p:spPr bwMode="auto">
              <a:xfrm flipH="1">
                <a:off x="1967143" y="3330482"/>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92" name="Straight Connector 91"/>
              <p:cNvCxnSpPr/>
              <p:nvPr/>
            </p:nvCxnSpPr>
            <p:spPr bwMode="auto">
              <a:xfrm>
                <a:off x="1309495" y="3345030"/>
                <a:ext cx="657648"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sp>
            <p:nvSpPr>
              <p:cNvPr id="93" name="Rectangle 92"/>
              <p:cNvSpPr/>
              <p:nvPr/>
            </p:nvSpPr>
            <p:spPr bwMode="auto">
              <a:xfrm>
                <a:off x="1295400" y="3657600"/>
                <a:ext cx="990600" cy="3810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94" name="Group 93"/>
              <p:cNvGrpSpPr/>
              <p:nvPr/>
            </p:nvGrpSpPr>
            <p:grpSpPr>
              <a:xfrm>
                <a:off x="1371600" y="3733800"/>
                <a:ext cx="228599" cy="228600"/>
                <a:chOff x="1462087" y="3963988"/>
                <a:chExt cx="377825" cy="280987"/>
              </a:xfrm>
              <a:solidFill>
                <a:srgbClr val="2AA0B1"/>
              </a:solidFill>
            </p:grpSpPr>
            <p:sp>
              <p:nvSpPr>
                <p:cNvPr id="107"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8"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9"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10"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11"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95" name="Group 94"/>
              <p:cNvGrpSpPr/>
              <p:nvPr/>
            </p:nvGrpSpPr>
            <p:grpSpPr>
              <a:xfrm>
                <a:off x="1676401" y="3733800"/>
                <a:ext cx="228599" cy="228600"/>
                <a:chOff x="1462087" y="3963988"/>
                <a:chExt cx="377825" cy="280987"/>
              </a:xfrm>
              <a:solidFill>
                <a:srgbClr val="2AA0B1"/>
              </a:solidFill>
            </p:grpSpPr>
            <p:sp>
              <p:nvSpPr>
                <p:cNvPr id="102"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3"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4"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5"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6"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96" name="Group 95"/>
              <p:cNvGrpSpPr/>
              <p:nvPr/>
            </p:nvGrpSpPr>
            <p:grpSpPr>
              <a:xfrm>
                <a:off x="1981201" y="3733800"/>
                <a:ext cx="228599" cy="228600"/>
                <a:chOff x="1462087" y="3963988"/>
                <a:chExt cx="377825" cy="280987"/>
              </a:xfrm>
              <a:solidFill>
                <a:srgbClr val="2AA0B1"/>
              </a:solidFill>
            </p:grpSpPr>
            <p:sp>
              <p:nvSpPr>
                <p:cNvPr id="97"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98"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99"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0"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01"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grpSp>
      <p:grpSp>
        <p:nvGrpSpPr>
          <p:cNvPr id="198" name="Group 197"/>
          <p:cNvGrpSpPr/>
          <p:nvPr/>
        </p:nvGrpSpPr>
        <p:grpSpPr>
          <a:xfrm>
            <a:off x="3574774" y="4191000"/>
            <a:ext cx="844826" cy="2057400"/>
            <a:chOff x="914400" y="4191000"/>
            <a:chExt cx="844826" cy="2057400"/>
          </a:xfrm>
        </p:grpSpPr>
        <p:sp>
          <p:nvSpPr>
            <p:cNvPr id="199" name="Down Arrow 198"/>
            <p:cNvSpPr/>
            <p:nvPr/>
          </p:nvSpPr>
          <p:spPr bwMode="auto">
            <a:xfrm>
              <a:off x="1184413" y="4191000"/>
              <a:ext cx="304800" cy="693738"/>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grpSp>
          <p:nvGrpSpPr>
            <p:cNvPr id="200" name="Group 199"/>
            <p:cNvGrpSpPr/>
            <p:nvPr/>
          </p:nvGrpSpPr>
          <p:grpSpPr>
            <a:xfrm>
              <a:off x="914400" y="4953000"/>
              <a:ext cx="844826" cy="1295400"/>
              <a:chOff x="1295400" y="2514600"/>
              <a:chExt cx="990600" cy="1524000"/>
            </a:xfrm>
          </p:grpSpPr>
          <p:sp>
            <p:nvSpPr>
              <p:cNvPr id="201" name="Rectangle 200"/>
              <p:cNvSpPr/>
              <p:nvPr/>
            </p:nvSpPr>
            <p:spPr bwMode="auto">
              <a:xfrm>
                <a:off x="1295400" y="2514600"/>
                <a:ext cx="990600" cy="8382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202" name="Group 201"/>
              <p:cNvGrpSpPr/>
              <p:nvPr/>
            </p:nvGrpSpPr>
            <p:grpSpPr>
              <a:xfrm>
                <a:off x="1400934" y="2590800"/>
                <a:ext cx="808866" cy="685800"/>
                <a:chOff x="1324734" y="2514600"/>
                <a:chExt cx="885066" cy="773112"/>
              </a:xfrm>
            </p:grpSpPr>
            <p:sp>
              <p:nvSpPr>
                <p:cNvPr id="237" name="Rectangle 92"/>
                <p:cNvSpPr>
                  <a:spLocks noChangeArrowheads="1"/>
                </p:cNvSpPr>
                <p:nvPr/>
              </p:nvSpPr>
              <p:spPr bwMode="auto">
                <a:xfrm>
                  <a:off x="1324734" y="2516187"/>
                  <a:ext cx="165100"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38" name="Rectangle 93"/>
                <p:cNvSpPr>
                  <a:spLocks noChangeArrowheads="1"/>
                </p:cNvSpPr>
                <p:nvPr/>
              </p:nvSpPr>
              <p:spPr bwMode="auto">
                <a:xfrm>
                  <a:off x="1543809" y="2516187"/>
                  <a:ext cx="161925"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39" name="Rectangle 94"/>
                <p:cNvSpPr>
                  <a:spLocks noChangeArrowheads="1"/>
                </p:cNvSpPr>
                <p:nvPr/>
              </p:nvSpPr>
              <p:spPr bwMode="auto">
                <a:xfrm>
                  <a:off x="1761296" y="2516187"/>
                  <a:ext cx="165100" cy="17780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0" name="Rectangle 95"/>
                <p:cNvSpPr>
                  <a:spLocks noChangeArrowheads="1"/>
                </p:cNvSpPr>
                <p:nvPr/>
              </p:nvSpPr>
              <p:spPr bwMode="auto">
                <a:xfrm>
                  <a:off x="1324734" y="2762250"/>
                  <a:ext cx="165100"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1" name="Rectangle 96"/>
                <p:cNvSpPr>
                  <a:spLocks noChangeArrowheads="1"/>
                </p:cNvSpPr>
                <p:nvPr/>
              </p:nvSpPr>
              <p:spPr bwMode="auto">
                <a:xfrm>
                  <a:off x="1543809" y="2762250"/>
                  <a:ext cx="161925"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2" name="Rectangle 97"/>
                <p:cNvSpPr>
                  <a:spLocks noChangeArrowheads="1"/>
                </p:cNvSpPr>
                <p:nvPr/>
              </p:nvSpPr>
              <p:spPr bwMode="auto">
                <a:xfrm>
                  <a:off x="1761296" y="2762250"/>
                  <a:ext cx="165100" cy="180975"/>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3" name="Rectangle 98"/>
                <p:cNvSpPr>
                  <a:spLocks noChangeArrowheads="1"/>
                </p:cNvSpPr>
                <p:nvPr/>
              </p:nvSpPr>
              <p:spPr bwMode="auto">
                <a:xfrm>
                  <a:off x="1324734" y="3013075"/>
                  <a:ext cx="165100"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4" name="Rectangle 99"/>
                <p:cNvSpPr>
                  <a:spLocks noChangeArrowheads="1"/>
                </p:cNvSpPr>
                <p:nvPr/>
              </p:nvSpPr>
              <p:spPr bwMode="auto">
                <a:xfrm>
                  <a:off x="1543809" y="3013075"/>
                  <a:ext cx="161925"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5" name="Rectangle 100"/>
                <p:cNvSpPr>
                  <a:spLocks noChangeArrowheads="1"/>
                </p:cNvSpPr>
                <p:nvPr/>
              </p:nvSpPr>
              <p:spPr bwMode="auto">
                <a:xfrm>
                  <a:off x="1761296" y="3013075"/>
                  <a:ext cx="165100"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6" name="Rectangle 101"/>
                <p:cNvSpPr>
                  <a:spLocks noChangeArrowheads="1"/>
                </p:cNvSpPr>
                <p:nvPr/>
              </p:nvSpPr>
              <p:spPr bwMode="auto">
                <a:xfrm>
                  <a:off x="1410459" y="2613025"/>
                  <a:ext cx="163512"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7" name="Rectangle 102"/>
                <p:cNvSpPr>
                  <a:spLocks noChangeArrowheads="1"/>
                </p:cNvSpPr>
                <p:nvPr/>
              </p:nvSpPr>
              <p:spPr bwMode="auto">
                <a:xfrm>
                  <a:off x="1629534" y="2613025"/>
                  <a:ext cx="163512"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8" name="Rectangle 103"/>
                <p:cNvSpPr>
                  <a:spLocks noChangeArrowheads="1"/>
                </p:cNvSpPr>
                <p:nvPr/>
              </p:nvSpPr>
              <p:spPr bwMode="auto">
                <a:xfrm>
                  <a:off x="1410459" y="2862262"/>
                  <a:ext cx="163512"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49" name="Rectangle 104"/>
                <p:cNvSpPr>
                  <a:spLocks noChangeArrowheads="1"/>
                </p:cNvSpPr>
                <p:nvPr/>
              </p:nvSpPr>
              <p:spPr bwMode="auto">
                <a:xfrm>
                  <a:off x="1629534" y="2862262"/>
                  <a:ext cx="163512"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0" name="Rectangle 105"/>
                <p:cNvSpPr>
                  <a:spLocks noChangeArrowheads="1"/>
                </p:cNvSpPr>
                <p:nvPr/>
              </p:nvSpPr>
              <p:spPr bwMode="auto">
                <a:xfrm>
                  <a:off x="1410459" y="3111500"/>
                  <a:ext cx="163512"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1" name="Rectangle 106"/>
                <p:cNvSpPr>
                  <a:spLocks noChangeArrowheads="1"/>
                </p:cNvSpPr>
                <p:nvPr/>
              </p:nvSpPr>
              <p:spPr bwMode="auto">
                <a:xfrm>
                  <a:off x="1629534" y="3111500"/>
                  <a:ext cx="163512"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2" name="Rectangle 109"/>
                <p:cNvSpPr>
                  <a:spLocks noChangeArrowheads="1"/>
                </p:cNvSpPr>
                <p:nvPr/>
              </p:nvSpPr>
              <p:spPr bwMode="auto">
                <a:xfrm>
                  <a:off x="1961324" y="2514600"/>
                  <a:ext cx="164634"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3" name="Rectangle 110"/>
                <p:cNvSpPr>
                  <a:spLocks noChangeArrowheads="1"/>
                </p:cNvSpPr>
                <p:nvPr/>
              </p:nvSpPr>
              <p:spPr bwMode="auto">
                <a:xfrm>
                  <a:off x="1961324" y="2762869"/>
                  <a:ext cx="164634"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4" name="Rectangle 111"/>
                <p:cNvSpPr>
                  <a:spLocks noChangeArrowheads="1"/>
                </p:cNvSpPr>
                <p:nvPr/>
              </p:nvSpPr>
              <p:spPr bwMode="auto">
                <a:xfrm>
                  <a:off x="1961324" y="3010330"/>
                  <a:ext cx="164634" cy="18114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5" name="Rectangle 112"/>
                <p:cNvSpPr>
                  <a:spLocks noChangeArrowheads="1"/>
                </p:cNvSpPr>
                <p:nvPr/>
              </p:nvSpPr>
              <p:spPr bwMode="auto">
                <a:xfrm>
                  <a:off x="2046690" y="2611643"/>
                  <a:ext cx="163110" cy="179530"/>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6" name="Rectangle 113"/>
                <p:cNvSpPr>
                  <a:spLocks noChangeArrowheads="1"/>
                </p:cNvSpPr>
                <p:nvPr/>
              </p:nvSpPr>
              <p:spPr bwMode="auto">
                <a:xfrm>
                  <a:off x="2046690" y="2861530"/>
                  <a:ext cx="163110" cy="177913"/>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7" name="Rectangle 114"/>
                <p:cNvSpPr>
                  <a:spLocks noChangeArrowheads="1"/>
                </p:cNvSpPr>
                <p:nvPr/>
              </p:nvSpPr>
              <p:spPr bwMode="auto">
                <a:xfrm>
                  <a:off x="2046690" y="3108990"/>
                  <a:ext cx="163110" cy="173061"/>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8" name="Rectangle 115"/>
                <p:cNvSpPr>
                  <a:spLocks noChangeArrowheads="1"/>
                </p:cNvSpPr>
                <p:nvPr/>
              </p:nvSpPr>
              <p:spPr bwMode="auto">
                <a:xfrm>
                  <a:off x="1847021" y="2613025"/>
                  <a:ext cx="163513" cy="179387"/>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59" name="Rectangle 116"/>
                <p:cNvSpPr>
                  <a:spLocks noChangeArrowheads="1"/>
                </p:cNvSpPr>
                <p:nvPr/>
              </p:nvSpPr>
              <p:spPr bwMode="auto">
                <a:xfrm>
                  <a:off x="1847021" y="2862262"/>
                  <a:ext cx="163513" cy="179388"/>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sp>
              <p:nvSpPr>
                <p:cNvPr id="260" name="Rectangle 117"/>
                <p:cNvSpPr>
                  <a:spLocks noChangeArrowheads="1"/>
                </p:cNvSpPr>
                <p:nvPr/>
              </p:nvSpPr>
              <p:spPr bwMode="auto">
                <a:xfrm>
                  <a:off x="1847021" y="3111500"/>
                  <a:ext cx="163513" cy="176212"/>
                </a:xfrm>
                <a:prstGeom prst="rect">
                  <a:avLst/>
                </a:prstGeom>
                <a:solidFill>
                  <a:srgbClr val="2AA0B1"/>
                </a:solidFill>
                <a:ln w="22225">
                  <a:solidFill>
                    <a:srgbClr val="000000"/>
                  </a:solidFill>
                  <a:miter lim="800000"/>
                  <a:headEnd/>
                  <a:tailEnd/>
                </a:ln>
              </p:spPr>
              <p:txBody>
                <a:bodyPr wrap="none" anchor="ctr">
                  <a:spAutoFit/>
                </a:bodyPr>
                <a:lstStyle/>
                <a:p>
                  <a:pPr defTabSz="914400"/>
                  <a:endParaRPr lang="en-US" sz="1800" smtClean="0">
                    <a:solidFill>
                      <a:srgbClr val="000000"/>
                    </a:solidFill>
                  </a:endParaRPr>
                </a:p>
              </p:txBody>
            </p:sp>
          </p:grpSp>
          <p:sp>
            <p:nvSpPr>
              <p:cNvPr id="203" name="Rectangle 202"/>
              <p:cNvSpPr/>
              <p:nvPr/>
            </p:nvSpPr>
            <p:spPr bwMode="auto">
              <a:xfrm>
                <a:off x="1295400" y="3345030"/>
                <a:ext cx="990599" cy="298022"/>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cxnSp>
            <p:nvCxnSpPr>
              <p:cNvPr id="204" name="Straight Connector 203"/>
              <p:cNvCxnSpPr/>
              <p:nvPr/>
            </p:nvCxnSpPr>
            <p:spPr bwMode="auto">
              <a:xfrm flipV="1">
                <a:off x="1295401" y="3330482"/>
                <a:ext cx="990599" cy="327118"/>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05" name="Straight Connector 204"/>
              <p:cNvCxnSpPr/>
              <p:nvPr/>
            </p:nvCxnSpPr>
            <p:spPr bwMode="auto">
              <a:xfrm>
                <a:off x="1295401" y="3330482"/>
                <a:ext cx="990599" cy="327118"/>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06" name="Straight Connector 205"/>
              <p:cNvCxnSpPr/>
              <p:nvPr/>
            </p:nvCxnSpPr>
            <p:spPr bwMode="auto">
              <a:xfrm flipV="1">
                <a:off x="1295401" y="3345030"/>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07" name="Straight Connector 206"/>
              <p:cNvCxnSpPr/>
              <p:nvPr/>
            </p:nvCxnSpPr>
            <p:spPr bwMode="auto">
              <a:xfrm flipV="1">
                <a:off x="1295401" y="3345030"/>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08" name="Straight Connector 207"/>
              <p:cNvCxnSpPr/>
              <p:nvPr/>
            </p:nvCxnSpPr>
            <p:spPr bwMode="auto">
              <a:xfrm>
                <a:off x="1614258" y="3345030"/>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09" name="Straight Connector 208"/>
              <p:cNvCxnSpPr/>
              <p:nvPr/>
            </p:nvCxnSpPr>
            <p:spPr bwMode="auto">
              <a:xfrm>
                <a:off x="1967143" y="3345030"/>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0" name="Straight Connector 209"/>
              <p:cNvCxnSpPr/>
              <p:nvPr/>
            </p:nvCxnSpPr>
            <p:spPr bwMode="auto">
              <a:xfrm>
                <a:off x="1614258" y="3345030"/>
                <a:ext cx="0"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1" name="Straight Connector 210"/>
              <p:cNvCxnSpPr/>
              <p:nvPr/>
            </p:nvCxnSpPr>
            <p:spPr bwMode="auto">
              <a:xfrm>
                <a:off x="1967143" y="3345030"/>
                <a:ext cx="0"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2" name="Straight Connector 211"/>
              <p:cNvCxnSpPr/>
              <p:nvPr/>
            </p:nvCxnSpPr>
            <p:spPr bwMode="auto">
              <a:xfrm>
                <a:off x="1295401" y="3330482"/>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3" name="Straight Connector 212"/>
              <p:cNvCxnSpPr/>
              <p:nvPr/>
            </p:nvCxnSpPr>
            <p:spPr bwMode="auto">
              <a:xfrm flipH="1">
                <a:off x="1614258" y="3345030"/>
                <a:ext cx="352884"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4" name="Straight Connector 213"/>
              <p:cNvCxnSpPr/>
              <p:nvPr/>
            </p:nvCxnSpPr>
            <p:spPr bwMode="auto">
              <a:xfrm flipH="1">
                <a:off x="1614258" y="3330482"/>
                <a:ext cx="671742"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5" name="Straight Connector 214"/>
              <p:cNvCxnSpPr/>
              <p:nvPr/>
            </p:nvCxnSpPr>
            <p:spPr bwMode="auto">
              <a:xfrm>
                <a:off x="1614258" y="3345030"/>
                <a:ext cx="352884"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6" name="Straight Connector 215"/>
              <p:cNvCxnSpPr/>
              <p:nvPr/>
            </p:nvCxnSpPr>
            <p:spPr bwMode="auto">
              <a:xfrm flipH="1">
                <a:off x="1967143" y="3330482"/>
                <a:ext cx="318857" cy="312570"/>
              </a:xfrm>
              <a:prstGeom prst="line">
                <a:avLst/>
              </a:prstGeom>
              <a:solidFill>
                <a:srgbClr val="00B8FF"/>
              </a:solidFill>
              <a:ln w="19050" cap="flat" cmpd="sng" algn="ctr">
                <a:solidFill>
                  <a:srgbClr val="2AA0B1"/>
                </a:solidFill>
                <a:prstDash val="solid"/>
                <a:round/>
                <a:headEnd type="none" w="med" len="med"/>
                <a:tailEnd type="none" w="med" len="med"/>
              </a:ln>
              <a:effectLst/>
            </p:spPr>
          </p:cxnSp>
          <p:cxnSp>
            <p:nvCxnSpPr>
              <p:cNvPr id="217" name="Straight Connector 216"/>
              <p:cNvCxnSpPr/>
              <p:nvPr/>
            </p:nvCxnSpPr>
            <p:spPr bwMode="auto">
              <a:xfrm>
                <a:off x="1309495" y="3345030"/>
                <a:ext cx="657648" cy="298022"/>
              </a:xfrm>
              <a:prstGeom prst="line">
                <a:avLst/>
              </a:prstGeom>
              <a:solidFill>
                <a:srgbClr val="00B8FF"/>
              </a:solidFill>
              <a:ln w="19050" cap="flat" cmpd="sng" algn="ctr">
                <a:solidFill>
                  <a:srgbClr val="2AA0B1"/>
                </a:solidFill>
                <a:prstDash val="solid"/>
                <a:round/>
                <a:headEnd type="none" w="med" len="med"/>
                <a:tailEnd type="none" w="med" len="med"/>
              </a:ln>
              <a:effectLst/>
            </p:spPr>
          </p:cxnSp>
          <p:sp>
            <p:nvSpPr>
              <p:cNvPr id="218" name="Rectangle 217"/>
              <p:cNvSpPr/>
              <p:nvPr/>
            </p:nvSpPr>
            <p:spPr bwMode="auto">
              <a:xfrm>
                <a:off x="1295400" y="3657600"/>
                <a:ext cx="990600" cy="3810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219" name="Group 218"/>
              <p:cNvGrpSpPr/>
              <p:nvPr/>
            </p:nvGrpSpPr>
            <p:grpSpPr>
              <a:xfrm>
                <a:off x="1371600" y="3733800"/>
                <a:ext cx="228599" cy="228600"/>
                <a:chOff x="1462087" y="3963988"/>
                <a:chExt cx="377825" cy="280987"/>
              </a:xfrm>
              <a:solidFill>
                <a:srgbClr val="2AA0B1"/>
              </a:solidFill>
            </p:grpSpPr>
            <p:sp>
              <p:nvSpPr>
                <p:cNvPr id="232"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3"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4"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5"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6"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20" name="Group 219"/>
              <p:cNvGrpSpPr/>
              <p:nvPr/>
            </p:nvGrpSpPr>
            <p:grpSpPr>
              <a:xfrm>
                <a:off x="1676401" y="3733800"/>
                <a:ext cx="228599" cy="228600"/>
                <a:chOff x="1462087" y="3963988"/>
                <a:chExt cx="377825" cy="280987"/>
              </a:xfrm>
              <a:solidFill>
                <a:srgbClr val="2AA0B1"/>
              </a:solidFill>
            </p:grpSpPr>
            <p:sp>
              <p:nvSpPr>
                <p:cNvPr id="227"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8"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9"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0"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31"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21" name="Group 220"/>
              <p:cNvGrpSpPr/>
              <p:nvPr/>
            </p:nvGrpSpPr>
            <p:grpSpPr>
              <a:xfrm>
                <a:off x="1981201" y="3733800"/>
                <a:ext cx="228599" cy="228600"/>
                <a:chOff x="1462087" y="3963988"/>
                <a:chExt cx="377825" cy="280987"/>
              </a:xfrm>
              <a:solidFill>
                <a:srgbClr val="2AA0B1"/>
              </a:solidFill>
            </p:grpSpPr>
            <p:sp>
              <p:nvSpPr>
                <p:cNvPr id="222"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3"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4"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5"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6"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grpSp>
      <p:grpSp>
        <p:nvGrpSpPr>
          <p:cNvPr id="262" name="Group 15"/>
          <p:cNvGrpSpPr>
            <a:grpSpLocks noChangeAspect="1"/>
          </p:cNvGrpSpPr>
          <p:nvPr/>
        </p:nvGrpSpPr>
        <p:grpSpPr bwMode="auto">
          <a:xfrm flipH="1">
            <a:off x="5000150" y="5029200"/>
            <a:ext cx="2010250" cy="1371600"/>
            <a:chOff x="2496" y="1435"/>
            <a:chExt cx="1394" cy="952"/>
          </a:xfrm>
          <a:solidFill>
            <a:srgbClr val="FFFFFF"/>
          </a:solidFill>
        </p:grpSpPr>
        <p:sp>
          <p:nvSpPr>
            <p:cNvPr id="263" name="AutoShape 14"/>
            <p:cNvSpPr>
              <a:spLocks noChangeAspect="1" noChangeArrowheads="1" noTextEdit="1"/>
            </p:cNvSpPr>
            <p:nvPr/>
          </p:nvSpPr>
          <p:spPr bwMode="auto">
            <a:xfrm>
              <a:off x="2496" y="1435"/>
              <a:ext cx="1394" cy="9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37305A"/>
                </a:solidFill>
              </a:endParaRPr>
            </a:p>
          </p:txBody>
        </p:sp>
        <p:sp>
          <p:nvSpPr>
            <p:cNvPr id="264" name="Freeform 16"/>
            <p:cNvSpPr>
              <a:spLocks/>
            </p:cNvSpPr>
            <p:nvPr/>
          </p:nvSpPr>
          <p:spPr bwMode="auto">
            <a:xfrm>
              <a:off x="2513" y="1440"/>
              <a:ext cx="1362" cy="938"/>
            </a:xfrm>
            <a:custGeom>
              <a:avLst/>
              <a:gdLst>
                <a:gd name="T0" fmla="*/ 2 w 1892"/>
                <a:gd name="T1" fmla="*/ 16 h 1303"/>
                <a:gd name="T2" fmla="*/ 2 w 1892"/>
                <a:gd name="T3" fmla="*/ 23 h 1303"/>
                <a:gd name="T4" fmla="*/ 6 w 1892"/>
                <a:gd name="T5" fmla="*/ 25 h 1303"/>
                <a:gd name="T6" fmla="*/ 13 w 1892"/>
                <a:gd name="T7" fmla="*/ 31 h 1303"/>
                <a:gd name="T8" fmla="*/ 17 w 1892"/>
                <a:gd name="T9" fmla="*/ 30 h 1303"/>
                <a:gd name="T10" fmla="*/ 27 w 1892"/>
                <a:gd name="T11" fmla="*/ 34 h 1303"/>
                <a:gd name="T12" fmla="*/ 30 w 1892"/>
                <a:gd name="T13" fmla="*/ 31 h 1303"/>
                <a:gd name="T14" fmla="*/ 43 w 1892"/>
                <a:gd name="T15" fmla="*/ 29 h 1303"/>
                <a:gd name="T16" fmla="*/ 45 w 1892"/>
                <a:gd name="T17" fmla="*/ 25 h 1303"/>
                <a:gd name="T18" fmla="*/ 50 w 1892"/>
                <a:gd name="T19" fmla="*/ 18 h 1303"/>
                <a:gd name="T20" fmla="*/ 48 w 1892"/>
                <a:gd name="T21" fmla="*/ 15 h 1303"/>
                <a:gd name="T22" fmla="*/ 47 w 1892"/>
                <a:gd name="T23" fmla="*/ 9 h 1303"/>
                <a:gd name="T24" fmla="*/ 43 w 1892"/>
                <a:gd name="T25" fmla="*/ 7 h 1303"/>
                <a:gd name="T26" fmla="*/ 32 w 1892"/>
                <a:gd name="T27" fmla="*/ 2 h 1303"/>
                <a:gd name="T28" fmla="*/ 27 w 1892"/>
                <a:gd name="T29" fmla="*/ 4 h 1303"/>
                <a:gd name="T30" fmla="*/ 14 w 1892"/>
                <a:gd name="T31" fmla="*/ 2 h 1303"/>
                <a:gd name="T32" fmla="*/ 12 w 1892"/>
                <a:gd name="T33" fmla="*/ 6 h 1303"/>
                <a:gd name="T34" fmla="*/ 1 w 1892"/>
                <a:gd name="T35" fmla="*/ 12 h 1303"/>
                <a:gd name="T36" fmla="*/ 2 w 1892"/>
                <a:gd name="T37" fmla="*/ 16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grpFill/>
            <a:ln w="0">
              <a:solidFill>
                <a:srgbClr val="000000"/>
              </a:solidFill>
              <a:round/>
              <a:headEnd/>
              <a:tailEnd/>
            </a:ln>
          </p:spPr>
          <p:txBody>
            <a:bodyPr/>
            <a:lstStyle/>
            <a:p>
              <a:endParaRPr lang="en-US">
                <a:solidFill>
                  <a:srgbClr val="37305A"/>
                </a:solidFill>
              </a:endParaRPr>
            </a:p>
          </p:txBody>
        </p:sp>
        <p:sp>
          <p:nvSpPr>
            <p:cNvPr id="265"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grpFill/>
            <a:ln w="52388" cap="rnd">
              <a:solidFill>
                <a:srgbClr val="000000"/>
              </a:solidFill>
              <a:round/>
              <a:headEnd/>
              <a:tailEnd/>
            </a:ln>
            <a:extLst/>
          </p:spPr>
          <p:txBody>
            <a:bodyPr/>
            <a:lstStyle/>
            <a:p>
              <a:endParaRPr lang="en-US">
                <a:solidFill>
                  <a:srgbClr val="37305A"/>
                </a:solidFill>
              </a:endParaRPr>
            </a:p>
          </p:txBody>
        </p:sp>
      </p:grpSp>
      <p:sp>
        <p:nvSpPr>
          <p:cNvPr id="266" name="TextBox 165"/>
          <p:cNvSpPr txBox="1">
            <a:spLocks noChangeArrowheads="1"/>
          </p:cNvSpPr>
          <p:nvPr/>
        </p:nvSpPr>
        <p:spPr bwMode="auto">
          <a:xfrm flipH="1">
            <a:off x="5257800" y="5311914"/>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smtClean="0">
                <a:solidFill>
                  <a:srgbClr val="383F31"/>
                </a:solidFill>
              </a:rPr>
              <a:t>Network provider</a:t>
            </a:r>
          </a:p>
        </p:txBody>
      </p:sp>
      <p:sp>
        <p:nvSpPr>
          <p:cNvPr id="267" name="Text Box 160"/>
          <p:cNvSpPr txBox="1">
            <a:spLocks noChangeArrowheads="1"/>
          </p:cNvSpPr>
          <p:nvPr/>
        </p:nvSpPr>
        <p:spPr bwMode="auto">
          <a:xfrm>
            <a:off x="4343400" y="4191000"/>
            <a:ext cx="1524000" cy="64633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i="1" dirty="0" smtClean="0">
                <a:solidFill>
                  <a:srgbClr val="37305A"/>
                </a:solidFill>
                <a:ea typeface="ＭＳ Ｐゴシック" charset="-128"/>
                <a:cs typeface="ＭＳ Ｐゴシック" charset="-128"/>
              </a:rPr>
              <a:t>“</a:t>
            </a:r>
            <a:r>
              <a:rPr lang="en-US" sz="1800" b="1" i="1" dirty="0" smtClean="0">
                <a:solidFill>
                  <a:srgbClr val="37305A"/>
                </a:solidFill>
                <a:ea typeface="ＭＳ Ｐゴシック" charset="-128"/>
                <a:cs typeface="ＭＳ Ｐゴシック" charset="-128"/>
              </a:rPr>
              <a:t>Link</a:t>
            </a:r>
            <a:r>
              <a:rPr lang="en-US" sz="1800" i="1" dirty="0" smtClean="0">
                <a:solidFill>
                  <a:srgbClr val="37305A"/>
                </a:solidFill>
                <a:ea typeface="ＭＳ Ｐゴシック" charset="-128"/>
                <a:cs typeface="ＭＳ Ｐゴシック" charset="-128"/>
              </a:rPr>
              <a:t> sites with circuits.”</a:t>
            </a:r>
            <a:endParaRPr lang="en-US" sz="1800" i="1" dirty="0">
              <a:solidFill>
                <a:srgbClr val="37305A"/>
              </a:solidFill>
              <a:ea typeface="ＭＳ Ｐゴシック" charset="-128"/>
              <a:cs typeface="ＭＳ Ｐゴシック" charset="-128"/>
            </a:endParaRPr>
          </a:p>
        </p:txBody>
      </p:sp>
      <p:sp>
        <p:nvSpPr>
          <p:cNvPr id="268" name="Down Arrow 267"/>
          <p:cNvSpPr/>
          <p:nvPr/>
        </p:nvSpPr>
        <p:spPr bwMode="auto">
          <a:xfrm>
            <a:off x="7978776" y="4191000"/>
            <a:ext cx="304800" cy="693738"/>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sp>
        <p:nvSpPr>
          <p:cNvPr id="269" name="Text Box 160"/>
          <p:cNvSpPr txBox="1">
            <a:spLocks noChangeArrowheads="1"/>
          </p:cNvSpPr>
          <p:nvPr/>
        </p:nvSpPr>
        <p:spPr bwMode="auto">
          <a:xfrm>
            <a:off x="6172200" y="4154269"/>
            <a:ext cx="1905000"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i="1" dirty="0" smtClean="0">
                <a:solidFill>
                  <a:srgbClr val="37305A"/>
                </a:solidFill>
                <a:ea typeface="ＭＳ Ｐゴシック" charset="-128"/>
                <a:cs typeface="ＭＳ Ｐゴシック" charset="-128"/>
              </a:rPr>
              <a:t>“</a:t>
            </a:r>
            <a:r>
              <a:rPr lang="en-US" sz="1800" b="1" i="1" dirty="0" smtClean="0">
                <a:solidFill>
                  <a:srgbClr val="37305A"/>
                </a:solidFill>
                <a:ea typeface="ＭＳ Ｐゴシック" charset="-128"/>
                <a:cs typeface="ＭＳ Ｐゴシック" charset="-128"/>
              </a:rPr>
              <a:t>Enable</a:t>
            </a:r>
            <a:r>
              <a:rPr lang="en-US" sz="1800" i="1" dirty="0" smtClean="0">
                <a:solidFill>
                  <a:srgbClr val="37305A"/>
                </a:solidFill>
                <a:ea typeface="ＭＳ Ｐゴシック" charset="-128"/>
                <a:cs typeface="ＭＳ Ｐゴシック" charset="-128"/>
              </a:rPr>
              <a:t> external SDN controller    for x, y, z.”</a:t>
            </a:r>
            <a:endParaRPr lang="en-US" sz="1800" i="1" dirty="0">
              <a:solidFill>
                <a:srgbClr val="37305A"/>
              </a:solidFill>
              <a:ea typeface="ＭＳ Ｐゴシック" charset="-128"/>
              <a:cs typeface="ＭＳ Ｐゴシック" charset="-128"/>
            </a:endParaRPr>
          </a:p>
        </p:txBody>
      </p:sp>
      <p:pic>
        <p:nvPicPr>
          <p:cNvPr id="2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996" y="4953000"/>
            <a:ext cx="826603"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1" name="TextBox 270"/>
          <p:cNvSpPr txBox="1">
            <a:spLocks noChangeArrowheads="1"/>
          </p:cNvSpPr>
          <p:nvPr/>
        </p:nvSpPr>
        <p:spPr bwMode="auto">
          <a:xfrm>
            <a:off x="6858000" y="5710536"/>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err="1" smtClean="0">
                <a:solidFill>
                  <a:srgbClr val="296CDB"/>
                </a:solidFill>
              </a:rPr>
              <a:t>Open</a:t>
            </a:r>
            <a:r>
              <a:rPr lang="en-US" sz="2000" b="1" dirty="0" err="1" smtClean="0">
                <a:solidFill>
                  <a:srgbClr val="B5B5B5">
                    <a:lumMod val="50000"/>
                  </a:srgbClr>
                </a:solidFill>
              </a:rPr>
              <a:t>Flow</a:t>
            </a:r>
            <a:endParaRPr lang="en-US" sz="2000" b="1" dirty="0" smtClean="0">
              <a:solidFill>
                <a:srgbClr val="B5B5B5">
                  <a:lumMod val="50000"/>
                </a:srgbClr>
              </a:solidFill>
            </a:endParaRPr>
          </a:p>
        </p:txBody>
      </p:sp>
      <p:sp>
        <p:nvSpPr>
          <p:cNvPr id="272" name="Down Arrow 271"/>
          <p:cNvSpPr/>
          <p:nvPr/>
        </p:nvSpPr>
        <p:spPr bwMode="auto">
          <a:xfrm>
            <a:off x="5867400" y="4191000"/>
            <a:ext cx="304800" cy="693738"/>
          </a:xfrm>
          <a:prstGeom prst="down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a:solidFill>
                <a:prstClr val="white"/>
              </a:solidFill>
              <a:ea typeface="ＭＳ Ｐゴシック" charset="-128"/>
              <a:cs typeface="Arial" charset="0"/>
            </a:endParaRPr>
          </a:p>
        </p:txBody>
      </p:sp>
      <p:sp>
        <p:nvSpPr>
          <p:cNvPr id="273" name="Title 272"/>
          <p:cNvSpPr>
            <a:spLocks noGrp="1"/>
          </p:cNvSpPr>
          <p:nvPr>
            <p:ph type="title"/>
          </p:nvPr>
        </p:nvSpPr>
        <p:spPr>
          <a:xfrm>
            <a:off x="457201" y="-106363"/>
            <a:ext cx="3505199" cy="1554163"/>
          </a:xfrm>
        </p:spPr>
        <p:txBody>
          <a:bodyPr/>
          <a:lstStyle/>
          <a:p>
            <a:r>
              <a:rPr lang="en-US" sz="3200" dirty="0" err="1" smtClean="0"/>
              <a:t>ExoGENI.net</a:t>
            </a:r>
            <a:r>
              <a:rPr lang="en-US" sz="3200" dirty="0" smtClean="0"/>
              <a:t>: </a:t>
            </a:r>
            <a:r>
              <a:rPr lang="en-US" sz="3200" dirty="0"/>
              <a:t>c</a:t>
            </a:r>
            <a:r>
              <a:rPr lang="en-US" sz="3200" dirty="0" smtClean="0"/>
              <a:t>artoon </a:t>
            </a:r>
            <a:r>
              <a:rPr lang="en-US" sz="3200" dirty="0"/>
              <a:t>v</a:t>
            </a:r>
            <a:r>
              <a:rPr lang="en-US" sz="3200" dirty="0" smtClean="0"/>
              <a:t>ersion</a:t>
            </a:r>
            <a:endParaRPr lang="en-US" sz="3200" dirty="0"/>
          </a:p>
        </p:txBody>
      </p:sp>
      <p:pic>
        <p:nvPicPr>
          <p:cNvPr id="274" name="Picture 8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29973" y="4953000"/>
            <a:ext cx="11466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TextBox 165"/>
          <p:cNvSpPr txBox="1">
            <a:spLocks noChangeArrowheads="1"/>
          </p:cNvSpPr>
          <p:nvPr/>
        </p:nvSpPr>
        <p:spPr bwMode="auto">
          <a:xfrm flipH="1">
            <a:off x="609600" y="6248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smtClean="0">
                <a:solidFill>
                  <a:srgbClr val="383F31"/>
                </a:solidFill>
              </a:rPr>
              <a:t>Site A</a:t>
            </a:r>
          </a:p>
        </p:txBody>
      </p:sp>
      <p:sp>
        <p:nvSpPr>
          <p:cNvPr id="179" name="TextBox 165"/>
          <p:cNvSpPr txBox="1">
            <a:spLocks noChangeArrowheads="1"/>
          </p:cNvSpPr>
          <p:nvPr/>
        </p:nvSpPr>
        <p:spPr bwMode="auto">
          <a:xfrm flipH="1">
            <a:off x="3276600" y="6248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2000" b="1" dirty="0" smtClean="0">
                <a:solidFill>
                  <a:srgbClr val="383F31"/>
                </a:solidFill>
              </a:rPr>
              <a:t>Site B</a:t>
            </a:r>
          </a:p>
        </p:txBody>
      </p:sp>
      <p:sp>
        <p:nvSpPr>
          <p:cNvPr id="181" name="Text Box 18"/>
          <p:cNvSpPr txBox="1">
            <a:spLocks noChangeArrowheads="1"/>
          </p:cNvSpPr>
          <p:nvPr/>
        </p:nvSpPr>
        <p:spPr bwMode="auto">
          <a:xfrm>
            <a:off x="685800" y="1752600"/>
            <a:ext cx="281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dirty="0" smtClean="0">
                <a:solidFill>
                  <a:srgbClr val="000000"/>
                </a:solidFill>
              </a:rPr>
              <a:t>Not shown: </a:t>
            </a:r>
            <a:r>
              <a:rPr lang="en-US" sz="1800" dirty="0" smtClean="0">
                <a:solidFill>
                  <a:srgbClr val="000000"/>
                </a:solidFill>
              </a:rPr>
              <a:t>dynamic slice adaptation under automated control</a:t>
            </a:r>
            <a:endParaRPr lang="en-US" sz="1800" dirty="0">
              <a:solidFill>
                <a:srgbClr val="000000"/>
              </a:solidFill>
            </a:endParaRPr>
          </a:p>
        </p:txBody>
      </p:sp>
      <p:sp>
        <p:nvSpPr>
          <p:cNvPr id="182" name="Rectangle 15"/>
          <p:cNvSpPr>
            <a:spLocks noChangeArrowheads="1"/>
          </p:cNvSpPr>
          <p:nvPr/>
        </p:nvSpPr>
        <p:spPr bwMode="auto">
          <a:xfrm>
            <a:off x="0" y="0"/>
            <a:ext cx="3505200" cy="307777"/>
          </a:xfrm>
          <a:prstGeom prst="rect">
            <a:avLst/>
          </a:prstGeom>
          <a:noFill/>
          <a:ln w="15875">
            <a:noFill/>
            <a:miter lim="800000"/>
            <a:headEnd type="none" w="sm" len="sm"/>
            <a:tailEnd type="none" w="sm" len="sm"/>
          </a:ln>
        </p:spPr>
        <p:txBody>
          <a:bodyPr>
            <a:spAutoFit/>
          </a:bodyPr>
          <a:lstStyle/>
          <a:p>
            <a:pPr eaLnBrk="0" hangingPunct="0">
              <a:defRPr/>
            </a:pPr>
            <a:r>
              <a:rPr lang="en-US" sz="1400" dirty="0" smtClean="0">
                <a:solidFill>
                  <a:srgbClr val="000090"/>
                </a:solidFill>
                <a:latin typeface="Arial"/>
                <a:ea typeface="ＭＳ Ｐゴシック" charset="-128"/>
                <a:cs typeface="ＭＳ Ｐゴシック" charset="-128"/>
              </a:rPr>
              <a:t>Not to be tested.</a:t>
            </a:r>
            <a:endParaRPr lang="en-US" sz="1400" dirty="0">
              <a:solidFill>
                <a:srgbClr val="000090"/>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7627821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5"/>
          <p:cNvGrpSpPr>
            <a:grpSpLocks/>
          </p:cNvGrpSpPr>
          <p:nvPr/>
        </p:nvGrpSpPr>
        <p:grpSpPr bwMode="auto">
          <a:xfrm>
            <a:off x="3567112" y="1947863"/>
            <a:ext cx="1803400" cy="763587"/>
            <a:chOff x="1728" y="3072"/>
            <a:chExt cx="560" cy="237"/>
          </a:xfrm>
        </p:grpSpPr>
        <p:grpSp>
          <p:nvGrpSpPr>
            <p:cNvPr id="18" name="Group 26"/>
            <p:cNvGrpSpPr>
              <a:grpSpLocks/>
            </p:cNvGrpSpPr>
            <p:nvPr/>
          </p:nvGrpSpPr>
          <p:grpSpPr bwMode="auto">
            <a:xfrm>
              <a:off x="1728" y="3119"/>
              <a:ext cx="224" cy="144"/>
              <a:chOff x="3776" y="3429"/>
              <a:chExt cx="274" cy="109"/>
            </a:xfrm>
          </p:grpSpPr>
          <p:sp>
            <p:nvSpPr>
              <p:cNvPr id="21" name="Rectangle 27"/>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pPr defTabSz="914400" fontAlgn="auto">
                  <a:spcBef>
                    <a:spcPts val="0"/>
                  </a:spcBef>
                  <a:spcAft>
                    <a:spcPts val="0"/>
                  </a:spcAft>
                  <a:defRPr/>
                </a:pPr>
                <a:endParaRPr lang="en-US" sz="1800" kern="0">
                  <a:solidFill>
                    <a:prstClr val="white"/>
                  </a:solidFill>
                </a:endParaRPr>
              </a:p>
            </p:txBody>
          </p:sp>
          <p:sp>
            <p:nvSpPr>
              <p:cNvPr id="22" name="Rectangle 28"/>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pPr defTabSz="914400" fontAlgn="auto">
                  <a:spcBef>
                    <a:spcPts val="0"/>
                  </a:spcBef>
                  <a:spcAft>
                    <a:spcPts val="0"/>
                  </a:spcAft>
                  <a:defRPr/>
                </a:pPr>
                <a:endParaRPr lang="en-US" sz="1800" kern="0">
                  <a:solidFill>
                    <a:prstClr val="white"/>
                  </a:solidFill>
                </a:endParaRPr>
              </a:p>
            </p:txBody>
          </p:sp>
          <p:sp>
            <p:nvSpPr>
              <p:cNvPr id="23" name="Rectangle 29"/>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pPr defTabSz="914400" fontAlgn="auto">
                  <a:spcBef>
                    <a:spcPts val="0"/>
                  </a:spcBef>
                  <a:spcAft>
                    <a:spcPts val="0"/>
                  </a:spcAft>
                  <a:defRPr/>
                </a:pPr>
                <a:endParaRPr lang="en-US" sz="1800" kern="0">
                  <a:solidFill>
                    <a:prstClr val="white"/>
                  </a:solidFill>
                </a:endParaRPr>
              </a:p>
            </p:txBody>
          </p:sp>
          <p:sp>
            <p:nvSpPr>
              <p:cNvPr id="24" name="Line 30"/>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pPr defTabSz="914400" fontAlgn="auto">
                  <a:spcBef>
                    <a:spcPts val="0"/>
                  </a:spcBef>
                  <a:spcAft>
                    <a:spcPts val="0"/>
                  </a:spcAft>
                  <a:defRPr/>
                </a:pPr>
                <a:endParaRPr lang="en-US" sz="1800" kern="0">
                  <a:solidFill>
                    <a:prstClr val="white"/>
                  </a:solidFill>
                </a:endParaRPr>
              </a:p>
            </p:txBody>
          </p:sp>
          <p:sp>
            <p:nvSpPr>
              <p:cNvPr id="25" name="Line 31"/>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pPr defTabSz="914400" fontAlgn="auto">
                  <a:spcBef>
                    <a:spcPts val="0"/>
                  </a:spcBef>
                  <a:spcAft>
                    <a:spcPts val="0"/>
                  </a:spcAft>
                  <a:defRPr/>
                </a:pPr>
                <a:endParaRPr lang="en-US" sz="1800" kern="0">
                  <a:solidFill>
                    <a:prstClr val="white"/>
                  </a:solidFill>
                </a:endParaRPr>
              </a:p>
            </p:txBody>
          </p:sp>
        </p:grpSp>
        <p:sp>
          <p:nvSpPr>
            <p:cNvPr id="19" name="Line 32"/>
            <p:cNvSpPr>
              <a:spLocks noChangeShapeType="1"/>
            </p:cNvSpPr>
            <p:nvPr/>
          </p:nvSpPr>
          <p:spPr bwMode="auto">
            <a:xfrm>
              <a:off x="1952" y="3190"/>
              <a:ext cx="16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defRPr/>
              </a:pPr>
              <a:endParaRPr lang="en-US" sz="1800" kern="0">
                <a:solidFill>
                  <a:prstClr val="white"/>
                </a:solidFill>
              </a:endParaRPr>
            </a:p>
          </p:txBody>
        </p:sp>
        <p:sp>
          <p:nvSpPr>
            <p:cNvPr id="20" name="Oval 33"/>
            <p:cNvSpPr>
              <a:spLocks noChangeArrowheads="1"/>
            </p:cNvSpPr>
            <p:nvPr/>
          </p:nvSpPr>
          <p:spPr bwMode="auto">
            <a:xfrm>
              <a:off x="2051" y="3072"/>
              <a:ext cx="237" cy="23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pPr defTabSz="914400" fontAlgn="auto">
                <a:spcBef>
                  <a:spcPts val="0"/>
                </a:spcBef>
                <a:spcAft>
                  <a:spcPts val="0"/>
                </a:spcAft>
                <a:defRPr/>
              </a:pPr>
              <a:endParaRPr lang="en-US" sz="1800" kern="0">
                <a:solidFill>
                  <a:prstClr val="white"/>
                </a:solidFill>
              </a:endParaRPr>
            </a:p>
          </p:txBody>
        </p:sp>
      </p:grpSp>
      <p:sp>
        <p:nvSpPr>
          <p:cNvPr id="26" name="Text Box 34"/>
          <p:cNvSpPr txBox="1">
            <a:spLocks noChangeArrowheads="1"/>
          </p:cNvSpPr>
          <p:nvPr/>
        </p:nvSpPr>
        <p:spPr bwMode="auto">
          <a:xfrm>
            <a:off x="3810000" y="2025134"/>
            <a:ext cx="2286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fontAlgn="auto">
              <a:spcBef>
                <a:spcPts val="0"/>
              </a:spcBef>
              <a:spcAft>
                <a:spcPts val="0"/>
              </a:spcAft>
              <a:defRPr/>
            </a:pPr>
            <a:r>
              <a:rPr lang="en-US" sz="1600" b="1" kern="0" dirty="0" smtClean="0">
                <a:solidFill>
                  <a:srgbClr val="000099"/>
                </a:solidFill>
              </a:rPr>
              <a:t>Service</a:t>
            </a:r>
          </a:p>
          <a:p>
            <a:pPr algn="ctr" defTabSz="914400" fontAlgn="auto">
              <a:spcBef>
                <a:spcPts val="0"/>
              </a:spcBef>
              <a:spcAft>
                <a:spcPts val="0"/>
              </a:spcAft>
              <a:defRPr/>
            </a:pPr>
            <a:r>
              <a:rPr lang="en-US" sz="1600" b="1" kern="0" dirty="0" smtClean="0">
                <a:solidFill>
                  <a:srgbClr val="000099"/>
                </a:solidFill>
              </a:rPr>
              <a:t>Center</a:t>
            </a:r>
          </a:p>
        </p:txBody>
      </p:sp>
      <p:sp>
        <p:nvSpPr>
          <p:cNvPr id="27" name="Text Box 35"/>
          <p:cNvSpPr txBox="1">
            <a:spLocks noChangeArrowheads="1"/>
          </p:cNvSpPr>
          <p:nvPr/>
        </p:nvSpPr>
        <p:spPr bwMode="auto">
          <a:xfrm>
            <a:off x="388989" y="1648361"/>
            <a:ext cx="28367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eaLnBrk="1" fontAlgn="auto" hangingPunct="1">
              <a:spcBef>
                <a:spcPts val="0"/>
              </a:spcBef>
              <a:spcAft>
                <a:spcPts val="0"/>
              </a:spcAft>
              <a:defRPr/>
            </a:pPr>
            <a:r>
              <a:rPr lang="en-US" sz="2000" kern="0" dirty="0">
                <a:solidFill>
                  <a:srgbClr val="000099"/>
                </a:solidFill>
              </a:rPr>
              <a:t>offered load</a:t>
            </a:r>
          </a:p>
          <a:p>
            <a:pPr algn="ctr" defTabSz="914400" eaLnBrk="1" fontAlgn="auto" hangingPunct="1">
              <a:spcBef>
                <a:spcPts val="0"/>
              </a:spcBef>
              <a:spcAft>
                <a:spcPts val="0"/>
              </a:spcAft>
              <a:defRPr/>
            </a:pPr>
            <a:r>
              <a:rPr lang="en-US" sz="2000" kern="0" dirty="0">
                <a:solidFill>
                  <a:srgbClr val="000099"/>
                </a:solidFill>
              </a:rPr>
              <a:t>request stream @</a:t>
            </a:r>
            <a:r>
              <a:rPr lang="en-US" sz="2000" i="1" kern="0" dirty="0">
                <a:solidFill>
                  <a:srgbClr val="000099"/>
                </a:solidFill>
              </a:rPr>
              <a:t> </a:t>
            </a:r>
          </a:p>
          <a:p>
            <a:pPr algn="ctr" defTabSz="914400" eaLnBrk="1" fontAlgn="auto" hangingPunct="1">
              <a:spcBef>
                <a:spcPts val="0"/>
              </a:spcBef>
              <a:spcAft>
                <a:spcPts val="0"/>
              </a:spcAft>
              <a:defRPr/>
            </a:pPr>
            <a:r>
              <a:rPr lang="en-US" sz="2000" i="1" kern="0" dirty="0">
                <a:solidFill>
                  <a:srgbClr val="000099"/>
                </a:solidFill>
              </a:rPr>
              <a:t>arrival rate</a:t>
            </a:r>
            <a:r>
              <a:rPr lang="en-US" sz="2000" kern="0" dirty="0">
                <a:solidFill>
                  <a:srgbClr val="000099"/>
                </a:solidFill>
              </a:rPr>
              <a:t> </a:t>
            </a:r>
            <a:r>
              <a:rPr lang="en-US" sz="2000" kern="0" dirty="0" err="1" smtClean="0">
                <a:solidFill>
                  <a:srgbClr val="000099"/>
                </a:solidFill>
              </a:rPr>
              <a:t>λ</a:t>
            </a:r>
            <a:endParaRPr lang="en-US" sz="2000" kern="0" dirty="0" smtClean="0">
              <a:solidFill>
                <a:srgbClr val="000099"/>
              </a:solidFill>
            </a:endParaRPr>
          </a:p>
          <a:p>
            <a:pPr algn="ctr" defTabSz="914400" eaLnBrk="1" fontAlgn="auto" hangingPunct="1">
              <a:spcBef>
                <a:spcPts val="0"/>
              </a:spcBef>
              <a:spcAft>
                <a:spcPts val="0"/>
              </a:spcAft>
              <a:defRPr/>
            </a:pPr>
            <a:r>
              <a:rPr lang="en-US" sz="2000" kern="0" dirty="0" smtClean="0">
                <a:solidFill>
                  <a:srgbClr val="000099"/>
                </a:solidFill>
              </a:rPr>
              <a:t>Request == task == job</a:t>
            </a:r>
            <a:endParaRPr lang="en-US" sz="2000" kern="0" dirty="0">
              <a:solidFill>
                <a:srgbClr val="000099"/>
              </a:solidFill>
            </a:endParaRPr>
          </a:p>
        </p:txBody>
      </p:sp>
      <p:sp>
        <p:nvSpPr>
          <p:cNvPr id="29" name="Line 37"/>
          <p:cNvSpPr>
            <a:spLocks noChangeShapeType="1"/>
          </p:cNvSpPr>
          <p:nvPr/>
        </p:nvSpPr>
        <p:spPr bwMode="auto">
          <a:xfrm>
            <a:off x="2943225" y="2327275"/>
            <a:ext cx="623887" cy="0"/>
          </a:xfrm>
          <a:prstGeom prst="line">
            <a:avLst/>
          </a:prstGeom>
          <a:noFill/>
          <a:ln w="38100" cmpd="sng">
            <a:solidFill>
              <a:srgbClr val="651222"/>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auto">
              <a:spcBef>
                <a:spcPts val="0"/>
              </a:spcBef>
              <a:spcAft>
                <a:spcPts val="0"/>
              </a:spcAft>
              <a:defRPr/>
            </a:pPr>
            <a:endParaRPr lang="en-US" sz="1800" kern="0">
              <a:solidFill>
                <a:prstClr val="white"/>
              </a:solidFill>
            </a:endParaRPr>
          </a:p>
        </p:txBody>
      </p:sp>
      <p:sp>
        <p:nvSpPr>
          <p:cNvPr id="30" name="Line 38"/>
          <p:cNvSpPr>
            <a:spLocks noChangeShapeType="1"/>
          </p:cNvSpPr>
          <p:nvPr/>
        </p:nvSpPr>
        <p:spPr bwMode="auto">
          <a:xfrm>
            <a:off x="7910512" y="2327275"/>
            <a:ext cx="623888" cy="0"/>
          </a:xfrm>
          <a:prstGeom prst="line">
            <a:avLst/>
          </a:prstGeom>
          <a:noFill/>
          <a:ln w="38100" cmpd="sng">
            <a:solidFill>
              <a:srgbClr val="651222"/>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auto">
              <a:spcBef>
                <a:spcPts val="0"/>
              </a:spcBef>
              <a:spcAft>
                <a:spcPts val="0"/>
              </a:spcAft>
              <a:defRPr/>
            </a:pPr>
            <a:endParaRPr lang="en-US" sz="1800" kern="0">
              <a:solidFill>
                <a:prstClr val="white"/>
              </a:solidFill>
            </a:endParaRPr>
          </a:p>
        </p:txBody>
      </p:sp>
      <p:sp>
        <p:nvSpPr>
          <p:cNvPr id="31" name="Text Box 39"/>
          <p:cNvSpPr txBox="1">
            <a:spLocks noChangeArrowheads="1"/>
          </p:cNvSpPr>
          <p:nvPr/>
        </p:nvSpPr>
        <p:spPr bwMode="auto">
          <a:xfrm>
            <a:off x="5562600" y="1714381"/>
            <a:ext cx="2300288" cy="1200329"/>
          </a:xfrm>
          <a:prstGeom prst="rect">
            <a:avLst/>
          </a:prstGeom>
          <a:solidFill>
            <a:schemeClr val="bg2">
              <a:lumMod val="20000"/>
              <a:lumOff val="80000"/>
            </a:schemeClr>
          </a:solidFill>
          <a:ln>
            <a:noFill/>
          </a:ln>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auto" hangingPunct="1">
              <a:spcBef>
                <a:spcPts val="0"/>
              </a:spcBef>
              <a:spcAft>
                <a:spcPts val="0"/>
              </a:spcAft>
              <a:defRPr/>
            </a:pPr>
            <a:r>
              <a:rPr lang="en-US" sz="1800" kern="0" dirty="0" smtClean="0">
                <a:solidFill>
                  <a:srgbClr val="000099"/>
                </a:solidFill>
              </a:rPr>
              <a:t>Handle request: task occupies center for </a:t>
            </a:r>
            <a:r>
              <a:rPr lang="en-US" sz="1800" i="1" kern="0" dirty="0" smtClean="0">
                <a:solidFill>
                  <a:srgbClr val="000099"/>
                </a:solidFill>
              </a:rPr>
              <a:t>D </a:t>
            </a:r>
            <a:r>
              <a:rPr lang="en-US" sz="1800" kern="0" dirty="0" smtClean="0">
                <a:solidFill>
                  <a:srgbClr val="000099"/>
                </a:solidFill>
              </a:rPr>
              <a:t>time units (its </a:t>
            </a:r>
            <a:r>
              <a:rPr lang="en-US" sz="1800" b="1" kern="0" dirty="0" smtClean="0">
                <a:solidFill>
                  <a:srgbClr val="000099"/>
                </a:solidFill>
              </a:rPr>
              <a:t>service demand</a:t>
            </a:r>
            <a:r>
              <a:rPr lang="en-US" sz="1800" kern="0" dirty="0" smtClean="0">
                <a:solidFill>
                  <a:srgbClr val="000099"/>
                </a:solidFill>
              </a:rPr>
              <a:t>).</a:t>
            </a:r>
            <a:endParaRPr lang="en-US" sz="2000" i="1" kern="0" dirty="0">
              <a:solidFill>
                <a:srgbClr val="000099"/>
              </a:solidFill>
            </a:endParaRPr>
          </a:p>
        </p:txBody>
      </p:sp>
      <p:pic>
        <p:nvPicPr>
          <p:cNvPr id="32" name="Picture 1"/>
          <p:cNvPicPr>
            <a:picLocks noChangeAspect="1"/>
          </p:cNvPicPr>
          <p:nvPr/>
        </p:nvPicPr>
        <p:blipFill rotWithShape="1">
          <a:blip r:embed="rId2">
            <a:extLst>
              <a:ext uri="{28A0092B-C50C-407E-A947-70E740481C1C}">
                <a14:useLocalDpi xmlns:a14="http://schemas.microsoft.com/office/drawing/2010/main" val="0"/>
              </a:ext>
            </a:extLst>
          </a:blip>
          <a:srcRect l="10256" t="11561" r="17628" b="10010"/>
          <a:stretch/>
        </p:blipFill>
        <p:spPr bwMode="auto">
          <a:xfrm>
            <a:off x="7162800" y="3810000"/>
            <a:ext cx="193252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32"/>
          <p:cNvSpPr>
            <a:spLocks noGrp="1"/>
          </p:cNvSpPr>
          <p:nvPr>
            <p:ph type="title"/>
          </p:nvPr>
        </p:nvSpPr>
        <p:spPr/>
        <p:txBody>
          <a:bodyPr/>
          <a:lstStyle/>
          <a:p>
            <a:r>
              <a:rPr lang="en-US" sz="3600" dirty="0" smtClean="0"/>
              <a:t>Understanding performance: queues</a:t>
            </a:r>
            <a:endParaRPr lang="en-US" sz="3600" dirty="0"/>
          </a:p>
        </p:txBody>
      </p:sp>
      <p:sp>
        <p:nvSpPr>
          <p:cNvPr id="34" name="Text Box 39"/>
          <p:cNvSpPr txBox="1">
            <a:spLocks noChangeArrowheads="1"/>
          </p:cNvSpPr>
          <p:nvPr/>
        </p:nvSpPr>
        <p:spPr bwMode="auto">
          <a:xfrm>
            <a:off x="304800" y="3124200"/>
            <a:ext cx="701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auto" hangingPunct="1">
              <a:spcBef>
                <a:spcPts val="0"/>
              </a:spcBef>
              <a:spcAft>
                <a:spcPts val="0"/>
              </a:spcAft>
              <a:defRPr/>
            </a:pPr>
            <a:r>
              <a:rPr lang="en-US" sz="1800" b="1" kern="0" dirty="0" smtClean="0">
                <a:solidFill>
                  <a:srgbClr val="B5B5B5">
                    <a:lumMod val="50000"/>
                  </a:srgbClr>
                </a:solidFill>
              </a:rPr>
              <a:t>Note</a:t>
            </a:r>
            <a:r>
              <a:rPr lang="en-US" sz="1800" kern="0" dirty="0" smtClean="0">
                <a:solidFill>
                  <a:srgbClr val="B5B5B5">
                    <a:lumMod val="50000"/>
                  </a:srgbClr>
                </a:solidFill>
              </a:rPr>
              <a:t>: real systems are </a:t>
            </a:r>
            <a:r>
              <a:rPr lang="en-US" sz="1800" b="1" kern="0" dirty="0" smtClean="0">
                <a:solidFill>
                  <a:srgbClr val="B5B5B5">
                    <a:lumMod val="50000"/>
                  </a:srgbClr>
                </a:solidFill>
              </a:rPr>
              <a:t>networks </a:t>
            </a:r>
            <a:r>
              <a:rPr lang="en-US" sz="1800" kern="0" dirty="0" smtClean="0">
                <a:solidFill>
                  <a:srgbClr val="B5B5B5">
                    <a:lumMod val="50000"/>
                  </a:srgbClr>
                </a:solidFill>
              </a:rPr>
              <a:t>of centers and </a:t>
            </a:r>
            <a:r>
              <a:rPr lang="en-US" sz="1800" kern="0" dirty="0">
                <a:solidFill>
                  <a:srgbClr val="B5B5B5">
                    <a:lumMod val="50000"/>
                  </a:srgbClr>
                </a:solidFill>
              </a:rPr>
              <a:t>queues. To maximize overall utilization/throughput, we </a:t>
            </a:r>
            <a:r>
              <a:rPr lang="en-US" sz="1800" kern="0" dirty="0" smtClean="0">
                <a:solidFill>
                  <a:srgbClr val="B5B5B5">
                    <a:lumMod val="50000"/>
                  </a:srgbClr>
                </a:solidFill>
              </a:rPr>
              <a:t>must think </a:t>
            </a:r>
            <a:r>
              <a:rPr lang="en-US" sz="1800" kern="0" dirty="0">
                <a:solidFill>
                  <a:srgbClr val="B5B5B5">
                    <a:lumMod val="50000"/>
                  </a:srgbClr>
                </a:solidFill>
              </a:rPr>
              <a:t>about how the centers interact.  (For example, go back and look again at multi-level feedback </a:t>
            </a:r>
            <a:r>
              <a:rPr lang="en-US" sz="1800" kern="0" dirty="0" smtClean="0">
                <a:solidFill>
                  <a:srgbClr val="B5B5B5">
                    <a:lumMod val="50000"/>
                  </a:srgbClr>
                </a:solidFill>
              </a:rPr>
              <a:t>queue with priority boosts </a:t>
            </a:r>
            <a:r>
              <a:rPr lang="en-US" sz="1800" kern="0" dirty="0">
                <a:solidFill>
                  <a:srgbClr val="B5B5B5">
                    <a:lumMod val="50000"/>
                  </a:srgbClr>
                </a:solidFill>
              </a:rPr>
              <a:t>for I/O bound jobs.) </a:t>
            </a:r>
            <a:endParaRPr lang="en-US" sz="1800" kern="0" dirty="0" smtClean="0">
              <a:solidFill>
                <a:srgbClr val="B5B5B5">
                  <a:lumMod val="50000"/>
                </a:srgbClr>
              </a:solidFill>
            </a:endParaRPr>
          </a:p>
          <a:p>
            <a:pPr defTabSz="914400" eaLnBrk="1" fontAlgn="auto" hangingPunct="1">
              <a:spcBef>
                <a:spcPts val="0"/>
              </a:spcBef>
              <a:spcAft>
                <a:spcPts val="0"/>
              </a:spcAft>
              <a:defRPr/>
            </a:pPr>
            <a:endParaRPr lang="en-US" sz="1800" kern="0" dirty="0" smtClean="0">
              <a:solidFill>
                <a:srgbClr val="B5B5B5">
                  <a:lumMod val="50000"/>
                </a:srgbClr>
              </a:solidFill>
            </a:endParaRPr>
          </a:p>
          <a:p>
            <a:pPr defTabSz="914400" eaLnBrk="1" fontAlgn="auto" hangingPunct="1">
              <a:spcBef>
                <a:spcPts val="0"/>
              </a:spcBef>
              <a:spcAft>
                <a:spcPts val="0"/>
              </a:spcAft>
              <a:defRPr/>
            </a:pPr>
            <a:endParaRPr lang="en-US" sz="1800" kern="0" dirty="0">
              <a:solidFill>
                <a:srgbClr val="B5B5B5">
                  <a:lumMod val="50000"/>
                </a:srgbClr>
              </a:solidFill>
            </a:endParaRPr>
          </a:p>
          <a:p>
            <a:pPr defTabSz="914400" eaLnBrk="1" fontAlgn="auto" hangingPunct="1">
              <a:spcBef>
                <a:spcPts val="0"/>
              </a:spcBef>
              <a:spcAft>
                <a:spcPts val="0"/>
              </a:spcAft>
              <a:defRPr/>
            </a:pPr>
            <a:endParaRPr lang="en-US" sz="1800" kern="0" dirty="0" smtClean="0">
              <a:solidFill>
                <a:srgbClr val="B5B5B5">
                  <a:lumMod val="50000"/>
                </a:srgbClr>
              </a:solidFill>
            </a:endParaRPr>
          </a:p>
          <a:p>
            <a:pPr defTabSz="914400" eaLnBrk="1" fontAlgn="auto" hangingPunct="1">
              <a:spcBef>
                <a:spcPts val="0"/>
              </a:spcBef>
              <a:spcAft>
                <a:spcPts val="0"/>
              </a:spcAft>
              <a:defRPr/>
            </a:pPr>
            <a:endParaRPr lang="en-US" sz="1800" kern="0" dirty="0">
              <a:solidFill>
                <a:srgbClr val="B5B5B5">
                  <a:lumMod val="50000"/>
                </a:srgbClr>
              </a:solidFill>
            </a:endParaRPr>
          </a:p>
          <a:p>
            <a:pPr defTabSz="914400" eaLnBrk="1" fontAlgn="auto" hangingPunct="1">
              <a:spcBef>
                <a:spcPts val="0"/>
              </a:spcBef>
              <a:spcAft>
                <a:spcPts val="0"/>
              </a:spcAft>
              <a:defRPr/>
            </a:pPr>
            <a:endParaRPr lang="en-US" sz="1800" kern="0" dirty="0" smtClean="0">
              <a:solidFill>
                <a:srgbClr val="B5B5B5">
                  <a:lumMod val="50000"/>
                </a:srgbClr>
              </a:solidFill>
            </a:endParaRPr>
          </a:p>
          <a:p>
            <a:pPr defTabSz="914400" eaLnBrk="1" fontAlgn="auto" hangingPunct="1">
              <a:spcBef>
                <a:spcPts val="0"/>
              </a:spcBef>
              <a:spcAft>
                <a:spcPts val="0"/>
              </a:spcAft>
              <a:defRPr/>
            </a:pPr>
            <a:endParaRPr lang="en-US" sz="1800" kern="0" dirty="0">
              <a:solidFill>
                <a:srgbClr val="B5B5B5">
                  <a:lumMod val="50000"/>
                </a:srgbClr>
              </a:solidFill>
            </a:endParaRPr>
          </a:p>
          <a:p>
            <a:pPr defTabSz="914400" eaLnBrk="1" fontAlgn="auto" hangingPunct="1">
              <a:spcBef>
                <a:spcPts val="0"/>
              </a:spcBef>
              <a:spcAft>
                <a:spcPts val="0"/>
              </a:spcAft>
              <a:defRPr/>
            </a:pPr>
            <a:r>
              <a:rPr lang="en-US" sz="1800" kern="0" dirty="0" smtClean="0">
                <a:solidFill>
                  <a:srgbClr val="B5B5B5">
                    <a:lumMod val="50000"/>
                  </a:srgbClr>
                </a:solidFill>
              </a:rPr>
              <a:t>But we can also “squint” and think of the entire network as a single </a:t>
            </a:r>
            <a:r>
              <a:rPr lang="en-US" sz="1800" kern="0" dirty="0" err="1" smtClean="0">
                <a:solidFill>
                  <a:srgbClr val="B5B5B5">
                    <a:lumMod val="50000"/>
                  </a:srgbClr>
                </a:solidFill>
              </a:rPr>
              <a:t>queueing</a:t>
            </a:r>
            <a:r>
              <a:rPr lang="en-US" sz="1800" kern="0" dirty="0" smtClean="0">
                <a:solidFill>
                  <a:srgbClr val="B5B5B5">
                    <a:lumMod val="50000"/>
                  </a:srgbClr>
                </a:solidFill>
              </a:rPr>
              <a:t> center (e.g., a server), and we won’t go too far astray.</a:t>
            </a:r>
            <a:endParaRPr lang="en-US" sz="1800" i="1" kern="0" dirty="0">
              <a:solidFill>
                <a:srgbClr val="B5B5B5">
                  <a:lumMod val="50000"/>
                </a:srgbClr>
              </a:solidFill>
            </a:endParaRPr>
          </a:p>
        </p:txBody>
      </p:sp>
      <p:grpSp>
        <p:nvGrpSpPr>
          <p:cNvPr id="35" name="Group 54"/>
          <p:cNvGrpSpPr>
            <a:grpSpLocks/>
          </p:cNvGrpSpPr>
          <p:nvPr/>
        </p:nvGrpSpPr>
        <p:grpSpPr bwMode="auto">
          <a:xfrm>
            <a:off x="2715507" y="4414484"/>
            <a:ext cx="373502" cy="240771"/>
            <a:chOff x="3776" y="3429"/>
            <a:chExt cx="274" cy="109"/>
          </a:xfrm>
        </p:grpSpPr>
        <p:sp>
          <p:nvSpPr>
            <p:cNvPr id="36" name="Rectangle 55"/>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7" name="Rectangle 56"/>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8" name="Rectangle 57"/>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9" name="Line 58"/>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40" name="Line 59"/>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41" name="Line 60"/>
          <p:cNvSpPr>
            <a:spLocks noChangeShapeType="1"/>
          </p:cNvSpPr>
          <p:nvPr/>
        </p:nvSpPr>
        <p:spPr bwMode="auto">
          <a:xfrm>
            <a:off x="3089009" y="4531783"/>
            <a:ext cx="268553"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42" name="Oval 61"/>
          <p:cNvSpPr>
            <a:spLocks noChangeArrowheads="1"/>
          </p:cNvSpPr>
          <p:nvPr/>
        </p:nvSpPr>
        <p:spPr bwMode="auto">
          <a:xfrm>
            <a:off x="3255697" y="4334227"/>
            <a:ext cx="395111" cy="39819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grpSp>
        <p:nvGrpSpPr>
          <p:cNvPr id="43" name="Group 62"/>
          <p:cNvGrpSpPr>
            <a:grpSpLocks/>
          </p:cNvGrpSpPr>
          <p:nvPr/>
        </p:nvGrpSpPr>
        <p:grpSpPr bwMode="auto">
          <a:xfrm flipH="1">
            <a:off x="3817495" y="5215378"/>
            <a:ext cx="373504" cy="240771"/>
            <a:chOff x="3776" y="3429"/>
            <a:chExt cx="274" cy="109"/>
          </a:xfrm>
        </p:grpSpPr>
        <p:sp>
          <p:nvSpPr>
            <p:cNvPr id="44" name="Rectangle 63"/>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45" name="Rectangle 64"/>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46" name="Rectangle 65"/>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47" name="Line 66"/>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48" name="Line 67"/>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49" name="Line 68"/>
          <p:cNvSpPr>
            <a:spLocks noChangeShapeType="1"/>
          </p:cNvSpPr>
          <p:nvPr/>
        </p:nvSpPr>
        <p:spPr bwMode="auto">
          <a:xfrm flipH="1">
            <a:off x="3548944" y="5332677"/>
            <a:ext cx="268551"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50" name="Oval 69"/>
          <p:cNvSpPr>
            <a:spLocks noChangeArrowheads="1"/>
          </p:cNvSpPr>
          <p:nvPr/>
        </p:nvSpPr>
        <p:spPr bwMode="auto">
          <a:xfrm flipH="1">
            <a:off x="3255697" y="5135121"/>
            <a:ext cx="395111" cy="398199"/>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51" name="AutoShape 70"/>
          <p:cNvCxnSpPr>
            <a:cxnSpLocks noChangeShapeType="1"/>
            <a:stCxn id="42" idx="6"/>
          </p:cNvCxnSpPr>
          <p:nvPr/>
        </p:nvCxnSpPr>
        <p:spPr bwMode="auto">
          <a:xfrm>
            <a:off x="3650808" y="4534868"/>
            <a:ext cx="808743" cy="404373"/>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52" name="AutoShape 71"/>
          <p:cNvCxnSpPr>
            <a:cxnSpLocks noChangeShapeType="1"/>
          </p:cNvCxnSpPr>
          <p:nvPr/>
        </p:nvCxnSpPr>
        <p:spPr bwMode="auto">
          <a:xfrm rot="10800000" flipV="1">
            <a:off x="4030486" y="4974607"/>
            <a:ext cx="425979" cy="358070"/>
          </a:xfrm>
          <a:prstGeom prst="bentConnector3">
            <a:avLst>
              <a:gd name="adj1" fmla="val -2176"/>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53" name="AutoShape 72"/>
          <p:cNvCxnSpPr>
            <a:cxnSpLocks noChangeShapeType="1"/>
            <a:stCxn id="50" idx="6"/>
          </p:cNvCxnSpPr>
          <p:nvPr/>
        </p:nvCxnSpPr>
        <p:spPr bwMode="auto">
          <a:xfrm rot="10800000">
            <a:off x="2366697" y="4953000"/>
            <a:ext cx="889000" cy="379676"/>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54" name="AutoShape 73"/>
          <p:cNvCxnSpPr>
            <a:cxnSpLocks noChangeShapeType="1"/>
            <a:endCxn id="36" idx="1"/>
          </p:cNvCxnSpPr>
          <p:nvPr/>
        </p:nvCxnSpPr>
        <p:spPr bwMode="auto">
          <a:xfrm rot="16200000">
            <a:off x="2420715" y="4480850"/>
            <a:ext cx="401285" cy="509324"/>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8" name="Text Box 34"/>
          <p:cNvSpPr txBox="1">
            <a:spLocks noChangeArrowheads="1"/>
          </p:cNvSpPr>
          <p:nvPr/>
        </p:nvSpPr>
        <p:spPr bwMode="auto">
          <a:xfrm>
            <a:off x="2295879" y="4343400"/>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fontAlgn="auto">
              <a:spcBef>
                <a:spcPts val="0"/>
              </a:spcBef>
              <a:spcAft>
                <a:spcPts val="0"/>
              </a:spcAft>
              <a:defRPr/>
            </a:pPr>
            <a:r>
              <a:rPr lang="en-US" sz="1600" b="1" kern="0" dirty="0" smtClean="0">
                <a:solidFill>
                  <a:srgbClr val="000099"/>
                </a:solidFill>
              </a:rPr>
              <a:t>CPU</a:t>
            </a:r>
          </a:p>
        </p:txBody>
      </p:sp>
      <p:sp>
        <p:nvSpPr>
          <p:cNvPr id="59" name="Text Box 34"/>
          <p:cNvSpPr txBox="1">
            <a:spLocks noChangeArrowheads="1"/>
          </p:cNvSpPr>
          <p:nvPr/>
        </p:nvSpPr>
        <p:spPr bwMode="auto">
          <a:xfrm>
            <a:off x="2286000" y="5452646"/>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400" fontAlgn="auto">
              <a:spcBef>
                <a:spcPts val="0"/>
              </a:spcBef>
              <a:spcAft>
                <a:spcPts val="0"/>
              </a:spcAft>
              <a:defRPr/>
            </a:pPr>
            <a:r>
              <a:rPr lang="en-US" sz="1600" b="1" kern="0" dirty="0" smtClean="0">
                <a:solidFill>
                  <a:srgbClr val="000099"/>
                </a:solidFill>
              </a:rPr>
              <a:t>Disk</a:t>
            </a:r>
          </a:p>
        </p:txBody>
      </p:sp>
    </p:spTree>
    <p:extLst>
      <p:ext uri="{BB962C8B-B14F-4D97-AF65-F5344CB8AC3E}">
        <p14:creationId xmlns:p14="http://schemas.microsoft.com/office/powerpoint/2010/main" val="21157845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Queuing Theory for Busy People</a:t>
            </a:r>
            <a:endParaRPr lang="en-US"/>
          </a:p>
        </p:txBody>
      </p:sp>
      <p:sp>
        <p:nvSpPr>
          <p:cNvPr id="63491" name="Rectangle 23"/>
          <p:cNvSpPr>
            <a:spLocks noGrp="1" noChangeArrowheads="1"/>
          </p:cNvSpPr>
          <p:nvPr>
            <p:ph type="body" idx="1"/>
          </p:nvPr>
        </p:nvSpPr>
        <p:spPr>
          <a:xfrm>
            <a:off x="381000" y="3124200"/>
            <a:ext cx="8226425" cy="4111625"/>
          </a:xfrm>
        </p:spPr>
        <p:txBody>
          <a:bodyPr/>
          <a:lstStyle/>
          <a:p>
            <a:r>
              <a:rPr lang="en-US" sz="2400" dirty="0" smtClean="0"/>
              <a:t>Big Assumptions </a:t>
            </a:r>
            <a:r>
              <a:rPr lang="en-US" sz="2400" b="0" dirty="0" smtClean="0"/>
              <a:t>(at least for this summary)</a:t>
            </a:r>
          </a:p>
          <a:p>
            <a:pPr lvl="1"/>
            <a:r>
              <a:rPr lang="en-US" sz="2000" b="0" dirty="0" smtClean="0"/>
              <a:t>Single service center (e.g., one core), with no concurrency.</a:t>
            </a:r>
          </a:p>
          <a:p>
            <a:pPr lvl="1"/>
            <a:r>
              <a:rPr lang="en-US" sz="2000" b="0" dirty="0" smtClean="0"/>
              <a:t>Queue is First-Come-First-Served (FIFO, FCFS).</a:t>
            </a:r>
          </a:p>
          <a:p>
            <a:pPr lvl="1"/>
            <a:r>
              <a:rPr lang="en-US" sz="2000" b="0" dirty="0" smtClean="0"/>
              <a:t>Independent request arrivals at mean rate </a:t>
            </a:r>
            <a:r>
              <a:rPr lang="en-US" sz="2000" b="0" dirty="0" err="1" smtClean="0">
                <a:solidFill>
                  <a:schemeClr val="accent6">
                    <a:lumMod val="50000"/>
                  </a:schemeClr>
                </a:solidFill>
              </a:rPr>
              <a:t>λ</a:t>
            </a:r>
            <a:r>
              <a:rPr lang="en-US" sz="2000" b="0" dirty="0" smtClean="0"/>
              <a:t> (</a:t>
            </a:r>
            <a:r>
              <a:rPr lang="en-US" sz="2000" dirty="0" err="1" smtClean="0">
                <a:solidFill>
                  <a:schemeClr val="accent2"/>
                </a:solidFill>
              </a:rPr>
              <a:t>poisson</a:t>
            </a:r>
            <a:r>
              <a:rPr lang="en-US" sz="2000" dirty="0" smtClean="0">
                <a:solidFill>
                  <a:schemeClr val="accent2"/>
                </a:solidFill>
              </a:rPr>
              <a:t> arrivals</a:t>
            </a:r>
            <a:r>
              <a:rPr lang="en-US" sz="2000" b="0" dirty="0" smtClean="0"/>
              <a:t>).</a:t>
            </a:r>
          </a:p>
          <a:p>
            <a:pPr lvl="1"/>
            <a:r>
              <a:rPr lang="en-US" sz="2000" b="0" dirty="0" smtClean="0"/>
              <a:t>Requests have independent service demands at the center.</a:t>
            </a:r>
          </a:p>
          <a:p>
            <a:pPr lvl="1"/>
            <a:r>
              <a:rPr lang="en-US" sz="2000" b="0" dirty="0" smtClean="0"/>
              <a:t>i.e., arrival interval (1/</a:t>
            </a:r>
            <a:r>
              <a:rPr lang="en-US" sz="2000" b="0" dirty="0" err="1" smtClean="0">
                <a:solidFill>
                  <a:schemeClr val="accent6">
                    <a:lumMod val="50000"/>
                  </a:schemeClr>
                </a:solidFill>
              </a:rPr>
              <a:t>λ</a:t>
            </a:r>
            <a:r>
              <a:rPr lang="en-US" sz="2000" b="0" dirty="0" smtClean="0">
                <a:solidFill>
                  <a:schemeClr val="accent6">
                    <a:lumMod val="50000"/>
                  </a:schemeClr>
                </a:solidFill>
              </a:rPr>
              <a:t>)</a:t>
            </a:r>
            <a:r>
              <a:rPr lang="en-US" sz="2000" b="0" dirty="0" smtClean="0">
                <a:solidFill>
                  <a:srgbClr val="000099"/>
                </a:solidFill>
              </a:rPr>
              <a:t> </a:t>
            </a:r>
            <a:r>
              <a:rPr lang="en-US" sz="2000" b="0" dirty="0" smtClean="0"/>
              <a:t>and service demand (D) are exponentially distributed (noted as </a:t>
            </a:r>
            <a:r>
              <a:rPr lang="ja-JP" altLang="en-US" sz="2000" b="0" dirty="0" smtClean="0"/>
              <a:t>“</a:t>
            </a:r>
            <a:r>
              <a:rPr lang="en-US" sz="2000" b="0" dirty="0" smtClean="0"/>
              <a:t>M</a:t>
            </a:r>
            <a:r>
              <a:rPr lang="ja-JP" altLang="en-US" sz="2000" b="0" dirty="0" smtClean="0"/>
              <a:t>”</a:t>
            </a:r>
            <a:r>
              <a:rPr lang="en-US" sz="2000" b="0" dirty="0" smtClean="0"/>
              <a:t>) around their means.</a:t>
            </a:r>
          </a:p>
          <a:p>
            <a:pPr lvl="1"/>
            <a:r>
              <a:rPr lang="en-US" sz="1800" b="0" dirty="0" smtClean="0"/>
              <a:t>These assumptions are rarely </a:t>
            </a:r>
            <a:r>
              <a:rPr lang="en-US" sz="1800" b="0" dirty="0" smtClean="0"/>
              <a:t>exactly true </a:t>
            </a:r>
            <a:r>
              <a:rPr lang="en-US" sz="1800" b="0" dirty="0" smtClean="0"/>
              <a:t>for real systems, but they give a rough (“back of napkin”) understanding of queue behavior.</a:t>
            </a:r>
            <a:endParaRPr lang="en-US" sz="1800" b="0" dirty="0"/>
          </a:p>
        </p:txBody>
      </p:sp>
      <p:grpSp>
        <p:nvGrpSpPr>
          <p:cNvPr id="63492" name="Group 25"/>
          <p:cNvGrpSpPr>
            <a:grpSpLocks/>
          </p:cNvGrpSpPr>
          <p:nvPr/>
        </p:nvGrpSpPr>
        <p:grpSpPr bwMode="auto">
          <a:xfrm>
            <a:off x="3352800" y="1947863"/>
            <a:ext cx="1803400" cy="763587"/>
            <a:chOff x="1728" y="3072"/>
            <a:chExt cx="560" cy="237"/>
          </a:xfrm>
        </p:grpSpPr>
        <p:grpSp>
          <p:nvGrpSpPr>
            <p:cNvPr id="63499" name="Group 26"/>
            <p:cNvGrpSpPr>
              <a:grpSpLocks/>
            </p:cNvGrpSpPr>
            <p:nvPr/>
          </p:nvGrpSpPr>
          <p:grpSpPr bwMode="auto">
            <a:xfrm>
              <a:off x="1728" y="3119"/>
              <a:ext cx="224" cy="144"/>
              <a:chOff x="3776" y="3429"/>
              <a:chExt cx="274" cy="109"/>
            </a:xfrm>
          </p:grpSpPr>
          <p:sp>
            <p:nvSpPr>
              <p:cNvPr id="63502" name="Rectangle 27"/>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a:solidFill>
                    <a:prstClr val="white"/>
                  </a:solidFill>
                </a:endParaRPr>
              </a:p>
            </p:txBody>
          </p:sp>
          <p:sp>
            <p:nvSpPr>
              <p:cNvPr id="63503" name="Rectangle 28"/>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a:solidFill>
                    <a:prstClr val="white"/>
                  </a:solidFill>
                </a:endParaRPr>
              </a:p>
            </p:txBody>
          </p:sp>
          <p:sp>
            <p:nvSpPr>
              <p:cNvPr id="63504" name="Rectangle 29"/>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a:solidFill>
                    <a:prstClr val="white"/>
                  </a:solidFill>
                </a:endParaRPr>
              </a:p>
            </p:txBody>
          </p:sp>
          <p:sp>
            <p:nvSpPr>
              <p:cNvPr id="63505" name="Line 30"/>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solidFill>
                    <a:prstClr val="white"/>
                  </a:solidFill>
                </a:endParaRPr>
              </a:p>
            </p:txBody>
          </p:sp>
          <p:sp>
            <p:nvSpPr>
              <p:cNvPr id="63506" name="Line 31"/>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solidFill>
                    <a:prstClr val="white"/>
                  </a:solidFill>
                </a:endParaRPr>
              </a:p>
            </p:txBody>
          </p:sp>
        </p:grpSp>
        <p:sp>
          <p:nvSpPr>
            <p:cNvPr id="63500" name="Line 32"/>
            <p:cNvSpPr>
              <a:spLocks noChangeShapeType="1"/>
            </p:cNvSpPr>
            <p:nvPr/>
          </p:nvSpPr>
          <p:spPr bwMode="auto">
            <a:xfrm>
              <a:off x="1952" y="3190"/>
              <a:ext cx="16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63501" name="Oval 33"/>
            <p:cNvSpPr>
              <a:spLocks noChangeArrowheads="1"/>
            </p:cNvSpPr>
            <p:nvPr/>
          </p:nvSpPr>
          <p:spPr bwMode="auto">
            <a:xfrm>
              <a:off x="2051" y="3072"/>
              <a:ext cx="237" cy="23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a:solidFill>
                  <a:prstClr val="white"/>
                </a:solidFill>
              </a:endParaRPr>
            </a:p>
          </p:txBody>
        </p:sp>
      </p:grpSp>
      <p:sp>
        <p:nvSpPr>
          <p:cNvPr id="63493" name="Text Box 34"/>
          <p:cNvSpPr txBox="1">
            <a:spLocks noChangeArrowheads="1"/>
          </p:cNvSpPr>
          <p:nvPr/>
        </p:nvSpPr>
        <p:spPr bwMode="auto">
          <a:xfrm>
            <a:off x="3124200" y="2754868"/>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1800" dirty="0" smtClean="0">
                <a:solidFill>
                  <a:srgbClr val="000099"/>
                </a:solidFill>
              </a:rPr>
              <a:t>“M</a:t>
            </a:r>
            <a:r>
              <a:rPr lang="en-US" sz="1800" dirty="0">
                <a:solidFill>
                  <a:srgbClr val="000099"/>
                </a:solidFill>
              </a:rPr>
              <a:t>/M/</a:t>
            </a:r>
            <a:r>
              <a:rPr lang="en-US" sz="1800" dirty="0" smtClean="0">
                <a:solidFill>
                  <a:srgbClr val="000099"/>
                </a:solidFill>
              </a:rPr>
              <a:t>1” </a:t>
            </a:r>
            <a:r>
              <a:rPr lang="en-US" sz="1800" dirty="0">
                <a:solidFill>
                  <a:srgbClr val="000099"/>
                </a:solidFill>
              </a:rPr>
              <a:t>Service Center</a:t>
            </a:r>
            <a:endParaRPr lang="en-US" sz="2000" dirty="0">
              <a:solidFill>
                <a:srgbClr val="000099"/>
              </a:solidFill>
              <a:latin typeface="Times New Roman" charset="0"/>
            </a:endParaRPr>
          </a:p>
        </p:txBody>
      </p:sp>
      <p:sp>
        <p:nvSpPr>
          <p:cNvPr id="63494" name="Text Box 35"/>
          <p:cNvSpPr txBox="1">
            <a:spLocks noChangeArrowheads="1"/>
          </p:cNvSpPr>
          <p:nvPr/>
        </p:nvSpPr>
        <p:spPr bwMode="auto">
          <a:xfrm>
            <a:off x="559971" y="1824038"/>
            <a:ext cx="20661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99"/>
                </a:solidFill>
              </a:rPr>
              <a:t>offered load</a:t>
            </a:r>
          </a:p>
          <a:p>
            <a:pPr algn="ctr" eaLnBrk="1" hangingPunct="1"/>
            <a:r>
              <a:rPr lang="en-US" sz="1800" dirty="0">
                <a:solidFill>
                  <a:srgbClr val="000099"/>
                </a:solidFill>
              </a:rPr>
              <a:t>request stream @</a:t>
            </a:r>
            <a:r>
              <a:rPr lang="en-US" sz="1800" i="1" dirty="0">
                <a:solidFill>
                  <a:srgbClr val="000099"/>
                </a:solidFill>
              </a:rPr>
              <a:t> </a:t>
            </a:r>
          </a:p>
          <a:p>
            <a:pPr algn="ctr" eaLnBrk="1" hangingPunct="1"/>
            <a:r>
              <a:rPr lang="en-US" sz="1800" i="1" dirty="0">
                <a:solidFill>
                  <a:srgbClr val="000099"/>
                </a:solidFill>
              </a:rPr>
              <a:t>arrival rate</a:t>
            </a:r>
            <a:r>
              <a:rPr lang="en-US" sz="1800" dirty="0">
                <a:solidFill>
                  <a:srgbClr val="000099"/>
                </a:solidFill>
              </a:rPr>
              <a:t> </a:t>
            </a:r>
            <a:r>
              <a:rPr lang="en-US" sz="1800" dirty="0" err="1" smtClean="0">
                <a:solidFill>
                  <a:srgbClr val="000099"/>
                </a:solidFill>
              </a:rPr>
              <a:t>λ</a:t>
            </a:r>
            <a:endParaRPr lang="en-US" sz="1800" dirty="0" smtClean="0">
              <a:solidFill>
                <a:srgbClr val="000099"/>
              </a:solidFill>
            </a:endParaRPr>
          </a:p>
          <a:p>
            <a:pPr algn="ctr" eaLnBrk="1" hangingPunct="1"/>
            <a:r>
              <a:rPr lang="en-US" sz="1800" dirty="0" smtClean="0">
                <a:solidFill>
                  <a:srgbClr val="000099"/>
                </a:solidFill>
              </a:rPr>
              <a:t>(requests/time)</a:t>
            </a:r>
            <a:endParaRPr lang="en-US" sz="1800" dirty="0">
              <a:solidFill>
                <a:srgbClr val="000099"/>
              </a:solidFill>
            </a:endParaRPr>
          </a:p>
        </p:txBody>
      </p:sp>
      <p:sp>
        <p:nvSpPr>
          <p:cNvPr id="63495" name="Text Box 36"/>
          <p:cNvSpPr txBox="1">
            <a:spLocks noChangeArrowheads="1"/>
          </p:cNvSpPr>
          <p:nvPr/>
        </p:nvSpPr>
        <p:spPr bwMode="auto">
          <a:xfrm>
            <a:off x="2819400" y="1411069"/>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i="1" dirty="0" smtClean="0">
                <a:solidFill>
                  <a:srgbClr val="000099"/>
                </a:solidFill>
              </a:rPr>
              <a:t>Requests wait here in FIFO queue</a:t>
            </a:r>
            <a:endParaRPr lang="en-US" sz="1800" i="1" dirty="0">
              <a:solidFill>
                <a:srgbClr val="000099"/>
              </a:solidFill>
            </a:endParaRPr>
          </a:p>
        </p:txBody>
      </p:sp>
      <p:sp>
        <p:nvSpPr>
          <p:cNvPr id="63496" name="Line 37"/>
          <p:cNvSpPr>
            <a:spLocks noChangeShapeType="1"/>
          </p:cNvSpPr>
          <p:nvPr/>
        </p:nvSpPr>
        <p:spPr bwMode="auto">
          <a:xfrm>
            <a:off x="2728913" y="2327275"/>
            <a:ext cx="623887"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63497" name="Line 38"/>
          <p:cNvSpPr>
            <a:spLocks noChangeShapeType="1"/>
          </p:cNvSpPr>
          <p:nvPr/>
        </p:nvSpPr>
        <p:spPr bwMode="auto">
          <a:xfrm>
            <a:off x="7620000" y="2327275"/>
            <a:ext cx="62388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white"/>
              </a:solidFill>
            </a:endParaRPr>
          </a:p>
        </p:txBody>
      </p:sp>
      <p:sp>
        <p:nvSpPr>
          <p:cNvPr id="63498" name="Text Box 39"/>
          <p:cNvSpPr txBox="1">
            <a:spLocks noChangeArrowheads="1"/>
          </p:cNvSpPr>
          <p:nvPr/>
        </p:nvSpPr>
        <p:spPr bwMode="auto">
          <a:xfrm>
            <a:off x="5105400" y="1600200"/>
            <a:ext cx="26050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99"/>
                </a:solidFill>
              </a:rPr>
              <a:t>Handle request: task occupies center for </a:t>
            </a:r>
            <a:r>
              <a:rPr lang="en-US" sz="1800" dirty="0" smtClean="0">
                <a:solidFill>
                  <a:srgbClr val="000099"/>
                </a:solidFill>
              </a:rPr>
              <a:t>mean </a:t>
            </a:r>
            <a:r>
              <a:rPr lang="en-US" sz="1800" dirty="0">
                <a:solidFill>
                  <a:srgbClr val="000099"/>
                </a:solidFill>
              </a:rPr>
              <a:t>service demand </a:t>
            </a:r>
            <a:r>
              <a:rPr lang="en-US" sz="1800" i="1" dirty="0" smtClean="0">
                <a:solidFill>
                  <a:srgbClr val="000099"/>
                </a:solidFill>
              </a:rPr>
              <a:t>D </a:t>
            </a:r>
            <a:r>
              <a:rPr lang="en-US" sz="1800" dirty="0" smtClean="0">
                <a:solidFill>
                  <a:srgbClr val="000099"/>
                </a:solidFill>
              </a:rPr>
              <a:t>time units</a:t>
            </a:r>
            <a:endParaRPr lang="en-US" sz="1800" i="1" dirty="0">
              <a:solidFill>
                <a:srgbClr val="000099"/>
              </a:solidFill>
            </a:endParaRPr>
          </a:p>
        </p:txBody>
      </p:sp>
    </p:spTree>
    <p:extLst>
      <p:ext uri="{BB962C8B-B14F-4D97-AF65-F5344CB8AC3E}">
        <p14:creationId xmlns:p14="http://schemas.microsoft.com/office/powerpoint/2010/main" val="2344617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19.png"/></Relationships>
</file>

<file path=ppt/theme/theme1.xml><?xml version="1.0" encoding="utf-8"?>
<a:theme xmlns:a="http://schemas.openxmlformats.org/drawingml/2006/main" name="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inHec Template v10">
  <a:themeElements>
    <a:clrScheme name="WinHec Template v10 1">
      <a:dk1>
        <a:srgbClr val="000000"/>
      </a:dk1>
      <a:lt1>
        <a:srgbClr val="FFFFFF"/>
      </a:lt1>
      <a:dk2>
        <a:srgbClr val="00478E"/>
      </a:dk2>
      <a:lt2>
        <a:srgbClr val="F7AB3B"/>
      </a:lt2>
      <a:accent1>
        <a:srgbClr val="F2D468"/>
      </a:accent1>
      <a:accent2>
        <a:srgbClr val="F5862B"/>
      </a:accent2>
      <a:accent3>
        <a:srgbClr val="AAB1C6"/>
      </a:accent3>
      <a:accent4>
        <a:srgbClr val="DADADA"/>
      </a:accent4>
      <a:accent5>
        <a:srgbClr val="F7E6B9"/>
      </a:accent5>
      <a:accent6>
        <a:srgbClr val="DE7926"/>
      </a:accent6>
      <a:hlink>
        <a:srgbClr val="4FC95B"/>
      </a:hlink>
      <a:folHlink>
        <a:srgbClr val="40A1F2"/>
      </a:folHlink>
    </a:clrScheme>
    <a:fontScheme name="WinHec Template v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WinHec Template v10 1">
        <a:dk1>
          <a:srgbClr val="000000"/>
        </a:dk1>
        <a:lt1>
          <a:srgbClr val="FFFFFF"/>
        </a:lt1>
        <a:dk2>
          <a:srgbClr val="00478E"/>
        </a:dk2>
        <a:lt2>
          <a:srgbClr val="F7AB3B"/>
        </a:lt2>
        <a:accent1>
          <a:srgbClr val="F2D468"/>
        </a:accent1>
        <a:accent2>
          <a:srgbClr val="F5862B"/>
        </a:accent2>
        <a:accent3>
          <a:srgbClr val="AAB1C6"/>
        </a:accent3>
        <a:accent4>
          <a:srgbClr val="DADADA"/>
        </a:accent4>
        <a:accent5>
          <a:srgbClr val="F7E6B9"/>
        </a:accent5>
        <a:accent6>
          <a:srgbClr val="DE7926"/>
        </a:accent6>
        <a:hlink>
          <a:srgbClr val="4FC95B"/>
        </a:hlink>
        <a:folHlink>
          <a:srgbClr val="40A1F2"/>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_HP_Light">
  <a:themeElements>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fontScheme name="Blue_HP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00_light_52206_2">
  <a:themeElements>
    <a:clrScheme name="2000_light_52206_2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2000_light_52206_2">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2000_light_52206_2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fontScheme name="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whi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otalTime>100488</TotalTime>
  <Words>5410</Words>
  <Application>Microsoft Macintosh PowerPoint</Application>
  <PresentationFormat>On-screen Show (4:3)</PresentationFormat>
  <Paragraphs>715</Paragraphs>
  <Slides>75</Slides>
  <Notes>7</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75</vt:i4>
      </vt:variant>
    </vt:vector>
  </HeadingPairs>
  <TitlesOfParts>
    <vt:vector size="91" baseType="lpstr">
      <vt:lpstr>Default Design</vt:lpstr>
      <vt:lpstr>1_Default Design</vt:lpstr>
      <vt:lpstr>2_Default Design</vt:lpstr>
      <vt:lpstr>Blue_HP_Light</vt:lpstr>
      <vt:lpstr>2000_light_52206_2</vt:lpstr>
      <vt:lpstr>1_white</vt:lpstr>
      <vt:lpstr>4_Default Design</vt:lpstr>
      <vt:lpstr>3_Default Design</vt:lpstr>
      <vt:lpstr>17_Default Design</vt:lpstr>
      <vt:lpstr>5_Default Design</vt:lpstr>
      <vt:lpstr>18_Default Design</vt:lpstr>
      <vt:lpstr>8_Default Design</vt:lpstr>
      <vt:lpstr>6_Default Design</vt:lpstr>
      <vt:lpstr>Default - Title Slide</vt:lpstr>
      <vt:lpstr>WinHec Template v10</vt:lpstr>
      <vt:lpstr>Photo Editor Photo</vt:lpstr>
      <vt:lpstr>PowerPoint Presentation</vt:lpstr>
      <vt:lpstr>A simple, familiar example</vt:lpstr>
      <vt:lpstr>A service</vt:lpstr>
      <vt:lpstr>The Steve Yegge rant, part 1 Products vs. Platforms</vt:lpstr>
      <vt:lpstr>PowerPoint Presentation</vt:lpstr>
      <vt:lpstr>SaaS platforms</vt:lpstr>
      <vt:lpstr>Server performance</vt:lpstr>
      <vt:lpstr>Understanding performance: queues</vt:lpstr>
      <vt:lpstr>Queuing Theory for Busy People</vt:lpstr>
      <vt:lpstr>Ideal throughput: cartoon version</vt:lpstr>
      <vt:lpstr>Throughput: reality</vt:lpstr>
      <vt:lpstr>Utilization</vt:lpstr>
      <vt:lpstr>Utilization: cartoon version</vt:lpstr>
      <vt:lpstr>The Utilization “Law”</vt:lpstr>
      <vt:lpstr>It just makes sense</vt:lpstr>
      <vt:lpstr>Understanding utilization and throughput</vt:lpstr>
      <vt:lpstr>Understanding utilization and throughput</vt:lpstr>
      <vt:lpstr>Understanding bottlenecks</vt:lpstr>
      <vt:lpstr>Mean response time (R) for a center</vt:lpstr>
      <vt:lpstr>Little’s Law</vt:lpstr>
      <vt:lpstr>Inverse Idle Time “Law”</vt:lpstr>
      <vt:lpstr>Why Little’s Law is important</vt:lpstr>
      <vt:lpstr>PowerPoint Presentation</vt:lpstr>
      <vt:lpstr>Managing scalable performance</vt:lpstr>
      <vt:lpstr>Improving performance (X and R)</vt:lpstr>
      <vt:lpstr>PowerPoint Presentation</vt:lpstr>
      <vt:lpstr>Saturation and response time</vt:lpstr>
      <vt:lpstr>Improving response time</vt:lpstr>
      <vt:lpstr>PowerPoint Presentation</vt:lpstr>
      <vt:lpstr>Managing overload</vt:lpstr>
      <vt:lpstr>Options for overload</vt:lpstr>
      <vt:lpstr>Scaling a service</vt:lpstr>
      <vt:lpstr>Scale-up vs. scale-out</vt:lpstr>
      <vt:lpstr>Concept: load spreading</vt:lpstr>
      <vt:lpstr>Service scaling and bottlenecks</vt:lpstr>
      <vt:lpstr>Storage tier: key-value stores</vt:lpstr>
      <vt:lpstr>Bottlenecks and hot spots: analysis</vt:lpstr>
      <vt:lpstr>PowerPoint Presentation</vt:lpstr>
      <vt:lpstr>PowerPoint Presentation</vt:lpstr>
      <vt:lpstr>“Elastic Cloud”</vt:lpstr>
      <vt:lpstr>Elastic scaling: “pay as you grow”</vt:lpstr>
      <vt:lpstr>Elastic scaling: points</vt:lpstr>
      <vt:lpstr>PowerPoint Presentation</vt:lpstr>
      <vt:lpstr>PowerPoint Presentation</vt:lpstr>
      <vt:lpstr>PowerPoint Presentation</vt:lpstr>
      <vt:lpstr>Cumulative Distribution Function (CDF)</vt:lpstr>
      <vt:lpstr>SEDA Lessons</vt:lpstr>
      <vt:lpstr>Limits of scalable performance</vt:lpstr>
      <vt:lpstr>Parallelization A simple treatment</vt:lpstr>
      <vt:lpstr>Amdahl’s Law</vt:lpstr>
      <vt:lpstr>Amdahl’s Law</vt:lpstr>
      <vt:lpstr>Virtual Cloud hosting</vt:lpstr>
      <vt:lpstr>                   EC2 Elastic Compute Cloud                         The canonical public cloud</vt:lpstr>
      <vt:lpstr>PowerPoint Presentation</vt:lpstr>
      <vt:lpstr>OpenStack, the Cloud Operating System</vt:lpstr>
      <vt:lpstr>Host/guest model </vt:lpstr>
      <vt:lpstr>IaaS: Infrastructure as a Service</vt:lpstr>
      <vt:lpstr>PowerPoint Presentation</vt:lpstr>
      <vt:lpstr>PowerPoint Presentation</vt:lpstr>
      <vt:lpstr>Native virtual machines (VMs)</vt:lpstr>
      <vt:lpstr>PowerPoint Presentation</vt:lpstr>
      <vt:lpstr>Virtualization support: VT</vt:lpstr>
      <vt:lpstr>VT in a Nutshell</vt:lpstr>
      <vt:lpstr>VT: core modes</vt:lpstr>
      <vt:lpstr>CPU Virtualization With VT-x</vt:lpstr>
      <vt:lpstr>Virtual Machines + Virtual Memory</vt:lpstr>
      <vt:lpstr>Three address spaces</vt:lpstr>
      <vt:lpstr>TLB caches VA-&gt;MA mappings</vt:lpstr>
      <vt:lpstr>Image/Template/Virtual Appliance</vt:lpstr>
      <vt:lpstr>Thank you, VMware</vt:lpstr>
      <vt:lpstr>Containers</vt:lpstr>
      <vt:lpstr>NOTREACHED</vt:lpstr>
      <vt:lpstr>GENI: slices and federation</vt:lpstr>
      <vt:lpstr>ExoGENI.net</vt:lpstr>
      <vt:lpstr>ExoGENI.net: cartoon version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5261</cp:revision>
  <cp:lastPrinted>2014-11-12T20:05:00Z</cp:lastPrinted>
  <dcterms:created xsi:type="dcterms:W3CDTF">2011-04-11T18:52:21Z</dcterms:created>
  <dcterms:modified xsi:type="dcterms:W3CDTF">2016-05-03T12:49:59Z</dcterms:modified>
  <cp:category/>
</cp:coreProperties>
</file>