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6" r:id="rId2"/>
    <p:sldMasterId id="2147483817" r:id="rId3"/>
    <p:sldMasterId id="2147483883" r:id="rId4"/>
    <p:sldMasterId id="2147484045" r:id="rId5"/>
    <p:sldMasterId id="2147486669" r:id="rId6"/>
    <p:sldMasterId id="2147486674" r:id="rId7"/>
    <p:sldMasterId id="2147486729" r:id="rId8"/>
    <p:sldMasterId id="2147486741" r:id="rId9"/>
    <p:sldMasterId id="2147486747" r:id="rId10"/>
  </p:sldMasterIdLst>
  <p:notesMasterIdLst>
    <p:notesMasterId r:id="rId89"/>
  </p:notesMasterIdLst>
  <p:handoutMasterIdLst>
    <p:handoutMasterId r:id="rId90"/>
  </p:handoutMasterIdLst>
  <p:sldIdLst>
    <p:sldId id="256" r:id="rId11"/>
    <p:sldId id="1110" r:id="rId12"/>
    <p:sldId id="1129" r:id="rId13"/>
    <p:sldId id="1087" r:id="rId14"/>
    <p:sldId id="1086" r:id="rId15"/>
    <p:sldId id="1128" r:id="rId16"/>
    <p:sldId id="1127" r:id="rId17"/>
    <p:sldId id="1125" r:id="rId18"/>
    <p:sldId id="1126" r:id="rId19"/>
    <p:sldId id="1131" r:id="rId20"/>
    <p:sldId id="1156" r:id="rId21"/>
    <p:sldId id="1157" r:id="rId22"/>
    <p:sldId id="1158" r:id="rId23"/>
    <p:sldId id="1155" r:id="rId24"/>
    <p:sldId id="1130" r:id="rId25"/>
    <p:sldId id="1132" r:id="rId26"/>
    <p:sldId id="1133" r:id="rId27"/>
    <p:sldId id="1134" r:id="rId28"/>
    <p:sldId id="1135" r:id="rId29"/>
    <p:sldId id="1136" r:id="rId30"/>
    <p:sldId id="1029" r:id="rId31"/>
    <p:sldId id="1159" r:id="rId32"/>
    <p:sldId id="1160" r:id="rId33"/>
    <p:sldId id="1161" r:id="rId34"/>
    <p:sldId id="1117" r:id="rId35"/>
    <p:sldId id="1095" r:id="rId36"/>
    <p:sldId id="1111" r:id="rId37"/>
    <p:sldId id="1116" r:id="rId38"/>
    <p:sldId id="1118" r:id="rId39"/>
    <p:sldId id="1092" r:id="rId40"/>
    <p:sldId id="1028" r:id="rId41"/>
    <p:sldId id="1123" r:id="rId42"/>
    <p:sldId id="1093" r:id="rId43"/>
    <p:sldId id="1094" r:id="rId44"/>
    <p:sldId id="1096" r:id="rId45"/>
    <p:sldId id="1106" r:id="rId46"/>
    <p:sldId id="1186" r:id="rId47"/>
    <p:sldId id="1124" r:id="rId48"/>
    <p:sldId id="1162" r:id="rId49"/>
    <p:sldId id="1143" r:id="rId50"/>
    <p:sldId id="1137" r:id="rId51"/>
    <p:sldId id="1138" r:id="rId52"/>
    <p:sldId id="1145" r:id="rId53"/>
    <p:sldId id="1141" r:id="rId54"/>
    <p:sldId id="1146" r:id="rId55"/>
    <p:sldId id="1147" r:id="rId56"/>
    <p:sldId id="1148" r:id="rId57"/>
    <p:sldId id="1149" r:id="rId58"/>
    <p:sldId id="1150" r:id="rId59"/>
    <p:sldId id="1169" r:id="rId60"/>
    <p:sldId id="1184" r:id="rId61"/>
    <p:sldId id="1144" r:id="rId62"/>
    <p:sldId id="1151" r:id="rId63"/>
    <p:sldId id="1152" r:id="rId64"/>
    <p:sldId id="1153" r:id="rId65"/>
    <p:sldId id="1154" r:id="rId66"/>
    <p:sldId id="1188" r:id="rId67"/>
    <p:sldId id="1170" r:id="rId68"/>
    <p:sldId id="1185" r:id="rId69"/>
    <p:sldId id="1171" r:id="rId70"/>
    <p:sldId id="1172" r:id="rId71"/>
    <p:sldId id="1176" r:id="rId72"/>
    <p:sldId id="1177" r:id="rId73"/>
    <p:sldId id="1178" r:id="rId74"/>
    <p:sldId id="1179" r:id="rId75"/>
    <p:sldId id="1180" r:id="rId76"/>
    <p:sldId id="1181" r:id="rId77"/>
    <p:sldId id="1182" r:id="rId78"/>
    <p:sldId id="1163" r:id="rId79"/>
    <p:sldId id="1168" r:id="rId80"/>
    <p:sldId id="1183" r:id="rId81"/>
    <p:sldId id="1164" r:id="rId82"/>
    <p:sldId id="1173" r:id="rId83"/>
    <p:sldId id="1174" r:id="rId84"/>
    <p:sldId id="1175" r:id="rId85"/>
    <p:sldId id="1165" r:id="rId86"/>
    <p:sldId id="1166" r:id="rId87"/>
    <p:sldId id="1167" r:id="rId88"/>
  </p:sldIdLst>
  <p:sldSz cx="9144000" cy="6858000" type="screen4x3"/>
  <p:notesSz cx="6858000" cy="9144000"/>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1pPr>
    <a:lvl2pPr marL="742950" indent="-28575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2pPr>
    <a:lvl3pPr marL="11430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3pPr>
    <a:lvl4pPr marL="16002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4pPr>
    <a:lvl5pPr marL="2057400" indent="-228600" algn="l" defTabSz="457200" rtl="0" fontAlgn="base">
      <a:spcBef>
        <a:spcPct val="0"/>
      </a:spcBef>
      <a:spcAft>
        <a:spcPct val="0"/>
      </a:spcAft>
      <a:defRPr sz="2400" kern="1200">
        <a:solidFill>
          <a:schemeClr val="bg1"/>
        </a:solidFill>
        <a:latin typeface="Arial" charset="0"/>
        <a:ea typeface="ＭＳ Ｐゴシック" charset="0"/>
        <a:cs typeface="ＭＳ Ｐゴシック" charset="0"/>
      </a:defRPr>
    </a:lvl5pPr>
    <a:lvl6pPr marL="2286000" algn="l" defTabSz="457200" rtl="0" eaLnBrk="1" latinLnBrk="0" hangingPunct="1">
      <a:defRPr sz="2400" kern="1200">
        <a:solidFill>
          <a:schemeClr val="bg1"/>
        </a:solidFill>
        <a:latin typeface="Arial" charset="0"/>
        <a:ea typeface="ＭＳ Ｐゴシック" charset="0"/>
        <a:cs typeface="ＭＳ Ｐゴシック" charset="0"/>
      </a:defRPr>
    </a:lvl6pPr>
    <a:lvl7pPr marL="2743200" algn="l" defTabSz="457200" rtl="0" eaLnBrk="1" latinLnBrk="0" hangingPunct="1">
      <a:defRPr sz="2400" kern="1200">
        <a:solidFill>
          <a:schemeClr val="bg1"/>
        </a:solidFill>
        <a:latin typeface="Arial" charset="0"/>
        <a:ea typeface="ＭＳ Ｐゴシック" charset="0"/>
        <a:cs typeface="ＭＳ Ｐゴシック" charset="0"/>
      </a:defRPr>
    </a:lvl7pPr>
    <a:lvl8pPr marL="3200400" algn="l" defTabSz="457200" rtl="0" eaLnBrk="1" latinLnBrk="0" hangingPunct="1">
      <a:defRPr sz="2400" kern="1200">
        <a:solidFill>
          <a:schemeClr val="bg1"/>
        </a:solidFill>
        <a:latin typeface="Arial" charset="0"/>
        <a:ea typeface="ＭＳ Ｐゴシック" charset="0"/>
        <a:cs typeface="ＭＳ Ｐゴシック" charset="0"/>
      </a:defRPr>
    </a:lvl8pPr>
    <a:lvl9pPr marL="3657600" algn="l" defTabSz="457200" rtl="0" eaLnBrk="1" latinLnBrk="0" hangingPunct="1">
      <a:defRPr sz="2400" kern="1200">
        <a:solidFill>
          <a:schemeClr val="bg1"/>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70F"/>
    <a:srgbClr val="00264D"/>
    <a:srgbClr val="636464"/>
    <a:srgbClr val="F3F3F3"/>
    <a:srgbClr val="46FF77"/>
    <a:srgbClr val="E8161F"/>
    <a:srgbClr val="E8E1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78285"/>
  </p:normalViewPr>
  <p:slideViewPr>
    <p:cSldViewPr>
      <p:cViewPr>
        <p:scale>
          <a:sx n="75" d="100"/>
          <a:sy n="75" d="100"/>
        </p:scale>
        <p:origin x="-1032" y="-1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8048"/>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73" Type="http://schemas.openxmlformats.org/officeDocument/2006/relationships/slide" Target="slides/slide63.xml"/><Relationship Id="rId74" Type="http://schemas.openxmlformats.org/officeDocument/2006/relationships/slide" Target="slides/slide64.xml"/><Relationship Id="rId75" Type="http://schemas.openxmlformats.org/officeDocument/2006/relationships/slide" Target="slides/slide65.xml"/><Relationship Id="rId76" Type="http://schemas.openxmlformats.org/officeDocument/2006/relationships/slide" Target="slides/slide66.xml"/><Relationship Id="rId77" Type="http://schemas.openxmlformats.org/officeDocument/2006/relationships/slide" Target="slides/slide67.xml"/><Relationship Id="rId78" Type="http://schemas.openxmlformats.org/officeDocument/2006/relationships/slide" Target="slides/slide68.xml"/><Relationship Id="rId79" Type="http://schemas.openxmlformats.org/officeDocument/2006/relationships/slide" Target="slides/slide69.xml"/><Relationship Id="rId90" Type="http://schemas.openxmlformats.org/officeDocument/2006/relationships/handoutMaster" Target="handoutMasters/handoutMaster1.xml"/><Relationship Id="rId91" Type="http://schemas.openxmlformats.org/officeDocument/2006/relationships/printerSettings" Target="printerSettings/printerSettings1.bin"/><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80" Type="http://schemas.openxmlformats.org/officeDocument/2006/relationships/slide" Target="slides/slide70.xml"/><Relationship Id="rId81" Type="http://schemas.openxmlformats.org/officeDocument/2006/relationships/slide" Target="slides/slide71.xml"/><Relationship Id="rId82" Type="http://schemas.openxmlformats.org/officeDocument/2006/relationships/slide" Target="slides/slide72.xml"/><Relationship Id="rId83" Type="http://schemas.openxmlformats.org/officeDocument/2006/relationships/slide" Target="slides/slide73.xml"/><Relationship Id="rId84" Type="http://schemas.openxmlformats.org/officeDocument/2006/relationships/slide" Target="slides/slide74.xml"/><Relationship Id="rId85" Type="http://schemas.openxmlformats.org/officeDocument/2006/relationships/slide" Target="slides/slide75.xml"/><Relationship Id="rId86" Type="http://schemas.openxmlformats.org/officeDocument/2006/relationships/slide" Target="slides/slide76.xml"/><Relationship Id="rId87" Type="http://schemas.openxmlformats.org/officeDocument/2006/relationships/slide" Target="slides/slide77.xml"/><Relationship Id="rId88" Type="http://schemas.openxmlformats.org/officeDocument/2006/relationships/slide" Target="slides/slide78.xml"/><Relationship Id="rId8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C7047CAF-C96D-3849-B4B9-71BB22B2D372}" type="datetime1">
              <a:rPr lang="en-US"/>
              <a:pPr>
                <a:defRPr/>
              </a:pPr>
              <a:t>5/3/16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buClr>
                <a:srgbClr val="000000"/>
              </a:buClr>
              <a:buSzPct val="100000"/>
              <a:buFont typeface="Times New Roman" charset="0"/>
              <a:buNone/>
              <a:defRPr sz="120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buClr>
                <a:srgbClr val="000000"/>
              </a:buClr>
              <a:buSzPct val="100000"/>
              <a:buFont typeface="Times New Roman" charset="0"/>
              <a:buNone/>
              <a:defRPr sz="1200">
                <a:cs typeface="Arial" charset="0"/>
              </a:defRPr>
            </a:lvl1pPr>
          </a:lstStyle>
          <a:p>
            <a:pPr>
              <a:defRPr/>
            </a:pPr>
            <a:fld id="{7A10DCA7-16BF-5249-B6E1-15CBB72C333B}" type="slidenum">
              <a:rPr lang="en-US"/>
              <a:pPr>
                <a:defRPr/>
              </a:pPr>
              <a:t>‹#›</a:t>
            </a:fld>
            <a:endParaRPr lang="en-US"/>
          </a:p>
        </p:txBody>
      </p:sp>
    </p:spTree>
    <p:extLst>
      <p:ext uri="{BB962C8B-B14F-4D97-AF65-F5344CB8AC3E}">
        <p14:creationId xmlns:p14="http://schemas.microsoft.com/office/powerpoint/2010/main" val="1550952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1"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89092" name="Text Box 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76"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ea typeface="Arial" charset="0"/>
                <a:cs typeface="Arial" charset="0"/>
              </a:defRPr>
            </a:lvl1pPr>
          </a:lstStyle>
          <a:p>
            <a:pPr>
              <a:defRPr/>
            </a:pPr>
            <a:endParaRPr lang="en-US"/>
          </a:p>
        </p:txBody>
      </p:sp>
      <p:sp>
        <p:nvSpPr>
          <p:cNvPr id="89094"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8"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89096" name="Text Box 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3080"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charset="0"/>
              <a:buNone/>
              <a:tabLst>
                <a:tab pos="723900" algn="l"/>
                <a:tab pos="1447800" algn="l"/>
                <a:tab pos="2171700" algn="l"/>
                <a:tab pos="2895600" algn="l"/>
              </a:tabLst>
              <a:defRPr sz="1200">
                <a:solidFill>
                  <a:srgbClr val="000000"/>
                </a:solidFill>
                <a:latin typeface="Calibri" charset="0"/>
                <a:cs typeface="Arial" charset="0"/>
              </a:defRPr>
            </a:lvl1pPr>
          </a:lstStyle>
          <a:p>
            <a:pPr>
              <a:defRPr/>
            </a:pPr>
            <a:fld id="{D364FDC8-A719-0044-BB93-2E4525EC66DE}" type="slidenum">
              <a:rPr lang="en-US"/>
              <a:pPr>
                <a:defRPr/>
              </a:pPr>
              <a:t>‹#›</a:t>
            </a:fld>
            <a:endParaRPr lang="en-US"/>
          </a:p>
        </p:txBody>
      </p:sp>
    </p:spTree>
    <p:extLst>
      <p:ext uri="{BB962C8B-B14F-4D97-AF65-F5344CB8AC3E}">
        <p14:creationId xmlns:p14="http://schemas.microsoft.com/office/powerpoint/2010/main" val="122569293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ＭＳ Ｐゴシック" charset="-128"/>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EF62EB9B-E420-604E-8C18-71CD287B9E21}" type="slidenum">
              <a:rPr lang="en-US" sz="1200">
                <a:solidFill>
                  <a:srgbClr val="000000"/>
                </a:solidFill>
                <a:latin typeface="Calibri" charset="0"/>
              </a:rPr>
              <a:pPr eaLnBrk="1" hangingPunct="1"/>
              <a:t>1</a:t>
            </a:fld>
            <a:endParaRPr lang="en-US" sz="1200">
              <a:solidFill>
                <a:srgbClr val="000000"/>
              </a:solidFill>
              <a:latin typeface="Calibri" charset="0"/>
            </a:endParaRPr>
          </a:p>
        </p:txBody>
      </p:sp>
      <p:sp>
        <p:nvSpPr>
          <p:cNvPr id="911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charset="0"/>
              <a:buNone/>
            </a:pPr>
            <a:endParaRPr lang="en-US" sz="1800"/>
          </a:p>
        </p:txBody>
      </p:sp>
      <p:sp>
        <p:nvSpPr>
          <p:cNvPr id="91140" name="Rectangle 2"/>
          <p:cNvSpPr>
            <a:spLocks noGrp="1" noChangeArrowheads="1"/>
          </p:cNvSpPr>
          <p:nvPr>
            <p:ph type="body"/>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933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 task has to wait its turn for the CPU, and the result is that it gets a tiny fraction of the performance it could get.</a:t>
            </a:r>
          </a:p>
          <a:p>
            <a:r>
              <a:rPr lang="en-US" dirty="0" smtClean="0"/>
              <a:t>By contrast the compute bound</a:t>
            </a:r>
          </a:p>
          <a:p>
            <a:endParaRPr lang="en-US" dirty="0" smtClean="0"/>
          </a:p>
          <a:p>
            <a:r>
              <a:rPr lang="en-US" dirty="0" smtClean="0"/>
              <a:t>We could shorten the RR quantum,</a:t>
            </a:r>
            <a:r>
              <a:rPr lang="en-US" baseline="0" dirty="0" smtClean="0"/>
              <a:t> and that would help, but it would increase overhead.</a:t>
            </a:r>
          </a:p>
          <a:p>
            <a:endParaRPr lang="en-US" baseline="0" dirty="0" smtClean="0"/>
          </a:p>
          <a:p>
            <a:r>
              <a:rPr lang="en-US" baseline="0" dirty="0" smtClean="0"/>
              <a:t>what would this do under SJF?  Every time the task returns to the CPU, it would get scheduled immediately!</a:t>
            </a:r>
            <a:endParaRPr lang="en-US" dirty="0"/>
          </a:p>
        </p:txBody>
      </p:sp>
      <p:sp>
        <p:nvSpPr>
          <p:cNvPr id="4" name="Slide Number Placeholder 3"/>
          <p:cNvSpPr>
            <a:spLocks noGrp="1"/>
          </p:cNvSpPr>
          <p:nvPr>
            <p:ph type="sldNum" sz="quarter" idx="10"/>
          </p:nvPr>
        </p:nvSpPr>
        <p:spPr/>
        <p:txBody>
          <a:bodyPr/>
          <a:lstStyle/>
          <a:p>
            <a:fld id="{87D3955F-9E14-2048-A3C7-B473A3FD9833}" type="slidenum">
              <a:rPr lang="en-US" smtClean="0"/>
              <a:pPr/>
              <a:t>15</a:t>
            </a:fld>
            <a:endParaRPr lang="en-US"/>
          </a:p>
        </p:txBody>
      </p:sp>
    </p:spTree>
    <p:extLst>
      <p:ext uri="{BB962C8B-B14F-4D97-AF65-F5344CB8AC3E}">
        <p14:creationId xmlns:p14="http://schemas.microsoft.com/office/powerpoint/2010/main" val="76179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atin typeface="Times New Roman" charset="0"/>
                <a:ea typeface="ＭＳ Ｐゴシック" charset="0"/>
                <a:cs typeface="ＭＳ Ｐゴシック" charset="0"/>
              </a:rPr>
              <a:t>Linux uses a bitmap priority array to figure which queues are populated.  X86 provides a find-first-set-bit instruction.</a:t>
            </a:r>
          </a:p>
          <a:p>
            <a:endParaRPr lang="en-US">
              <a:latin typeface="Times New Roman" charset="0"/>
              <a:ea typeface="ＭＳ Ｐゴシック" charset="0"/>
              <a:cs typeface="ＭＳ Ｐゴシック" charset="0"/>
            </a:endParaRPr>
          </a:p>
          <a:p>
            <a:r>
              <a:rPr lang="en-US">
                <a:latin typeface="Times New Roman" charset="0"/>
                <a:ea typeface="ＭＳ Ｐゴシック" charset="0"/>
                <a:cs typeface="ＭＳ Ｐゴシック" charset="0"/>
              </a:rPr>
              <a:t>That is the vaunted Linux </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O(1)</a:t>
            </a:r>
            <a:r>
              <a:rPr lang="ja-JP" altLang="en-US">
                <a:latin typeface="Times New Roman" charset="0"/>
                <a:ea typeface="ＭＳ Ｐゴシック" charset="0"/>
                <a:cs typeface="ＭＳ Ｐゴシック" charset="0"/>
              </a:rPr>
              <a:t>”</a:t>
            </a:r>
            <a:r>
              <a:rPr lang="en-US" altLang="ja-JP">
                <a:latin typeface="Times New Roman" charset="0"/>
                <a:ea typeface="ＭＳ Ｐゴシック" charset="0"/>
                <a:cs typeface="ＭＳ Ｐゴシック" charset="0"/>
              </a:rPr>
              <a:t> scheduler.</a:t>
            </a:r>
            <a:endParaRPr lang="en-US">
              <a:latin typeface="Times New Roman" charset="0"/>
              <a:ea typeface="ＭＳ Ｐゴシック" charset="0"/>
              <a:cs typeface="ＭＳ Ｐゴシック" charset="0"/>
            </a:endParaRPr>
          </a:p>
        </p:txBody>
      </p:sp>
      <p:sp>
        <p:nvSpPr>
          <p:cNvPr id="37891"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E631CC5-571C-9342-BC91-5F4034AE7D6C}" type="slidenum">
              <a:rPr lang="en-US" sz="1200">
                <a:solidFill>
                  <a:prstClr val="black"/>
                </a:solidFill>
                <a:latin typeface="Times New Roman" charset="0"/>
              </a:rPr>
              <a:pPr eaLnBrk="1" hangingPunct="1"/>
              <a:t>19</a:t>
            </a:fld>
            <a:endParaRPr lang="en-US" sz="1200">
              <a:solidFill>
                <a:prstClr val="black"/>
              </a:solidFill>
              <a:latin typeface="Times New Roman" charset="0"/>
            </a:endParaRPr>
          </a:p>
        </p:txBody>
      </p:sp>
    </p:spTree>
    <p:extLst>
      <p:ext uri="{BB962C8B-B14F-4D97-AF65-F5344CB8AC3E}">
        <p14:creationId xmlns:p14="http://schemas.microsoft.com/office/powerpoint/2010/main" val="157308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smtClean="0"/>
              <a:t>Green: active file system</a:t>
            </a:r>
          </a:p>
          <a:p>
            <a:pPr>
              <a:defRPr/>
            </a:pPr>
            <a:r>
              <a:rPr lang="en-US" dirty="0" smtClean="0"/>
              <a:t>Key point: never overwrite existing data</a:t>
            </a:r>
          </a:p>
          <a:p>
            <a:pPr>
              <a:defRPr/>
            </a:pPr>
            <a:r>
              <a:rPr lang="en-US" dirty="0" smtClean="0"/>
              <a:t>CP: flush all “dirty” buffers to disk, update the root </a:t>
            </a:r>
            <a:r>
              <a:rPr lang="en-US" dirty="0" err="1" smtClean="0"/>
              <a:t>inode</a:t>
            </a:r>
            <a:r>
              <a:rPr lang="en-US" dirty="0" smtClean="0"/>
              <a:t> (move the active file system forward)</a:t>
            </a:r>
          </a:p>
          <a:p>
            <a:pPr>
              <a:defRPr/>
            </a:pPr>
            <a:r>
              <a:rPr lang="en-US" dirty="0" smtClean="0"/>
              <a:t>Root </a:t>
            </a:r>
            <a:r>
              <a:rPr lang="en-US" dirty="0" err="1" smtClean="0"/>
              <a:t>Inode</a:t>
            </a:r>
            <a:r>
              <a:rPr lang="en-US" dirty="0" smtClean="0"/>
              <a:t> -&gt; </a:t>
            </a:r>
            <a:r>
              <a:rPr lang="en-US" dirty="0" err="1" smtClean="0"/>
              <a:t>Inode</a:t>
            </a:r>
            <a:r>
              <a:rPr lang="en-US" dirty="0" smtClean="0"/>
              <a:t> File -&gt; </a:t>
            </a:r>
            <a:r>
              <a:rPr lang="en-US" dirty="0" err="1" smtClean="0"/>
              <a:t>Blockmap</a:t>
            </a:r>
            <a:endParaRPr lang="en-US" dirty="0" smtClean="0"/>
          </a:p>
          <a:p>
            <a:pPr>
              <a:defRPr/>
            </a:pPr>
            <a:endParaRPr lang="en-US" dirty="0" smtClean="0"/>
          </a:p>
          <a:p>
            <a:pPr>
              <a:defRPr/>
            </a:pPr>
            <a:r>
              <a:rPr lang="en-US" dirty="0" smtClean="0"/>
              <a:t>Nets you:</a:t>
            </a:r>
          </a:p>
          <a:p>
            <a:pPr marL="171450" indent="-171450">
              <a:buFontTx/>
              <a:buChar char="•"/>
              <a:defRPr/>
            </a:pPr>
            <a:r>
              <a:rPr lang="en-US" dirty="0" smtClean="0"/>
              <a:t>Snapshot</a:t>
            </a:r>
          </a:p>
          <a:p>
            <a:pPr marL="171450" indent="-171450">
              <a:buFontTx/>
              <a:buChar char="•"/>
              <a:defRPr/>
            </a:pPr>
            <a:r>
              <a:rPr lang="en-US" dirty="0" err="1" smtClean="0"/>
              <a:t>Dedupe</a:t>
            </a:r>
            <a:endParaRPr lang="en-US" dirty="0"/>
          </a:p>
        </p:txBody>
      </p:sp>
      <p:sp>
        <p:nvSpPr>
          <p:cNvPr id="76803"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A8AAF08D-1F6E-D848-AED8-434DE4B9C889}" type="slidenum">
              <a:rPr lang="en-US" sz="1200">
                <a:solidFill>
                  <a:srgbClr val="000000"/>
                </a:solidFill>
                <a:latin typeface="Calibri" charset="0"/>
                <a:cs typeface="Arial" charset="0"/>
              </a:rPr>
              <a:pPr eaLnBrk="1" hangingPunct="1"/>
              <a:t>67</a:t>
            </a:fld>
            <a:endParaRPr lang="en-US" sz="1200">
              <a:solidFill>
                <a:srgbClr val="000000"/>
              </a:solidFill>
              <a:latin typeface="Calibri" charset="0"/>
              <a:cs typeface="Arial" charset="0"/>
            </a:endParaRPr>
          </a:p>
        </p:txBody>
      </p:sp>
    </p:spTree>
    <p:extLst>
      <p:ext uri="{BB962C8B-B14F-4D97-AF65-F5344CB8AC3E}">
        <p14:creationId xmlns:p14="http://schemas.microsoft.com/office/powerpoint/2010/main" val="1343861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themeOverride" Target="../theme/themeOverride1.xml"/><Relationship Id="rId2"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2.png"/><Relationship Id="rId5" Type="http://schemas.openxmlformats.org/officeDocument/2006/relationships/image" Target="../media/image17.jpeg"/><Relationship Id="rId6" Type="http://schemas.openxmlformats.org/officeDocument/2006/relationships/image" Target="../media/image18.png"/><Relationship Id="rId7" Type="http://schemas.openxmlformats.org/officeDocument/2006/relationships/image" Target="../media/image15.png"/><Relationship Id="rId8" Type="http://schemas.openxmlformats.org/officeDocument/2006/relationships/oleObject" Target="../embeddings/oleObject2.bin"/><Relationship Id="rId9"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DB9E310-3D9E-3F45-AF8B-044398DE939B}" type="slidenum">
              <a:rPr lang="en-US"/>
              <a:pPr>
                <a:defRPr/>
              </a:pPr>
              <a:t>‹#›</a:t>
            </a:fld>
            <a:endParaRPr lang="en-US"/>
          </a:p>
        </p:txBody>
      </p:sp>
    </p:spTree>
    <p:extLst>
      <p:ext uri="{BB962C8B-B14F-4D97-AF65-F5344CB8AC3E}">
        <p14:creationId xmlns:p14="http://schemas.microsoft.com/office/powerpoint/2010/main" val="3632180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0768C598-8763-5548-A866-F73FC87F42C5}" type="slidenum">
              <a:rPr lang="en-US"/>
              <a:pPr>
                <a:defRPr/>
              </a:pPr>
              <a:t>‹#›</a:t>
            </a:fld>
            <a:endParaRPr lang="en-US"/>
          </a:p>
        </p:txBody>
      </p:sp>
    </p:spTree>
    <p:extLst>
      <p:ext uri="{BB962C8B-B14F-4D97-AF65-F5344CB8AC3E}">
        <p14:creationId xmlns:p14="http://schemas.microsoft.com/office/powerpoint/2010/main" val="225043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39725"/>
            <a:ext cx="2055812" cy="6051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9725"/>
            <a:ext cx="6018213" cy="6051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8BE9067-5B39-5546-B182-CCAC813C82F2}" type="slidenum">
              <a:rPr lang="en-US"/>
              <a:pPr>
                <a:defRPr/>
              </a:pPr>
              <a:t>‹#›</a:t>
            </a:fld>
            <a:endParaRPr lang="en-US"/>
          </a:p>
        </p:txBody>
      </p:sp>
    </p:spTree>
    <p:extLst>
      <p:ext uri="{BB962C8B-B14F-4D97-AF65-F5344CB8AC3E}">
        <p14:creationId xmlns:p14="http://schemas.microsoft.com/office/powerpoint/2010/main" val="934697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ENI-logo-fin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userDrawn="1"/>
        </p:nvSpPr>
        <p:spPr bwMode="auto">
          <a:xfrm>
            <a:off x="482600" y="6577013"/>
            <a:ext cx="330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pic>
        <p:nvPicPr>
          <p:cNvPr id="7" name="Picture 15" descr="nsf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a:t>Click to edit Master title style</a:t>
            </a:r>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a:t>Click to edit Master subtitle style</a:t>
            </a:r>
          </a:p>
        </p:txBody>
      </p:sp>
    </p:spTree>
    <p:extLst>
      <p:ext uri="{BB962C8B-B14F-4D97-AF65-F5344CB8AC3E}">
        <p14:creationId xmlns:p14="http://schemas.microsoft.com/office/powerpoint/2010/main" val="3551413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65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1980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8410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161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466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62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4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sldNum" idx="10"/>
          </p:nvPr>
        </p:nvSpPr>
        <p:spPr>
          <a:ln/>
        </p:spPr>
        <p:txBody>
          <a:bodyPr/>
          <a:lstStyle>
            <a:lvl1pPr>
              <a:defRPr/>
            </a:lvl1pPr>
          </a:lstStyle>
          <a:p>
            <a:pPr>
              <a:defRPr/>
            </a:pPr>
            <a:fld id="{15DCCD64-736D-2141-9760-3F517FDD37E7}" type="slidenum">
              <a:rPr lang="en-US"/>
              <a:pPr>
                <a:defRPr/>
              </a:pPr>
              <a:t>‹#›</a:t>
            </a:fld>
            <a:endParaRPr lang="en-US"/>
          </a:p>
        </p:txBody>
      </p:sp>
    </p:spTree>
    <p:extLst>
      <p:ext uri="{BB962C8B-B14F-4D97-AF65-F5344CB8AC3E}">
        <p14:creationId xmlns:p14="http://schemas.microsoft.com/office/powerpoint/2010/main" val="425086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3904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5019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5279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454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25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25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9995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624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762500" y="14478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0851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4" name="Picture 120" descr="title_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72125" y="0"/>
            <a:ext cx="3571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8" descr="plushp"/>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49900" y="4087813"/>
            <a:ext cx="248602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11"/>
          <p:cNvGrpSpPr>
            <a:grpSpLocks/>
          </p:cNvGrpSpPr>
          <p:nvPr userDrawn="1"/>
        </p:nvGrpSpPr>
        <p:grpSpPr bwMode="auto">
          <a:xfrm>
            <a:off x="0" y="0"/>
            <a:ext cx="5524500" cy="4800600"/>
            <a:chOff x="0" y="0"/>
            <a:chExt cx="3480" cy="3024"/>
          </a:xfrm>
        </p:grpSpPr>
        <p:sp>
          <p:nvSpPr>
            <p:cNvPr id="7" name="Rectangle 105"/>
            <p:cNvSpPr>
              <a:spLocks noChangeArrowheads="1"/>
            </p:cNvSpPr>
            <p:nvPr userDrawn="1"/>
          </p:nvSpPr>
          <p:spPr bwMode="ltGray">
            <a:xfrm>
              <a:off x="0" y="0"/>
              <a:ext cx="3480" cy="3024"/>
            </a:xfrm>
            <a:prstGeom prst="rect">
              <a:avLst/>
            </a:prstGeom>
            <a:solidFill>
              <a:srgbClr val="0071B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8" name="Picture 109" descr="logo_bluesmal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ltGray">
            <a:xfrm>
              <a:off x="127" y="165"/>
              <a:ext cx="48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Box 117"/>
          <p:cNvSpPr txBox="1">
            <a:spLocks noChangeArrowheads="1"/>
          </p:cNvSpPr>
          <p:nvPr userDrawn="1"/>
        </p:nvSpPr>
        <p:spPr bwMode="auto">
          <a:xfrm>
            <a:off x="446088" y="6354763"/>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900">
                <a:solidFill>
                  <a:srgbClr val="000000"/>
                </a:solidFill>
              </a:rPr>
              <a:t>© 2004 Hewlett-Packard Development Company, L.P. </a:t>
            </a:r>
            <a:br>
              <a:rPr lang="en-US" sz="900">
                <a:solidFill>
                  <a:srgbClr val="000000"/>
                </a:solidFill>
              </a:rPr>
            </a:br>
            <a:r>
              <a:rPr lang="en-US" sz="900">
                <a:solidFill>
                  <a:srgbClr val="000000"/>
                </a:solidFill>
              </a:rPr>
              <a:t>The information contained herein is subject to change without notice </a:t>
            </a:r>
          </a:p>
        </p:txBody>
      </p:sp>
      <p:sp>
        <p:nvSpPr>
          <p:cNvPr id="5124" name="Rectangle 4"/>
          <p:cNvSpPr>
            <a:spLocks noGrp="1" noChangeArrowheads="1"/>
          </p:cNvSpPr>
          <p:nvPr>
            <p:ph type="subTitle" idx="1"/>
          </p:nvPr>
        </p:nvSpPr>
        <p:spPr>
          <a:xfrm>
            <a:off x="428625" y="5373688"/>
            <a:ext cx="4570413" cy="914400"/>
          </a:xfrm>
        </p:spPr>
        <p:txBody>
          <a:bodyPr/>
          <a:lstStyle>
            <a:lvl1pPr marL="0" indent="0">
              <a:spcBef>
                <a:spcPct val="10000"/>
              </a:spcBef>
              <a:buFontTx/>
              <a:buNone/>
              <a:defRPr sz="2000">
                <a:solidFill>
                  <a:srgbClr val="000000"/>
                </a:solidFill>
                <a:latin typeface="Futura Hv" pitchFamily="34" charset="0"/>
              </a:defRPr>
            </a:lvl1pPr>
          </a:lstStyle>
          <a:p>
            <a:r>
              <a:rPr lang="en-US"/>
              <a:t>Click to edit Master subtitle style</a:t>
            </a:r>
          </a:p>
        </p:txBody>
      </p:sp>
      <p:sp>
        <p:nvSpPr>
          <p:cNvPr id="5125" name="Rectangle 5"/>
          <p:cNvSpPr>
            <a:spLocks noGrp="1" noChangeArrowheads="1"/>
          </p:cNvSpPr>
          <p:nvPr>
            <p:ph type="ctrTitle"/>
          </p:nvPr>
        </p:nvSpPr>
        <p:spPr>
          <a:xfrm>
            <a:off x="428625" y="1143000"/>
            <a:ext cx="4829175" cy="2968625"/>
          </a:xfrm>
        </p:spPr>
        <p:txBody>
          <a:bodyPr/>
          <a:lstStyle>
            <a:lvl1pPr>
              <a:defRPr sz="4400">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4213047237"/>
      </p:ext>
    </p:extLst>
  </p:cSld>
  <p:clrMapOvr>
    <a:overrideClrMapping bg1="dk2" tx1="lt1" bg2="dk1"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E357E2BD-2DA5-A445-8F19-F2EA8A0FF227}" type="slidenum">
              <a:rPr lang="en-US"/>
              <a:pPr>
                <a:defRPr/>
              </a:pPr>
              <a:t>‹#›</a:t>
            </a:fld>
            <a:endParaRPr lang="en-US"/>
          </a:p>
        </p:txBody>
      </p:sp>
    </p:spTree>
    <p:extLst>
      <p:ext uri="{BB962C8B-B14F-4D97-AF65-F5344CB8AC3E}">
        <p14:creationId xmlns:p14="http://schemas.microsoft.com/office/powerpoint/2010/main" val="148679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0019738-FCA1-B644-91BF-AFB9F629EDF7}" type="slidenum">
              <a:rPr lang="en-US"/>
              <a:pPr>
                <a:defRPr/>
              </a:pPr>
              <a:t>‹#›</a:t>
            </a:fld>
            <a:endParaRPr lang="en-US"/>
          </a:p>
        </p:txBody>
      </p:sp>
    </p:spTree>
    <p:extLst>
      <p:ext uri="{BB962C8B-B14F-4D97-AF65-F5344CB8AC3E}">
        <p14:creationId xmlns:p14="http://schemas.microsoft.com/office/powerpoint/2010/main" val="2641787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447800"/>
            <a:ext cx="4151313"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447800"/>
            <a:ext cx="4151312"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F480915E-5202-E440-A279-0C713000F601}" type="slidenum">
              <a:rPr lang="en-US"/>
              <a:pPr>
                <a:defRPr/>
              </a:pPr>
              <a:t>‹#›</a:t>
            </a:fld>
            <a:endParaRPr lang="en-US"/>
          </a:p>
        </p:txBody>
      </p:sp>
    </p:spTree>
    <p:extLst>
      <p:ext uri="{BB962C8B-B14F-4D97-AF65-F5344CB8AC3E}">
        <p14:creationId xmlns:p14="http://schemas.microsoft.com/office/powerpoint/2010/main" val="37280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sldNum" idx="10"/>
          </p:nvPr>
        </p:nvSpPr>
        <p:spPr>
          <a:ln/>
        </p:spPr>
        <p:txBody>
          <a:bodyPr/>
          <a:lstStyle>
            <a:lvl1pPr>
              <a:defRPr/>
            </a:lvl1pPr>
          </a:lstStyle>
          <a:p>
            <a:pPr>
              <a:defRPr/>
            </a:pPr>
            <a:fld id="{F0246E22-6C58-DF48-A15F-48D09CE400D9}" type="slidenum">
              <a:rPr lang="en-US"/>
              <a:pPr>
                <a:defRPr/>
              </a:pPr>
              <a:t>‹#›</a:t>
            </a:fld>
            <a:endParaRPr lang="en-US"/>
          </a:p>
        </p:txBody>
      </p:sp>
    </p:spTree>
    <p:extLst>
      <p:ext uri="{BB962C8B-B14F-4D97-AF65-F5344CB8AC3E}">
        <p14:creationId xmlns:p14="http://schemas.microsoft.com/office/powerpoint/2010/main" val="2056496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9" name="Rectangle 6"/>
          <p:cNvSpPr>
            <a:spLocks noGrp="1" noChangeArrowheads="1"/>
          </p:cNvSpPr>
          <p:nvPr>
            <p:ph type="sldNum" sz="quarter" idx="12"/>
          </p:nvPr>
        </p:nvSpPr>
        <p:spPr>
          <a:ln/>
        </p:spPr>
        <p:txBody>
          <a:bodyPr/>
          <a:lstStyle>
            <a:lvl1pPr>
              <a:defRPr/>
            </a:lvl1pPr>
          </a:lstStyle>
          <a:p>
            <a:pPr>
              <a:defRPr/>
            </a:pPr>
            <a:fld id="{DC39B3F2-1806-614D-BD13-B7560753B33B}" type="slidenum">
              <a:rPr lang="en-US"/>
              <a:pPr>
                <a:defRPr/>
              </a:pPr>
              <a:t>‹#›</a:t>
            </a:fld>
            <a:endParaRPr lang="en-US"/>
          </a:p>
        </p:txBody>
      </p:sp>
    </p:spTree>
    <p:extLst>
      <p:ext uri="{BB962C8B-B14F-4D97-AF65-F5344CB8AC3E}">
        <p14:creationId xmlns:p14="http://schemas.microsoft.com/office/powerpoint/2010/main" val="1574359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5" name="Rectangle 6"/>
          <p:cNvSpPr>
            <a:spLocks noGrp="1" noChangeArrowheads="1"/>
          </p:cNvSpPr>
          <p:nvPr>
            <p:ph type="sldNum" sz="quarter" idx="12"/>
          </p:nvPr>
        </p:nvSpPr>
        <p:spPr>
          <a:ln/>
        </p:spPr>
        <p:txBody>
          <a:bodyPr/>
          <a:lstStyle>
            <a:lvl1pPr>
              <a:defRPr/>
            </a:lvl1pPr>
          </a:lstStyle>
          <a:p>
            <a:pPr>
              <a:defRPr/>
            </a:pPr>
            <a:fld id="{121A9155-70BE-1340-A8AB-AF1687FCE835}" type="slidenum">
              <a:rPr lang="en-US"/>
              <a:pPr>
                <a:defRPr/>
              </a:pPr>
              <a:t>‹#›</a:t>
            </a:fld>
            <a:endParaRPr lang="en-US"/>
          </a:p>
        </p:txBody>
      </p:sp>
    </p:spTree>
    <p:extLst>
      <p:ext uri="{BB962C8B-B14F-4D97-AF65-F5344CB8AC3E}">
        <p14:creationId xmlns:p14="http://schemas.microsoft.com/office/powerpoint/2010/main" val="3699545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4" name="Rectangle 6"/>
          <p:cNvSpPr>
            <a:spLocks noGrp="1" noChangeArrowheads="1"/>
          </p:cNvSpPr>
          <p:nvPr>
            <p:ph type="sldNum" sz="quarter" idx="12"/>
          </p:nvPr>
        </p:nvSpPr>
        <p:spPr>
          <a:ln/>
        </p:spPr>
        <p:txBody>
          <a:bodyPr/>
          <a:lstStyle>
            <a:lvl1pPr>
              <a:defRPr/>
            </a:lvl1pPr>
          </a:lstStyle>
          <a:p>
            <a:pPr>
              <a:defRPr/>
            </a:pPr>
            <a:fld id="{15E3875B-3C75-F34B-A4BA-56FEBFBB6580}" type="slidenum">
              <a:rPr lang="en-US"/>
              <a:pPr>
                <a:defRPr/>
              </a:pPr>
              <a:t>‹#›</a:t>
            </a:fld>
            <a:endParaRPr lang="en-US"/>
          </a:p>
        </p:txBody>
      </p:sp>
    </p:spTree>
    <p:extLst>
      <p:ext uri="{BB962C8B-B14F-4D97-AF65-F5344CB8AC3E}">
        <p14:creationId xmlns:p14="http://schemas.microsoft.com/office/powerpoint/2010/main" val="3380331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99AB58BA-5593-8942-BA9A-A10BC789DF27}" type="slidenum">
              <a:rPr lang="en-US"/>
              <a:pPr>
                <a:defRPr/>
              </a:pPr>
              <a:t>‹#›</a:t>
            </a:fld>
            <a:endParaRPr lang="en-US"/>
          </a:p>
        </p:txBody>
      </p:sp>
    </p:spTree>
    <p:extLst>
      <p:ext uri="{BB962C8B-B14F-4D97-AF65-F5344CB8AC3E}">
        <p14:creationId xmlns:p14="http://schemas.microsoft.com/office/powerpoint/2010/main" val="3168676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7" name="Rectangle 6"/>
          <p:cNvSpPr>
            <a:spLocks noGrp="1" noChangeArrowheads="1"/>
          </p:cNvSpPr>
          <p:nvPr>
            <p:ph type="sldNum" sz="quarter" idx="12"/>
          </p:nvPr>
        </p:nvSpPr>
        <p:spPr>
          <a:ln/>
        </p:spPr>
        <p:txBody>
          <a:bodyPr/>
          <a:lstStyle>
            <a:lvl1pPr>
              <a:defRPr/>
            </a:lvl1pPr>
          </a:lstStyle>
          <a:p>
            <a:pPr>
              <a:defRPr/>
            </a:pPr>
            <a:fld id="{B3BC5340-EA04-2E45-9068-6E037DB11CF9}" type="slidenum">
              <a:rPr lang="en-US"/>
              <a:pPr>
                <a:defRPr/>
              </a:pPr>
              <a:t>‹#›</a:t>
            </a:fld>
            <a:endParaRPr lang="en-US"/>
          </a:p>
        </p:txBody>
      </p:sp>
    </p:spTree>
    <p:extLst>
      <p:ext uri="{BB962C8B-B14F-4D97-AF65-F5344CB8AC3E}">
        <p14:creationId xmlns:p14="http://schemas.microsoft.com/office/powerpoint/2010/main" val="3441231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7280CAC3-085E-6748-B252-8A03644E36C1}" type="slidenum">
              <a:rPr lang="en-US"/>
              <a:pPr>
                <a:defRPr/>
              </a:pPr>
              <a:t>‹#›</a:t>
            </a:fld>
            <a:endParaRPr lang="en-US"/>
          </a:p>
        </p:txBody>
      </p:sp>
    </p:spTree>
    <p:extLst>
      <p:ext uri="{BB962C8B-B14F-4D97-AF65-F5344CB8AC3E}">
        <p14:creationId xmlns:p14="http://schemas.microsoft.com/office/powerpoint/2010/main" val="3541727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1163" y="114300"/>
            <a:ext cx="2112962" cy="6361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14300"/>
            <a:ext cx="6189663" cy="6361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April 2006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Emergent (Mis)behavior vs. Complex Software Systems</a:t>
            </a:r>
          </a:p>
        </p:txBody>
      </p:sp>
      <p:sp>
        <p:nvSpPr>
          <p:cNvPr id="6" name="Rectangle 6"/>
          <p:cNvSpPr>
            <a:spLocks noGrp="1" noChangeArrowheads="1"/>
          </p:cNvSpPr>
          <p:nvPr>
            <p:ph type="sldNum" sz="quarter" idx="12"/>
          </p:nvPr>
        </p:nvSpPr>
        <p:spPr>
          <a:ln/>
        </p:spPr>
        <p:txBody>
          <a:bodyPr/>
          <a:lstStyle>
            <a:lvl1pPr>
              <a:defRPr/>
            </a:lvl1pPr>
          </a:lstStyle>
          <a:p>
            <a:pPr>
              <a:defRPr/>
            </a:pPr>
            <a:fld id="{F04A4157-E1A8-1245-B7F8-D0F2DFCCE07D}" type="slidenum">
              <a:rPr lang="en-US"/>
              <a:pPr>
                <a:defRPr/>
              </a:pPr>
              <a:t>‹#›</a:t>
            </a:fld>
            <a:endParaRPr lang="en-US"/>
          </a:p>
        </p:txBody>
      </p:sp>
    </p:spTree>
    <p:extLst>
      <p:ext uri="{BB962C8B-B14F-4D97-AF65-F5344CB8AC3E}">
        <p14:creationId xmlns:p14="http://schemas.microsoft.com/office/powerpoint/2010/main" val="18777279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invGray">
          <a:xfrm>
            <a:off x="465138" y="6376988"/>
            <a:ext cx="6019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solidFill>
                  <a:srgbClr val="FFFFFF"/>
                </a:solidFill>
              </a:rPr>
              <a:t>© 2006 Hewlett-Packard Development Company, L.P.</a:t>
            </a:r>
            <a:br>
              <a:rPr lang="en-US" sz="900">
                <a:solidFill>
                  <a:srgbClr val="FFFFFF"/>
                </a:solidFill>
              </a:rPr>
            </a:br>
            <a:r>
              <a:rPr lang="en-US" sz="900">
                <a:solidFill>
                  <a:srgbClr val="FFFFFF"/>
                </a:solidFill>
              </a:rPr>
              <a:t>The information contained herein is subject to change without notice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0" y="4838700"/>
            <a:ext cx="91519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0242" name="Rectangle 2"/>
          <p:cNvSpPr>
            <a:spLocks noGrp="1" noChangeArrowheads="1"/>
          </p:cNvSpPr>
          <p:nvPr>
            <p:ph type="subTitle" idx="1"/>
          </p:nvPr>
        </p:nvSpPr>
        <p:spPr bwMode="invGray">
          <a:xfrm>
            <a:off x="433388" y="3741738"/>
            <a:ext cx="4570412" cy="914400"/>
          </a:xfrm>
        </p:spPr>
        <p:txBody>
          <a:bodyPr/>
          <a:lstStyle>
            <a:lvl1pPr marL="0" indent="0">
              <a:buFontTx/>
              <a:buNone/>
              <a:defRPr sz="2000">
                <a:solidFill>
                  <a:schemeClr val="bg1"/>
                </a:solidFill>
                <a:latin typeface="Futura Hv" pitchFamily="34" charset="0"/>
              </a:defRPr>
            </a:lvl1pPr>
          </a:lstStyle>
          <a:p>
            <a:r>
              <a:rPr lang="en-US"/>
              <a:t>Click to edit Master subtitle style</a:t>
            </a:r>
          </a:p>
        </p:txBody>
      </p:sp>
      <p:sp>
        <p:nvSpPr>
          <p:cNvPr id="10243" name="Rectangle 3"/>
          <p:cNvSpPr>
            <a:spLocks noGrp="1" noChangeArrowheads="1"/>
          </p:cNvSpPr>
          <p:nvPr>
            <p:ph type="ctrTitle"/>
          </p:nvPr>
        </p:nvSpPr>
        <p:spPr bwMode="invGray">
          <a:xfrm>
            <a:off x="441325" y="274638"/>
            <a:ext cx="4551363" cy="3059112"/>
          </a:xfrm>
        </p:spPr>
        <p:txBody>
          <a:bodyPr/>
          <a:lstStyle>
            <a:lvl1pPr>
              <a:defRPr sz="4400">
                <a:solidFill>
                  <a:schemeClr val="bg1"/>
                </a:solidFill>
                <a:latin typeface="Futura Lt" pitchFamily="34" charset="0"/>
              </a:defRPr>
            </a:lvl1pPr>
          </a:lstStyle>
          <a:p>
            <a:r>
              <a:rPr lang="en-US"/>
              <a:t>Click to edit Master title style</a:t>
            </a:r>
          </a:p>
        </p:txBody>
      </p:sp>
    </p:spTree>
    <p:extLst>
      <p:ext uri="{BB962C8B-B14F-4D97-AF65-F5344CB8AC3E}">
        <p14:creationId xmlns:p14="http://schemas.microsoft.com/office/powerpoint/2010/main" val="3281884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1997EE2-B679-3F42-B4D8-6C460E8816BA}"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27253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2D3C7ADD-9951-444C-9E60-F3901B6F3DB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7113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sldNum" idx="10"/>
          </p:nvPr>
        </p:nvSpPr>
        <p:spPr>
          <a:ln/>
        </p:spPr>
        <p:txBody>
          <a:bodyPr/>
          <a:lstStyle>
            <a:lvl1pPr>
              <a:defRPr/>
            </a:lvl1pPr>
          </a:lstStyle>
          <a:p>
            <a:pPr>
              <a:defRPr/>
            </a:pPr>
            <a:fld id="{66357BA3-5B78-BD41-AB5D-790D60F92008}" type="slidenum">
              <a:rPr lang="en-US"/>
              <a:pPr>
                <a:defRPr/>
              </a:pPr>
              <a:t>‹#›</a:t>
            </a:fld>
            <a:endParaRPr lang="en-US"/>
          </a:p>
        </p:txBody>
      </p:sp>
    </p:spTree>
    <p:extLst>
      <p:ext uri="{BB962C8B-B14F-4D97-AF65-F5344CB8AC3E}">
        <p14:creationId xmlns:p14="http://schemas.microsoft.com/office/powerpoint/2010/main" val="712053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447800"/>
            <a:ext cx="4059238"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AD06BA63-8435-6C41-BA8B-633F39F5623B}"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20555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4524B29-22BA-1143-89B1-F871CBCA3882}"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endParaRPr lang="en-US"/>
          </a:p>
        </p:txBody>
      </p:sp>
      <p:sp>
        <p:nvSpPr>
          <p:cNvPr id="9"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54173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816F7A73-AD3B-7646-9D53-D11B28C63372}"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endParaRPr lang="en-US"/>
          </a:p>
        </p:txBody>
      </p:sp>
      <p:sp>
        <p:nvSpPr>
          <p:cNvPr id="5"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48826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2C5573E-A00C-214C-B53C-6A8ED0BD0968}"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endParaRPr lang="en-US"/>
          </a:p>
        </p:txBody>
      </p:sp>
      <p:sp>
        <p:nvSpPr>
          <p:cNvPr id="4"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86021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ABE585CD-01CA-574E-9CC3-FE07481B13A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29555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52A883F4-D0DD-EE4A-938D-515FA94B6007}"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8978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AAA602BC-BC7C-1043-B080-6C8FB2BBB606}"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213689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114300"/>
            <a:ext cx="2068512"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14300"/>
            <a:ext cx="60531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14B4E6DE-539C-8B47-A3BE-ADF8E0BD912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endParaRPr lang="en-US"/>
          </a:p>
        </p:txBody>
      </p:sp>
      <p:sp>
        <p:nvSpPr>
          <p:cNvPr id="6"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152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1688" y="1447800"/>
            <a:ext cx="4060825" cy="223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1688" y="3840163"/>
            <a:ext cx="4060825" cy="2239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sldNum" sz="quarter" idx="10"/>
          </p:nvPr>
        </p:nvSpPr>
        <p:spPr>
          <a:ln/>
        </p:spPr>
        <p:txBody>
          <a:bodyPr/>
          <a:lstStyle>
            <a:lvl1pPr>
              <a:defRPr/>
            </a:lvl1pPr>
          </a:lstStyle>
          <a:p>
            <a:pPr>
              <a:defRPr/>
            </a:pPr>
            <a:fld id="{54FE684B-1579-C344-A323-084ECBFD060B}" type="slidenum">
              <a:rPr lang="en-US"/>
              <a:pPr>
                <a:defRPr/>
              </a:pPr>
              <a:t>‹#›</a:t>
            </a:fld>
            <a:endParaRPr lang="en-US"/>
          </a:p>
        </p:txBody>
      </p:sp>
      <p:sp>
        <p:nvSpPr>
          <p:cNvPr id="7" name="Rectangle 8"/>
          <p:cNvSpPr>
            <a:spLocks noGrp="1" noChangeArrowheads="1"/>
          </p:cNvSpPr>
          <p:nvPr>
            <p:ph type="dt" sz="half" idx="11"/>
          </p:nvPr>
        </p:nvSpPr>
        <p:spPr>
          <a:ln/>
        </p:spPr>
        <p:txBody>
          <a:bodyPr/>
          <a:lstStyle>
            <a:lvl1pPr>
              <a:defRPr/>
            </a:lvl1pPr>
          </a:lstStyle>
          <a:p>
            <a:pPr>
              <a:defRPr/>
            </a:pPr>
            <a:endParaRPr lang="en-US"/>
          </a:p>
        </p:txBody>
      </p:sp>
      <p:sp>
        <p:nvSpPr>
          <p:cNvPr id="8"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2350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114300"/>
            <a:ext cx="82454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447800"/>
            <a:ext cx="4059238"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447800"/>
            <a:ext cx="4060825"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4AE04DB-D4CF-DB4C-8789-C20A6DE121C5}"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endParaRPr lang="en-US"/>
          </a:p>
        </p:txBody>
      </p:sp>
      <p:sp>
        <p:nvSpPr>
          <p:cNvPr id="7" name="Rectangle 9"/>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412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sldNum" idx="10"/>
          </p:nvPr>
        </p:nvSpPr>
        <p:spPr>
          <a:ln/>
        </p:spPr>
        <p:txBody>
          <a:bodyPr/>
          <a:lstStyle>
            <a:lvl1pPr>
              <a:defRPr/>
            </a:lvl1pPr>
          </a:lstStyle>
          <a:p>
            <a:pPr>
              <a:defRPr/>
            </a:pPr>
            <a:fld id="{021C7B62-622D-5644-990A-CB4ED0599554}" type="slidenum">
              <a:rPr lang="en-US"/>
              <a:pPr>
                <a:defRPr/>
              </a:pPr>
              <a:t>‹#›</a:t>
            </a:fld>
            <a:endParaRPr lang="en-US"/>
          </a:p>
        </p:txBody>
      </p:sp>
    </p:spTree>
    <p:extLst>
      <p:ext uri="{BB962C8B-B14F-4D97-AF65-F5344CB8AC3E}">
        <p14:creationId xmlns:p14="http://schemas.microsoft.com/office/powerpoint/2010/main" val="13347751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npo000003"/>
          <p:cNvPicPr>
            <a:picLocks noChangeArrowheads="1"/>
          </p:cNvPicPr>
          <p:nvPr/>
        </p:nvPicPr>
        <p:blipFill>
          <a:blip r:embed="rId3">
            <a:extLst>
              <a:ext uri="{28A0092B-C50C-407E-A947-70E740481C1C}">
                <a14:useLocalDpi xmlns:a14="http://schemas.microsoft.com/office/drawing/2010/main" val="0"/>
              </a:ext>
            </a:extLst>
          </a:blip>
          <a:srcRect l="156" b="542"/>
          <a:stretch>
            <a:fillRect/>
          </a:stretch>
        </p:blipFill>
        <p:spPr bwMode="auto">
          <a:xfrm>
            <a:off x="0" y="5149850"/>
            <a:ext cx="9144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po000007"/>
          <p:cNvPicPr>
            <a:picLocks noChangeAspect="1" noChangeArrowheads="1"/>
          </p:cNvPicPr>
          <p:nvPr/>
        </p:nvPicPr>
        <p:blipFill>
          <a:blip r:embed="rId4">
            <a:extLst>
              <a:ext uri="{28A0092B-C50C-407E-A947-70E740481C1C}">
                <a14:useLocalDpi xmlns:a14="http://schemas.microsoft.com/office/drawing/2010/main" val="0"/>
              </a:ext>
            </a:extLst>
          </a:blip>
          <a:srcRect l="121" r="-17"/>
          <a:stretch>
            <a:fillRect/>
          </a:stretch>
        </p:blipFill>
        <p:spPr bwMode="auto">
          <a:xfrm>
            <a:off x="0" y="-14288"/>
            <a:ext cx="9147175" cy="170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18"/>
          <p:cNvGrpSpPr>
            <a:grpSpLocks/>
          </p:cNvGrpSpPr>
          <p:nvPr/>
        </p:nvGrpSpPr>
        <p:grpSpPr bwMode="auto">
          <a:xfrm>
            <a:off x="7705725" y="623888"/>
            <a:ext cx="1162050" cy="558800"/>
            <a:chOff x="4738" y="433"/>
            <a:chExt cx="732" cy="352"/>
          </a:xfrm>
        </p:grpSpPr>
        <p:pic>
          <p:nvPicPr>
            <p:cNvPr id="7" name="Picture 19" descr="ibm_white_logo_300dpi"/>
            <p:cNvPicPr>
              <a:picLocks noChangeAspect="1" noChangeArrowheads="1"/>
            </p:cNvPicPr>
            <p:nvPr/>
          </p:nvPicPr>
          <p:blipFill>
            <a:blip r:embed="rId5">
              <a:clrChange>
                <a:clrFrom>
                  <a:srgbClr val="7889FB"/>
                </a:clrFrom>
                <a:clrTo>
                  <a:srgbClr val="7889FB">
                    <a:alpha val="0"/>
                  </a:srgbClr>
                </a:clrTo>
              </a:clrChange>
              <a:extLst>
                <a:ext uri="{28A0092B-C50C-407E-A947-70E740481C1C}">
                  <a14:useLocalDpi xmlns:a14="http://schemas.microsoft.com/office/drawing/2010/main" val="0"/>
                </a:ext>
              </a:extLst>
            </a:blip>
            <a:srcRect r="6470"/>
            <a:stretch>
              <a:fillRect/>
            </a:stretch>
          </p:blipFill>
          <p:spPr bwMode="invGray">
            <a:xfrm>
              <a:off x="4738" y="433"/>
              <a:ext cx="63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0"/>
            <p:cNvSpPr>
              <a:spLocks noChangeArrowheads="1"/>
            </p:cNvSpPr>
            <p:nvPr/>
          </p:nvSpPr>
          <p:spPr bwMode="black">
            <a:xfrm>
              <a:off x="5325" y="611"/>
              <a:ext cx="14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600"/>
                <a:t>®</a:t>
              </a:r>
            </a:p>
            <a:p>
              <a:pPr algn="r"/>
              <a:endParaRPr lang="en-US" sz="600"/>
            </a:p>
          </p:txBody>
        </p:sp>
      </p:grpSp>
      <p:pic>
        <p:nvPicPr>
          <p:cNvPr id="9" name="Picture 21" descr="DB2_ti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4789488"/>
            <a:ext cx="91424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5"/>
          <p:cNvSpPr>
            <a:spLocks noChangeArrowheads="1"/>
          </p:cNvSpPr>
          <p:nvPr/>
        </p:nvSpPr>
        <p:spPr bwMode="black">
          <a:xfrm>
            <a:off x="7239000" y="6248400"/>
            <a:ext cx="1639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000">
                <a:solidFill>
                  <a:srgbClr val="FFFFFF"/>
                </a:solidFill>
              </a:rPr>
              <a:t>© 2009 IBM Corporation</a:t>
            </a:r>
          </a:p>
        </p:txBody>
      </p:sp>
      <p:sp>
        <p:nvSpPr>
          <p:cNvPr id="11" name="Rectangle 21"/>
          <p:cNvSpPr>
            <a:spLocks noChangeArrowheads="1"/>
          </p:cNvSpPr>
          <p:nvPr/>
        </p:nvSpPr>
        <p:spPr bwMode="auto">
          <a:xfrm>
            <a:off x="258763" y="711200"/>
            <a:ext cx="1974850" cy="230188"/>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12" name="Picture 33" descr="Information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575" y="760413"/>
            <a:ext cx="16764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Object 41"/>
          <p:cNvGraphicFramePr>
            <a:graphicFrameLocks noChangeAspect="1"/>
          </p:cNvGraphicFramePr>
          <p:nvPr/>
        </p:nvGraphicFramePr>
        <p:xfrm>
          <a:off x="8099425" y="4264025"/>
          <a:ext cx="768350" cy="373063"/>
        </p:xfrm>
        <a:graphic>
          <a:graphicData uri="http://schemas.openxmlformats.org/presentationml/2006/ole">
            <mc:AlternateContent xmlns:mc="http://schemas.openxmlformats.org/markup-compatibility/2006">
              <mc:Choice xmlns:v="urn:schemas-microsoft-com:vml" Requires="v">
                <p:oleObj spid="_x0000_s270602" name="Photo Editor Photo" r:id="rId8" imgW="628571" imgH="304923" progId="MSPhotoEd.3">
                  <p:embed/>
                </p:oleObj>
              </mc:Choice>
              <mc:Fallback>
                <p:oleObj name="Photo Editor Photo" r:id="rId8" imgW="628571" imgH="30492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9425" y="4264025"/>
                        <a:ext cx="768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2249" name="Rectangle 2"/>
          <p:cNvSpPr>
            <a:spLocks noGrp="1" noChangeArrowheads="1"/>
          </p:cNvSpPr>
          <p:nvPr>
            <p:ph type="ctrTitle"/>
          </p:nvPr>
        </p:nvSpPr>
        <p:spPr>
          <a:xfrm>
            <a:off x="571500" y="1997075"/>
            <a:ext cx="8001000" cy="1223963"/>
          </a:xfrm>
        </p:spPr>
        <p:txBody>
          <a:bodyPr anchor="ctr"/>
          <a:lstStyle>
            <a:lvl1pPr>
              <a:defRPr smtClean="0"/>
            </a:lvl1pPr>
          </a:lstStyle>
          <a:p>
            <a:r>
              <a:rPr lang="en-US" smtClean="0"/>
              <a:t>Click to edit Master title style</a:t>
            </a:r>
          </a:p>
        </p:txBody>
      </p:sp>
      <p:sp>
        <p:nvSpPr>
          <p:cNvPr id="52250" name="Rectangle 3"/>
          <p:cNvSpPr>
            <a:spLocks noGrp="1" noChangeArrowheads="1"/>
          </p:cNvSpPr>
          <p:nvPr>
            <p:ph type="subTitle" idx="1"/>
          </p:nvPr>
        </p:nvSpPr>
        <p:spPr>
          <a:xfrm>
            <a:off x="571500" y="3332163"/>
            <a:ext cx="5286375" cy="1223962"/>
          </a:xfrm>
        </p:spPr>
        <p:txBody>
          <a:bodyPr/>
          <a:lstStyle>
            <a:lvl1pPr marL="0" indent="0">
              <a:buFont typeface="Wingdings" pitchFamily="2" charset="2"/>
              <a:buNone/>
              <a:defRPr b="1" smtClean="0">
                <a:solidFill>
                  <a:schemeClr val="accent1"/>
                </a:solidFill>
              </a:defRPr>
            </a:lvl1pPr>
          </a:lstStyle>
          <a:p>
            <a:r>
              <a:rPr lang="en-US" smtClean="0"/>
              <a:t>Click to edit Master subtitle style</a:t>
            </a:r>
          </a:p>
        </p:txBody>
      </p:sp>
    </p:spTree>
    <p:extLst>
      <p:ext uri="{BB962C8B-B14F-4D97-AF65-F5344CB8AC3E}">
        <p14:creationId xmlns:p14="http://schemas.microsoft.com/office/powerpoint/2010/main" val="2521408147"/>
      </p:ext>
    </p:extLst>
  </p:cSld>
  <p:clrMapOvr>
    <a:masterClrMapping/>
  </p:clrMapOvr>
  <p:transition xmlns:p14="http://schemas.microsoft.com/office/powerpoint/2010/main">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387627CB-A481-B04F-B6C5-55304C25AD73}" type="slidenum">
              <a:rPr lang="en-US"/>
              <a:pPr>
                <a:defRPr/>
              </a:pPr>
              <a:t>‹#›</a:t>
            </a:fld>
            <a:endParaRPr lang="en-US"/>
          </a:p>
        </p:txBody>
      </p:sp>
    </p:spTree>
    <p:extLst>
      <p:ext uri="{BB962C8B-B14F-4D97-AF65-F5344CB8AC3E}">
        <p14:creationId xmlns:p14="http://schemas.microsoft.com/office/powerpoint/2010/main" val="4010770637"/>
      </p:ext>
    </p:extLst>
  </p:cSld>
  <p:clrMapOvr>
    <a:masterClrMapping/>
  </p:clrMapOvr>
  <p:transition xmlns:p14="http://schemas.microsoft.com/office/powerpoint/2010/main">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2870FB6D-7FC3-4A4B-847E-ECD4668EAB9F}" type="slidenum">
              <a:rPr lang="en-US"/>
              <a:pPr>
                <a:defRPr/>
              </a:pPr>
              <a:t>‹#›</a:t>
            </a:fld>
            <a:endParaRPr lang="en-US"/>
          </a:p>
        </p:txBody>
      </p:sp>
    </p:spTree>
    <p:extLst>
      <p:ext uri="{BB962C8B-B14F-4D97-AF65-F5344CB8AC3E}">
        <p14:creationId xmlns:p14="http://schemas.microsoft.com/office/powerpoint/2010/main" val="611090985"/>
      </p:ext>
    </p:extLst>
  </p:cSld>
  <p:clrMapOvr>
    <a:masterClrMapping/>
  </p:clrMapOvr>
  <p:transition xmlns:p14="http://schemas.microsoft.com/office/powerpoint/2010/main">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52425" y="1427163"/>
            <a:ext cx="3811588"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316413" y="1427163"/>
            <a:ext cx="3811587" cy="3902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5"/>
          <p:cNvSpPr>
            <a:spLocks noGrp="1" noChangeArrowheads="1"/>
          </p:cNvSpPr>
          <p:nvPr>
            <p:ph type="sldNum" sz="quarter" idx="10"/>
          </p:nvPr>
        </p:nvSpPr>
        <p:spPr>
          <a:ln/>
        </p:spPr>
        <p:txBody>
          <a:bodyPr/>
          <a:lstStyle>
            <a:lvl1pPr>
              <a:defRPr/>
            </a:lvl1pPr>
          </a:lstStyle>
          <a:p>
            <a:pPr>
              <a:defRPr/>
            </a:pPr>
            <a:fld id="{06A70815-37C0-DB4C-AE0C-92CB0EB6F268}" type="slidenum">
              <a:rPr lang="en-US"/>
              <a:pPr>
                <a:defRPr/>
              </a:pPr>
              <a:t>‹#›</a:t>
            </a:fld>
            <a:endParaRPr lang="en-US"/>
          </a:p>
        </p:txBody>
      </p:sp>
    </p:spTree>
    <p:extLst>
      <p:ext uri="{BB962C8B-B14F-4D97-AF65-F5344CB8AC3E}">
        <p14:creationId xmlns:p14="http://schemas.microsoft.com/office/powerpoint/2010/main" val="1061643865"/>
      </p:ext>
    </p:extLst>
  </p:cSld>
  <p:clrMapOvr>
    <a:masterClrMapping/>
  </p:clrMapOvr>
  <p:transition xmlns:p14="http://schemas.microsoft.com/office/powerpoint/2010/main">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5"/>
          <p:cNvSpPr>
            <a:spLocks noGrp="1" noChangeArrowheads="1"/>
          </p:cNvSpPr>
          <p:nvPr>
            <p:ph type="sldNum" sz="quarter" idx="10"/>
          </p:nvPr>
        </p:nvSpPr>
        <p:spPr>
          <a:ln/>
        </p:spPr>
        <p:txBody>
          <a:bodyPr/>
          <a:lstStyle>
            <a:lvl1pPr>
              <a:defRPr/>
            </a:lvl1pPr>
          </a:lstStyle>
          <a:p>
            <a:pPr>
              <a:defRPr/>
            </a:pPr>
            <a:fld id="{C27FAB7D-4E84-5A49-B464-2F780F2C3E47}" type="slidenum">
              <a:rPr lang="en-US"/>
              <a:pPr>
                <a:defRPr/>
              </a:pPr>
              <a:t>‹#›</a:t>
            </a:fld>
            <a:endParaRPr lang="en-US"/>
          </a:p>
        </p:txBody>
      </p:sp>
    </p:spTree>
    <p:extLst>
      <p:ext uri="{BB962C8B-B14F-4D97-AF65-F5344CB8AC3E}">
        <p14:creationId xmlns:p14="http://schemas.microsoft.com/office/powerpoint/2010/main" val="578702172"/>
      </p:ext>
    </p:extLst>
  </p:cSld>
  <p:clrMapOvr>
    <a:masterClrMapping/>
  </p:clrMapOvr>
  <p:transition xmlns:p14="http://schemas.microsoft.com/office/powerpoint/2010/main">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5"/>
          <p:cNvSpPr>
            <a:spLocks noGrp="1" noChangeArrowheads="1"/>
          </p:cNvSpPr>
          <p:nvPr>
            <p:ph type="sldNum" sz="quarter" idx="10"/>
          </p:nvPr>
        </p:nvSpPr>
        <p:spPr>
          <a:ln/>
        </p:spPr>
        <p:txBody>
          <a:bodyPr/>
          <a:lstStyle>
            <a:lvl1pPr>
              <a:defRPr/>
            </a:lvl1pPr>
          </a:lstStyle>
          <a:p>
            <a:pPr>
              <a:defRPr/>
            </a:pPr>
            <a:fld id="{D1EC1313-4128-7C43-BD01-FB0CA28F1853}" type="slidenum">
              <a:rPr lang="en-US"/>
              <a:pPr>
                <a:defRPr/>
              </a:pPr>
              <a:t>‹#›</a:t>
            </a:fld>
            <a:endParaRPr lang="en-US"/>
          </a:p>
        </p:txBody>
      </p:sp>
    </p:spTree>
    <p:extLst>
      <p:ext uri="{BB962C8B-B14F-4D97-AF65-F5344CB8AC3E}">
        <p14:creationId xmlns:p14="http://schemas.microsoft.com/office/powerpoint/2010/main" val="101951650"/>
      </p:ext>
    </p:extLst>
  </p:cSld>
  <p:clrMapOvr>
    <a:masterClrMapping/>
  </p:clrMapOvr>
  <p:transition xmlns:p14="http://schemas.microsoft.com/office/powerpoint/2010/main">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fld id="{8E96A6E5-4036-F94A-9546-71BB14D9C21D}" type="slidenum">
              <a:rPr lang="en-US"/>
              <a:pPr>
                <a:defRPr/>
              </a:pPr>
              <a:t>‹#›</a:t>
            </a:fld>
            <a:endParaRPr lang="en-US"/>
          </a:p>
        </p:txBody>
      </p:sp>
    </p:spTree>
    <p:extLst>
      <p:ext uri="{BB962C8B-B14F-4D97-AF65-F5344CB8AC3E}">
        <p14:creationId xmlns:p14="http://schemas.microsoft.com/office/powerpoint/2010/main" val="3188973945"/>
      </p:ext>
    </p:extLst>
  </p:cSld>
  <p:clrMapOvr>
    <a:masterClrMapping/>
  </p:clrMapOvr>
  <p:transition xmlns:p14="http://schemas.microsoft.com/office/powerpoint/2010/main">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079736DC-3C83-F447-8244-0489E23E74BC}" type="slidenum">
              <a:rPr lang="en-US"/>
              <a:pPr>
                <a:defRPr/>
              </a:pPr>
              <a:t>‹#›</a:t>
            </a:fld>
            <a:endParaRPr lang="en-US"/>
          </a:p>
        </p:txBody>
      </p:sp>
    </p:spTree>
    <p:extLst>
      <p:ext uri="{BB962C8B-B14F-4D97-AF65-F5344CB8AC3E}">
        <p14:creationId xmlns:p14="http://schemas.microsoft.com/office/powerpoint/2010/main" val="3681436780"/>
      </p:ext>
    </p:extLst>
  </p:cSld>
  <p:clrMapOvr>
    <a:masterClrMapping/>
  </p:clrMapOvr>
  <p:transition xmlns:p14="http://schemas.microsoft.com/office/powerpoint/2010/main">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
          <p:cNvSpPr>
            <a:spLocks noGrp="1" noChangeArrowheads="1"/>
          </p:cNvSpPr>
          <p:nvPr>
            <p:ph type="sldNum" sz="quarter" idx="10"/>
          </p:nvPr>
        </p:nvSpPr>
        <p:spPr>
          <a:ln/>
        </p:spPr>
        <p:txBody>
          <a:bodyPr/>
          <a:lstStyle>
            <a:lvl1pPr>
              <a:defRPr/>
            </a:lvl1pPr>
          </a:lstStyle>
          <a:p>
            <a:pPr>
              <a:defRPr/>
            </a:pPr>
            <a:fld id="{10B6382C-44C2-9C43-8360-06F6D399D9E4}" type="slidenum">
              <a:rPr lang="en-US"/>
              <a:pPr>
                <a:defRPr/>
              </a:pPr>
              <a:t>‹#›</a:t>
            </a:fld>
            <a:endParaRPr lang="en-US"/>
          </a:p>
        </p:txBody>
      </p:sp>
    </p:spTree>
    <p:extLst>
      <p:ext uri="{BB962C8B-B14F-4D97-AF65-F5344CB8AC3E}">
        <p14:creationId xmlns:p14="http://schemas.microsoft.com/office/powerpoint/2010/main" val="1837284170"/>
      </p:ext>
    </p:extLst>
  </p:cSld>
  <p:clrMapOvr>
    <a:masterClrMapping/>
  </p:clrMapOvr>
  <p:transition xmlns:p14="http://schemas.microsoft.com/office/powerpoint/2010/main">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02C79631-855C-CD4D-BFCF-FAEE64472F2C}" type="slidenum">
              <a:rPr lang="en-US"/>
              <a:pPr>
                <a:defRPr/>
              </a:pPr>
              <a:t>‹#›</a:t>
            </a:fld>
            <a:endParaRPr lang="en-US"/>
          </a:p>
        </p:txBody>
      </p:sp>
    </p:spTree>
    <p:extLst>
      <p:ext uri="{BB962C8B-B14F-4D97-AF65-F5344CB8AC3E}">
        <p14:creationId xmlns:p14="http://schemas.microsoft.com/office/powerpoint/2010/main" val="463187716"/>
      </p:ext>
    </p:extLst>
  </p:cSld>
  <p:clrMapOvr>
    <a:masterClrMapping/>
  </p:clrMapOvr>
  <p:transition xmlns:p14="http://schemas.microsoft.com/office/powerpoint/2010/mai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sldNum" idx="10"/>
          </p:nvPr>
        </p:nvSpPr>
        <p:spPr>
          <a:ln/>
        </p:spPr>
        <p:txBody>
          <a:bodyPr/>
          <a:lstStyle>
            <a:lvl1pPr>
              <a:defRPr/>
            </a:lvl1pPr>
          </a:lstStyle>
          <a:p>
            <a:pPr>
              <a:defRPr/>
            </a:pPr>
            <a:fld id="{F84D7881-0A0B-2745-B2BD-4BAA26995326}" type="slidenum">
              <a:rPr lang="en-US"/>
              <a:pPr>
                <a:defRPr/>
              </a:pPr>
              <a:t>‹#›</a:t>
            </a:fld>
            <a:endParaRPr lang="en-US"/>
          </a:p>
        </p:txBody>
      </p:sp>
    </p:spTree>
    <p:extLst>
      <p:ext uri="{BB962C8B-B14F-4D97-AF65-F5344CB8AC3E}">
        <p14:creationId xmlns:p14="http://schemas.microsoft.com/office/powerpoint/2010/main" val="5036765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38888" y="649288"/>
            <a:ext cx="2060575" cy="46799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53988" y="649288"/>
            <a:ext cx="6032500" cy="4679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5"/>
          <p:cNvSpPr>
            <a:spLocks noGrp="1" noChangeArrowheads="1"/>
          </p:cNvSpPr>
          <p:nvPr>
            <p:ph type="sldNum" sz="quarter" idx="10"/>
          </p:nvPr>
        </p:nvSpPr>
        <p:spPr>
          <a:ln/>
        </p:spPr>
        <p:txBody>
          <a:bodyPr/>
          <a:lstStyle>
            <a:lvl1pPr>
              <a:defRPr/>
            </a:lvl1pPr>
          </a:lstStyle>
          <a:p>
            <a:pPr>
              <a:defRPr/>
            </a:pPr>
            <a:fld id="{7D56574A-973E-EA45-A193-3FBAAE63F15B}" type="slidenum">
              <a:rPr lang="en-US"/>
              <a:pPr>
                <a:defRPr/>
              </a:pPr>
              <a:t>‹#›</a:t>
            </a:fld>
            <a:endParaRPr lang="en-US"/>
          </a:p>
        </p:txBody>
      </p:sp>
    </p:spTree>
    <p:extLst>
      <p:ext uri="{BB962C8B-B14F-4D97-AF65-F5344CB8AC3E}">
        <p14:creationId xmlns:p14="http://schemas.microsoft.com/office/powerpoint/2010/main" val="304036094"/>
      </p:ext>
    </p:extLst>
  </p:cSld>
  <p:clrMapOvr>
    <a:masterClrMapping/>
  </p:clrMapOvr>
  <p:transition xmlns:p14="http://schemas.microsoft.com/office/powerpoint/2010/main">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1AE03459-9E55-9548-9624-77CC09F678E2}"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1372402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0AC67F32-80B8-0341-B8BF-2D1316817DF6}"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1694389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77247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E0124469-D9E0-1E40-A70D-240DD8DA21A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919223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Slide Number Placeholder 2"/>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D855509-2EED-294B-BFCF-A1BA4679C6F6}"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6541456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3124200" y="6229350"/>
            <a:ext cx="2130425" cy="473075"/>
          </a:xfrm>
          <a:prstGeom prst="rect">
            <a:avLst/>
          </a:prstGeom>
          <a:ln/>
        </p:spPr>
        <p:txBody>
          <a:bodyPr/>
          <a:lstStyle>
            <a:lvl1pPr>
              <a:defRPr/>
            </a:lvl1pPr>
          </a:lstStyle>
          <a:p>
            <a:fld id="{33F8699C-1001-8441-9221-5416E751180A}" type="slidenum">
              <a:rPr lang="en-US"/>
              <a:pPr/>
              <a:t>‹#›</a:t>
            </a:fld>
            <a:endParaRPr lang="en-US"/>
          </a:p>
        </p:txBody>
      </p:sp>
    </p:spTree>
    <p:extLst>
      <p:ext uri="{BB962C8B-B14F-4D97-AF65-F5344CB8AC3E}">
        <p14:creationId xmlns:p14="http://schemas.microsoft.com/office/powerpoint/2010/main" val="34250732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p:txBody>
          <a:bodyPr/>
          <a:lstStyle>
            <a:lvl1pPr>
              <a:defRPr/>
            </a:lvl1pPr>
          </a:lstStyle>
          <a:p>
            <a:fld id="{2C8903FE-A7E4-F841-AD96-0FC7F069689B}" type="slidenum">
              <a:rPr lang="en-US"/>
              <a:pPr/>
              <a:t>‹#›</a:t>
            </a:fld>
            <a:endParaRPr lang="en-US"/>
          </a:p>
        </p:txBody>
      </p:sp>
    </p:spTree>
    <p:extLst>
      <p:ext uri="{BB962C8B-B14F-4D97-AF65-F5344CB8AC3E}">
        <p14:creationId xmlns:p14="http://schemas.microsoft.com/office/powerpoint/2010/main" val="3094943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white"/>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fld id="{971E9D1C-2A58-4646-91F1-7181495FD8DF}" type="slidenum">
              <a:rPr lang="en-US"/>
              <a:pPr/>
              <a:t>‹#›</a:t>
            </a:fld>
            <a:endParaRPr lang="en-US"/>
          </a:p>
        </p:txBody>
      </p:sp>
    </p:spTree>
    <p:extLst>
      <p:ext uri="{BB962C8B-B14F-4D97-AF65-F5344CB8AC3E}">
        <p14:creationId xmlns:p14="http://schemas.microsoft.com/office/powerpoint/2010/main" val="3425408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E36D5FAC-7EA1-48BF-B4C6-7391223874B8}"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
        <p:nvSpPr>
          <p:cNvPr id="25" name="Rectangle 27"/>
          <p:cNvSpPr>
            <a:spLocks noGrp="1"/>
          </p:cNvSpPr>
          <p:nvPr>
            <p:ph type="ftr" sz="quarter" idx="12"/>
          </p:nvPr>
        </p:nvSpPr>
        <p:spPr/>
        <p:txBody>
          <a:bodyPr/>
          <a:lstStyle>
            <a:lvl1pPr>
              <a:defRPr lang="en-US" smtClean="0"/>
            </a:lvl1pPr>
          </a:lstStyle>
          <a:p>
            <a:endParaRPr>
              <a:solidFill>
                <a:srgbClr val="795339"/>
              </a:solidFill>
              <a:latin typeface="Candara"/>
              <a:ea typeface="Candara"/>
              <a:cs typeface="Candara"/>
            </a:endParaRPr>
          </a:p>
        </p:txBody>
      </p:sp>
    </p:spTree>
    <p:extLst>
      <p:ext uri="{BB962C8B-B14F-4D97-AF65-F5344CB8AC3E}">
        <p14:creationId xmlns:p14="http://schemas.microsoft.com/office/powerpoint/2010/main" val="91196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idx="10"/>
          </p:nvPr>
        </p:nvSpPr>
        <p:spPr>
          <a:ln/>
        </p:spPr>
        <p:txBody>
          <a:bodyPr/>
          <a:lstStyle>
            <a:lvl1pPr>
              <a:defRPr/>
            </a:lvl1pPr>
          </a:lstStyle>
          <a:p>
            <a:pPr>
              <a:defRPr/>
            </a:pPr>
            <a:fld id="{528EB8C8-95D8-1347-BE03-C372B9AA831A}" type="slidenum">
              <a:rPr lang="en-US"/>
              <a:pPr>
                <a:defRPr/>
              </a:pPr>
              <a:t>‹#›</a:t>
            </a:fld>
            <a:endParaRPr lang="en-US"/>
          </a:p>
        </p:txBody>
      </p:sp>
    </p:spTree>
    <p:extLst>
      <p:ext uri="{BB962C8B-B14F-4D97-AF65-F5344CB8AC3E}">
        <p14:creationId xmlns:p14="http://schemas.microsoft.com/office/powerpoint/2010/main" val="22337330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AD9FACD5-1DE4-464E-947C-E73E4D8DD2DC}"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5" name="Rectangle 5"/>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6" name="Rectangle 6"/>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076646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91E484DA-9009-4D21-AEE1-F5D989B313F5}"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5" name="Rectangle 5"/>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6" name="Rectangle 6"/>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41632082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C12476F5-3F5A-4D36-AF94-C2C0CFE00A0D}"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6" name="Rectangle 5"/>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7" name="Rectangle 6"/>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34582226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8735AAA8-A825-44A2-8BFC-FA5B2A5D3C31}"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8" name="Rectangle 7"/>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9" name="Rectangle 8"/>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8103686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1600BED-D834-43F9-A2C6-91496844A367}"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4" name="Rectangle 4"/>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5" name="Rectangle 5"/>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120302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7F495EBF-0442-4747-B08B-1DF6BDC54757}"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3" name="Rectangle 3"/>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4" name="Rectangle 4"/>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942197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571E99A9-10FA-4EF0-A08D-9BFBB4516FF5}"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6" name="Rectangle 5"/>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7" name="Rectangle 6"/>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634406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defTabSz="914400" fontAlgn="auto">
              <a:spcBef>
                <a:spcPts val="0"/>
              </a:spcBef>
              <a:spcAft>
                <a:spcPts val="0"/>
              </a:spcAft>
              <a:buClr>
                <a:srgbClr val="AD2E27"/>
              </a:buClr>
              <a:buSzPct val="80000"/>
              <a:buFont typeface="Wingdings 2" pitchFamily="18" charset="2"/>
              <a:buNone/>
            </a:pPr>
            <a:endParaRPr lang="en-US" sz="2000">
              <a:solidFill>
                <a:prstClr val="white"/>
              </a:solidFill>
              <a:latin typeface="Candara"/>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743A1470-0DE1-49F7-990B-461E4FDB983A}"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6" name="Rectangle 6"/>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7" name="Rectangle 7"/>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4731903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203BEB-A8B9-44B4-AF95-99837C8CD2C5}"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5" name="Footer Placeholder 4"/>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6" name="Slide Number Placeholder 5"/>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4789960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34779-D3C1-4F0C-B9F2-11B106DEB36A}" type="datetime1">
              <a:rPr lang="en-US">
                <a:solidFill>
                  <a:srgbClr val="795339"/>
                </a:solidFill>
                <a:latin typeface="Candara"/>
                <a:ea typeface="Candara"/>
                <a:cs typeface="Candara"/>
              </a:rPr>
              <a:pPr/>
              <a:t>5/3/16</a:t>
            </a:fld>
            <a:endParaRPr>
              <a:solidFill>
                <a:srgbClr val="795339"/>
              </a:solidFill>
              <a:latin typeface="Candara"/>
              <a:ea typeface="Candara"/>
              <a:cs typeface="Candara"/>
            </a:endParaRPr>
          </a:p>
        </p:txBody>
      </p:sp>
      <p:sp>
        <p:nvSpPr>
          <p:cNvPr id="5" name="Footer Placeholder 4"/>
          <p:cNvSpPr>
            <a:spLocks noGrp="1"/>
          </p:cNvSpPr>
          <p:nvPr>
            <p:ph type="ftr" sz="quarter" idx="11"/>
          </p:nvPr>
        </p:nvSpPr>
        <p:spPr/>
        <p:txBody>
          <a:bodyPr/>
          <a:lstStyle/>
          <a:p>
            <a:endParaRPr>
              <a:solidFill>
                <a:srgbClr val="795339"/>
              </a:solidFill>
              <a:latin typeface="Candara"/>
              <a:ea typeface="Candara"/>
              <a:cs typeface="Candara"/>
            </a:endParaRPr>
          </a:p>
        </p:txBody>
      </p:sp>
      <p:sp>
        <p:nvSpPr>
          <p:cNvPr id="6" name="Slide Number Placeholder 5"/>
          <p:cNvSpPr>
            <a:spLocks noGrp="1"/>
          </p:cNvSpPr>
          <p:nvPr>
            <p:ph type="sldNum" sz="quarter" idx="12"/>
          </p:nvPr>
        </p:nvSpPr>
        <p:spPr/>
        <p:txBody>
          <a:bodyPr/>
          <a:lstStyle/>
          <a:p>
            <a:fld id="{B6F15528-21DE-4FAA-801E-634DDDAF4B2B}" type="slidenum">
              <a:rPr>
                <a:solidFill>
                  <a:srgbClr val="795339"/>
                </a:solidFill>
                <a:latin typeface="Candara"/>
                <a:ea typeface="Candara"/>
                <a:cs typeface="Candara"/>
              </a:rPr>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213335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40163901-9650-464F-80F1-17CBAEDF93AC}" type="slidenum">
              <a:rPr lang="en-US"/>
              <a:pPr>
                <a:defRPr/>
              </a:pPr>
              <a:t>‹#›</a:t>
            </a:fld>
            <a:endParaRPr lang="en-US"/>
          </a:p>
        </p:txBody>
      </p:sp>
    </p:spTree>
    <p:extLst>
      <p:ext uri="{BB962C8B-B14F-4D97-AF65-F5344CB8AC3E}">
        <p14:creationId xmlns:p14="http://schemas.microsoft.com/office/powerpoint/2010/main" val="31800984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4357564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24321146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01979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4278546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39344713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919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FDE9D1D5-A21C-9F48-A56A-E5DFBC875AF6}"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9217575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idx="10"/>
          </p:nvPr>
        </p:nvSpPr>
        <p:spPr>
          <a:xfrm>
            <a:off x="6858000" y="6248400"/>
            <a:ext cx="2130425" cy="473075"/>
          </a:xfrm>
          <a:prstGeom prst="rect">
            <a:avLst/>
          </a:prstGeom>
        </p:spPr>
        <p:txBody>
          <a:bodyPr/>
          <a:lstStyle>
            <a:lvl1pPr>
              <a:defRPr>
                <a:ea typeface="ＭＳ Ｐゴシック" charset="-128"/>
                <a:cs typeface="ＭＳ Ｐゴシック" charset="-128"/>
              </a:defRPr>
            </a:lvl1pPr>
          </a:lstStyle>
          <a:p>
            <a:pPr>
              <a:defRPr/>
            </a:pPr>
            <a:fld id="{FAAF964B-F1A5-7A46-8CB1-4A276667945A}" type="slidenum">
              <a:rPr lang="en-US">
                <a:solidFill>
                  <a:srgbClr val="37305A"/>
                </a:solidFill>
              </a:rPr>
              <a:pPr>
                <a:defRPr/>
              </a:pPr>
              <a:t>‹#›</a:t>
            </a:fld>
            <a:r>
              <a:rPr lang="en-US">
                <a:solidFill>
                  <a:srgbClr val="37305A"/>
                </a:solidFill>
              </a:rPr>
              <a:t> of 12</a:t>
            </a:r>
          </a:p>
        </p:txBody>
      </p:sp>
    </p:spTree>
    <p:extLst>
      <p:ext uri="{BB962C8B-B14F-4D97-AF65-F5344CB8AC3E}">
        <p14:creationId xmlns:p14="http://schemas.microsoft.com/office/powerpoint/2010/main" val="7397146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9435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DAFDCD6C-9362-484E-AC02-D96A60C9E63E}"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993844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solidFill>
                <a:srgbClr val="37305A"/>
              </a:solidFill>
            </a:endParaRPr>
          </a:p>
        </p:txBody>
      </p:sp>
      <p:sp>
        <p:nvSpPr>
          <p:cNvPr id="7" name="Slide Number Placeholder 6"/>
          <p:cNvSpPr>
            <a:spLocks noGrp="1" noChangeArrowheads="1"/>
          </p:cNvSpPr>
          <p:nvPr>
            <p:ph type="sldNum" sz="quarter" idx="12"/>
          </p:nvPr>
        </p:nvSpPr>
        <p:spPr>
          <a:xfrm>
            <a:off x="3124200" y="6229350"/>
            <a:ext cx="2130425" cy="473075"/>
          </a:xfrm>
          <a:prstGeom prst="rect">
            <a:avLst/>
          </a:prstGeom>
        </p:spPr>
        <p:txBody>
          <a:bodyPr/>
          <a:lstStyle>
            <a:lvl1pPr>
              <a:defRPr/>
            </a:lvl1pPr>
          </a:lstStyle>
          <a:p>
            <a:pPr>
              <a:defRPr/>
            </a:pPr>
            <a:fld id="{8DBBF2A0-7AF6-C644-9FCA-F2493FF20CFD}"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127685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sldNum" idx="10"/>
          </p:nvPr>
        </p:nvSpPr>
        <p:spPr>
          <a:ln/>
        </p:spPr>
        <p:txBody>
          <a:bodyPr/>
          <a:lstStyle>
            <a:lvl1pPr>
              <a:defRPr/>
            </a:lvl1pPr>
          </a:lstStyle>
          <a:p>
            <a:pPr>
              <a:defRPr/>
            </a:pPr>
            <a:fld id="{D36C3651-B8DD-0D46-A54B-476D6597B758}" type="slidenum">
              <a:rPr lang="en-US"/>
              <a:pPr>
                <a:defRPr/>
              </a:pPr>
              <a:t>‹#›</a:t>
            </a:fld>
            <a:endParaRPr lang="en-US"/>
          </a:p>
        </p:txBody>
      </p:sp>
    </p:spTree>
    <p:extLst>
      <p:ext uri="{BB962C8B-B14F-4D97-AF65-F5344CB8AC3E}">
        <p14:creationId xmlns:p14="http://schemas.microsoft.com/office/powerpoint/2010/main" val="31566148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226425" cy="1554163"/>
          </a:xfrm>
        </p:spPr>
        <p:txBody>
          <a:bodyPr/>
          <a:lstStyle/>
          <a:p>
            <a:r>
              <a:rPr lang="en-US" smtClean="0"/>
              <a:t>Click to edit Master title style</a:t>
            </a:r>
            <a:endParaRPr lang="en-US"/>
          </a:p>
        </p:txBody>
      </p:sp>
      <p:sp>
        <p:nvSpPr>
          <p:cNvPr id="3" name="Slide Number Placeholder 2"/>
          <p:cNvSpPr>
            <a:spLocks noGrp="1" noChangeArrowheads="1"/>
          </p:cNvSpPr>
          <p:nvPr>
            <p:ph type="sldNum" idx="10"/>
          </p:nvPr>
        </p:nvSpPr>
        <p:spPr>
          <a:xfrm>
            <a:off x="3124200" y="6229350"/>
            <a:ext cx="2130425" cy="473075"/>
          </a:xfrm>
          <a:prstGeom prst="rect">
            <a:avLst/>
          </a:prstGeom>
        </p:spPr>
        <p:txBody>
          <a:bodyPr/>
          <a:lstStyle>
            <a:lvl1pPr>
              <a:defRPr/>
            </a:lvl1pPr>
          </a:lstStyle>
          <a:p>
            <a:pPr>
              <a:defRPr/>
            </a:pPr>
            <a:fld id="{5D855509-2EED-294B-BFCF-A1BA4679C6F6}" type="slidenum">
              <a:rPr lang="en-US">
                <a:solidFill>
                  <a:srgbClr val="37305A"/>
                </a:solidFill>
              </a:rPr>
              <a:pPr>
                <a:defRPr/>
              </a:pPr>
              <a:t>‹#›</a:t>
            </a:fld>
            <a:endParaRPr lang="en-US">
              <a:solidFill>
                <a:srgbClr val="37305A"/>
              </a:solidFill>
            </a:endParaRPr>
          </a:p>
        </p:txBody>
      </p:sp>
    </p:spTree>
    <p:extLst>
      <p:ext uri="{BB962C8B-B14F-4D97-AF65-F5344CB8AC3E}">
        <p14:creationId xmlns:p14="http://schemas.microsoft.com/office/powerpoint/2010/main" val="5425121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theme" Target="../theme/theme10.xml"/><Relationship Id="rId1" Type="http://schemas.openxmlformats.org/officeDocument/2006/relationships/slideLayout" Target="../slideLayouts/slideLayout85.xml"/><Relationship Id="rId2"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6" Type="http://schemas.openxmlformats.org/officeDocument/2006/relationships/image" Target="../media/image2.jpeg"/><Relationship Id="rId17" Type="http://schemas.openxmlformats.org/officeDocument/2006/relationships/image" Target="../media/image3.jpe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5.jpe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9.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5.xml"/><Relationship Id="rId13" Type="http://schemas.openxmlformats.org/officeDocument/2006/relationships/vmlDrawing" Target="../drawings/vmlDrawing1.vml"/><Relationship Id="rId14" Type="http://schemas.openxmlformats.org/officeDocument/2006/relationships/image" Target="../media/image12.png"/><Relationship Id="rId15" Type="http://schemas.openxmlformats.org/officeDocument/2006/relationships/image" Target="../media/image13.jpe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oleObject" Target="../embeddings/oleObject1.bin"/><Relationship Id="rId19" Type="http://schemas.openxmlformats.org/officeDocument/2006/relationships/image" Target="../media/image1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theme" Target="../theme/theme9.xml"/><Relationship Id="rId1" Type="http://schemas.openxmlformats.org/officeDocument/2006/relationships/slideLayout" Target="../slideLayouts/slideLayout80.xml"/><Relationship Id="rId2"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2192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pic>
        <p:nvPicPr>
          <p:cNvPr id="15363"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0850" y="55563"/>
            <a:ext cx="46355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Rectangle 3"/>
          <p:cNvSpPr>
            <a:spLocks noChangeArrowheads="1"/>
          </p:cNvSpPr>
          <p:nvPr/>
        </p:nvSpPr>
        <p:spPr bwMode="auto">
          <a:xfrm>
            <a:off x="381000" y="742950"/>
            <a:ext cx="8229600" cy="19050"/>
          </a:xfrm>
          <a:prstGeom prst="rect">
            <a:avLst/>
          </a:prstGeom>
          <a:solidFill>
            <a:srgbClr val="EED7B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5" name="Text Box 4"/>
          <p:cNvSpPr txBox="1">
            <a:spLocks noChangeArrowheads="1"/>
          </p:cNvSpPr>
          <p:nvPr/>
        </p:nvSpPr>
        <p:spPr bwMode="auto">
          <a:xfrm>
            <a:off x="3117850" y="762000"/>
            <a:ext cx="2801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defRPr/>
            </a:pPr>
            <a:r>
              <a:rPr lang="en-US" sz="1800" b="1" smtClean="0">
                <a:solidFill>
                  <a:srgbClr val="FFFFFF"/>
                </a:solidFill>
                <a:latin typeface="Lucida Sans Unicode" charset="0"/>
                <a:cs typeface="Arial" charset="0"/>
              </a:rPr>
              <a:t>D u k e  S y s t e m s</a:t>
            </a:r>
          </a:p>
        </p:txBody>
      </p:sp>
      <p:sp>
        <p:nvSpPr>
          <p:cNvPr id="15366" name="Rectangle 5"/>
          <p:cNvSpPr>
            <a:spLocks noChangeArrowheads="1"/>
          </p:cNvSpPr>
          <p:nvPr/>
        </p:nvSpPr>
        <p:spPr bwMode="auto">
          <a:xfrm>
            <a:off x="0" y="5867400"/>
            <a:ext cx="9144000" cy="990600"/>
          </a:xfrm>
          <a:prstGeom prst="rect">
            <a:avLst/>
          </a:prstGeom>
          <a:solidFill>
            <a:srgbClr val="16164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67" name="Rectangle 6"/>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5368" name="Rectangle 7"/>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5369" name="Text Box 8"/>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15370" name="Text Box 9"/>
          <p:cNvSpPr txBox="1">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cs typeface="Arial" charset="0"/>
            </a:endParaRPr>
          </a:p>
        </p:txBody>
      </p:sp>
      <p:sp>
        <p:nvSpPr>
          <p:cNvPr id="2058" name="Rectangle 10"/>
          <p:cNvSpPr>
            <a:spLocks noGrp="1" noChangeArrowheads="1"/>
          </p:cNvSpPr>
          <p:nvPr>
            <p:ph type="sldNum"/>
          </p:nvPr>
        </p:nvSpPr>
        <p:spPr bwMode="auto">
          <a:xfrm>
            <a:off x="6553200" y="6245225"/>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cs typeface="Arial" charset="0"/>
              </a:defRPr>
            </a:lvl1pPr>
          </a:lstStyle>
          <a:p>
            <a:pPr>
              <a:defRPr/>
            </a:pPr>
            <a:fld id="{354154DC-B2C5-3143-9216-6828CD8302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mj-lt"/>
          <a:ea typeface="ＭＳ Ｐゴシック" charset="-128"/>
          <a:cs typeface="+mj-cs"/>
        </a:defRPr>
      </a:lvl1pPr>
      <a:lvl2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800">
          <a:solidFill>
            <a:srgbClr val="161645"/>
          </a:solidFill>
          <a:latin typeface="Gill Sans MT" pitchFamily="32"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3600" b="1">
          <a:solidFill>
            <a:srgbClr val="161645"/>
          </a:solidFill>
          <a:latin typeface="+mn-lt"/>
          <a:ea typeface="ＭＳ Ｐゴシック" charset="-128"/>
          <a:cs typeface="+mn-cs"/>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3200" b="1">
          <a:solidFill>
            <a:srgbClr val="6B6BCF"/>
          </a:solidFill>
          <a:latin typeface="+mn-lt"/>
          <a:ea typeface="ＭＳ Ｐゴシック" charset="-128"/>
          <a:cs typeface="+mn-cs"/>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800" b="1">
          <a:solidFill>
            <a:srgbClr val="6B6BCF"/>
          </a:solidFill>
          <a:latin typeface="+mn-lt"/>
          <a:ea typeface="ＭＳ Ｐゴシック" charset="-128"/>
          <a:cs typeface="+mn-cs"/>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400" b="1">
          <a:solidFill>
            <a:srgbClr val="6B6BCF"/>
          </a:solidFill>
          <a:latin typeface="+mn-lt"/>
          <a:ea typeface="ＭＳ Ｐゴシック" charset="-128"/>
          <a:cs typeface="+mn-cs"/>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Tree>
    <p:extLst>
      <p:ext uri="{BB962C8B-B14F-4D97-AF65-F5344CB8AC3E}">
        <p14:creationId xmlns:p14="http://schemas.microsoft.com/office/powerpoint/2010/main" val="2099492228"/>
      </p:ext>
    </p:extLst>
  </p:cSld>
  <p:clrMap bg1="lt1" tx1="dk1" bg2="lt2" tx2="dk2" accent1="accent1" accent2="accent2" accent3="accent3" accent4="accent4" accent5="accent5" accent6="accent6" hlink="hlink" folHlink="folHlink"/>
  <p:sldLayoutIdLst>
    <p:sldLayoutId id="2147486748" r:id="rId1"/>
    <p:sldLayoutId id="2147486749" r:id="rId2"/>
    <p:sldLayoutId id="2147486750" r:id="rId3"/>
    <p:sldLayoutId id="2147486751" r:id="rId4"/>
    <p:sldLayoutId id="2147486752" r:id="rId5"/>
    <p:sldLayoutId id="2147486753"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650" name="Picture 21" descr="PP"/>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8" descr="GENI-logo-fina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3400" y="76200"/>
            <a:ext cx="10668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9"/>
          <p:cNvSpPr>
            <a:spLocks noChangeArrowheads="1"/>
          </p:cNvSpPr>
          <p:nvPr userDrawn="1"/>
        </p:nvSpPr>
        <p:spPr bwMode="auto">
          <a:xfrm>
            <a:off x="485775" y="6589713"/>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1000">
                <a:solidFill>
                  <a:schemeClr val="bg2"/>
                </a:solidFill>
                <a:ea typeface="Kozuka Gothic Pro L" charset="0"/>
                <a:cs typeface="Kozuka Gothic Pro L" charset="0"/>
              </a:rPr>
              <a:t>Sponsored by the National Science Foundation</a:t>
            </a:r>
          </a:p>
        </p:txBody>
      </p:sp>
      <p:sp>
        <p:nvSpPr>
          <p:cNvPr id="27653" name="Rectangle 10"/>
          <p:cNvSpPr>
            <a:spLocks noChangeArrowheads="1"/>
          </p:cNvSpPr>
          <p:nvPr userDrawn="1"/>
        </p:nvSpPr>
        <p:spPr bwMode="auto">
          <a:xfrm>
            <a:off x="8458200" y="6537325"/>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buClr>
                <a:srgbClr val="000000"/>
              </a:buClr>
              <a:buSzPct val="100000"/>
              <a:buFont typeface="Times New Roman" charset="0"/>
              <a:buNone/>
            </a:pPr>
            <a:fld id="{EA30B0CC-CAE6-1840-8EE7-7177B4DD482D}" type="slidenum">
              <a:rPr lang="en-US" sz="1000">
                <a:solidFill>
                  <a:schemeClr val="bg2"/>
                </a:solidFill>
                <a:ea typeface="Kozuka Gothic Pro L" charset="0"/>
                <a:cs typeface="Kozuka Gothic Pro L" charset="0"/>
              </a:rPr>
              <a:pPr algn="r">
                <a:buClr>
                  <a:srgbClr val="000000"/>
                </a:buClr>
                <a:buSzPct val="100000"/>
                <a:buFont typeface="Times New Roman" charset="0"/>
                <a:buNone/>
              </a:pPr>
              <a:t>‹#›</a:t>
            </a:fld>
            <a:endParaRPr lang="en-US" sz="1000">
              <a:solidFill>
                <a:schemeClr val="bg2"/>
              </a:solidFill>
              <a:ea typeface="Kozuka Gothic Pro L" charset="0"/>
              <a:cs typeface="Kozuka Gothic Pro L" charset="0"/>
            </a:endParaRPr>
          </a:p>
        </p:txBody>
      </p:sp>
      <p:sp>
        <p:nvSpPr>
          <p:cNvPr id="27654" name="Rectangle 17"/>
          <p:cNvSpPr>
            <a:spLocks noGrp="1" noChangeArrowheads="1"/>
          </p:cNvSpPr>
          <p:nvPr>
            <p:ph type="title"/>
          </p:nvPr>
        </p:nvSpPr>
        <p:spPr bwMode="auto">
          <a:xfrm>
            <a:off x="6858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 line 1</a:t>
            </a:r>
            <a:br>
              <a:rPr lang="en-US"/>
            </a:br>
            <a:r>
              <a:rPr lang="en-US"/>
              <a:t>Click to edit Master title style- line 2</a:t>
            </a:r>
          </a:p>
        </p:txBody>
      </p:sp>
      <p:sp>
        <p:nvSpPr>
          <p:cNvPr id="27655" name="Rectangle 18"/>
          <p:cNvSpPr>
            <a:spLocks noGrp="1" noChangeArrowheads="1"/>
          </p:cNvSpPr>
          <p:nvPr>
            <p:ph type="body" idx="1"/>
          </p:nvPr>
        </p:nvSpPr>
        <p:spPr bwMode="auto">
          <a:xfrm>
            <a:off x="457200" y="14478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20"/>
          <p:cNvSpPr>
            <a:spLocks noChangeArrowheads="1"/>
          </p:cNvSpPr>
          <p:nvPr userDrawn="1"/>
        </p:nvSpPr>
        <p:spPr bwMode="auto">
          <a:xfrm>
            <a:off x="3771900" y="6600825"/>
            <a:ext cx="2057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1000">
                <a:solidFill>
                  <a:schemeClr val="bg2"/>
                </a:solidFill>
                <a:ea typeface="Kozuka Gothic Pro L" charset="0"/>
                <a:cs typeface="Kozuka Gothic Pro L" charset="0"/>
              </a:rPr>
              <a:t>April 1, 2009</a:t>
            </a:r>
          </a:p>
        </p:txBody>
      </p:sp>
      <p:pic>
        <p:nvPicPr>
          <p:cNvPr id="27657" name="Picture 22" descr="nsf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8288" y="6573838"/>
            <a:ext cx="2809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3" r:id="rId1"/>
    <p:sldLayoutId id="2147486536" r:id="rId2"/>
    <p:sldLayoutId id="2147486537" r:id="rId3"/>
    <p:sldLayoutId id="2147486538" r:id="rId4"/>
    <p:sldLayoutId id="2147486539" r:id="rId5"/>
    <p:sldLayoutId id="2147486540" r:id="rId6"/>
    <p:sldLayoutId id="2147486541" r:id="rId7"/>
    <p:sldLayoutId id="2147486542" r:id="rId8"/>
    <p:sldLayoutId id="2147486543" r:id="rId9"/>
    <p:sldLayoutId id="2147486544" r:id="rId10"/>
    <p:sldLayoutId id="2147486545" r:id="rId11"/>
    <p:sldLayoutId id="2147486546" r:id="rId12"/>
    <p:sldLayoutId id="2147486547" r:id="rId13"/>
    <p:sldLayoutId id="2147486548" r:id="rId14"/>
  </p:sldLayoutIdLst>
  <p:txStyles>
    <p:titleStyle>
      <a:lvl1pPr algn="r" rtl="0" eaLnBrk="0" fontAlgn="base" hangingPunct="0">
        <a:spcBef>
          <a:spcPct val="0"/>
        </a:spcBef>
        <a:spcAft>
          <a:spcPct val="0"/>
        </a:spcAft>
        <a:defRPr sz="2500">
          <a:solidFill>
            <a:srgbClr val="333333"/>
          </a:solidFill>
          <a:latin typeface="+mj-lt"/>
          <a:ea typeface="ＭＳ Ｐゴシック" charset="-128"/>
          <a:cs typeface="ＭＳ Ｐゴシック" charset="-128"/>
        </a:defRPr>
      </a:lvl1pPr>
      <a:lvl2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2pPr>
      <a:lvl3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3pPr>
      <a:lvl4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4pPr>
      <a:lvl5pPr algn="r" rtl="0" eaLnBrk="0" fontAlgn="base" hangingPunct="0">
        <a:spcBef>
          <a:spcPct val="0"/>
        </a:spcBef>
        <a:spcAft>
          <a:spcPct val="0"/>
        </a:spcAft>
        <a:defRPr sz="2500">
          <a:solidFill>
            <a:srgbClr val="333333"/>
          </a:solidFill>
          <a:latin typeface="Franklin Gothic Medium" charset="0"/>
          <a:ea typeface="ＭＳ Ｐゴシック" charset="-128"/>
          <a:cs typeface="ＭＳ Ｐゴシック" charset="-128"/>
        </a:defRPr>
      </a:lvl5pPr>
      <a:lvl6pPr marL="457200" algn="r" rtl="0" fontAlgn="base">
        <a:spcBef>
          <a:spcPct val="0"/>
        </a:spcBef>
        <a:spcAft>
          <a:spcPct val="0"/>
        </a:spcAft>
        <a:defRPr sz="2500">
          <a:solidFill>
            <a:srgbClr val="333333"/>
          </a:solidFill>
          <a:latin typeface="Franklin Gothic Medium" charset="0"/>
        </a:defRPr>
      </a:lvl6pPr>
      <a:lvl7pPr marL="914400" algn="r" rtl="0" fontAlgn="base">
        <a:spcBef>
          <a:spcPct val="0"/>
        </a:spcBef>
        <a:spcAft>
          <a:spcPct val="0"/>
        </a:spcAft>
        <a:defRPr sz="2500">
          <a:solidFill>
            <a:srgbClr val="333333"/>
          </a:solidFill>
          <a:latin typeface="Franklin Gothic Medium" charset="0"/>
        </a:defRPr>
      </a:lvl7pPr>
      <a:lvl8pPr marL="1371600" algn="r" rtl="0" fontAlgn="base">
        <a:spcBef>
          <a:spcPct val="0"/>
        </a:spcBef>
        <a:spcAft>
          <a:spcPct val="0"/>
        </a:spcAft>
        <a:defRPr sz="2500">
          <a:solidFill>
            <a:srgbClr val="333333"/>
          </a:solidFill>
          <a:latin typeface="Franklin Gothic Medium" charset="0"/>
        </a:defRPr>
      </a:lvl8pPr>
      <a:lvl9pPr marL="1828800" algn="r" rtl="0" fontAlgn="base">
        <a:spcBef>
          <a:spcPct val="0"/>
        </a:spcBef>
        <a:spcAft>
          <a:spcPct val="0"/>
        </a:spcAft>
        <a:defRPr sz="2500">
          <a:solidFill>
            <a:srgbClr val="333333"/>
          </a:solidFill>
          <a:latin typeface="Franklin Gothic Medium" charset="0"/>
        </a:defRPr>
      </a:lvl9pPr>
    </p:titleStyle>
    <p:bodyStyle>
      <a:lvl1pPr marL="342900" indent="-342900" algn="l" rtl="0" eaLnBrk="0" fontAlgn="base" hangingPunct="0">
        <a:spcBef>
          <a:spcPct val="20000"/>
        </a:spcBef>
        <a:spcAft>
          <a:spcPct val="0"/>
        </a:spcAft>
        <a:buChar char="•"/>
        <a:defRPr sz="32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800">
          <a:solidFill>
            <a:srgbClr val="080808"/>
          </a:solidFill>
          <a:latin typeface="+mn-lt"/>
          <a:ea typeface="+mn-ea"/>
          <a:cs typeface="+mn-cs"/>
        </a:defRPr>
      </a:lvl2pPr>
      <a:lvl3pPr marL="1143000" indent="-228600" algn="l" rtl="0" eaLnBrk="0" fontAlgn="base" hangingPunct="0">
        <a:spcBef>
          <a:spcPct val="20000"/>
        </a:spcBef>
        <a:spcAft>
          <a:spcPct val="0"/>
        </a:spcAft>
        <a:buChar char="•"/>
        <a:defRPr sz="2400">
          <a:solidFill>
            <a:srgbClr val="080808"/>
          </a:solidFill>
          <a:latin typeface="+mn-lt"/>
          <a:ea typeface="+mn-ea"/>
          <a:cs typeface="+mn-cs"/>
        </a:defRPr>
      </a:lvl3pPr>
      <a:lvl4pPr marL="1600200" indent="-228600" algn="l" rtl="0" eaLnBrk="0" fontAlgn="base" hangingPunct="0">
        <a:spcBef>
          <a:spcPct val="20000"/>
        </a:spcBef>
        <a:spcAft>
          <a:spcPct val="0"/>
        </a:spcAft>
        <a:buChar char="–"/>
        <a:defRPr sz="2000">
          <a:solidFill>
            <a:srgbClr val="080808"/>
          </a:solidFill>
          <a:latin typeface="+mn-lt"/>
          <a:ea typeface="+mn-ea"/>
          <a:cs typeface="+mn-cs"/>
        </a:defRPr>
      </a:lvl4pPr>
      <a:lvl5pPr marL="2057400" indent="-228600" algn="l" rtl="0" eaLnBrk="0" fontAlgn="base" hangingPunct="0">
        <a:spcBef>
          <a:spcPct val="20000"/>
        </a:spcBef>
        <a:spcAft>
          <a:spcPct val="0"/>
        </a:spcAft>
        <a:buChar char="»"/>
        <a:defRPr sz="2000">
          <a:solidFill>
            <a:srgbClr val="080808"/>
          </a:solidFill>
          <a:latin typeface="+mn-lt"/>
          <a:ea typeface="+mn-ea"/>
          <a:cs typeface="+mn-cs"/>
        </a:defRPr>
      </a:lvl5pPr>
      <a:lvl6pPr marL="2514600" indent="-228600" algn="l" rtl="0" fontAlgn="base">
        <a:spcBef>
          <a:spcPct val="20000"/>
        </a:spcBef>
        <a:spcAft>
          <a:spcPct val="0"/>
        </a:spcAft>
        <a:buChar char="»"/>
        <a:defRPr sz="2000">
          <a:solidFill>
            <a:srgbClr val="080808"/>
          </a:solidFill>
          <a:latin typeface="+mn-lt"/>
          <a:ea typeface="+mn-ea"/>
          <a:cs typeface="+mn-cs"/>
        </a:defRPr>
      </a:lvl6pPr>
      <a:lvl7pPr marL="2971800" indent="-228600" algn="l" rtl="0" fontAlgn="base">
        <a:spcBef>
          <a:spcPct val="20000"/>
        </a:spcBef>
        <a:spcAft>
          <a:spcPct val="0"/>
        </a:spcAft>
        <a:buChar char="»"/>
        <a:defRPr sz="2000">
          <a:solidFill>
            <a:srgbClr val="080808"/>
          </a:solidFill>
          <a:latin typeface="+mn-lt"/>
          <a:ea typeface="+mn-ea"/>
          <a:cs typeface="+mn-cs"/>
        </a:defRPr>
      </a:lvl7pPr>
      <a:lvl8pPr marL="3429000" indent="-228600" algn="l" rtl="0" fontAlgn="base">
        <a:spcBef>
          <a:spcPct val="20000"/>
        </a:spcBef>
        <a:spcAft>
          <a:spcPct val="0"/>
        </a:spcAft>
        <a:buChar char="»"/>
        <a:defRPr sz="2000">
          <a:solidFill>
            <a:srgbClr val="080808"/>
          </a:solidFill>
          <a:latin typeface="+mn-lt"/>
          <a:ea typeface="+mn-ea"/>
          <a:cs typeface="+mn-cs"/>
        </a:defRPr>
      </a:lvl8pPr>
      <a:lvl9pPr marL="3886200" indent="-228600" algn="l" rtl="0" fontAlgn="base">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28625" y="114300"/>
            <a:ext cx="76295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nvPr>
        </p:nvSpPr>
        <p:spPr bwMode="auto">
          <a:xfrm>
            <a:off x="419100" y="1447800"/>
            <a:ext cx="84550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590550" y="6629400"/>
            <a:ext cx="14668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r>
              <a:rPr lang="en-US"/>
              <a:t>April 2006</a:t>
            </a:r>
          </a:p>
        </p:txBody>
      </p:sp>
      <p:sp>
        <p:nvSpPr>
          <p:cNvPr id="4101" name="Rectangle 5"/>
          <p:cNvSpPr>
            <a:spLocks noGrp="1" noChangeArrowheads="1"/>
          </p:cNvSpPr>
          <p:nvPr>
            <p:ph type="ftr" sz="quarter" idx="3"/>
          </p:nvPr>
        </p:nvSpPr>
        <p:spPr bwMode="auto">
          <a:xfrm>
            <a:off x="2133600" y="6629400"/>
            <a:ext cx="44577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ea typeface="ＭＳ Ｐゴシック" charset="-128"/>
                <a:cs typeface="ＭＳ Ｐゴシック" charset="-128"/>
              </a:defRPr>
            </a:lvl1pPr>
          </a:lstStyle>
          <a:p>
            <a:pPr>
              <a:defRPr/>
            </a:pPr>
            <a:r>
              <a:rPr lang="en-US"/>
              <a:t>Emergent (Mis)behavior vs. Complex Software Systems</a:t>
            </a:r>
          </a:p>
        </p:txBody>
      </p:sp>
      <p:sp>
        <p:nvSpPr>
          <p:cNvPr id="29702" name="Rectangle 8"/>
          <p:cNvSpPr>
            <a:spLocks noChangeArrowheads="1"/>
          </p:cNvSpPr>
          <p:nvPr userDrawn="1"/>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02" name="Rectangle 6"/>
          <p:cNvSpPr>
            <a:spLocks noGrp="1" noChangeArrowheads="1"/>
          </p:cNvSpPr>
          <p:nvPr>
            <p:ph type="sldNum" sz="quarter" idx="4"/>
          </p:nvPr>
        </p:nvSpPr>
        <p:spPr bwMode="auto">
          <a:xfrm>
            <a:off x="8226425" y="6629400"/>
            <a:ext cx="7588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900">
                <a:solidFill>
                  <a:srgbClr val="848589"/>
                </a:solidFill>
              </a:defRPr>
            </a:lvl1pPr>
          </a:lstStyle>
          <a:p>
            <a:pPr>
              <a:defRPr/>
            </a:pPr>
            <a:fld id="{72A33712-F06A-A94A-8A30-A6C59C9694C0}" type="slidenum">
              <a:rPr lang="en-US"/>
              <a:pPr>
                <a:defRPr/>
              </a:pPr>
              <a:t>‹#›</a:t>
            </a:fld>
            <a:endParaRPr lang="en-US"/>
          </a:p>
        </p:txBody>
      </p:sp>
      <p:sp>
        <p:nvSpPr>
          <p:cNvPr id="29704" name="Rectangle 206"/>
          <p:cNvSpPr>
            <a:spLocks noChangeArrowheads="1"/>
          </p:cNvSpPr>
          <p:nvPr userDrawn="1"/>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9705" name="Picture 479" descr="logo_black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ltGray">
          <a:xfrm>
            <a:off x="8221663" y="261938"/>
            <a:ext cx="7762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94" r:id="rId1"/>
    <p:sldLayoutId id="2147486549" r:id="rId2"/>
    <p:sldLayoutId id="2147486550" r:id="rId3"/>
    <p:sldLayoutId id="2147486551" r:id="rId4"/>
    <p:sldLayoutId id="2147486552" r:id="rId5"/>
    <p:sldLayoutId id="2147486553" r:id="rId6"/>
    <p:sldLayoutId id="2147486554" r:id="rId7"/>
    <p:sldLayoutId id="2147486555" r:id="rId8"/>
    <p:sldLayoutId id="2147486556" r:id="rId9"/>
    <p:sldLayoutId id="2147486557" r:id="rId10"/>
    <p:sldLayoutId id="2147486558" r:id="rId11"/>
  </p:sldLayoutIdLst>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10000"/>
        </a:spcBef>
        <a:spcAft>
          <a:spcPct val="10000"/>
        </a:spcAft>
        <a:buClr>
          <a:srgbClr val="B2B3B5"/>
        </a:buClr>
        <a:buFont typeface="Arial"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10000"/>
        </a:spcBef>
        <a:spcAft>
          <a:spcPct val="10000"/>
        </a:spcAft>
        <a:buClr>
          <a:srgbClr val="B2B3B5"/>
        </a:buClr>
        <a:buFont typeface="Arial"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ea typeface="ＭＳ Ｐゴシック" charset="-128"/>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28625" y="114300"/>
            <a:ext cx="8245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400050" y="1447800"/>
            <a:ext cx="8272463"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988" name="Rectangle 4"/>
          <p:cNvSpPr>
            <a:spLocks noChangeArrowheads="1"/>
          </p:cNvSpPr>
          <p:nvPr/>
        </p:nvSpPr>
        <p:spPr bwMode="ltGray">
          <a:xfrm>
            <a:off x="0" y="1171575"/>
            <a:ext cx="257175" cy="5686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1989" name="Rectangle 5"/>
          <p:cNvSpPr>
            <a:spLocks noChangeArrowheads="1"/>
          </p:cNvSpPr>
          <p:nvPr/>
        </p:nvSpPr>
        <p:spPr bwMode="ltGray">
          <a:xfrm>
            <a:off x="0" y="0"/>
            <a:ext cx="257175" cy="1114425"/>
          </a:xfrm>
          <a:prstGeom prst="rect">
            <a:avLst/>
          </a:prstGeom>
          <a:solidFill>
            <a:srgbClr val="0071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199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0250" y="6261100"/>
            <a:ext cx="5556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Grp="1" noChangeArrowheads="1"/>
          </p:cNvSpPr>
          <p:nvPr>
            <p:ph type="sldNum" sz="quarter" idx="4"/>
          </p:nvPr>
        </p:nvSpPr>
        <p:spPr bwMode="auto">
          <a:xfrm>
            <a:off x="438150" y="6550025"/>
            <a:ext cx="3873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defRPr>
            </a:lvl1pPr>
          </a:lstStyle>
          <a:p>
            <a:pPr>
              <a:defRPr/>
            </a:pPr>
            <a:fld id="{79F24772-166F-7C4F-AA25-C1606D74AD84}" type="slidenum">
              <a:rPr lang="en-US"/>
              <a:pPr>
                <a:defRPr/>
              </a:pPr>
              <a:t>‹#›</a:t>
            </a:fld>
            <a:endParaRPr lang="en-US"/>
          </a:p>
        </p:txBody>
      </p:sp>
      <p:sp>
        <p:nvSpPr>
          <p:cNvPr id="9224" name="Rectangle 8"/>
          <p:cNvSpPr>
            <a:spLocks noGrp="1" noChangeArrowheads="1"/>
          </p:cNvSpPr>
          <p:nvPr>
            <p:ph type="dt" sz="half" idx="2"/>
          </p:nvPr>
        </p:nvSpPr>
        <p:spPr bwMode="auto">
          <a:xfrm>
            <a:off x="836613" y="6550025"/>
            <a:ext cx="1114425"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
        <p:nvSpPr>
          <p:cNvPr id="9225" name="Rectangle 9"/>
          <p:cNvSpPr>
            <a:spLocks noGrp="1" noChangeArrowheads="1"/>
          </p:cNvSpPr>
          <p:nvPr>
            <p:ph type="ftr" sz="quarter" idx="3"/>
          </p:nvPr>
        </p:nvSpPr>
        <p:spPr bwMode="auto">
          <a:xfrm>
            <a:off x="1997075" y="6550025"/>
            <a:ext cx="53594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ea typeface="ＭＳ Ｐゴシック" charset="-128"/>
                <a:cs typeface="ＭＳ Ｐゴシック" charset="-128"/>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6595" r:id="rId1"/>
    <p:sldLayoutId id="2147486559" r:id="rId2"/>
    <p:sldLayoutId id="2147486560" r:id="rId3"/>
    <p:sldLayoutId id="2147486561" r:id="rId4"/>
    <p:sldLayoutId id="2147486562" r:id="rId5"/>
    <p:sldLayoutId id="2147486563" r:id="rId6"/>
    <p:sldLayoutId id="2147486564" r:id="rId7"/>
    <p:sldLayoutId id="2147486565" r:id="rId8"/>
    <p:sldLayoutId id="2147486566" r:id="rId9"/>
    <p:sldLayoutId id="2147486567" r:id="rId10"/>
    <p:sldLayoutId id="2147486568" r:id="rId11"/>
    <p:sldLayoutId id="2147486569" r:id="rId12"/>
    <p:sldLayoutId id="2147486570" r:id="rId13"/>
  </p:sldLayoutIdLst>
  <p:timing>
    <p:tnLst>
      <p:par>
        <p:cTn xmlns:p14="http://schemas.microsoft.com/office/powerpoint/2010/main" id="1" dur="indefinite" restart="never" nodeType="tmRoot"/>
      </p:par>
    </p:tnLst>
  </p:timing>
  <p:txStyles>
    <p:titleStyle>
      <a:lvl1pPr algn="l" rtl="0" eaLnBrk="0" fontAlgn="base" hangingPunct="0">
        <a:lnSpc>
          <a:spcPct val="90000"/>
        </a:lnSpc>
        <a:spcBef>
          <a:spcPct val="2500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2pPr>
      <a:lvl3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3pPr>
      <a:lvl4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4pPr>
      <a:lvl5pPr algn="l" rtl="0" eaLnBrk="0" fontAlgn="base" hangingPunct="0">
        <a:lnSpc>
          <a:spcPct val="90000"/>
        </a:lnSpc>
        <a:spcBef>
          <a:spcPct val="25000"/>
        </a:spcBef>
        <a:spcAft>
          <a:spcPct val="0"/>
        </a:spcAft>
        <a:defRPr sz="3600">
          <a:solidFill>
            <a:schemeClr val="tx2"/>
          </a:solidFill>
          <a:latin typeface="Futura Bk" pitchFamily="34" charset="0"/>
          <a:ea typeface="ＭＳ Ｐゴシック" charset="-128"/>
          <a:cs typeface="ＭＳ Ｐゴシック" charset="-128"/>
        </a:defRPr>
      </a:lvl5pPr>
      <a:lvl6pPr marL="457200" algn="l" rtl="0" fontAlgn="base">
        <a:lnSpc>
          <a:spcPct val="90000"/>
        </a:lnSpc>
        <a:spcBef>
          <a:spcPct val="25000"/>
        </a:spcBef>
        <a:spcAft>
          <a:spcPct val="0"/>
        </a:spcAft>
        <a:defRPr sz="3600">
          <a:solidFill>
            <a:schemeClr val="tx2"/>
          </a:solidFill>
          <a:latin typeface="Futura Bk" pitchFamily="34" charset="0"/>
        </a:defRPr>
      </a:lvl6pPr>
      <a:lvl7pPr marL="914400" algn="l" rtl="0" fontAlgn="base">
        <a:lnSpc>
          <a:spcPct val="90000"/>
        </a:lnSpc>
        <a:spcBef>
          <a:spcPct val="25000"/>
        </a:spcBef>
        <a:spcAft>
          <a:spcPct val="0"/>
        </a:spcAft>
        <a:defRPr sz="3600">
          <a:solidFill>
            <a:schemeClr val="tx2"/>
          </a:solidFill>
          <a:latin typeface="Futura Bk" pitchFamily="34" charset="0"/>
        </a:defRPr>
      </a:lvl7pPr>
      <a:lvl8pPr marL="1371600" algn="l" rtl="0" fontAlgn="base">
        <a:lnSpc>
          <a:spcPct val="90000"/>
        </a:lnSpc>
        <a:spcBef>
          <a:spcPct val="25000"/>
        </a:spcBef>
        <a:spcAft>
          <a:spcPct val="0"/>
        </a:spcAft>
        <a:defRPr sz="3600">
          <a:solidFill>
            <a:schemeClr val="tx2"/>
          </a:solidFill>
          <a:latin typeface="Futura Bk" pitchFamily="34" charset="0"/>
        </a:defRPr>
      </a:lvl8pPr>
      <a:lvl9pPr marL="1828800" algn="l" rtl="0" fontAlgn="base">
        <a:lnSpc>
          <a:spcPct val="90000"/>
        </a:lnSpc>
        <a:spcBef>
          <a:spcPct val="2500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25000"/>
        </a:spcBef>
        <a:spcAft>
          <a:spcPct val="10000"/>
        </a:spcAft>
        <a:buClr>
          <a:srgbClr val="ABA69F"/>
        </a:buClr>
        <a:buSzPct val="80000"/>
        <a:buChar char="•"/>
        <a:defRPr sz="2800">
          <a:solidFill>
            <a:schemeClr val="tx1"/>
          </a:solidFill>
          <a:latin typeface="+mn-lt"/>
          <a:ea typeface="ＭＳ Ｐゴシック" charset="-128"/>
          <a:cs typeface="ＭＳ Ｐゴシック" charset="-128"/>
        </a:defRPr>
      </a:lvl1pPr>
      <a:lvl2pPr marL="571500" indent="-228600" algn="l" rtl="0" eaLnBrk="0" fontAlgn="base" hangingPunct="0">
        <a:lnSpc>
          <a:spcPct val="90000"/>
        </a:lnSpc>
        <a:spcBef>
          <a:spcPct val="25000"/>
        </a:spcBef>
        <a:spcAft>
          <a:spcPct val="10000"/>
        </a:spcAft>
        <a:buClr>
          <a:srgbClr val="ABA69F"/>
        </a:buClr>
        <a:buFont typeface="Futura Bk" charset="0"/>
        <a:buChar char="−"/>
        <a:defRPr sz="2400">
          <a:solidFill>
            <a:schemeClr val="tx1"/>
          </a:solidFill>
          <a:latin typeface="+mn-lt"/>
          <a:ea typeface="ＭＳ Ｐゴシック" charset="-128"/>
        </a:defRPr>
      </a:lvl2pPr>
      <a:lvl3pPr marL="9144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3pPr>
      <a:lvl4pPr marL="1257300" indent="-228600" algn="l" rtl="0" eaLnBrk="0" fontAlgn="base" hangingPunct="0">
        <a:lnSpc>
          <a:spcPct val="90000"/>
        </a:lnSpc>
        <a:spcBef>
          <a:spcPct val="25000"/>
        </a:spcBef>
        <a:spcAft>
          <a:spcPct val="10000"/>
        </a:spcAft>
        <a:buClr>
          <a:srgbClr val="ABA69F"/>
        </a:buClr>
        <a:buFont typeface="Futura Bk" charset="0"/>
        <a:buChar char="−"/>
        <a:defRPr sz="2000">
          <a:solidFill>
            <a:schemeClr val="tx1"/>
          </a:solidFill>
          <a:latin typeface="+mn-lt"/>
          <a:ea typeface="ＭＳ Ｐゴシック" charset="-128"/>
        </a:defRPr>
      </a:lvl4pPr>
      <a:lvl5pPr marL="1600200" indent="-228600" algn="l" rtl="0" eaLnBrk="0" fontAlgn="base" hangingPunct="0">
        <a:lnSpc>
          <a:spcPct val="90000"/>
        </a:lnSpc>
        <a:spcBef>
          <a:spcPct val="25000"/>
        </a:spcBef>
        <a:spcAft>
          <a:spcPct val="10000"/>
        </a:spcAft>
        <a:buClr>
          <a:srgbClr val="ABA69F"/>
        </a:buClr>
        <a:buChar char="•"/>
        <a:defRPr sz="2000">
          <a:solidFill>
            <a:schemeClr val="tx1"/>
          </a:solidFill>
          <a:latin typeface="+mn-lt"/>
          <a:ea typeface="ＭＳ Ｐゴシック" charset="-128"/>
        </a:defRPr>
      </a:lvl5pPr>
      <a:lvl6pPr marL="2057400" indent="-228600" algn="l" rtl="0" fontAlgn="base">
        <a:lnSpc>
          <a:spcPct val="90000"/>
        </a:lnSpc>
        <a:spcBef>
          <a:spcPct val="25000"/>
        </a:spcBef>
        <a:spcAft>
          <a:spcPct val="10000"/>
        </a:spcAft>
        <a:buClr>
          <a:srgbClr val="ABA69F"/>
        </a:buClr>
        <a:buChar char="•"/>
        <a:defRPr sz="2000">
          <a:solidFill>
            <a:schemeClr val="tx1"/>
          </a:solidFill>
          <a:latin typeface="+mn-lt"/>
        </a:defRPr>
      </a:lvl6pPr>
      <a:lvl7pPr marL="2514600" indent="-228600" algn="l" rtl="0" fontAlgn="base">
        <a:lnSpc>
          <a:spcPct val="90000"/>
        </a:lnSpc>
        <a:spcBef>
          <a:spcPct val="25000"/>
        </a:spcBef>
        <a:spcAft>
          <a:spcPct val="10000"/>
        </a:spcAft>
        <a:buClr>
          <a:srgbClr val="ABA69F"/>
        </a:buClr>
        <a:buChar char="•"/>
        <a:defRPr sz="2000">
          <a:solidFill>
            <a:schemeClr val="tx1"/>
          </a:solidFill>
          <a:latin typeface="+mn-lt"/>
        </a:defRPr>
      </a:lvl7pPr>
      <a:lvl8pPr marL="2971800" indent="-228600" algn="l" rtl="0" fontAlgn="base">
        <a:lnSpc>
          <a:spcPct val="90000"/>
        </a:lnSpc>
        <a:spcBef>
          <a:spcPct val="25000"/>
        </a:spcBef>
        <a:spcAft>
          <a:spcPct val="10000"/>
        </a:spcAft>
        <a:buClr>
          <a:srgbClr val="ABA69F"/>
        </a:buClr>
        <a:buChar char="•"/>
        <a:defRPr sz="2000">
          <a:solidFill>
            <a:schemeClr val="tx1"/>
          </a:solidFill>
          <a:latin typeface="+mn-lt"/>
        </a:defRPr>
      </a:lvl8pPr>
      <a:lvl9pPr marL="3429000" indent="-228600" algn="l" rtl="0" fontAlgn="base">
        <a:lnSpc>
          <a:spcPct val="90000"/>
        </a:lnSpc>
        <a:spcBef>
          <a:spcPct val="25000"/>
        </a:spcBef>
        <a:spcAft>
          <a:spcPct val="10000"/>
        </a:spcAft>
        <a:buClr>
          <a:srgbClr val="ABA69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7" descr="npo000007"/>
          <p:cNvPicPr>
            <a:picLocks noChangeAspect="1" noChangeArrowheads="1"/>
          </p:cNvPicPr>
          <p:nvPr/>
        </p:nvPicPr>
        <p:blipFill>
          <a:blip r:embed="rId14">
            <a:extLst>
              <a:ext uri="{28A0092B-C50C-407E-A947-70E740481C1C}">
                <a14:useLocalDpi xmlns:a14="http://schemas.microsoft.com/office/drawing/2010/main" val="0"/>
              </a:ext>
            </a:extLst>
          </a:blip>
          <a:srcRect l="156" t="838" b="72537"/>
          <a:stretch>
            <a:fillRect/>
          </a:stretch>
        </p:blipFill>
        <p:spPr bwMode="auto">
          <a:xfrm>
            <a:off x="0" y="0"/>
            <a:ext cx="91424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descr="ibm_light_gray_logo_300dpi"/>
          <p:cNvPicPr>
            <a:picLocks noChangeAspect="1" noChangeArrowheads="1"/>
          </p:cNvPicPr>
          <p:nvPr/>
        </p:nvPicPr>
        <p:blipFill>
          <a:blip r:embed="rId15">
            <a:clrChange>
              <a:clrFrom>
                <a:srgbClr val="7889FB"/>
              </a:clrFrom>
              <a:clrTo>
                <a:srgbClr val="7889FB">
                  <a:alpha val="0"/>
                </a:srgbClr>
              </a:clrTo>
            </a:clrChange>
            <a:extLst>
              <a:ext uri="{28A0092B-C50C-407E-A947-70E740481C1C}">
                <a14:useLocalDpi xmlns:a14="http://schemas.microsoft.com/office/drawing/2010/main" val="0"/>
              </a:ext>
            </a:extLst>
          </a:blip>
          <a:srcRect r="6667"/>
          <a:stretch>
            <a:fillRect/>
          </a:stretch>
        </p:blipFill>
        <p:spPr bwMode="invGray">
          <a:xfrm>
            <a:off x="8347075" y="104775"/>
            <a:ext cx="6223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6"/>
          <p:cNvSpPr txBox="1">
            <a:spLocks noChangeArrowheads="1"/>
          </p:cNvSpPr>
          <p:nvPr/>
        </p:nvSpPr>
        <p:spPr bwMode="auto">
          <a:xfrm>
            <a:off x="4784725" y="646588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p>
            <a:pPr>
              <a:buClr>
                <a:schemeClr val="accent2"/>
              </a:buClr>
              <a:buFont typeface="Wingdings" charset="0"/>
              <a:buNone/>
            </a:pPr>
            <a:endParaRPr lang="en-US" sz="2800"/>
          </a:p>
        </p:txBody>
      </p:sp>
      <p:sp>
        <p:nvSpPr>
          <p:cNvPr id="56325" name="Rectangle 8"/>
          <p:cNvSpPr>
            <a:spLocks noChangeArrowheads="1"/>
          </p:cNvSpPr>
          <p:nvPr/>
        </p:nvSpPr>
        <p:spPr bwMode="blackWhite">
          <a:xfrm>
            <a:off x="0" y="6775450"/>
            <a:ext cx="9144000" cy="82550"/>
          </a:xfrm>
          <a:prstGeom prst="rect">
            <a:avLst/>
          </a:prstGeom>
          <a:solidFill>
            <a:schemeClr val="accent1"/>
          </a:solidFill>
          <a:ln w="3175">
            <a:solidFill>
              <a:schemeClr val="accent1"/>
            </a:solidFill>
            <a:miter lim="800000"/>
            <a:headEnd/>
            <a:tailEnd/>
          </a:ln>
        </p:spPr>
        <p:txBody>
          <a:bodyPr wrap="none" anchor="ctr"/>
          <a:lstStyle/>
          <a:p>
            <a:endParaRPr lang="en-CA"/>
          </a:p>
        </p:txBody>
      </p:sp>
      <p:pic>
        <p:nvPicPr>
          <p:cNvPr id="56326" name="Picture 19" descr="DB2_tex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557963"/>
            <a:ext cx="914558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5855" name="Rectangle 15"/>
          <p:cNvSpPr>
            <a:spLocks noGrp="1" noChangeArrowheads="1"/>
          </p:cNvSpPr>
          <p:nvPr>
            <p:ph type="sldNum" sz="quarter" idx="4"/>
          </p:nvPr>
        </p:nvSpPr>
        <p:spPr bwMode="black">
          <a:xfrm>
            <a:off x="8328025" y="6624638"/>
            <a:ext cx="673100" cy="15240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r">
              <a:spcBef>
                <a:spcPct val="50000"/>
              </a:spcBef>
              <a:defRPr sz="1000">
                <a:solidFill>
                  <a:srgbClr val="000000"/>
                </a:solidFill>
              </a:defRPr>
            </a:lvl1pPr>
          </a:lstStyle>
          <a:p>
            <a:pPr>
              <a:defRPr/>
            </a:pPr>
            <a:fld id="{541325F3-B234-AF4D-9B09-961FCCF8132E}" type="slidenum">
              <a:rPr lang="en-US"/>
              <a:pPr>
                <a:defRPr/>
              </a:pPr>
              <a:t>‹#›</a:t>
            </a:fld>
            <a:endParaRPr lang="en-US"/>
          </a:p>
        </p:txBody>
      </p:sp>
      <p:sp>
        <p:nvSpPr>
          <p:cNvPr id="56328" name="Rectangle 2"/>
          <p:cNvSpPr>
            <a:spLocks noGrp="1" noChangeArrowheads="1"/>
          </p:cNvSpPr>
          <p:nvPr>
            <p:ph type="title"/>
          </p:nvPr>
        </p:nvSpPr>
        <p:spPr bwMode="auto">
          <a:xfrm>
            <a:off x="153988" y="635000"/>
            <a:ext cx="61737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6329" name="Rectangle 3"/>
          <p:cNvSpPr>
            <a:spLocks noGrp="1" noChangeArrowheads="1"/>
          </p:cNvSpPr>
          <p:nvPr>
            <p:ph type="body" idx="1"/>
          </p:nvPr>
        </p:nvSpPr>
        <p:spPr bwMode="auto">
          <a:xfrm>
            <a:off x="352425" y="1455738"/>
            <a:ext cx="5757863"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6330" name="Group 24"/>
          <p:cNvGrpSpPr>
            <a:grpSpLocks/>
          </p:cNvGrpSpPr>
          <p:nvPr/>
        </p:nvGrpSpPr>
        <p:grpSpPr bwMode="auto">
          <a:xfrm>
            <a:off x="104775" y="144463"/>
            <a:ext cx="1438275" cy="168275"/>
            <a:chOff x="56" y="97"/>
            <a:chExt cx="807" cy="94"/>
          </a:xfrm>
        </p:grpSpPr>
        <p:sp>
          <p:nvSpPr>
            <p:cNvPr id="56332" name="Rectangle 15"/>
            <p:cNvSpPr>
              <a:spLocks noChangeArrowheads="1"/>
            </p:cNvSpPr>
            <p:nvPr userDrawn="1"/>
          </p:nvSpPr>
          <p:spPr bwMode="auto">
            <a:xfrm>
              <a:off x="56" y="97"/>
              <a:ext cx="807" cy="94"/>
            </a:xfrm>
            <a:prstGeom prst="rect">
              <a:avLst/>
            </a:pr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pic>
          <p:nvPicPr>
            <p:cNvPr id="56333" name="Picture 21" descr="Information Management"/>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5" y="117"/>
              <a:ext cx="68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56331" name="Object 29"/>
          <p:cNvGraphicFramePr>
            <a:graphicFrameLocks noChangeAspect="1"/>
          </p:cNvGraphicFramePr>
          <p:nvPr/>
        </p:nvGraphicFramePr>
        <p:xfrm>
          <a:off x="8340725" y="6107113"/>
          <a:ext cx="628650" cy="304800"/>
        </p:xfrm>
        <a:graphic>
          <a:graphicData uri="http://schemas.openxmlformats.org/presentationml/2006/ole">
            <mc:AlternateContent xmlns:mc="http://schemas.openxmlformats.org/markup-compatibility/2006">
              <mc:Choice xmlns:v="urn:schemas-microsoft-com:vml" Requires="v">
                <p:oleObj spid="_x0000_s56599" name="Photo Editor Photo" r:id="rId18" imgW="628571" imgH="304923" progId="MSPhotoEd.3">
                  <p:embed/>
                </p:oleObj>
              </mc:Choice>
              <mc:Fallback>
                <p:oleObj name="Photo Editor Photo" r:id="rId18" imgW="628571" imgH="304923" progId="MSPhotoEd.3">
                  <p:embed/>
                  <p:pic>
                    <p:nvPicPr>
                      <p:cNvPr id="0" name="Object 2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40725" y="6107113"/>
                        <a:ext cx="62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6596" r:id="rId1"/>
    <p:sldLayoutId id="2147486571" r:id="rId2"/>
    <p:sldLayoutId id="2147486572" r:id="rId3"/>
    <p:sldLayoutId id="2147486573" r:id="rId4"/>
    <p:sldLayoutId id="2147486574" r:id="rId5"/>
    <p:sldLayoutId id="2147486575" r:id="rId6"/>
    <p:sldLayoutId id="2147486576" r:id="rId7"/>
    <p:sldLayoutId id="2147486577" r:id="rId8"/>
    <p:sldLayoutId id="2147486578" r:id="rId9"/>
    <p:sldLayoutId id="2147486579" r:id="rId10"/>
    <p:sldLayoutId id="2147486580" r:id="rId11"/>
  </p:sldLayoutIdLst>
  <p:transition xmlns:p14="http://schemas.microsoft.com/office/powerpoint/2010/main">
    <p:zoom dir="in"/>
  </p:transition>
  <p:timing>
    <p:tnLst>
      <p:par>
        <p:cTn xmlns:p14="http://schemas.microsoft.com/office/powerpoint/2010/main" id="1" dur="indefinite" restart="never" nodeType="tmRoot"/>
      </p:par>
    </p:tnLst>
  </p:timing>
  <p:hf hdr="0"/>
  <p:txStyles>
    <p:titleStyle>
      <a:lvl1pPr algn="l" rtl="0" eaLnBrk="0" fontAlgn="base" hangingPunct="0">
        <a:lnSpc>
          <a:spcPct val="90000"/>
        </a:lnSpc>
        <a:spcBef>
          <a:spcPct val="0"/>
        </a:spcBef>
        <a:spcAft>
          <a:spcPct val="0"/>
        </a:spcAft>
        <a:defRPr sz="2400" b="1" i="1">
          <a:solidFill>
            <a:schemeClr val="tx1"/>
          </a:solidFill>
          <a:latin typeface="+mj-lt"/>
          <a:ea typeface="ＭＳ Ｐゴシック" charset="0"/>
          <a:cs typeface="+mj-cs"/>
        </a:defRPr>
      </a:lvl1pPr>
      <a:lvl2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2pPr>
      <a:lvl3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3pPr>
      <a:lvl4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4pPr>
      <a:lvl5pPr algn="l" rtl="0" eaLnBrk="0" fontAlgn="base" hangingPunct="0">
        <a:lnSpc>
          <a:spcPct val="90000"/>
        </a:lnSpc>
        <a:spcBef>
          <a:spcPct val="0"/>
        </a:spcBef>
        <a:spcAft>
          <a:spcPct val="0"/>
        </a:spcAft>
        <a:defRPr sz="2400" b="1" i="1">
          <a:solidFill>
            <a:schemeClr val="tx1"/>
          </a:solidFill>
          <a:latin typeface="Arial" charset="0"/>
          <a:ea typeface="ＭＳ Ｐゴシック" charset="0"/>
          <a:cs typeface="Arial" charset="0"/>
        </a:defRPr>
      </a:lvl5pPr>
      <a:lvl6pPr marL="457200" algn="l" rtl="0" eaLnBrk="1" fontAlgn="base" hangingPunct="1">
        <a:lnSpc>
          <a:spcPct val="90000"/>
        </a:lnSpc>
        <a:spcBef>
          <a:spcPct val="0"/>
        </a:spcBef>
        <a:spcAft>
          <a:spcPct val="0"/>
        </a:spcAft>
        <a:defRPr sz="2400" b="1" i="1">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400" b="1" i="1">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400" b="1" i="1">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400" b="1" i="1">
          <a:solidFill>
            <a:schemeClr val="tx1"/>
          </a:solidFill>
          <a:latin typeface="Arial" charset="0"/>
          <a:cs typeface="Arial" charset="0"/>
        </a:defRPr>
      </a:lvl9pPr>
    </p:titleStyle>
    <p:bodyStyle>
      <a:lvl1pPr marL="228600" indent="-228600" algn="l" rtl="0" eaLnBrk="0" fontAlgn="base" hangingPunct="0">
        <a:lnSpc>
          <a:spcPct val="95000"/>
        </a:lnSpc>
        <a:spcBef>
          <a:spcPct val="50000"/>
        </a:spcBef>
        <a:spcAft>
          <a:spcPct val="0"/>
        </a:spcAft>
        <a:buClr>
          <a:schemeClr val="tx2"/>
        </a:buClr>
        <a:buFont typeface="Wingdings" charset="0"/>
        <a:buChar char="§"/>
        <a:defRPr sz="2000">
          <a:solidFill>
            <a:schemeClr val="tx1"/>
          </a:solidFill>
          <a:latin typeface="+mn-lt"/>
          <a:ea typeface="ＭＳ Ｐゴシック" charset="0"/>
          <a:cs typeface="+mn-cs"/>
        </a:defRPr>
      </a:lvl1pPr>
      <a:lvl2pPr marL="457200" indent="-227013" algn="l" rtl="0" eaLnBrk="0" fontAlgn="base" hangingPunct="0">
        <a:lnSpc>
          <a:spcPct val="95000"/>
        </a:lnSpc>
        <a:spcBef>
          <a:spcPct val="40000"/>
        </a:spcBef>
        <a:spcAft>
          <a:spcPct val="0"/>
        </a:spcAft>
        <a:buClr>
          <a:schemeClr val="tx2"/>
        </a:buClr>
        <a:buFont typeface="Arial" charset="0"/>
        <a:buChar char="–"/>
        <a:defRPr sz="2000">
          <a:solidFill>
            <a:schemeClr val="tx1"/>
          </a:solidFill>
          <a:latin typeface="+mn-lt"/>
          <a:ea typeface="Arial" charset="0"/>
          <a:cs typeface="+mn-cs"/>
        </a:defRPr>
      </a:lvl2pPr>
      <a:lvl3pPr marL="682625" indent="-223838" algn="l" rtl="0" eaLnBrk="0" fontAlgn="base" hangingPunct="0">
        <a:lnSpc>
          <a:spcPct val="95000"/>
        </a:lnSpc>
        <a:spcBef>
          <a:spcPct val="30000"/>
        </a:spcBef>
        <a:spcAft>
          <a:spcPct val="0"/>
        </a:spcAft>
        <a:buClr>
          <a:schemeClr val="tx2"/>
        </a:buClr>
        <a:buChar char="•"/>
        <a:defRPr sz="2400">
          <a:solidFill>
            <a:schemeClr val="tx1"/>
          </a:solidFill>
          <a:latin typeface="+mn-lt"/>
          <a:ea typeface="Arial" charset="0"/>
          <a:cs typeface="+mn-cs"/>
        </a:defRPr>
      </a:lvl3pPr>
      <a:lvl4pPr marL="912813" indent="-228600" algn="l" rtl="0" eaLnBrk="0" fontAlgn="base" hangingPunct="0">
        <a:lnSpc>
          <a:spcPct val="95000"/>
        </a:lnSpc>
        <a:spcBef>
          <a:spcPct val="20000"/>
        </a:spcBef>
        <a:spcAft>
          <a:spcPct val="0"/>
        </a:spcAft>
        <a:buClr>
          <a:schemeClr val="tx2"/>
        </a:buClr>
        <a:buFont typeface="Arial" charset="0"/>
        <a:buChar char="–"/>
        <a:defRPr sz="1600">
          <a:solidFill>
            <a:schemeClr val="tx1"/>
          </a:solidFill>
          <a:latin typeface="+mn-lt"/>
          <a:ea typeface="Arial" charset="0"/>
          <a:cs typeface="+mn-cs"/>
        </a:defRPr>
      </a:lvl4pPr>
      <a:lvl5pPr marL="1143000" indent="-228600" algn="l" rtl="0" eaLnBrk="0" fontAlgn="base" hangingPunct="0">
        <a:lnSpc>
          <a:spcPct val="95000"/>
        </a:lnSpc>
        <a:spcBef>
          <a:spcPct val="20000"/>
        </a:spcBef>
        <a:spcAft>
          <a:spcPct val="0"/>
        </a:spcAft>
        <a:buClr>
          <a:schemeClr val="tx2"/>
        </a:buClr>
        <a:buFont typeface="Arial" charset="0"/>
        <a:buChar char="&gt;"/>
        <a:defRPr sz="1600">
          <a:solidFill>
            <a:schemeClr val="tx1"/>
          </a:solidFill>
          <a:latin typeface="+mn-lt"/>
          <a:ea typeface="Arial" charset="0"/>
          <a:cs typeface="+mn-cs"/>
        </a:defRPr>
      </a:lvl5pPr>
      <a:lvl6pPr marL="16002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6pPr>
      <a:lvl7pPr marL="20574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7pPr>
      <a:lvl8pPr marL="25146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8pPr>
      <a:lvl9pPr marL="2971800" indent="-228600" algn="l" rtl="0" eaLnBrk="1" fontAlgn="base" hangingPunct="1">
        <a:spcBef>
          <a:spcPct val="20000"/>
        </a:spcBef>
        <a:spcAft>
          <a:spcPct val="0"/>
        </a:spcAft>
        <a:buClr>
          <a:schemeClr val="tx2"/>
        </a:buClr>
        <a:buFont typeface="Arial" charset="0"/>
        <a:buChar char="&gt;"/>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smtClean="0">
              <a:solidFill>
                <a:srgbClr val="37305A"/>
              </a:solidFill>
              <a:cs typeface="Arial" charset="0"/>
            </a:endParaRPr>
          </a:p>
        </p:txBody>
      </p:sp>
    </p:spTree>
    <p:extLst>
      <p:ext uri="{BB962C8B-B14F-4D97-AF65-F5344CB8AC3E}">
        <p14:creationId xmlns:p14="http://schemas.microsoft.com/office/powerpoint/2010/main" val="1213508792"/>
      </p:ext>
    </p:extLst>
  </p:cSld>
  <p:clrMap bg1="lt1" tx1="dk1" bg2="lt2" tx2="dk2" accent1="accent1" accent2="accent2" accent3="accent3" accent4="accent4" accent5="accent5" accent6="accent6" hlink="hlink" folHlink="folHlink"/>
  <p:sldLayoutIdLst>
    <p:sldLayoutId id="2147486670" r:id="rId1"/>
    <p:sldLayoutId id="2147486671" r:id="rId2"/>
    <p:sldLayoutId id="2147486672" r:id="rId3"/>
    <p:sldLayoutId id="2147486673" r:id="rId4"/>
    <p:sldLayoutId id="2147486754" r:id="rId5"/>
    <p:sldLayoutId id="2147486755" r:id="rId6"/>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43"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44"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10245"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FFFFFF"/>
              </a:solidFill>
              <a:cs typeface="Arial" charset="0"/>
            </a:endParaRPr>
          </a:p>
        </p:txBody>
      </p:sp>
      <p:sp>
        <p:nvSpPr>
          <p:cNvPr id="2" name="Rectangle 5"/>
          <p:cNvSpPr>
            <a:spLocks noGrp="1" noChangeArrowheads="1"/>
          </p:cNvSpPr>
          <p:nvPr>
            <p:ph type="sldNum"/>
          </p:nvPr>
        </p:nvSpPr>
        <p:spPr bwMode="auto">
          <a:xfrm>
            <a:off x="3124200" y="6229350"/>
            <a:ext cx="2130425" cy="4730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a:buClr>
                <a:srgbClr val="000000"/>
              </a:buClr>
              <a:buSzPct val="100000"/>
              <a:buFont typeface="Times New Roman" charset="0"/>
              <a:buNone/>
              <a:defRPr sz="1400">
                <a:solidFill>
                  <a:srgbClr val="000000"/>
                </a:solidFill>
                <a:cs typeface="Arial" charset="0"/>
              </a:defRPr>
            </a:lvl1pPr>
          </a:lstStyle>
          <a:p>
            <a:pPr>
              <a:defRPr/>
            </a:pPr>
            <a:fld id="{2747CD00-4BE7-2640-8DA8-9511AA3C10E2}" type="slidenum">
              <a:rPr lang="en-US"/>
              <a:pPr>
                <a:defRPr/>
              </a:pPr>
              <a:t>‹#›</a:t>
            </a:fld>
            <a:endParaRPr lang="en-US"/>
          </a:p>
        </p:txBody>
      </p:sp>
    </p:spTree>
    <p:extLst>
      <p:ext uri="{BB962C8B-B14F-4D97-AF65-F5344CB8AC3E}">
        <p14:creationId xmlns:p14="http://schemas.microsoft.com/office/powerpoint/2010/main" val="987925475"/>
      </p:ext>
    </p:extLst>
  </p:cSld>
  <p:clrMap bg1="lt1" tx1="dk1" bg2="lt2" tx2="dk2" accent1="accent1" accent2="accent2" accent3="accent3" accent4="accent4" accent5="accent5" accent6="accent6" hlink="hlink" folHlink="folHlink"/>
  <p:sldLayoutIdLst>
    <p:sldLayoutId id="2147486676" r:id="rId1"/>
    <p:sldLayoutId id="2147486677" r:id="rId2"/>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800" b="1">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sz="2400" b="1">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pPr defTabSz="914400" fontAlgn="auto">
              <a:spcBef>
                <a:spcPts val="0"/>
              </a:spcBef>
              <a:spcAft>
                <a:spcPts val="0"/>
              </a:spcAft>
            </a:pPr>
            <a:fld id="{273E380B-7A35-4301-A523-53F563A23546}" type="datetime1">
              <a:rPr lang="en-US">
                <a:solidFill>
                  <a:srgbClr val="795339"/>
                </a:solidFill>
                <a:latin typeface="Candara"/>
                <a:ea typeface="Candara"/>
                <a:cs typeface="Candara"/>
              </a:rPr>
              <a:pPr defTabSz="914400" fontAlgn="auto">
                <a:spcBef>
                  <a:spcPts val="0"/>
                </a:spcBef>
                <a:spcAft>
                  <a:spcPts val="0"/>
                </a:spcAft>
              </a:pPr>
              <a:t>5/3/16</a:t>
            </a:fld>
            <a:endParaRPr>
              <a:solidFill>
                <a:srgbClr val="795339"/>
              </a:solidFill>
              <a:latin typeface="Candara"/>
              <a:ea typeface="Candara"/>
              <a:cs typeface="Candara"/>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pPr defTabSz="914400" fontAlgn="auto">
              <a:spcBef>
                <a:spcPts val="0"/>
              </a:spcBef>
              <a:spcAft>
                <a:spcPts val="0"/>
              </a:spcAft>
            </a:pPr>
            <a:endParaRPr>
              <a:solidFill>
                <a:srgbClr val="795339"/>
              </a:solidFill>
              <a:latin typeface="Candara"/>
              <a:ea typeface="Candara"/>
              <a:cs typeface="Candara"/>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pPr defTabSz="914400" fontAlgn="auto">
              <a:spcBef>
                <a:spcPts val="0"/>
              </a:spcBef>
              <a:spcAft>
                <a:spcPts val="0"/>
              </a:spcAft>
            </a:pPr>
            <a:fld id="{B6F15528-21DE-4FAA-801E-634DDDAF4B2B}" type="slidenum">
              <a:rPr>
                <a:solidFill>
                  <a:srgbClr val="795339"/>
                </a:solidFill>
                <a:latin typeface="Candara"/>
                <a:ea typeface="Candara"/>
                <a:cs typeface="Candara"/>
              </a:rPr>
              <a:pPr defTabSz="914400" fontAlgn="auto">
                <a:spcBef>
                  <a:spcPts val="0"/>
                </a:spcBef>
                <a:spcAft>
                  <a:spcPts val="0"/>
                </a:spcAft>
              </a:pPr>
              <a:t>‹#›</a:t>
            </a:fld>
            <a:endParaRPr>
              <a:solidFill>
                <a:srgbClr val="795339"/>
              </a:solidFill>
              <a:latin typeface="Candara"/>
              <a:ea typeface="Candara"/>
              <a:cs typeface="Candara"/>
            </a:endParaRPr>
          </a:p>
        </p:txBody>
      </p:sp>
    </p:spTree>
    <p:extLst>
      <p:ext uri="{BB962C8B-B14F-4D97-AF65-F5344CB8AC3E}">
        <p14:creationId xmlns:p14="http://schemas.microsoft.com/office/powerpoint/2010/main" val="3568069565"/>
      </p:ext>
    </p:extLst>
  </p:cSld>
  <p:clrMap bg1="lt1" tx1="dk1" bg2="lt2" tx2="dk2" accent1="accent1" accent2="accent2" accent3="accent3" accent4="accent4" accent5="accent5" accent6="accent6" hlink="hlink" folHlink="folHlink"/>
  <p:sldLayoutIdLst>
    <p:sldLayoutId id="2147486730" r:id="rId1"/>
    <p:sldLayoutId id="2147486731" r:id="rId2"/>
    <p:sldLayoutId id="2147486732" r:id="rId3"/>
    <p:sldLayoutId id="2147486733" r:id="rId4"/>
    <p:sldLayoutId id="2147486734" r:id="rId5"/>
    <p:sldLayoutId id="2147486735" r:id="rId6"/>
    <p:sldLayoutId id="2147486736" r:id="rId7"/>
    <p:sldLayoutId id="2147486737" r:id="rId8"/>
    <p:sldLayoutId id="2147486738" r:id="rId9"/>
    <p:sldLayoutId id="2147486739" r:id="rId10"/>
    <p:sldLayoutId id="2147486740" r:id="rId11"/>
  </p:sldLayoutIdLst>
  <p:hf hdr="0" ftr="0" dt="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339725"/>
            <a:ext cx="82264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1027" name="Rectangle 2"/>
          <p:cNvSpPr>
            <a:spLocks noGrp="1" noChangeArrowheads="1"/>
          </p:cNvSpPr>
          <p:nvPr>
            <p:ph type="body" idx="1"/>
          </p:nvPr>
        </p:nvSpPr>
        <p:spPr bwMode="auto">
          <a:xfrm>
            <a:off x="457200" y="1600200"/>
            <a:ext cx="82264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p:txBody>
      </p:sp>
      <p:sp>
        <p:nvSpPr>
          <p:cNvPr id="1028" name="Text Box 3"/>
          <p:cNvSpPr txBox="1">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
        <p:nvSpPr>
          <p:cNvPr id="1029" name="Text Box 4"/>
          <p:cNvSpPr txBox="1">
            <a:spLocks noChangeArrowheads="1"/>
          </p:cNvSpPr>
          <p:nvPr/>
        </p:nvSpPr>
        <p:spPr bwMode="auto">
          <a:xfrm>
            <a:off x="5791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Times New Roman" charset="0"/>
              <a:buNone/>
            </a:pPr>
            <a:endParaRPr lang="en-US" sz="1800">
              <a:solidFill>
                <a:srgbClr val="37305A"/>
              </a:solidFill>
              <a:cs typeface="Arial" charset="0"/>
            </a:endParaRPr>
          </a:p>
        </p:txBody>
      </p:sp>
    </p:spTree>
    <p:extLst>
      <p:ext uri="{BB962C8B-B14F-4D97-AF65-F5344CB8AC3E}">
        <p14:creationId xmlns:p14="http://schemas.microsoft.com/office/powerpoint/2010/main" val="2594083062"/>
      </p:ext>
    </p:extLst>
  </p:cSld>
  <p:clrMap bg1="lt1" tx1="dk1" bg2="lt2" tx2="dk2" accent1="accent1" accent2="accent2" accent3="accent3" accent4="accent4" accent5="accent5" accent6="accent6" hlink="hlink" folHlink="folHlink"/>
  <p:sldLayoutIdLst>
    <p:sldLayoutId id="2147486742" r:id="rId1"/>
    <p:sldLayoutId id="2147486743" r:id="rId2"/>
    <p:sldLayoutId id="2147486744" r:id="rId3"/>
    <p:sldLayoutId id="2147486745" r:id="rId4"/>
    <p:sldLayoutId id="2147486746" r:id="rId5"/>
  </p:sldLayoutIdLst>
  <p:hf sldNum="0" hdr="0" ftr="0" dt="0"/>
  <p:txStyles>
    <p:titleStyle>
      <a:lvl1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a:ea typeface="ＭＳ Ｐゴシック" charset="-128"/>
          <a:cs typeface="Arial"/>
        </a:defRPr>
      </a:lvl1pPr>
      <a:lvl2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2pPr>
      <a:lvl3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3pPr>
      <a:lvl4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4pPr>
      <a:lvl5pPr algn="l" defTabSz="457200" rtl="0" eaLnBrk="0" fontAlgn="base" hangingPunct="0">
        <a:spcBef>
          <a:spcPct val="0"/>
        </a:spcBef>
        <a:spcAft>
          <a:spcPct val="0"/>
        </a:spcAft>
        <a:buClr>
          <a:srgbClr val="000000"/>
        </a:buClr>
        <a:buSzPct val="100000"/>
        <a:buFont typeface="Times New Roman" charset="0"/>
        <a:defRPr sz="4000" b="1">
          <a:solidFill>
            <a:srgbClr val="161645"/>
          </a:solidFill>
          <a:latin typeface="Arial" charset="0"/>
          <a:ea typeface="ＭＳ Ｐゴシック" charset="-128"/>
          <a:cs typeface="Arial" charset="0"/>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4800">
          <a:solidFill>
            <a:srgbClr val="161645"/>
          </a:solidFill>
          <a:latin typeface="Gill Sans MT" pitchFamily="32" charset="0"/>
          <a:cs typeface="Arial" charset="0"/>
        </a:defRPr>
      </a:lvl9pPr>
    </p:titleStyle>
    <p:bodyStyle>
      <a:lvl1pPr marL="342900" indent="-342900" algn="l" defTabSz="457200" rtl="0" eaLnBrk="0" fontAlgn="base" hangingPunct="0">
        <a:spcBef>
          <a:spcPts val="900"/>
        </a:spcBef>
        <a:spcAft>
          <a:spcPct val="0"/>
        </a:spcAft>
        <a:buClr>
          <a:srgbClr val="000000"/>
        </a:buClr>
        <a:buSzPct val="100000"/>
        <a:buFont typeface="Times New Roman" charset="0"/>
        <a:buChar char="•"/>
        <a:defRPr sz="2400">
          <a:solidFill>
            <a:srgbClr val="00264D"/>
          </a:solidFill>
          <a:latin typeface="Arial"/>
          <a:ea typeface="ＭＳ Ｐゴシック" charset="-128"/>
          <a:cs typeface="Arial"/>
        </a:defRPr>
      </a:lvl1pPr>
      <a:lvl2pPr marL="742950" indent="-285750" algn="l" defTabSz="457200" rtl="0" eaLnBrk="0" fontAlgn="base" hangingPunct="0">
        <a:spcBef>
          <a:spcPts val="800"/>
        </a:spcBef>
        <a:spcAft>
          <a:spcPct val="0"/>
        </a:spcAft>
        <a:buClr>
          <a:srgbClr val="000000"/>
        </a:buClr>
        <a:buSzPct val="100000"/>
        <a:buFont typeface="Times New Roman" charset="0"/>
        <a:buChar char="–"/>
        <a:defRPr sz="2000">
          <a:solidFill>
            <a:srgbClr val="00264D"/>
          </a:solidFill>
          <a:latin typeface="Arial"/>
          <a:ea typeface="ＭＳ Ｐゴシック" charset="-128"/>
          <a:cs typeface="Arial"/>
        </a:defRPr>
      </a:lvl2pPr>
      <a:lvl3pPr marL="1143000" indent="-228600" algn="l" defTabSz="457200" rtl="0" eaLnBrk="0" fontAlgn="base" hangingPunct="0">
        <a:spcBef>
          <a:spcPts val="700"/>
        </a:spcBef>
        <a:spcAft>
          <a:spcPct val="0"/>
        </a:spcAft>
        <a:buClr>
          <a:srgbClr val="000000"/>
        </a:buClr>
        <a:buSzPct val="100000"/>
        <a:buFont typeface="Times New Roman" charset="0"/>
        <a:buChar char="•"/>
        <a:defRPr>
          <a:solidFill>
            <a:srgbClr val="00264D"/>
          </a:solidFill>
          <a:latin typeface="Arial"/>
          <a:ea typeface="ＭＳ Ｐゴシック" charset="-128"/>
          <a:cs typeface="Arial"/>
        </a:defRPr>
      </a:lvl3pPr>
      <a:lvl4pPr marL="16002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4pPr>
      <a:lvl5pPr marL="2057400" indent="-228600" algn="l" defTabSz="457200" rtl="0" eaLnBrk="0" fontAlgn="base" hangingPunct="0">
        <a:spcBef>
          <a:spcPts val="600"/>
        </a:spcBef>
        <a:spcAft>
          <a:spcPct val="0"/>
        </a:spcAft>
        <a:buClr>
          <a:srgbClr val="000000"/>
        </a:buClr>
        <a:buSzPct val="100000"/>
        <a:buFont typeface="Times New Roman" charset="0"/>
        <a:buChar char="»"/>
        <a:defRPr sz="2200" b="1">
          <a:solidFill>
            <a:srgbClr val="00264D"/>
          </a:solidFill>
          <a:latin typeface="Arial"/>
          <a:ea typeface="ＭＳ Ｐゴシック" charset="-128"/>
          <a:cs typeface="Arial"/>
        </a:defRPr>
      </a:lvl5pPr>
      <a:lvl6pPr marL="25146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6pPr>
      <a:lvl7pPr marL="29718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7pPr>
      <a:lvl8pPr marL="34290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8pPr>
      <a:lvl9pPr marL="3886200" indent="-228600" algn="l" defTabSz="457200" rtl="0" eaLnBrk="0" fontAlgn="base" hangingPunct="0">
        <a:spcBef>
          <a:spcPts val="600"/>
        </a:spcBef>
        <a:spcAft>
          <a:spcPct val="0"/>
        </a:spcAft>
        <a:buClr>
          <a:srgbClr val="000000"/>
        </a:buClr>
        <a:buSzPct val="100000"/>
        <a:buFont typeface="Times New Roman" pitchFamily="16" charset="0"/>
        <a:defRPr sz="2400" b="1">
          <a:solidFill>
            <a:srgbClr val="6B6B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2.xml"/><Relationship Id="rId3"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19.png"/><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2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image" Target="../media/image30.png"/><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35.png"/><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37.jp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4.xml"/><Relationship Id="rId2" Type="http://schemas.openxmlformats.org/officeDocument/2006/relationships/image" Target="../media/image3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3.png"/><Relationship Id="rId3" Type="http://schemas.openxmlformats.org/officeDocument/2006/relationships/image" Target="../media/image4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49.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5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381000" y="1600200"/>
            <a:ext cx="944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buClr>
                <a:srgbClr val="000000"/>
              </a:buClr>
              <a:buSzPct val="100000"/>
              <a:buFont typeface="Times New Roman" charset="0"/>
              <a:buNone/>
            </a:pPr>
            <a:r>
              <a:rPr lang="en-US" sz="3200" b="1" dirty="0" smtClean="0">
                <a:solidFill>
                  <a:srgbClr val="161645"/>
                </a:solidFill>
                <a:latin typeface="Calibri" charset="0"/>
              </a:rPr>
              <a:t>Storage Etc.</a:t>
            </a:r>
            <a:endParaRPr lang="en-US" sz="3200" b="1" dirty="0">
              <a:solidFill>
                <a:srgbClr val="161645"/>
              </a:solidFill>
              <a:latin typeface="Calibri" charset="0"/>
            </a:endParaRPr>
          </a:p>
        </p:txBody>
      </p:sp>
      <p:sp>
        <p:nvSpPr>
          <p:cNvPr id="90114" name="Text Box 2"/>
          <p:cNvSpPr txBox="1">
            <a:spLocks noChangeArrowheads="1"/>
          </p:cNvSpPr>
          <p:nvPr/>
        </p:nvSpPr>
        <p:spPr bwMode="auto">
          <a:xfrm>
            <a:off x="152400" y="3810000"/>
            <a:ext cx="8458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nchorCtr="1"/>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ctr" eaLnBrk="1" hangingPunct="1">
              <a:spcBef>
                <a:spcPts val="700"/>
              </a:spcBef>
              <a:buClr>
                <a:srgbClr val="000000"/>
              </a:buClr>
              <a:buSzPct val="100000"/>
              <a:buFont typeface="Times New Roman" charset="0"/>
              <a:buNone/>
            </a:pPr>
            <a:r>
              <a:rPr lang="en-US" b="1">
                <a:solidFill>
                  <a:srgbClr val="161645"/>
                </a:solidFill>
                <a:latin typeface="Calibri" charset="0"/>
              </a:rPr>
              <a:t>Jeff Chase</a:t>
            </a:r>
          </a:p>
          <a:p>
            <a:pPr algn="ctr" eaLnBrk="1" hangingPunct="1">
              <a:spcBef>
                <a:spcPts val="700"/>
              </a:spcBef>
              <a:buClr>
                <a:srgbClr val="000000"/>
              </a:buClr>
              <a:buSzPct val="100000"/>
              <a:buFont typeface="Times New Roman" charset="0"/>
              <a:buNone/>
            </a:pPr>
            <a:r>
              <a:rPr lang="en-US" b="1">
                <a:solidFill>
                  <a:srgbClr val="161645"/>
                </a:solidFill>
                <a:latin typeface="Calibri" charset="0"/>
              </a:rPr>
              <a:t>Duke University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a:latin typeface="Arial" charset="0"/>
                <a:ea typeface="ＭＳ Ｐゴシック" charset="0"/>
              </a:rPr>
              <a:t>Anatomy of a read</a:t>
            </a:r>
          </a:p>
        </p:txBody>
      </p:sp>
      <p:grpSp>
        <p:nvGrpSpPr>
          <p:cNvPr id="21506" name="Group 9"/>
          <p:cNvGrpSpPr>
            <a:grpSpLocks/>
          </p:cNvGrpSpPr>
          <p:nvPr/>
        </p:nvGrpSpPr>
        <p:grpSpPr bwMode="auto">
          <a:xfrm>
            <a:off x="3048000" y="4540250"/>
            <a:ext cx="4419600" cy="1322387"/>
            <a:chOff x="914400" y="3813175"/>
            <a:chExt cx="2239963" cy="669925"/>
          </a:xfrm>
        </p:grpSpPr>
        <p:sp>
          <p:nvSpPr>
            <p:cNvPr id="5" name="Rectangle 24"/>
            <p:cNvSpPr>
              <a:spLocks noChangeArrowheads="1"/>
            </p:cNvSpPr>
            <p:nvPr/>
          </p:nvSpPr>
          <p:spPr bwMode="auto">
            <a:xfrm>
              <a:off x="1201637" y="3813175"/>
              <a:ext cx="112642" cy="317671"/>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 name="Rectangle 27"/>
            <p:cNvSpPr>
              <a:spLocks noChangeArrowheads="1"/>
            </p:cNvSpPr>
            <p:nvPr/>
          </p:nvSpPr>
          <p:spPr bwMode="auto">
            <a:xfrm>
              <a:off x="914400" y="3813175"/>
              <a:ext cx="284019" cy="317671"/>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7" name="Rectangle 31"/>
            <p:cNvSpPr>
              <a:spLocks noChangeArrowheads="1"/>
            </p:cNvSpPr>
            <p:nvPr/>
          </p:nvSpPr>
          <p:spPr bwMode="auto">
            <a:xfrm>
              <a:off x="1322325" y="4165429"/>
              <a:ext cx="388614" cy="317671"/>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 name="Rectangle 34"/>
            <p:cNvSpPr>
              <a:spLocks noChangeArrowheads="1"/>
            </p:cNvSpPr>
            <p:nvPr/>
          </p:nvSpPr>
          <p:spPr bwMode="auto">
            <a:xfrm>
              <a:off x="1710939" y="4165429"/>
              <a:ext cx="1054810" cy="317671"/>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9" name="Rectangle 35"/>
            <p:cNvSpPr>
              <a:spLocks noChangeArrowheads="1"/>
            </p:cNvSpPr>
            <p:nvPr/>
          </p:nvSpPr>
          <p:spPr bwMode="auto">
            <a:xfrm>
              <a:off x="2774599" y="3813175"/>
              <a:ext cx="379764" cy="317671"/>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grpSp>
      <p:sp>
        <p:nvSpPr>
          <p:cNvPr id="21507" name="Text Box 57"/>
          <p:cNvSpPr txBox="1">
            <a:spLocks noChangeArrowheads="1"/>
          </p:cNvSpPr>
          <p:nvPr/>
        </p:nvSpPr>
        <p:spPr bwMode="auto">
          <a:xfrm>
            <a:off x="304800" y="438785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1. Compute</a:t>
            </a:r>
          </a:p>
          <a:p>
            <a:pPr algn="ctr" defTabSz="914400" eaLnBrk="1" hangingPunct="1"/>
            <a:r>
              <a:rPr lang="en-US" sz="2000" dirty="0">
                <a:solidFill>
                  <a:srgbClr val="003367"/>
                </a:solidFill>
                <a:cs typeface="Arial" charset="0"/>
              </a:rPr>
              <a:t>(user mode)</a:t>
            </a:r>
            <a:endParaRPr lang="en-US" sz="1800" dirty="0">
              <a:solidFill>
                <a:srgbClr val="003367"/>
              </a:solidFill>
              <a:cs typeface="Arial" charset="0"/>
            </a:endParaRPr>
          </a:p>
        </p:txBody>
      </p:sp>
      <p:cxnSp>
        <p:nvCxnSpPr>
          <p:cNvPr id="21508" name="AutoShape 51"/>
          <p:cNvCxnSpPr>
            <a:cxnSpLocks noChangeShapeType="1"/>
            <a:endCxn id="6" idx="1"/>
          </p:cNvCxnSpPr>
          <p:nvPr/>
        </p:nvCxnSpPr>
        <p:spPr bwMode="auto">
          <a:xfrm>
            <a:off x="2133600" y="4768850"/>
            <a:ext cx="914400" cy="857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09" name="Text Box 57"/>
          <p:cNvSpPr txBox="1">
            <a:spLocks noChangeArrowheads="1"/>
          </p:cNvSpPr>
          <p:nvPr/>
        </p:nvSpPr>
        <p:spPr bwMode="auto">
          <a:xfrm>
            <a:off x="533400" y="32766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2. Enter kernel </a:t>
            </a:r>
            <a:r>
              <a:rPr lang="en-US" sz="2000" dirty="0">
                <a:solidFill>
                  <a:srgbClr val="003367"/>
                </a:solidFill>
                <a:cs typeface="Arial" charset="0"/>
              </a:rPr>
              <a:t>for</a:t>
            </a:r>
            <a:r>
              <a:rPr lang="en-US" sz="2000" b="1" dirty="0">
                <a:solidFill>
                  <a:srgbClr val="003367"/>
                </a:solidFill>
                <a:cs typeface="Arial" charset="0"/>
              </a:rPr>
              <a:t> read </a:t>
            </a:r>
            <a:r>
              <a:rPr lang="en-US" sz="2000" dirty="0" err="1">
                <a:solidFill>
                  <a:srgbClr val="003367"/>
                </a:solidFill>
                <a:cs typeface="Arial" charset="0"/>
              </a:rPr>
              <a:t>syscall</a:t>
            </a:r>
            <a:r>
              <a:rPr lang="en-US" sz="2000" dirty="0">
                <a:solidFill>
                  <a:srgbClr val="003367"/>
                </a:solidFill>
                <a:cs typeface="Arial" charset="0"/>
              </a:rPr>
              <a:t>.</a:t>
            </a:r>
          </a:p>
        </p:txBody>
      </p:sp>
      <p:cxnSp>
        <p:nvCxnSpPr>
          <p:cNvPr id="21510" name="AutoShape 51"/>
          <p:cNvCxnSpPr>
            <a:cxnSpLocks noChangeShapeType="1"/>
          </p:cNvCxnSpPr>
          <p:nvPr/>
        </p:nvCxnSpPr>
        <p:spPr bwMode="auto">
          <a:xfrm>
            <a:off x="2514600" y="3810000"/>
            <a:ext cx="1066800" cy="6858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1" name="Text Box 57"/>
          <p:cNvSpPr txBox="1">
            <a:spLocks noChangeArrowheads="1"/>
          </p:cNvSpPr>
          <p:nvPr/>
        </p:nvSpPr>
        <p:spPr bwMode="auto">
          <a:xfrm>
            <a:off x="381000" y="1724561"/>
            <a:ext cx="4648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3. </a:t>
            </a:r>
            <a:r>
              <a:rPr lang="en-US" sz="2000" b="1" dirty="0" smtClean="0">
                <a:solidFill>
                  <a:srgbClr val="003367"/>
                </a:solidFill>
                <a:cs typeface="Arial" charset="0"/>
              </a:rPr>
              <a:t>Check</a:t>
            </a:r>
            <a:r>
              <a:rPr lang="en-US" sz="2000" dirty="0" smtClean="0">
                <a:solidFill>
                  <a:srgbClr val="003367"/>
                </a:solidFill>
                <a:cs typeface="Arial" charset="0"/>
              </a:rPr>
              <a:t> to see if requested data (e.g., a block) is in memory.  If not, figure where it is on disk, and start the I/O.</a:t>
            </a:r>
            <a:endParaRPr lang="en-US" sz="2000" dirty="0">
              <a:solidFill>
                <a:srgbClr val="003367"/>
              </a:solidFill>
              <a:cs typeface="Arial" charset="0"/>
            </a:endParaRPr>
          </a:p>
        </p:txBody>
      </p:sp>
      <p:cxnSp>
        <p:nvCxnSpPr>
          <p:cNvPr id="21512" name="AutoShape 51"/>
          <p:cNvCxnSpPr>
            <a:cxnSpLocks noChangeShapeType="1"/>
            <a:stCxn id="21511" idx="2"/>
            <a:endCxn id="5" idx="0"/>
          </p:cNvCxnSpPr>
          <p:nvPr/>
        </p:nvCxnSpPr>
        <p:spPr bwMode="auto">
          <a:xfrm>
            <a:off x="2705100" y="2740224"/>
            <a:ext cx="1020763" cy="180002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3" name="Text Box 57"/>
          <p:cNvSpPr txBox="1">
            <a:spLocks noChangeArrowheads="1"/>
          </p:cNvSpPr>
          <p:nvPr/>
        </p:nvSpPr>
        <p:spPr bwMode="auto">
          <a:xfrm>
            <a:off x="3657600" y="530225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FFFFFF"/>
                </a:solidFill>
                <a:cs typeface="Arial" charset="0"/>
              </a:rPr>
              <a:t>seek</a:t>
            </a:r>
            <a:endParaRPr lang="en-US" sz="1800">
              <a:solidFill>
                <a:srgbClr val="FFFFFF"/>
              </a:solidFill>
              <a:cs typeface="Arial" charset="0"/>
            </a:endParaRPr>
          </a:p>
        </p:txBody>
      </p:sp>
      <p:sp>
        <p:nvSpPr>
          <p:cNvPr id="21514" name="Text Box 57"/>
          <p:cNvSpPr txBox="1">
            <a:spLocks noChangeArrowheads="1"/>
          </p:cNvSpPr>
          <p:nvPr/>
        </p:nvSpPr>
        <p:spPr bwMode="auto">
          <a:xfrm>
            <a:off x="4648200" y="530225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smtClean="0">
                <a:solidFill>
                  <a:srgbClr val="FFFFFF"/>
                </a:solidFill>
                <a:cs typeface="Arial" charset="0"/>
              </a:rPr>
              <a:t>transfer (DMA)</a:t>
            </a:r>
            <a:endParaRPr lang="en-US" sz="1800" dirty="0">
              <a:solidFill>
                <a:srgbClr val="FFFFFF"/>
              </a:solidFill>
              <a:cs typeface="Arial" charset="0"/>
            </a:endParaRPr>
          </a:p>
        </p:txBody>
      </p:sp>
      <p:sp>
        <p:nvSpPr>
          <p:cNvPr id="21515" name="Text Box 57"/>
          <p:cNvSpPr txBox="1">
            <a:spLocks noChangeArrowheads="1"/>
          </p:cNvSpPr>
          <p:nvPr/>
        </p:nvSpPr>
        <p:spPr bwMode="auto">
          <a:xfrm>
            <a:off x="3886200" y="4473714"/>
            <a:ext cx="2743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4. sleep </a:t>
            </a:r>
            <a:r>
              <a:rPr lang="en-US" sz="2000" dirty="0">
                <a:solidFill>
                  <a:srgbClr val="003367"/>
                </a:solidFill>
                <a:cs typeface="Arial" charset="0"/>
              </a:rPr>
              <a:t>for I/O (</a:t>
            </a:r>
            <a:r>
              <a:rPr lang="en-US" sz="2000" b="1" dirty="0">
                <a:solidFill>
                  <a:srgbClr val="800000"/>
                </a:solidFill>
                <a:cs typeface="Arial" charset="0"/>
              </a:rPr>
              <a:t>stall</a:t>
            </a:r>
            <a:r>
              <a:rPr lang="en-US" sz="2000" dirty="0" smtClean="0">
                <a:solidFill>
                  <a:srgbClr val="003367"/>
                </a:solidFill>
                <a:cs typeface="Arial" charset="0"/>
              </a:rPr>
              <a:t>)</a:t>
            </a:r>
          </a:p>
          <a:p>
            <a:pPr algn="ctr" defTabSz="914400" eaLnBrk="1" hangingPunct="1"/>
            <a:r>
              <a:rPr lang="en-US" sz="2000" dirty="0" smtClean="0">
                <a:solidFill>
                  <a:srgbClr val="003367"/>
                </a:solidFill>
                <a:cs typeface="Arial" charset="0"/>
              </a:rPr>
              <a:t>Wakeup by interrupt.</a:t>
            </a:r>
            <a:endParaRPr lang="en-US" sz="1800" dirty="0">
              <a:solidFill>
                <a:srgbClr val="003367"/>
              </a:solidFill>
              <a:cs typeface="Arial" charset="0"/>
            </a:endParaRPr>
          </a:p>
        </p:txBody>
      </p:sp>
      <p:sp>
        <p:nvSpPr>
          <p:cNvPr id="21516" name="Text Box 57"/>
          <p:cNvSpPr txBox="1">
            <a:spLocks noChangeArrowheads="1"/>
          </p:cNvSpPr>
          <p:nvPr/>
        </p:nvSpPr>
        <p:spPr bwMode="auto">
          <a:xfrm>
            <a:off x="4953000" y="2410361"/>
            <a:ext cx="2667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5. </a:t>
            </a:r>
            <a:r>
              <a:rPr lang="en-US" sz="2000" dirty="0">
                <a:solidFill>
                  <a:srgbClr val="003367"/>
                </a:solidFill>
                <a:cs typeface="Arial" charset="0"/>
              </a:rPr>
              <a:t>Copy data </a:t>
            </a:r>
            <a:r>
              <a:rPr lang="en-US" sz="2000" dirty="0" smtClean="0">
                <a:solidFill>
                  <a:srgbClr val="003367"/>
                </a:solidFill>
                <a:cs typeface="Arial" charset="0"/>
              </a:rPr>
              <a:t>from kernel buffer to </a:t>
            </a:r>
            <a:r>
              <a:rPr lang="en-US" sz="2000" dirty="0">
                <a:solidFill>
                  <a:srgbClr val="003367"/>
                </a:solidFill>
                <a:cs typeface="Arial" charset="0"/>
              </a:rPr>
              <a:t>user buffer in </a:t>
            </a:r>
            <a:r>
              <a:rPr lang="en-US" sz="2000" b="1" dirty="0">
                <a:solidFill>
                  <a:srgbClr val="003367"/>
                </a:solidFill>
                <a:cs typeface="Arial" charset="0"/>
              </a:rPr>
              <a:t>read</a:t>
            </a:r>
            <a:r>
              <a:rPr lang="en-US" sz="2000" dirty="0" smtClean="0">
                <a:solidFill>
                  <a:srgbClr val="003367"/>
                </a:solidFill>
                <a:cs typeface="Arial" charset="0"/>
              </a:rPr>
              <a:t>.</a:t>
            </a:r>
          </a:p>
          <a:p>
            <a:pPr algn="ctr" defTabSz="914400" eaLnBrk="1" hangingPunct="1"/>
            <a:r>
              <a:rPr lang="en-US" sz="2000" dirty="0" smtClean="0">
                <a:solidFill>
                  <a:srgbClr val="003367"/>
                </a:solidFill>
                <a:cs typeface="Arial" charset="0"/>
              </a:rPr>
              <a:t>(kernel mode)</a:t>
            </a:r>
            <a:endParaRPr lang="en-US" sz="2000" dirty="0">
              <a:solidFill>
                <a:srgbClr val="003367"/>
              </a:solidFill>
              <a:cs typeface="Arial" charset="0"/>
            </a:endParaRPr>
          </a:p>
        </p:txBody>
      </p:sp>
      <p:cxnSp>
        <p:nvCxnSpPr>
          <p:cNvPr id="21517" name="AutoShape 51"/>
          <p:cNvCxnSpPr>
            <a:cxnSpLocks noChangeShapeType="1"/>
            <a:stCxn id="21516" idx="2"/>
            <a:endCxn id="9" idx="0"/>
          </p:cNvCxnSpPr>
          <p:nvPr/>
        </p:nvCxnSpPr>
        <p:spPr bwMode="auto">
          <a:xfrm>
            <a:off x="6286500" y="3733800"/>
            <a:ext cx="806450" cy="8064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18" name="Text Box 57"/>
          <p:cNvSpPr txBox="1">
            <a:spLocks noChangeArrowheads="1"/>
          </p:cNvSpPr>
          <p:nvPr/>
        </p:nvSpPr>
        <p:spPr bwMode="auto">
          <a:xfrm>
            <a:off x="7772400" y="4616450"/>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CPU</a:t>
            </a:r>
            <a:endParaRPr lang="en-US" sz="2000">
              <a:solidFill>
                <a:srgbClr val="003367"/>
              </a:solidFill>
              <a:cs typeface="Arial" charset="0"/>
            </a:endParaRPr>
          </a:p>
        </p:txBody>
      </p:sp>
      <p:sp>
        <p:nvSpPr>
          <p:cNvPr id="21519" name="Text Box 57"/>
          <p:cNvSpPr txBox="1">
            <a:spLocks noChangeArrowheads="1"/>
          </p:cNvSpPr>
          <p:nvPr/>
        </p:nvSpPr>
        <p:spPr bwMode="auto">
          <a:xfrm>
            <a:off x="7772400" y="5299075"/>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Disk</a:t>
            </a:r>
            <a:endParaRPr lang="en-US" sz="2000">
              <a:solidFill>
                <a:srgbClr val="003367"/>
              </a:solidFill>
              <a:cs typeface="Arial" charset="0"/>
            </a:endParaRPr>
          </a:p>
        </p:txBody>
      </p:sp>
      <p:sp>
        <p:nvSpPr>
          <p:cNvPr id="21520" name="Text Box 57"/>
          <p:cNvSpPr txBox="1">
            <a:spLocks noChangeArrowheads="1"/>
          </p:cNvSpPr>
          <p:nvPr/>
        </p:nvSpPr>
        <p:spPr bwMode="auto">
          <a:xfrm>
            <a:off x="6934200" y="1676400"/>
            <a:ext cx="205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6.</a:t>
            </a:r>
            <a:r>
              <a:rPr lang="en-US" sz="2000" dirty="0">
                <a:solidFill>
                  <a:srgbClr val="003367"/>
                </a:solidFill>
                <a:cs typeface="Arial" charset="0"/>
              </a:rPr>
              <a:t> Return to user </a:t>
            </a:r>
            <a:r>
              <a:rPr lang="en-US" sz="2000" dirty="0" smtClean="0">
                <a:solidFill>
                  <a:srgbClr val="003367"/>
                </a:solidFill>
                <a:cs typeface="Arial" charset="0"/>
              </a:rPr>
              <a:t>mode.</a:t>
            </a:r>
            <a:endParaRPr lang="en-US" sz="2000" dirty="0">
              <a:solidFill>
                <a:srgbClr val="003367"/>
              </a:solidFill>
              <a:cs typeface="Arial" charset="0"/>
            </a:endParaRPr>
          </a:p>
        </p:txBody>
      </p:sp>
      <p:cxnSp>
        <p:nvCxnSpPr>
          <p:cNvPr id="21521" name="AutoShape 51"/>
          <p:cNvCxnSpPr>
            <a:cxnSpLocks noChangeShapeType="1"/>
            <a:stCxn id="21520" idx="2"/>
          </p:cNvCxnSpPr>
          <p:nvPr/>
        </p:nvCxnSpPr>
        <p:spPr bwMode="auto">
          <a:xfrm flipH="1">
            <a:off x="7467600" y="2384425"/>
            <a:ext cx="495300" cy="218757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1522" name="Text Box 57"/>
          <p:cNvSpPr txBox="1">
            <a:spLocks noChangeArrowheads="1"/>
          </p:cNvSpPr>
          <p:nvPr/>
        </p:nvSpPr>
        <p:spPr bwMode="auto">
          <a:xfrm>
            <a:off x="3124200" y="6167437"/>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a:solidFill>
                  <a:srgbClr val="003367"/>
                </a:solidFill>
                <a:cs typeface="Arial" charset="0"/>
              </a:rPr>
              <a:t>Time</a:t>
            </a:r>
            <a:endParaRPr lang="en-US" sz="2000">
              <a:solidFill>
                <a:srgbClr val="003367"/>
              </a:solidFill>
              <a:cs typeface="Arial" charset="0"/>
            </a:endParaRPr>
          </a:p>
        </p:txBody>
      </p:sp>
      <p:cxnSp>
        <p:nvCxnSpPr>
          <p:cNvPr id="21523" name="AutoShape 51"/>
          <p:cNvCxnSpPr>
            <a:cxnSpLocks noChangeShapeType="1"/>
          </p:cNvCxnSpPr>
          <p:nvPr/>
        </p:nvCxnSpPr>
        <p:spPr bwMode="auto">
          <a:xfrm>
            <a:off x="4343400" y="6472237"/>
            <a:ext cx="914400" cy="0"/>
          </a:xfrm>
          <a:prstGeom prst="straightConnector1">
            <a:avLst/>
          </a:prstGeom>
          <a:noFill/>
          <a:ln w="76200" cmpd="tri">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6" name="Rectangle 27"/>
          <p:cNvSpPr>
            <a:spLocks noChangeArrowheads="1"/>
          </p:cNvSpPr>
          <p:nvPr/>
        </p:nvSpPr>
        <p:spPr bwMode="auto">
          <a:xfrm>
            <a:off x="7467600" y="4549776"/>
            <a:ext cx="560389" cy="627061"/>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Tree>
    <p:extLst>
      <p:ext uri="{BB962C8B-B14F-4D97-AF65-F5344CB8AC3E}">
        <p14:creationId xmlns:p14="http://schemas.microsoft.com/office/powerpoint/2010/main" val="2068265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r>
            <a:br>
              <a:rPr lang="en-US" dirty="0" smtClean="0"/>
            </a:br>
            <a:r>
              <a:rPr lang="en-US" sz="3600" dirty="0" smtClean="0"/>
              <a:t>Improving utilization for I/O</a:t>
            </a:r>
            <a:endParaRPr lang="en-US" sz="3600" dirty="0"/>
          </a:p>
        </p:txBody>
      </p:sp>
      <p:sp>
        <p:nvSpPr>
          <p:cNvPr id="4" name="Content Placeholder 3"/>
          <p:cNvSpPr>
            <a:spLocks noGrp="1"/>
          </p:cNvSpPr>
          <p:nvPr>
            <p:ph idx="1"/>
          </p:nvPr>
        </p:nvSpPr>
        <p:spPr/>
        <p:txBody>
          <a:bodyPr/>
          <a:lstStyle/>
          <a:p>
            <a:pPr marL="0" indent="0">
              <a:buNone/>
            </a:pPr>
            <a:r>
              <a:rPr lang="en-US" dirty="0" smtClean="0"/>
              <a:t>Some things to notice about the “anatomy” fig.</a:t>
            </a:r>
            <a:endParaRPr lang="en-US" dirty="0"/>
          </a:p>
          <a:p>
            <a:r>
              <a:rPr lang="en-US" dirty="0" smtClean="0"/>
              <a:t>The CPU is idle when the disk is working.</a:t>
            </a:r>
          </a:p>
          <a:p>
            <a:r>
              <a:rPr lang="en-US" dirty="0" smtClean="0"/>
              <a:t>The disk is idle when the CPU is working.</a:t>
            </a:r>
          </a:p>
          <a:p>
            <a:r>
              <a:rPr lang="en-US" dirty="0" smtClean="0"/>
              <a:t>If their service demands are equal, each runs at 50%.</a:t>
            </a:r>
          </a:p>
          <a:p>
            <a:pPr lvl="1"/>
            <a:r>
              <a:rPr lang="en-US" dirty="0" smtClean="0"/>
              <a:t>Limits throughput!  </a:t>
            </a:r>
            <a:r>
              <a:rPr lang="en-US" b="1" dirty="0" smtClean="0"/>
              <a:t>How to improve this?</a:t>
            </a:r>
          </a:p>
          <a:p>
            <a:pPr lvl="1"/>
            <a:r>
              <a:rPr lang="en-US" dirty="0" smtClean="0"/>
              <a:t>How to “hide” the I/O latency?</a:t>
            </a:r>
          </a:p>
          <a:p>
            <a:r>
              <a:rPr lang="en-US" dirty="0" smtClean="0"/>
              <a:t>If the disk service demand is 10x the CPU service demand, then CPU utilization is at most 10%.</a:t>
            </a:r>
          </a:p>
          <a:p>
            <a:pPr lvl="1"/>
            <a:r>
              <a:rPr lang="en-US" dirty="0"/>
              <a:t>Limits throughput!  </a:t>
            </a:r>
            <a:r>
              <a:rPr lang="en-US" b="1" dirty="0"/>
              <a:t>How to improve this</a:t>
            </a:r>
            <a:r>
              <a:rPr lang="en-US" b="1" dirty="0" smtClean="0"/>
              <a:t>?</a:t>
            </a:r>
          </a:p>
          <a:p>
            <a:pPr lvl="1"/>
            <a:r>
              <a:rPr lang="en-US" dirty="0" smtClean="0"/>
              <a:t>How to balance the system?</a:t>
            </a:r>
            <a:endParaRPr lang="en-US" dirty="0"/>
          </a:p>
        </p:txBody>
      </p:sp>
    </p:spTree>
    <p:extLst>
      <p:ext uri="{BB962C8B-B14F-4D97-AF65-F5344CB8AC3E}">
        <p14:creationId xmlns:p14="http://schemas.microsoft.com/office/powerpoint/2010/main" val="33852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3600">
                <a:latin typeface="Arial" charset="0"/>
                <a:ea typeface="ＭＳ Ｐゴシック" charset="0"/>
              </a:rPr>
              <a:t>Prefetching for high read throughput</a:t>
            </a:r>
          </a:p>
        </p:txBody>
      </p:sp>
      <p:sp>
        <p:nvSpPr>
          <p:cNvPr id="22530" name="Content Placeholder 2"/>
          <p:cNvSpPr>
            <a:spLocks noGrp="1"/>
          </p:cNvSpPr>
          <p:nvPr>
            <p:ph idx="1"/>
          </p:nvPr>
        </p:nvSpPr>
        <p:spPr>
          <a:xfrm>
            <a:off x="457200" y="1600200"/>
            <a:ext cx="8226425" cy="1447800"/>
          </a:xfrm>
        </p:spPr>
        <p:txBody>
          <a:bodyPr/>
          <a:lstStyle/>
          <a:p>
            <a:r>
              <a:rPr lang="en-US" b="1">
                <a:latin typeface="Arial" charset="0"/>
                <a:ea typeface="ＭＳ Ｐゴシック" charset="0"/>
              </a:rPr>
              <a:t>Read-ahead </a:t>
            </a:r>
            <a:r>
              <a:rPr lang="en-US">
                <a:latin typeface="Arial" charset="0"/>
                <a:ea typeface="ＭＳ Ｐゴシック" charset="0"/>
              </a:rPr>
              <a:t>(prefetching)</a:t>
            </a:r>
          </a:p>
          <a:p>
            <a:pPr lvl="1"/>
            <a:r>
              <a:rPr lang="en-US">
                <a:latin typeface="Arial" charset="0"/>
                <a:ea typeface="ＭＳ Ｐゴシック" charset="0"/>
              </a:rPr>
              <a:t>Fetch blocks into the cache in expectation that they will be used.</a:t>
            </a:r>
          </a:p>
          <a:p>
            <a:pPr lvl="1"/>
            <a:r>
              <a:rPr lang="en-US">
                <a:latin typeface="Arial" charset="0"/>
                <a:ea typeface="ＭＳ Ｐゴシック" charset="0"/>
              </a:rPr>
              <a:t>Requires prediction.  Common for </a:t>
            </a:r>
            <a:r>
              <a:rPr lang="en-US" b="1">
                <a:latin typeface="Arial" charset="0"/>
                <a:ea typeface="ＭＳ Ｐゴシック" charset="0"/>
              </a:rPr>
              <a:t>sequential</a:t>
            </a:r>
            <a:r>
              <a:rPr lang="en-US">
                <a:latin typeface="Arial" charset="0"/>
                <a:ea typeface="ＭＳ Ｐゴシック" charset="0"/>
              </a:rPr>
              <a:t> access.</a:t>
            </a:r>
          </a:p>
        </p:txBody>
      </p:sp>
      <p:sp>
        <p:nvSpPr>
          <p:cNvPr id="4" name="Rectangle 24"/>
          <p:cNvSpPr>
            <a:spLocks noChangeArrowheads="1"/>
          </p:cNvSpPr>
          <p:nvPr/>
        </p:nvSpPr>
        <p:spPr bwMode="auto">
          <a:xfrm>
            <a:off x="790575"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 name="Rectangle 27"/>
          <p:cNvSpPr>
            <a:spLocks noChangeArrowheads="1"/>
          </p:cNvSpPr>
          <p:nvPr/>
        </p:nvSpPr>
        <p:spPr bwMode="auto">
          <a:xfrm>
            <a:off x="304800" y="3276600"/>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 name="Rectangle 31"/>
          <p:cNvSpPr>
            <a:spLocks noChangeArrowheads="1"/>
          </p:cNvSpPr>
          <p:nvPr/>
        </p:nvSpPr>
        <p:spPr bwMode="auto">
          <a:xfrm>
            <a:off x="749300" y="3629025"/>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7" name="Rectangle 34"/>
          <p:cNvSpPr>
            <a:spLocks noChangeArrowheads="1"/>
          </p:cNvSpPr>
          <p:nvPr/>
        </p:nvSpPr>
        <p:spPr bwMode="auto">
          <a:xfrm>
            <a:off x="1371600" y="36290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 name="Rectangle 35"/>
          <p:cNvSpPr>
            <a:spLocks noChangeArrowheads="1"/>
          </p:cNvSpPr>
          <p:nvPr/>
        </p:nvSpPr>
        <p:spPr bwMode="auto">
          <a:xfrm>
            <a:off x="18288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9" name="Rectangle 62"/>
          <p:cNvSpPr>
            <a:spLocks noChangeArrowheads="1"/>
          </p:cNvSpPr>
          <p:nvPr/>
        </p:nvSpPr>
        <p:spPr bwMode="auto">
          <a:xfrm>
            <a:off x="27051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0" name="Rectangle 63"/>
          <p:cNvSpPr>
            <a:spLocks noChangeArrowheads="1"/>
          </p:cNvSpPr>
          <p:nvPr/>
        </p:nvSpPr>
        <p:spPr bwMode="auto">
          <a:xfrm>
            <a:off x="22018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 name="Rectangle 64"/>
          <p:cNvSpPr>
            <a:spLocks noChangeArrowheads="1"/>
          </p:cNvSpPr>
          <p:nvPr/>
        </p:nvSpPr>
        <p:spPr bwMode="auto">
          <a:xfrm>
            <a:off x="28178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 name="Rectangle 65"/>
          <p:cNvSpPr>
            <a:spLocks noChangeArrowheads="1"/>
          </p:cNvSpPr>
          <p:nvPr/>
        </p:nvSpPr>
        <p:spPr bwMode="auto">
          <a:xfrm>
            <a:off x="34401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5" name="Rectangle 35"/>
          <p:cNvSpPr>
            <a:spLocks noChangeArrowheads="1"/>
          </p:cNvSpPr>
          <p:nvPr/>
        </p:nvSpPr>
        <p:spPr bwMode="auto">
          <a:xfrm>
            <a:off x="39624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6" name="Rectangle 62"/>
          <p:cNvSpPr>
            <a:spLocks noChangeArrowheads="1"/>
          </p:cNvSpPr>
          <p:nvPr/>
        </p:nvSpPr>
        <p:spPr bwMode="auto">
          <a:xfrm>
            <a:off x="48387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7" name="Rectangle 63"/>
          <p:cNvSpPr>
            <a:spLocks noChangeArrowheads="1"/>
          </p:cNvSpPr>
          <p:nvPr/>
        </p:nvSpPr>
        <p:spPr bwMode="auto">
          <a:xfrm>
            <a:off x="43354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8" name="Rectangle 64"/>
          <p:cNvSpPr>
            <a:spLocks noChangeArrowheads="1"/>
          </p:cNvSpPr>
          <p:nvPr/>
        </p:nvSpPr>
        <p:spPr bwMode="auto">
          <a:xfrm>
            <a:off x="49514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9" name="Rectangle 65"/>
          <p:cNvSpPr>
            <a:spLocks noChangeArrowheads="1"/>
          </p:cNvSpPr>
          <p:nvPr/>
        </p:nvSpPr>
        <p:spPr bwMode="auto">
          <a:xfrm>
            <a:off x="55737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0" name="Rectangle 35"/>
          <p:cNvSpPr>
            <a:spLocks noChangeArrowheads="1"/>
          </p:cNvSpPr>
          <p:nvPr/>
        </p:nvSpPr>
        <p:spPr bwMode="auto">
          <a:xfrm>
            <a:off x="6096000" y="3276600"/>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1" name="Rectangle 62"/>
          <p:cNvSpPr>
            <a:spLocks noChangeArrowheads="1"/>
          </p:cNvSpPr>
          <p:nvPr/>
        </p:nvSpPr>
        <p:spPr bwMode="auto">
          <a:xfrm>
            <a:off x="6972300" y="3276600"/>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2" name="Rectangle 63"/>
          <p:cNvSpPr>
            <a:spLocks noChangeArrowheads="1"/>
          </p:cNvSpPr>
          <p:nvPr/>
        </p:nvSpPr>
        <p:spPr bwMode="auto">
          <a:xfrm>
            <a:off x="6469063" y="3276600"/>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3" name="Rectangle 64"/>
          <p:cNvSpPr>
            <a:spLocks noChangeArrowheads="1"/>
          </p:cNvSpPr>
          <p:nvPr/>
        </p:nvSpPr>
        <p:spPr bwMode="auto">
          <a:xfrm>
            <a:off x="6856413" y="3616325"/>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4" name="Rectangle 65"/>
          <p:cNvSpPr>
            <a:spLocks noChangeArrowheads="1"/>
          </p:cNvSpPr>
          <p:nvPr/>
        </p:nvSpPr>
        <p:spPr bwMode="auto">
          <a:xfrm>
            <a:off x="7478713"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4" name="Rectangle 35"/>
          <p:cNvSpPr>
            <a:spLocks noChangeArrowheads="1"/>
          </p:cNvSpPr>
          <p:nvPr/>
        </p:nvSpPr>
        <p:spPr bwMode="auto">
          <a:xfrm>
            <a:off x="8002588" y="3276600"/>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5" name="Rectangle 62"/>
          <p:cNvSpPr>
            <a:spLocks noChangeArrowheads="1"/>
          </p:cNvSpPr>
          <p:nvPr/>
        </p:nvSpPr>
        <p:spPr bwMode="auto">
          <a:xfrm>
            <a:off x="8878888" y="3276600"/>
            <a:ext cx="112712"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6" name="Rectangle 63"/>
          <p:cNvSpPr>
            <a:spLocks noChangeArrowheads="1"/>
          </p:cNvSpPr>
          <p:nvPr/>
        </p:nvSpPr>
        <p:spPr bwMode="auto">
          <a:xfrm>
            <a:off x="8375650" y="3276600"/>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7" name="Rectangle 64"/>
          <p:cNvSpPr>
            <a:spLocks noChangeArrowheads="1"/>
          </p:cNvSpPr>
          <p:nvPr/>
        </p:nvSpPr>
        <p:spPr bwMode="auto">
          <a:xfrm>
            <a:off x="8991600" y="3616325"/>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8" name="Rectangle 65"/>
          <p:cNvSpPr>
            <a:spLocks noChangeArrowheads="1"/>
          </p:cNvSpPr>
          <p:nvPr/>
        </p:nvSpPr>
        <p:spPr bwMode="auto">
          <a:xfrm>
            <a:off x="9613900" y="3616325"/>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4" name="Rectangle 24"/>
          <p:cNvSpPr>
            <a:spLocks noChangeArrowheads="1"/>
          </p:cNvSpPr>
          <p:nvPr/>
        </p:nvSpPr>
        <p:spPr bwMode="auto">
          <a:xfrm>
            <a:off x="790575"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5" name="Rectangle 27"/>
          <p:cNvSpPr>
            <a:spLocks noChangeArrowheads="1"/>
          </p:cNvSpPr>
          <p:nvPr/>
        </p:nvSpPr>
        <p:spPr bwMode="auto">
          <a:xfrm>
            <a:off x="304800" y="5883275"/>
            <a:ext cx="503238"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6" name="Rectangle 31"/>
          <p:cNvSpPr>
            <a:spLocks noChangeArrowheads="1"/>
          </p:cNvSpPr>
          <p:nvPr/>
        </p:nvSpPr>
        <p:spPr bwMode="auto">
          <a:xfrm>
            <a:off x="749300" y="62357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7" name="Rectangle 34"/>
          <p:cNvSpPr>
            <a:spLocks noChangeArrowheads="1"/>
          </p:cNvSpPr>
          <p:nvPr/>
        </p:nvSpPr>
        <p:spPr bwMode="auto">
          <a:xfrm>
            <a:off x="1371600" y="62357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8" name="Rectangle 35"/>
          <p:cNvSpPr>
            <a:spLocks noChangeArrowheads="1"/>
          </p:cNvSpPr>
          <p:nvPr/>
        </p:nvSpPr>
        <p:spPr bwMode="auto">
          <a:xfrm>
            <a:off x="18288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9" name="Rectangle 62"/>
          <p:cNvSpPr>
            <a:spLocks noChangeArrowheads="1"/>
          </p:cNvSpPr>
          <p:nvPr/>
        </p:nvSpPr>
        <p:spPr bwMode="auto">
          <a:xfrm>
            <a:off x="27051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0" name="Rectangle 63"/>
          <p:cNvSpPr>
            <a:spLocks noChangeArrowheads="1"/>
          </p:cNvSpPr>
          <p:nvPr/>
        </p:nvSpPr>
        <p:spPr bwMode="auto">
          <a:xfrm>
            <a:off x="22018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1" name="Rectangle 64"/>
          <p:cNvSpPr>
            <a:spLocks noChangeArrowheads="1"/>
          </p:cNvSpPr>
          <p:nvPr/>
        </p:nvSpPr>
        <p:spPr bwMode="auto">
          <a:xfrm>
            <a:off x="2817813" y="6223000"/>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2" name="Rectangle 65"/>
          <p:cNvSpPr>
            <a:spLocks noChangeArrowheads="1"/>
          </p:cNvSpPr>
          <p:nvPr/>
        </p:nvSpPr>
        <p:spPr bwMode="auto">
          <a:xfrm>
            <a:off x="3440113"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3" name="Rectangle 35"/>
          <p:cNvSpPr>
            <a:spLocks noChangeArrowheads="1"/>
          </p:cNvSpPr>
          <p:nvPr/>
        </p:nvSpPr>
        <p:spPr bwMode="auto">
          <a:xfrm>
            <a:off x="39624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4" name="Rectangle 62"/>
          <p:cNvSpPr>
            <a:spLocks noChangeArrowheads="1"/>
          </p:cNvSpPr>
          <p:nvPr/>
        </p:nvSpPr>
        <p:spPr bwMode="auto">
          <a:xfrm>
            <a:off x="48387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5" name="Rectangle 63"/>
          <p:cNvSpPr>
            <a:spLocks noChangeArrowheads="1"/>
          </p:cNvSpPr>
          <p:nvPr/>
        </p:nvSpPr>
        <p:spPr bwMode="auto">
          <a:xfrm>
            <a:off x="43354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6" name="Rectangle 64"/>
          <p:cNvSpPr>
            <a:spLocks noChangeArrowheads="1"/>
          </p:cNvSpPr>
          <p:nvPr/>
        </p:nvSpPr>
        <p:spPr bwMode="auto">
          <a:xfrm>
            <a:off x="4037013" y="6223000"/>
            <a:ext cx="614362"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7" name="Rectangle 65"/>
          <p:cNvSpPr>
            <a:spLocks noChangeArrowheads="1"/>
          </p:cNvSpPr>
          <p:nvPr/>
        </p:nvSpPr>
        <p:spPr bwMode="auto">
          <a:xfrm>
            <a:off x="4659313"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8" name="Rectangle 35"/>
          <p:cNvSpPr>
            <a:spLocks noChangeArrowheads="1"/>
          </p:cNvSpPr>
          <p:nvPr/>
        </p:nvSpPr>
        <p:spPr bwMode="auto">
          <a:xfrm>
            <a:off x="51816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9" name="Rectangle 62"/>
          <p:cNvSpPr>
            <a:spLocks noChangeArrowheads="1"/>
          </p:cNvSpPr>
          <p:nvPr/>
        </p:nvSpPr>
        <p:spPr bwMode="auto">
          <a:xfrm>
            <a:off x="60579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0" name="Rectangle 63"/>
          <p:cNvSpPr>
            <a:spLocks noChangeArrowheads="1"/>
          </p:cNvSpPr>
          <p:nvPr/>
        </p:nvSpPr>
        <p:spPr bwMode="auto">
          <a:xfrm>
            <a:off x="55546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1" name="Rectangle 64"/>
          <p:cNvSpPr>
            <a:spLocks noChangeArrowheads="1"/>
          </p:cNvSpPr>
          <p:nvPr/>
        </p:nvSpPr>
        <p:spPr bwMode="auto">
          <a:xfrm>
            <a:off x="5257800" y="62230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2" name="Rectangle 65"/>
          <p:cNvSpPr>
            <a:spLocks noChangeArrowheads="1"/>
          </p:cNvSpPr>
          <p:nvPr/>
        </p:nvSpPr>
        <p:spPr bwMode="auto">
          <a:xfrm>
            <a:off x="5880100"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3" name="Rectangle 35"/>
          <p:cNvSpPr>
            <a:spLocks noChangeArrowheads="1"/>
          </p:cNvSpPr>
          <p:nvPr/>
        </p:nvSpPr>
        <p:spPr bwMode="auto">
          <a:xfrm>
            <a:off x="6400800" y="5883275"/>
            <a:ext cx="379413"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4" name="Rectangle 62"/>
          <p:cNvSpPr>
            <a:spLocks noChangeArrowheads="1"/>
          </p:cNvSpPr>
          <p:nvPr/>
        </p:nvSpPr>
        <p:spPr bwMode="auto">
          <a:xfrm>
            <a:off x="7277100" y="5883275"/>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5" name="Rectangle 63"/>
          <p:cNvSpPr>
            <a:spLocks noChangeArrowheads="1"/>
          </p:cNvSpPr>
          <p:nvPr/>
        </p:nvSpPr>
        <p:spPr bwMode="auto">
          <a:xfrm>
            <a:off x="6773863" y="5883275"/>
            <a:ext cx="503237"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6" name="Rectangle 64"/>
          <p:cNvSpPr>
            <a:spLocks noChangeArrowheads="1"/>
          </p:cNvSpPr>
          <p:nvPr/>
        </p:nvSpPr>
        <p:spPr bwMode="auto">
          <a:xfrm>
            <a:off x="6477000" y="6223000"/>
            <a:ext cx="614363"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7" name="Rectangle 65"/>
          <p:cNvSpPr>
            <a:spLocks noChangeArrowheads="1"/>
          </p:cNvSpPr>
          <p:nvPr/>
        </p:nvSpPr>
        <p:spPr bwMode="auto">
          <a:xfrm>
            <a:off x="7099300" y="6223000"/>
            <a:ext cx="5207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22579" name="Text Box 57"/>
          <p:cNvSpPr txBox="1">
            <a:spLocks noChangeArrowheads="1"/>
          </p:cNvSpPr>
          <p:nvPr/>
        </p:nvSpPr>
        <p:spPr bwMode="auto">
          <a:xfrm>
            <a:off x="152400" y="44196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1. Detect access pattern.</a:t>
            </a:r>
            <a:endParaRPr lang="en-US" sz="1800">
              <a:solidFill>
                <a:srgbClr val="003367"/>
              </a:solidFill>
              <a:cs typeface="Arial" charset="0"/>
            </a:endParaRPr>
          </a:p>
        </p:txBody>
      </p:sp>
      <p:cxnSp>
        <p:nvCxnSpPr>
          <p:cNvPr id="22580" name="AutoShape 51"/>
          <p:cNvCxnSpPr>
            <a:cxnSpLocks noChangeShapeType="1"/>
            <a:stCxn id="22579" idx="2"/>
            <a:endCxn id="119" idx="0"/>
          </p:cNvCxnSpPr>
          <p:nvPr/>
        </p:nvCxnSpPr>
        <p:spPr bwMode="auto">
          <a:xfrm>
            <a:off x="1866900" y="4819650"/>
            <a:ext cx="895350" cy="106362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581" name="Text Box 57"/>
          <p:cNvSpPr txBox="1">
            <a:spLocks noChangeArrowheads="1"/>
          </p:cNvSpPr>
          <p:nvPr/>
        </p:nvSpPr>
        <p:spPr bwMode="auto">
          <a:xfrm>
            <a:off x="1981200" y="48768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2. Start prefetching</a:t>
            </a:r>
            <a:endParaRPr lang="en-US" sz="1800">
              <a:solidFill>
                <a:srgbClr val="003367"/>
              </a:solidFill>
              <a:cs typeface="Arial" charset="0"/>
            </a:endParaRPr>
          </a:p>
        </p:txBody>
      </p:sp>
      <p:cxnSp>
        <p:nvCxnSpPr>
          <p:cNvPr id="22582" name="AutoShape 51"/>
          <p:cNvCxnSpPr>
            <a:cxnSpLocks noChangeShapeType="1"/>
          </p:cNvCxnSpPr>
          <p:nvPr/>
        </p:nvCxnSpPr>
        <p:spPr bwMode="auto">
          <a:xfrm>
            <a:off x="3200400" y="5257800"/>
            <a:ext cx="685800" cy="8382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583" name="Text Box 57"/>
          <p:cNvSpPr txBox="1">
            <a:spLocks noChangeArrowheads="1"/>
          </p:cNvSpPr>
          <p:nvPr/>
        </p:nvSpPr>
        <p:spPr bwMode="auto">
          <a:xfrm>
            <a:off x="5181600" y="4572000"/>
            <a:ext cx="342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Reduce I/O stalls</a:t>
            </a:r>
            <a:endParaRPr lang="en-US" sz="1800">
              <a:solidFill>
                <a:srgbClr val="003367"/>
              </a:solidFill>
              <a:cs typeface="Arial" charset="0"/>
            </a:endParaRPr>
          </a:p>
        </p:txBody>
      </p:sp>
      <p:cxnSp>
        <p:nvCxnSpPr>
          <p:cNvPr id="22584" name="AutoShape 51"/>
          <p:cNvCxnSpPr>
            <a:cxnSpLocks noChangeShapeType="1"/>
            <a:stCxn id="22583" idx="2"/>
          </p:cNvCxnSpPr>
          <p:nvPr/>
        </p:nvCxnSpPr>
        <p:spPr bwMode="auto">
          <a:xfrm flipH="1">
            <a:off x="5105400" y="4972050"/>
            <a:ext cx="17907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2585" name="AutoShape 51"/>
          <p:cNvCxnSpPr>
            <a:cxnSpLocks noChangeShapeType="1"/>
            <a:stCxn id="22583" idx="2"/>
          </p:cNvCxnSpPr>
          <p:nvPr/>
        </p:nvCxnSpPr>
        <p:spPr bwMode="auto">
          <a:xfrm flipH="1">
            <a:off x="6324600" y="4972050"/>
            <a:ext cx="5715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2586" name="AutoShape 51"/>
          <p:cNvCxnSpPr>
            <a:cxnSpLocks noChangeShapeType="1"/>
            <a:stCxn id="22583" idx="2"/>
          </p:cNvCxnSpPr>
          <p:nvPr/>
        </p:nvCxnSpPr>
        <p:spPr bwMode="auto">
          <a:xfrm>
            <a:off x="6896100" y="4972050"/>
            <a:ext cx="571500" cy="8953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3253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Arial" charset="0"/>
                <a:ea typeface="ＭＳ Ｐゴシック" charset="0"/>
              </a:rPr>
              <a:t>Sequential read-ahead</a:t>
            </a:r>
          </a:p>
        </p:txBody>
      </p:sp>
      <p:sp>
        <p:nvSpPr>
          <p:cNvPr id="3" name="Rectangle 5"/>
          <p:cNvSpPr>
            <a:spLocks noChangeArrowheads="1"/>
          </p:cNvSpPr>
          <p:nvPr/>
        </p:nvSpPr>
        <p:spPr bwMode="auto">
          <a:xfrm>
            <a:off x="1222375" y="44910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4" name="Rectangle 6"/>
          <p:cNvSpPr>
            <a:spLocks noChangeArrowheads="1"/>
          </p:cNvSpPr>
          <p:nvPr/>
        </p:nvSpPr>
        <p:spPr bwMode="auto">
          <a:xfrm>
            <a:off x="935038" y="44910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5" name="Rectangle 7"/>
          <p:cNvSpPr>
            <a:spLocks noChangeArrowheads="1"/>
          </p:cNvSpPr>
          <p:nvPr/>
        </p:nvSpPr>
        <p:spPr bwMode="auto">
          <a:xfrm>
            <a:off x="1343025" y="48117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6" name="Rectangle 8"/>
          <p:cNvSpPr>
            <a:spLocks noChangeArrowheads="1"/>
          </p:cNvSpPr>
          <p:nvPr/>
        </p:nvSpPr>
        <p:spPr bwMode="auto">
          <a:xfrm>
            <a:off x="1731963" y="48117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7" name="Rectangle 9"/>
          <p:cNvSpPr>
            <a:spLocks noChangeArrowheads="1"/>
          </p:cNvSpPr>
          <p:nvPr/>
        </p:nvSpPr>
        <p:spPr bwMode="auto">
          <a:xfrm>
            <a:off x="2795588" y="44846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8" name="Rectangle 10"/>
          <p:cNvSpPr>
            <a:spLocks noChangeArrowheads="1"/>
          </p:cNvSpPr>
          <p:nvPr/>
        </p:nvSpPr>
        <p:spPr bwMode="auto">
          <a:xfrm>
            <a:off x="3470275" y="44783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9" name="Rectangle 11"/>
          <p:cNvSpPr>
            <a:spLocks noChangeArrowheads="1"/>
          </p:cNvSpPr>
          <p:nvPr/>
        </p:nvSpPr>
        <p:spPr bwMode="auto">
          <a:xfrm>
            <a:off x="3182938" y="44783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0" name="Rectangle 12"/>
          <p:cNvSpPr>
            <a:spLocks noChangeArrowheads="1"/>
          </p:cNvSpPr>
          <p:nvPr/>
        </p:nvSpPr>
        <p:spPr bwMode="auto">
          <a:xfrm>
            <a:off x="3590925" y="47990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1" name="Rectangle 13"/>
          <p:cNvSpPr>
            <a:spLocks noChangeArrowheads="1"/>
          </p:cNvSpPr>
          <p:nvPr/>
        </p:nvSpPr>
        <p:spPr bwMode="auto">
          <a:xfrm>
            <a:off x="3979863" y="47990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2" name="Rectangle 14"/>
          <p:cNvSpPr>
            <a:spLocks noChangeArrowheads="1"/>
          </p:cNvSpPr>
          <p:nvPr/>
        </p:nvSpPr>
        <p:spPr bwMode="auto">
          <a:xfrm>
            <a:off x="5170488" y="44719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3" name="Rectangle 15"/>
          <p:cNvSpPr>
            <a:spLocks noChangeArrowheads="1"/>
          </p:cNvSpPr>
          <p:nvPr/>
        </p:nvSpPr>
        <p:spPr bwMode="auto">
          <a:xfrm>
            <a:off x="3584575" y="44783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4" name="Rectangle 16"/>
          <p:cNvSpPr>
            <a:spLocks noChangeArrowheads="1"/>
          </p:cNvSpPr>
          <p:nvPr/>
        </p:nvSpPr>
        <p:spPr bwMode="auto">
          <a:xfrm>
            <a:off x="5557838" y="4465638"/>
            <a:ext cx="284162"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5" name="Rectangle 17"/>
          <p:cNvSpPr>
            <a:spLocks noChangeArrowheads="1"/>
          </p:cNvSpPr>
          <p:nvPr/>
        </p:nvSpPr>
        <p:spPr bwMode="auto">
          <a:xfrm>
            <a:off x="5026025" y="47990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6" name="Rectangle 18"/>
          <p:cNvSpPr>
            <a:spLocks noChangeArrowheads="1"/>
          </p:cNvSpPr>
          <p:nvPr/>
        </p:nvSpPr>
        <p:spPr bwMode="auto">
          <a:xfrm>
            <a:off x="5414963" y="47990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7" name="Rectangle 19"/>
          <p:cNvSpPr>
            <a:spLocks noChangeArrowheads="1"/>
          </p:cNvSpPr>
          <p:nvPr/>
        </p:nvSpPr>
        <p:spPr bwMode="auto">
          <a:xfrm>
            <a:off x="6605588" y="4471988"/>
            <a:ext cx="379412" cy="317500"/>
          </a:xfrm>
          <a:prstGeom prst="rect">
            <a:avLst/>
          </a:prstGeom>
          <a:solidFill>
            <a:schemeClr val="tx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8" name="Rectangle 35"/>
          <p:cNvSpPr>
            <a:spLocks noChangeArrowheads="1"/>
          </p:cNvSpPr>
          <p:nvPr/>
        </p:nvSpPr>
        <p:spPr bwMode="auto">
          <a:xfrm>
            <a:off x="6985000" y="4471988"/>
            <a:ext cx="284163" cy="317500"/>
          </a:xfrm>
          <a:prstGeom prst="rect">
            <a:avLst/>
          </a:prstGeom>
          <a:solidFill>
            <a:srgbClr val="80008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19" name="Rectangle 39"/>
          <p:cNvSpPr>
            <a:spLocks noChangeArrowheads="1"/>
          </p:cNvSpPr>
          <p:nvPr/>
        </p:nvSpPr>
        <p:spPr bwMode="auto">
          <a:xfrm>
            <a:off x="2012950" y="5129213"/>
            <a:ext cx="336550"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37305A"/>
                </a:solidFill>
              </a:rPr>
              <a:t>n</a:t>
            </a:r>
          </a:p>
        </p:txBody>
      </p:sp>
      <p:sp>
        <p:nvSpPr>
          <p:cNvPr id="20" name="Rectangle 40"/>
          <p:cNvSpPr>
            <a:spLocks noChangeArrowheads="1"/>
          </p:cNvSpPr>
          <p:nvPr/>
        </p:nvSpPr>
        <p:spPr bwMode="auto">
          <a:xfrm>
            <a:off x="4133850" y="5116513"/>
            <a:ext cx="695325"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37305A"/>
                </a:solidFill>
              </a:rPr>
              <a:t>n+1</a:t>
            </a:r>
          </a:p>
        </p:txBody>
      </p:sp>
      <p:sp>
        <p:nvSpPr>
          <p:cNvPr id="21" name="Rectangle 48"/>
          <p:cNvSpPr>
            <a:spLocks noChangeArrowheads="1"/>
          </p:cNvSpPr>
          <p:nvPr/>
        </p:nvSpPr>
        <p:spPr bwMode="auto">
          <a:xfrm>
            <a:off x="1225550" y="3565525"/>
            <a:ext cx="2305050"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7305A"/>
                </a:solidFill>
              </a:rPr>
              <a:t>App requests block n</a:t>
            </a:r>
          </a:p>
        </p:txBody>
      </p:sp>
      <p:cxnSp>
        <p:nvCxnSpPr>
          <p:cNvPr id="22" name="AutoShape 49"/>
          <p:cNvCxnSpPr>
            <a:cxnSpLocks noChangeShapeType="1"/>
            <a:stCxn id="21" idx="2"/>
            <a:endCxn id="3" idx="0"/>
          </p:cNvCxnSpPr>
          <p:nvPr/>
        </p:nvCxnSpPr>
        <p:spPr bwMode="auto">
          <a:xfrm rot="5400000">
            <a:off x="1564481" y="3677444"/>
            <a:ext cx="528638" cy="1098550"/>
          </a:xfrm>
          <a:prstGeom prst="curvedConnector3">
            <a:avLst>
              <a:gd name="adj1" fmla="val 49852"/>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Rectangle 50"/>
          <p:cNvSpPr>
            <a:spLocks noChangeArrowheads="1"/>
          </p:cNvSpPr>
          <p:nvPr/>
        </p:nvSpPr>
        <p:spPr bwMode="auto">
          <a:xfrm>
            <a:off x="3321050" y="3844925"/>
            <a:ext cx="2603500"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7305A"/>
                </a:solidFill>
              </a:rPr>
              <a:t>App requests block n+1</a:t>
            </a:r>
          </a:p>
        </p:txBody>
      </p:sp>
      <p:cxnSp>
        <p:nvCxnSpPr>
          <p:cNvPr id="24" name="AutoShape 51"/>
          <p:cNvCxnSpPr>
            <a:cxnSpLocks noChangeShapeType="1"/>
            <a:stCxn id="23" idx="2"/>
            <a:endCxn id="8" idx="0"/>
          </p:cNvCxnSpPr>
          <p:nvPr/>
        </p:nvCxnSpPr>
        <p:spPr bwMode="auto">
          <a:xfrm rot="5400000">
            <a:off x="3956844" y="3812381"/>
            <a:ext cx="236538" cy="1095375"/>
          </a:xfrm>
          <a:prstGeom prst="curvedConnector3">
            <a:avLst>
              <a:gd name="adj1" fmla="val 49667"/>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Rectangle 52"/>
          <p:cNvSpPr>
            <a:spLocks noChangeArrowheads="1"/>
          </p:cNvSpPr>
          <p:nvPr/>
        </p:nvSpPr>
        <p:spPr bwMode="auto">
          <a:xfrm>
            <a:off x="5045075" y="44656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26" name="Rectangle 53"/>
          <p:cNvSpPr>
            <a:spLocks noChangeArrowheads="1"/>
          </p:cNvSpPr>
          <p:nvPr/>
        </p:nvSpPr>
        <p:spPr bwMode="auto">
          <a:xfrm>
            <a:off x="6473825" y="4786313"/>
            <a:ext cx="388938" cy="317500"/>
          </a:xfrm>
          <a:prstGeom prst="rect">
            <a:avLst/>
          </a:prstGeom>
          <a:solidFill>
            <a:schemeClr val="fo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27" name="Rectangle 54"/>
          <p:cNvSpPr>
            <a:spLocks noChangeArrowheads="1"/>
          </p:cNvSpPr>
          <p:nvPr/>
        </p:nvSpPr>
        <p:spPr bwMode="auto">
          <a:xfrm>
            <a:off x="6862763" y="4786313"/>
            <a:ext cx="1054100" cy="317500"/>
          </a:xfrm>
          <a:prstGeom prst="rect">
            <a:avLst/>
          </a:prstGeom>
          <a:solidFill>
            <a:srgbClr val="8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28" name="Rectangle 55"/>
          <p:cNvSpPr>
            <a:spLocks noChangeArrowheads="1"/>
          </p:cNvSpPr>
          <p:nvPr/>
        </p:nvSpPr>
        <p:spPr bwMode="auto">
          <a:xfrm>
            <a:off x="6480175" y="4465638"/>
            <a:ext cx="112713" cy="317500"/>
          </a:xfrm>
          <a:prstGeom prst="rect">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37305A"/>
              </a:solidFill>
            </a:endParaRPr>
          </a:p>
        </p:txBody>
      </p:sp>
      <p:sp>
        <p:nvSpPr>
          <p:cNvPr id="29" name="Rectangle 56"/>
          <p:cNvSpPr>
            <a:spLocks noChangeArrowheads="1"/>
          </p:cNvSpPr>
          <p:nvPr/>
        </p:nvSpPr>
        <p:spPr bwMode="auto">
          <a:xfrm>
            <a:off x="5594350" y="5103813"/>
            <a:ext cx="695325" cy="457200"/>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37305A"/>
                </a:solidFill>
              </a:rPr>
              <a:t>n+2</a:t>
            </a:r>
          </a:p>
        </p:txBody>
      </p:sp>
      <p:sp>
        <p:nvSpPr>
          <p:cNvPr id="30" name="Rectangle 57"/>
          <p:cNvSpPr>
            <a:spLocks noChangeArrowheads="1"/>
          </p:cNvSpPr>
          <p:nvPr/>
        </p:nvSpPr>
        <p:spPr bwMode="auto">
          <a:xfrm>
            <a:off x="641350" y="5940425"/>
            <a:ext cx="3095625"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7305A"/>
                </a:solidFill>
              </a:rPr>
              <a:t>System prefetches block n+2</a:t>
            </a:r>
          </a:p>
        </p:txBody>
      </p:sp>
      <p:cxnSp>
        <p:nvCxnSpPr>
          <p:cNvPr id="31" name="AutoShape 58"/>
          <p:cNvCxnSpPr>
            <a:cxnSpLocks noChangeShapeType="1"/>
            <a:stCxn id="30" idx="0"/>
            <a:endCxn id="13" idx="2"/>
          </p:cNvCxnSpPr>
          <p:nvPr/>
        </p:nvCxnSpPr>
        <p:spPr bwMode="auto">
          <a:xfrm rot="16200000">
            <a:off x="2343150" y="4641851"/>
            <a:ext cx="1144587" cy="1452562"/>
          </a:xfrm>
          <a:prstGeom prst="curvedConnector3">
            <a:avLst>
              <a:gd name="adj1" fmla="val 49931"/>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2" name="Rectangle 59"/>
          <p:cNvSpPr>
            <a:spLocks noChangeArrowheads="1"/>
          </p:cNvSpPr>
          <p:nvPr/>
        </p:nvSpPr>
        <p:spPr bwMode="auto">
          <a:xfrm>
            <a:off x="2924175" y="6384925"/>
            <a:ext cx="3095625" cy="396875"/>
          </a:xfrm>
          <a:prstGeom prst="rect">
            <a:avLst/>
          </a:prstGeom>
          <a:noFill/>
          <a:ln>
            <a:noFill/>
          </a:ln>
          <a:effectLst/>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a:solidFill>
                  <a:srgbClr val="37305A"/>
                </a:solidFill>
              </a:rPr>
              <a:t>System </a:t>
            </a:r>
            <a:r>
              <a:rPr lang="en-US" sz="2000" dirty="0" err="1">
                <a:solidFill>
                  <a:srgbClr val="37305A"/>
                </a:solidFill>
              </a:rPr>
              <a:t>prefetches</a:t>
            </a:r>
            <a:r>
              <a:rPr lang="en-US" sz="2000" dirty="0">
                <a:solidFill>
                  <a:srgbClr val="37305A"/>
                </a:solidFill>
              </a:rPr>
              <a:t> block n+3</a:t>
            </a:r>
          </a:p>
        </p:txBody>
      </p:sp>
      <p:cxnSp>
        <p:nvCxnSpPr>
          <p:cNvPr id="33" name="AutoShape 60"/>
          <p:cNvCxnSpPr>
            <a:cxnSpLocks noChangeShapeType="1"/>
            <a:stCxn id="32" idx="0"/>
            <a:endCxn id="25" idx="2"/>
          </p:cNvCxnSpPr>
          <p:nvPr/>
        </p:nvCxnSpPr>
        <p:spPr bwMode="auto">
          <a:xfrm rot="5400000" flipH="1" flipV="1">
            <a:off x="3986213" y="5268913"/>
            <a:ext cx="1601787" cy="630237"/>
          </a:xfrm>
          <a:prstGeom prst="curvedConnector3">
            <a:avLst>
              <a:gd name="adj1" fmla="val 50000"/>
            </a:avLst>
          </a:prstGeom>
          <a:noFill/>
          <a:ln w="25400">
            <a:solidFill>
              <a:schemeClr val="tx1"/>
            </a:solidFill>
            <a:round/>
            <a:headEnd type="none" w="sm" len="sm"/>
            <a:tailEnd type="stealth"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585" name="Content Placeholder 2"/>
          <p:cNvSpPr txBox="1">
            <a:spLocks/>
          </p:cNvSpPr>
          <p:nvPr/>
        </p:nvSpPr>
        <p:spPr bwMode="auto">
          <a:xfrm>
            <a:off x="457200" y="1600200"/>
            <a:ext cx="8226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spcBef>
                <a:spcPts val="900"/>
              </a:spcBef>
              <a:buClr>
                <a:srgbClr val="000000"/>
              </a:buClr>
              <a:buSzPct val="100000"/>
              <a:buFont typeface="Times New Roman" charset="0"/>
              <a:buChar char="•"/>
            </a:pPr>
            <a:r>
              <a:rPr lang="en-US" b="1" dirty="0">
                <a:solidFill>
                  <a:srgbClr val="00264D"/>
                </a:solidFill>
                <a:cs typeface="Arial" charset="0"/>
              </a:rPr>
              <a:t>Prediction is easy for sequential access</a:t>
            </a:r>
            <a:r>
              <a:rPr lang="en-US" b="1" dirty="0" smtClean="0">
                <a:solidFill>
                  <a:srgbClr val="00264D"/>
                </a:solidFill>
                <a:cs typeface="Arial" charset="0"/>
              </a:rPr>
              <a:t>.  </a:t>
            </a:r>
            <a:r>
              <a:rPr lang="en-US" dirty="0" smtClean="0">
                <a:solidFill>
                  <a:srgbClr val="00264D"/>
                </a:solidFill>
                <a:cs typeface="Arial" charset="0"/>
              </a:rPr>
              <a:t>“Most files are read and written sequentially.”</a:t>
            </a:r>
            <a:endParaRPr lang="en-US" b="1" dirty="0">
              <a:solidFill>
                <a:srgbClr val="00264D"/>
              </a:solidFill>
              <a:cs typeface="Arial" charset="0"/>
            </a:endParaRPr>
          </a:p>
          <a:p>
            <a:pPr>
              <a:spcBef>
                <a:spcPts val="900"/>
              </a:spcBef>
              <a:buClr>
                <a:srgbClr val="000000"/>
              </a:buClr>
              <a:buSzPct val="100000"/>
              <a:buFont typeface="Times New Roman" charset="0"/>
              <a:buChar char="•"/>
            </a:pPr>
            <a:r>
              <a:rPr lang="en-US" b="1" dirty="0">
                <a:solidFill>
                  <a:srgbClr val="00264D"/>
                </a:solidFill>
                <a:cs typeface="Arial" charset="0"/>
              </a:rPr>
              <a:t>Read-ahead also helps reduce seeks by reading larger chunks if data is laid out sequentially on disk.</a:t>
            </a:r>
            <a:endParaRPr lang="en-US" dirty="0">
              <a:solidFill>
                <a:srgbClr val="00264D"/>
              </a:solidFill>
              <a:cs typeface="Arial" charset="0"/>
            </a:endParaRPr>
          </a:p>
        </p:txBody>
      </p:sp>
    </p:spTree>
    <p:extLst>
      <p:ext uri="{BB962C8B-B14F-4D97-AF65-F5344CB8AC3E}">
        <p14:creationId xmlns:p14="http://schemas.microsoft.com/office/powerpoint/2010/main" val="7687181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I/O and scheduling</a:t>
            </a:r>
            <a:endParaRPr lang="en-US" dirty="0"/>
          </a:p>
        </p:txBody>
      </p:sp>
      <p:sp>
        <p:nvSpPr>
          <p:cNvPr id="3" name="Content Placeholder 2"/>
          <p:cNvSpPr>
            <a:spLocks noGrp="1"/>
          </p:cNvSpPr>
          <p:nvPr>
            <p:ph idx="1"/>
          </p:nvPr>
        </p:nvSpPr>
        <p:spPr/>
        <p:txBody>
          <a:bodyPr/>
          <a:lstStyle/>
          <a:p>
            <a:r>
              <a:rPr lang="en-US" dirty="0" smtClean="0"/>
              <a:t>Suppose thread T does a lot of I/O.</a:t>
            </a:r>
          </a:p>
          <a:p>
            <a:r>
              <a:rPr lang="en-US" dirty="0" smtClean="0"/>
              <a:t>T blocks while the I/O is in progress.</a:t>
            </a:r>
          </a:p>
          <a:p>
            <a:r>
              <a:rPr lang="en-US" dirty="0" smtClean="0"/>
              <a:t>When each I/O completes, T gets back on the </a:t>
            </a:r>
            <a:r>
              <a:rPr lang="en-US" dirty="0" err="1" smtClean="0"/>
              <a:t>readyQ</a:t>
            </a:r>
            <a:r>
              <a:rPr lang="en-US" dirty="0" smtClean="0"/>
              <a:t>.</a:t>
            </a:r>
          </a:p>
          <a:p>
            <a:r>
              <a:rPr lang="en-US" dirty="0" smtClean="0"/>
              <a:t>Where T waits for threads that use a lot of CPU time.</a:t>
            </a:r>
          </a:p>
          <a:p>
            <a:pPr lvl="1"/>
            <a:r>
              <a:rPr lang="en-US" dirty="0" smtClean="0"/>
              <a:t>While the disk or other I/O device sits idle!</a:t>
            </a:r>
          </a:p>
          <a:p>
            <a:r>
              <a:rPr lang="en-US" dirty="0" smtClean="0"/>
              <a:t>T needs only a smidgen of CPU time to get its next I/O started.</a:t>
            </a:r>
          </a:p>
          <a:p>
            <a:r>
              <a:rPr lang="en-US" dirty="0" smtClean="0"/>
              <a:t>Why not let it jump the queue, and get the disk going so that both the disk and CPU are fully utilized?</a:t>
            </a:r>
          </a:p>
          <a:p>
            <a:r>
              <a:rPr lang="en-US" dirty="0" smtClean="0"/>
              <a:t>This is a form of </a:t>
            </a:r>
            <a:r>
              <a:rPr lang="en-US" b="1" dirty="0" smtClean="0"/>
              <a:t>shortest job first (SJF) </a:t>
            </a:r>
            <a:r>
              <a:rPr lang="en-US" dirty="0" smtClean="0"/>
              <a:t>scheduling, also known as </a:t>
            </a:r>
            <a:r>
              <a:rPr lang="en-US" b="1" dirty="0" smtClean="0"/>
              <a:t>shortest processing time first (SPT).</a:t>
            </a:r>
          </a:p>
          <a:p>
            <a:endParaRPr lang="en-US" dirty="0"/>
          </a:p>
        </p:txBody>
      </p:sp>
    </p:spTree>
    <p:extLst>
      <p:ext uri="{BB962C8B-B14F-4D97-AF65-F5344CB8AC3E}">
        <p14:creationId xmlns:p14="http://schemas.microsoft.com/office/powerpoint/2010/main" val="270236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Workload</a:t>
            </a:r>
            <a:endParaRPr lang="en-US" dirty="0"/>
          </a:p>
        </p:txBody>
      </p:sp>
      <p:pic>
        <p:nvPicPr>
          <p:cNvPr id="4" name="Content Placeholder 3" descr="mixture.pdf"/>
          <p:cNvPicPr>
            <a:picLocks noGrp="1" noChangeAspect="1"/>
          </p:cNvPicPr>
          <p:nvPr>
            <p:ph idx="1"/>
          </p:nvPr>
        </p:nvPicPr>
        <p:blipFill>
          <a:blip r:embed="rId3"/>
          <a:srcRect l="-2726" r="-2726"/>
          <a:stretch>
            <a:fillRect/>
          </a:stretch>
        </p:blipFill>
        <p:spPr/>
      </p:pic>
    </p:spTree>
    <p:extLst>
      <p:ext uri="{BB962C8B-B14F-4D97-AF65-F5344CB8AC3E}">
        <p14:creationId xmlns:p14="http://schemas.microsoft.com/office/powerpoint/2010/main" val="13084425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atin typeface="Arial" charset="0"/>
                <a:ea typeface="ＭＳ Ｐゴシック" charset="0"/>
              </a:rPr>
              <a:t>Two Schedules for CPU/Disk</a:t>
            </a:r>
          </a:p>
        </p:txBody>
      </p:sp>
      <p:grpSp>
        <p:nvGrpSpPr>
          <p:cNvPr id="32770" name="Group 3"/>
          <p:cNvGrpSpPr>
            <a:grpSpLocks/>
          </p:cNvGrpSpPr>
          <p:nvPr/>
        </p:nvGrpSpPr>
        <p:grpSpPr bwMode="auto">
          <a:xfrm>
            <a:off x="914400" y="4727575"/>
            <a:ext cx="4587875" cy="460375"/>
            <a:chOff x="907" y="2592"/>
            <a:chExt cx="2890" cy="290"/>
          </a:xfrm>
        </p:grpSpPr>
        <p:sp>
          <p:nvSpPr>
            <p:cNvPr id="32830" name="Rectangle 4"/>
            <p:cNvSpPr>
              <a:spLocks noChangeArrowheads="1"/>
            </p:cNvSpPr>
            <p:nvPr/>
          </p:nvSpPr>
          <p:spPr bwMode="auto">
            <a:xfrm>
              <a:off x="982"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1" name="Rectangle 5"/>
            <p:cNvSpPr>
              <a:spLocks noChangeArrowheads="1"/>
            </p:cNvSpPr>
            <p:nvPr/>
          </p:nvSpPr>
          <p:spPr bwMode="auto">
            <a:xfrm>
              <a:off x="982" y="2592"/>
              <a:ext cx="597" cy="9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2" name="Rectangle 6"/>
            <p:cNvSpPr>
              <a:spLocks noChangeArrowheads="1"/>
            </p:cNvSpPr>
            <p:nvPr/>
          </p:nvSpPr>
          <p:spPr bwMode="auto">
            <a:xfrm>
              <a:off x="912"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3" name="Rectangle 7"/>
            <p:cNvSpPr>
              <a:spLocks noChangeArrowheads="1"/>
            </p:cNvSpPr>
            <p:nvPr/>
          </p:nvSpPr>
          <p:spPr bwMode="auto">
            <a:xfrm>
              <a:off x="1649" y="2592"/>
              <a:ext cx="598" cy="9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4" name="Rectangle 8"/>
            <p:cNvSpPr>
              <a:spLocks noChangeArrowheads="1"/>
            </p:cNvSpPr>
            <p:nvPr/>
          </p:nvSpPr>
          <p:spPr bwMode="auto">
            <a:xfrm>
              <a:off x="1579"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5" name="Rectangle 9"/>
            <p:cNvSpPr>
              <a:spLocks noChangeArrowheads="1"/>
            </p:cNvSpPr>
            <p:nvPr/>
          </p:nvSpPr>
          <p:spPr bwMode="auto">
            <a:xfrm>
              <a:off x="1649"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6" name="Rectangle 10"/>
            <p:cNvSpPr>
              <a:spLocks noChangeArrowheads="1"/>
            </p:cNvSpPr>
            <p:nvPr/>
          </p:nvSpPr>
          <p:spPr bwMode="auto">
            <a:xfrm>
              <a:off x="2247"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7" name="Rectangle 11"/>
            <p:cNvSpPr>
              <a:spLocks noChangeArrowheads="1"/>
            </p:cNvSpPr>
            <p:nvPr/>
          </p:nvSpPr>
          <p:spPr bwMode="auto">
            <a:xfrm>
              <a:off x="2317" y="2592"/>
              <a:ext cx="597" cy="9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8" name="Rectangle 12"/>
            <p:cNvSpPr>
              <a:spLocks noChangeArrowheads="1"/>
            </p:cNvSpPr>
            <p:nvPr/>
          </p:nvSpPr>
          <p:spPr bwMode="auto">
            <a:xfrm>
              <a:off x="2317"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39" name="Rectangle 13"/>
            <p:cNvSpPr>
              <a:spLocks noChangeArrowheads="1"/>
            </p:cNvSpPr>
            <p:nvPr/>
          </p:nvSpPr>
          <p:spPr bwMode="auto">
            <a:xfrm>
              <a:off x="3587" y="2592"/>
              <a:ext cx="210" cy="96"/>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0" name="Rectangle 14"/>
            <p:cNvSpPr>
              <a:spLocks noChangeArrowheads="1"/>
            </p:cNvSpPr>
            <p:nvPr/>
          </p:nvSpPr>
          <p:spPr bwMode="auto">
            <a:xfrm>
              <a:off x="2989" y="2592"/>
              <a:ext cx="598" cy="98"/>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1" name="Rectangle 15"/>
            <p:cNvSpPr>
              <a:spLocks noChangeArrowheads="1"/>
            </p:cNvSpPr>
            <p:nvPr/>
          </p:nvSpPr>
          <p:spPr bwMode="auto">
            <a:xfrm>
              <a:off x="2914" y="2592"/>
              <a:ext cx="75"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2" name="Rectangle 16"/>
            <p:cNvSpPr>
              <a:spLocks noChangeArrowheads="1"/>
            </p:cNvSpPr>
            <p:nvPr/>
          </p:nvSpPr>
          <p:spPr bwMode="auto">
            <a:xfrm>
              <a:off x="2984" y="2784"/>
              <a:ext cx="562" cy="98"/>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3" name="Rectangle 17"/>
            <p:cNvSpPr>
              <a:spLocks noChangeArrowheads="1"/>
            </p:cNvSpPr>
            <p:nvPr/>
          </p:nvSpPr>
          <p:spPr bwMode="auto">
            <a:xfrm>
              <a:off x="907" y="2784"/>
              <a:ext cx="7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4" name="Rectangle 18"/>
            <p:cNvSpPr>
              <a:spLocks noChangeArrowheads="1"/>
            </p:cNvSpPr>
            <p:nvPr/>
          </p:nvSpPr>
          <p:spPr bwMode="auto">
            <a:xfrm>
              <a:off x="1544" y="2784"/>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5" name="Rectangle 19"/>
            <p:cNvSpPr>
              <a:spLocks noChangeArrowheads="1"/>
            </p:cNvSpPr>
            <p:nvPr/>
          </p:nvSpPr>
          <p:spPr bwMode="auto">
            <a:xfrm>
              <a:off x="2211" y="2784"/>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6" name="Rectangle 20"/>
            <p:cNvSpPr>
              <a:spLocks noChangeArrowheads="1"/>
            </p:cNvSpPr>
            <p:nvPr/>
          </p:nvSpPr>
          <p:spPr bwMode="auto">
            <a:xfrm>
              <a:off x="2879" y="2782"/>
              <a:ext cx="105"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47" name="Rectangle 21"/>
            <p:cNvSpPr>
              <a:spLocks noChangeArrowheads="1"/>
            </p:cNvSpPr>
            <p:nvPr/>
          </p:nvSpPr>
          <p:spPr bwMode="auto">
            <a:xfrm>
              <a:off x="3546" y="2784"/>
              <a:ext cx="251" cy="98"/>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sp>
        <p:nvSpPr>
          <p:cNvPr id="32771" name="Text Box 22"/>
          <p:cNvSpPr txBox="1">
            <a:spLocks noChangeArrowheads="1"/>
          </p:cNvSpPr>
          <p:nvPr/>
        </p:nvSpPr>
        <p:spPr bwMode="auto">
          <a:xfrm>
            <a:off x="1524000" y="5562600"/>
            <a:ext cx="30139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CPU busy 25/25: U = 100%</a:t>
            </a:r>
          </a:p>
          <a:p>
            <a:r>
              <a:rPr lang="en-US" sz="1800" dirty="0" smtClean="0">
                <a:solidFill>
                  <a:srgbClr val="003367"/>
                </a:solidFill>
                <a:latin typeface="+mn-lt"/>
              </a:rPr>
              <a:t>Disk busy 15/25: U = 60%</a:t>
            </a:r>
            <a:endParaRPr lang="en-US" sz="2000" dirty="0" smtClean="0">
              <a:solidFill>
                <a:srgbClr val="003367"/>
              </a:solidFill>
              <a:latin typeface="+mn-lt"/>
            </a:endParaRPr>
          </a:p>
        </p:txBody>
      </p:sp>
      <p:sp>
        <p:nvSpPr>
          <p:cNvPr id="32772" name="Rectangle 23"/>
          <p:cNvSpPr>
            <a:spLocks noChangeArrowheads="1"/>
          </p:cNvSpPr>
          <p:nvPr/>
        </p:nvSpPr>
        <p:spPr bwMode="auto">
          <a:xfrm>
            <a:off x="5957888"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3" name="Rectangle 24"/>
          <p:cNvSpPr>
            <a:spLocks noChangeArrowheads="1"/>
          </p:cNvSpPr>
          <p:nvPr/>
        </p:nvSpPr>
        <p:spPr bwMode="auto">
          <a:xfrm>
            <a:off x="914400" y="2736850"/>
            <a:ext cx="947738" cy="1555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4" name="Rectangle 25"/>
          <p:cNvSpPr>
            <a:spLocks noChangeArrowheads="1"/>
          </p:cNvSpPr>
          <p:nvPr/>
        </p:nvSpPr>
        <p:spPr bwMode="auto">
          <a:xfrm>
            <a:off x="1862138" y="2736850"/>
            <a:ext cx="949325" cy="15557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5" name="Rectangle 26"/>
          <p:cNvSpPr>
            <a:spLocks noChangeArrowheads="1"/>
          </p:cNvSpPr>
          <p:nvPr/>
        </p:nvSpPr>
        <p:spPr bwMode="auto">
          <a:xfrm>
            <a:off x="2811463" y="2736850"/>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6" name="Rectangle 27"/>
          <p:cNvSpPr>
            <a:spLocks noChangeArrowheads="1"/>
          </p:cNvSpPr>
          <p:nvPr/>
        </p:nvSpPr>
        <p:spPr bwMode="auto">
          <a:xfrm>
            <a:off x="2930525"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7" name="Rectangle 28"/>
          <p:cNvSpPr>
            <a:spLocks noChangeArrowheads="1"/>
          </p:cNvSpPr>
          <p:nvPr/>
        </p:nvSpPr>
        <p:spPr bwMode="auto">
          <a:xfrm>
            <a:off x="4946650" y="3041650"/>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8" name="Rectangle 29"/>
          <p:cNvSpPr>
            <a:spLocks noChangeArrowheads="1"/>
          </p:cNvSpPr>
          <p:nvPr/>
        </p:nvSpPr>
        <p:spPr bwMode="auto">
          <a:xfrm>
            <a:off x="2930525" y="2736850"/>
            <a:ext cx="947738" cy="1555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79" name="Rectangle 30"/>
          <p:cNvSpPr>
            <a:spLocks noChangeArrowheads="1"/>
          </p:cNvSpPr>
          <p:nvPr/>
        </p:nvSpPr>
        <p:spPr bwMode="auto">
          <a:xfrm>
            <a:off x="3878263" y="2736850"/>
            <a:ext cx="949325" cy="15557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0" name="Rectangle 31"/>
          <p:cNvSpPr>
            <a:spLocks noChangeArrowheads="1"/>
          </p:cNvSpPr>
          <p:nvPr/>
        </p:nvSpPr>
        <p:spPr bwMode="auto">
          <a:xfrm>
            <a:off x="4827588" y="2736850"/>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1" name="Rectangle 32"/>
          <p:cNvSpPr>
            <a:spLocks noChangeArrowheads="1"/>
          </p:cNvSpPr>
          <p:nvPr/>
        </p:nvSpPr>
        <p:spPr bwMode="auto">
          <a:xfrm>
            <a:off x="5838825" y="2733675"/>
            <a:ext cx="119063"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2" name="Rectangle 33"/>
          <p:cNvSpPr>
            <a:spLocks noChangeArrowheads="1"/>
          </p:cNvSpPr>
          <p:nvPr/>
        </p:nvSpPr>
        <p:spPr bwMode="auto">
          <a:xfrm>
            <a:off x="6850063" y="2733675"/>
            <a:ext cx="119062"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3" name="Rectangle 34"/>
          <p:cNvSpPr>
            <a:spLocks noChangeArrowheads="1"/>
          </p:cNvSpPr>
          <p:nvPr/>
        </p:nvSpPr>
        <p:spPr bwMode="auto">
          <a:xfrm>
            <a:off x="6969125" y="3038475"/>
            <a:ext cx="892175" cy="15557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4" name="Rectangle 35"/>
          <p:cNvSpPr>
            <a:spLocks noChangeArrowheads="1"/>
          </p:cNvSpPr>
          <p:nvPr/>
        </p:nvSpPr>
        <p:spPr bwMode="auto">
          <a:xfrm>
            <a:off x="3822700" y="3044825"/>
            <a:ext cx="1123950"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5" name="Rectangle 36"/>
          <p:cNvSpPr>
            <a:spLocks noChangeArrowheads="1"/>
          </p:cNvSpPr>
          <p:nvPr/>
        </p:nvSpPr>
        <p:spPr bwMode="auto">
          <a:xfrm>
            <a:off x="4946650" y="273367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6" name="Rectangle 37"/>
          <p:cNvSpPr>
            <a:spLocks noChangeArrowheads="1"/>
          </p:cNvSpPr>
          <p:nvPr/>
        </p:nvSpPr>
        <p:spPr bwMode="auto">
          <a:xfrm>
            <a:off x="5957888" y="274002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7" name="Rectangle 38"/>
          <p:cNvSpPr>
            <a:spLocks noChangeArrowheads="1"/>
          </p:cNvSpPr>
          <p:nvPr/>
        </p:nvSpPr>
        <p:spPr bwMode="auto">
          <a:xfrm>
            <a:off x="6969125" y="2733675"/>
            <a:ext cx="892175"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8" name="Rectangle 39"/>
          <p:cNvSpPr>
            <a:spLocks noChangeArrowheads="1"/>
          </p:cNvSpPr>
          <p:nvPr/>
        </p:nvSpPr>
        <p:spPr bwMode="auto">
          <a:xfrm>
            <a:off x="5838825" y="3041650"/>
            <a:ext cx="119063"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89" name="Rectangle 40"/>
          <p:cNvSpPr>
            <a:spLocks noChangeArrowheads="1"/>
          </p:cNvSpPr>
          <p:nvPr/>
        </p:nvSpPr>
        <p:spPr bwMode="auto">
          <a:xfrm>
            <a:off x="6850063" y="3035300"/>
            <a:ext cx="119062" cy="155575"/>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nvGrpSpPr>
          <p:cNvPr id="32790" name="Group 41"/>
          <p:cNvGrpSpPr>
            <a:grpSpLocks/>
          </p:cNvGrpSpPr>
          <p:nvPr/>
        </p:nvGrpSpPr>
        <p:grpSpPr bwMode="auto">
          <a:xfrm>
            <a:off x="7861300" y="2740025"/>
            <a:ext cx="131763" cy="457200"/>
            <a:chOff x="4861" y="1344"/>
            <a:chExt cx="210" cy="288"/>
          </a:xfrm>
        </p:grpSpPr>
        <p:sp>
          <p:nvSpPr>
            <p:cNvPr id="32828" name="Rectangle 42"/>
            <p:cNvSpPr>
              <a:spLocks noChangeArrowheads="1"/>
            </p:cNvSpPr>
            <p:nvPr/>
          </p:nvSpPr>
          <p:spPr bwMode="auto">
            <a:xfrm>
              <a:off x="4861" y="1344"/>
              <a:ext cx="210" cy="96"/>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829" name="Rectangle 43"/>
            <p:cNvSpPr>
              <a:spLocks noChangeArrowheads="1"/>
            </p:cNvSpPr>
            <p:nvPr/>
          </p:nvSpPr>
          <p:spPr bwMode="auto">
            <a:xfrm>
              <a:off x="4861" y="1536"/>
              <a:ext cx="210" cy="96"/>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grpSp>
      <p:sp>
        <p:nvSpPr>
          <p:cNvPr id="32791" name="Rectangle 44"/>
          <p:cNvSpPr>
            <a:spLocks noChangeArrowheads="1"/>
          </p:cNvSpPr>
          <p:nvPr/>
        </p:nvSpPr>
        <p:spPr bwMode="auto">
          <a:xfrm>
            <a:off x="914400" y="3041650"/>
            <a:ext cx="2016125" cy="1524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32792" name="Text Box 45"/>
          <p:cNvSpPr txBox="1">
            <a:spLocks noChangeArrowheads="1"/>
          </p:cNvSpPr>
          <p:nvPr/>
        </p:nvSpPr>
        <p:spPr bwMode="auto">
          <a:xfrm>
            <a:off x="914400" y="242887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5</a:t>
            </a:r>
            <a:endParaRPr lang="en-US" sz="1600" smtClean="0">
              <a:solidFill>
                <a:srgbClr val="003367"/>
              </a:solidFill>
              <a:latin typeface="Times New Roman" charset="0"/>
            </a:endParaRPr>
          </a:p>
        </p:txBody>
      </p:sp>
      <p:sp>
        <p:nvSpPr>
          <p:cNvPr id="32793" name="Text Box 46"/>
          <p:cNvSpPr txBox="1">
            <a:spLocks noChangeArrowheads="1"/>
          </p:cNvSpPr>
          <p:nvPr/>
        </p:nvSpPr>
        <p:spPr bwMode="auto">
          <a:xfrm>
            <a:off x="1862138" y="24352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5</a:t>
            </a:r>
            <a:endParaRPr lang="en-US" sz="1600" smtClean="0">
              <a:solidFill>
                <a:srgbClr val="003367"/>
              </a:solidFill>
              <a:latin typeface="Times New Roman" charset="0"/>
            </a:endParaRPr>
          </a:p>
        </p:txBody>
      </p:sp>
      <p:sp>
        <p:nvSpPr>
          <p:cNvPr id="32794" name="Text Box 47"/>
          <p:cNvSpPr txBox="1">
            <a:spLocks noChangeArrowheads="1"/>
          </p:cNvSpPr>
          <p:nvPr/>
        </p:nvSpPr>
        <p:spPr bwMode="auto">
          <a:xfrm>
            <a:off x="2732088" y="243205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1</a:t>
            </a:r>
            <a:endParaRPr lang="en-US" sz="1600" smtClean="0">
              <a:solidFill>
                <a:srgbClr val="003367"/>
              </a:solidFill>
              <a:latin typeface="Times New Roman" charset="0"/>
            </a:endParaRPr>
          </a:p>
        </p:txBody>
      </p:sp>
      <p:sp>
        <p:nvSpPr>
          <p:cNvPr id="32795" name="Text Box 48"/>
          <p:cNvSpPr txBox="1">
            <a:spLocks noChangeArrowheads="1"/>
          </p:cNvSpPr>
          <p:nvPr/>
        </p:nvSpPr>
        <p:spPr bwMode="auto">
          <a:xfrm>
            <a:off x="7764463" y="2435225"/>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1</a:t>
            </a:r>
            <a:endParaRPr lang="en-US" sz="1600" smtClean="0">
              <a:solidFill>
                <a:srgbClr val="003367"/>
              </a:solidFill>
              <a:latin typeface="Times New Roman" charset="0"/>
            </a:endParaRPr>
          </a:p>
        </p:txBody>
      </p:sp>
      <p:sp>
        <p:nvSpPr>
          <p:cNvPr id="32796" name="Text Box 49"/>
          <p:cNvSpPr txBox="1">
            <a:spLocks noChangeArrowheads="1"/>
          </p:cNvSpPr>
          <p:nvPr/>
        </p:nvSpPr>
        <p:spPr bwMode="auto">
          <a:xfrm>
            <a:off x="3238500" y="3194050"/>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4</a:t>
            </a:r>
            <a:endParaRPr lang="en-US" sz="1600" smtClean="0">
              <a:solidFill>
                <a:srgbClr val="003367"/>
              </a:solidFill>
              <a:latin typeface="Times New Roman" charset="0"/>
            </a:endParaRPr>
          </a:p>
        </p:txBody>
      </p:sp>
      <p:sp>
        <p:nvSpPr>
          <p:cNvPr id="32797" name="Text Box 50"/>
          <p:cNvSpPr txBox="1">
            <a:spLocks noChangeArrowheads="1"/>
          </p:cNvSpPr>
          <p:nvPr/>
        </p:nvSpPr>
        <p:spPr bwMode="auto">
          <a:xfrm>
            <a:off x="1447800" y="3468469"/>
            <a:ext cx="2885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CPU busy 25/37: U = 67%</a:t>
            </a:r>
          </a:p>
          <a:p>
            <a:r>
              <a:rPr lang="en-US" sz="1800" dirty="0" smtClean="0">
                <a:solidFill>
                  <a:srgbClr val="003367"/>
                </a:solidFill>
                <a:latin typeface="+mn-lt"/>
              </a:rPr>
              <a:t>Disk busy 15/37: U = 40%</a:t>
            </a:r>
            <a:endParaRPr lang="en-US" sz="2000" dirty="0" smtClean="0">
              <a:solidFill>
                <a:srgbClr val="003367"/>
              </a:solidFill>
              <a:latin typeface="+mn-lt"/>
            </a:endParaRPr>
          </a:p>
        </p:txBody>
      </p:sp>
      <p:sp>
        <p:nvSpPr>
          <p:cNvPr id="32798" name="Text Box 51"/>
          <p:cNvSpPr txBox="1">
            <a:spLocks noChangeArrowheads="1"/>
          </p:cNvSpPr>
          <p:nvPr/>
        </p:nvSpPr>
        <p:spPr bwMode="auto">
          <a:xfrm>
            <a:off x="4953000" y="5334000"/>
            <a:ext cx="419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b="1" i="1" dirty="0" smtClean="0">
                <a:solidFill>
                  <a:srgbClr val="CC0000"/>
                </a:solidFill>
                <a:latin typeface="+mn-lt"/>
              </a:rPr>
              <a:t>33% improvement in utilization</a:t>
            </a:r>
          </a:p>
          <a:p>
            <a:r>
              <a:rPr lang="en-US" sz="2000" b="1" dirty="0" smtClean="0">
                <a:solidFill>
                  <a:srgbClr val="37305A"/>
                </a:solidFill>
                <a:latin typeface="+mn-lt"/>
              </a:rPr>
              <a:t>When there is work to do,</a:t>
            </a:r>
          </a:p>
          <a:p>
            <a:r>
              <a:rPr lang="en-US" sz="2000" b="1" dirty="0" smtClean="0">
                <a:solidFill>
                  <a:srgbClr val="37305A"/>
                </a:solidFill>
                <a:latin typeface="+mn-lt"/>
              </a:rPr>
              <a:t>U == efficiency.  More U means better throughput.</a:t>
            </a:r>
          </a:p>
        </p:txBody>
      </p:sp>
      <p:sp>
        <p:nvSpPr>
          <p:cNvPr id="32799" name="Text Box 52"/>
          <p:cNvSpPr txBox="1">
            <a:spLocks noChangeArrowheads="1"/>
          </p:cNvSpPr>
          <p:nvPr/>
        </p:nvSpPr>
        <p:spPr bwMode="auto">
          <a:xfrm>
            <a:off x="830263" y="1752600"/>
            <a:ext cx="3330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dirty="0" smtClean="0">
                <a:solidFill>
                  <a:srgbClr val="003367"/>
                </a:solidFill>
                <a:latin typeface="+mn-lt"/>
              </a:rPr>
              <a:t>1. Naive </a:t>
            </a:r>
            <a:r>
              <a:rPr lang="en-US" b="1" dirty="0" smtClean="0">
                <a:solidFill>
                  <a:schemeClr val="accent2"/>
                </a:solidFill>
                <a:latin typeface="+mn-lt"/>
              </a:rPr>
              <a:t>Round Robin</a:t>
            </a:r>
            <a:endParaRPr lang="en-US" sz="3200" b="1" dirty="0" smtClean="0">
              <a:solidFill>
                <a:schemeClr val="accent2"/>
              </a:solidFill>
              <a:latin typeface="+mn-lt"/>
            </a:endParaRPr>
          </a:p>
        </p:txBody>
      </p:sp>
      <p:sp>
        <p:nvSpPr>
          <p:cNvPr id="32800" name="Text Box 53"/>
          <p:cNvSpPr txBox="1">
            <a:spLocks noChangeArrowheads="1"/>
          </p:cNvSpPr>
          <p:nvPr/>
        </p:nvSpPr>
        <p:spPr bwMode="auto">
          <a:xfrm>
            <a:off x="922338" y="4171890"/>
            <a:ext cx="54594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2000" dirty="0" smtClean="0">
                <a:solidFill>
                  <a:srgbClr val="003367"/>
                </a:solidFill>
                <a:latin typeface="+mn-lt"/>
              </a:rPr>
              <a:t>2. Add internal priority boost for I/O completion</a:t>
            </a:r>
            <a:endParaRPr lang="en-US" sz="2800" dirty="0" smtClean="0">
              <a:solidFill>
                <a:srgbClr val="003367"/>
              </a:solidFill>
              <a:latin typeface="+mn-lt"/>
            </a:endParaRPr>
          </a:p>
        </p:txBody>
      </p:sp>
      <p:grpSp>
        <p:nvGrpSpPr>
          <p:cNvPr id="32801" name="Group 54"/>
          <p:cNvGrpSpPr>
            <a:grpSpLocks/>
          </p:cNvGrpSpPr>
          <p:nvPr/>
        </p:nvGrpSpPr>
        <p:grpSpPr bwMode="auto">
          <a:xfrm>
            <a:off x="6954838" y="3697288"/>
            <a:ext cx="192087" cy="123825"/>
            <a:chOff x="3776" y="3429"/>
            <a:chExt cx="274" cy="109"/>
          </a:xfrm>
        </p:grpSpPr>
        <p:sp>
          <p:nvSpPr>
            <p:cNvPr id="32823" name="Rectangle 55"/>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4" name="Rectangle 56"/>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5" name="Rectangle 57"/>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6" name="Line 58"/>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32827" name="Line 59"/>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32802" name="Line 60"/>
          <p:cNvSpPr>
            <a:spLocks noChangeShapeType="1"/>
          </p:cNvSpPr>
          <p:nvPr/>
        </p:nvSpPr>
        <p:spPr bwMode="auto">
          <a:xfrm>
            <a:off x="7146925" y="3757613"/>
            <a:ext cx="138113"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2803" name="Oval 61"/>
          <p:cNvSpPr>
            <a:spLocks noChangeArrowheads="1"/>
          </p:cNvSpPr>
          <p:nvPr/>
        </p:nvSpPr>
        <p:spPr bwMode="auto">
          <a:xfrm>
            <a:off x="7232650" y="3656013"/>
            <a:ext cx="203200" cy="204787"/>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grpSp>
        <p:nvGrpSpPr>
          <p:cNvPr id="32804" name="Group 62"/>
          <p:cNvGrpSpPr>
            <a:grpSpLocks/>
          </p:cNvGrpSpPr>
          <p:nvPr/>
        </p:nvGrpSpPr>
        <p:grpSpPr bwMode="auto">
          <a:xfrm flipH="1">
            <a:off x="7521575" y="4241800"/>
            <a:ext cx="192088" cy="123825"/>
            <a:chOff x="3776" y="3429"/>
            <a:chExt cx="274" cy="109"/>
          </a:xfrm>
        </p:grpSpPr>
        <p:sp>
          <p:nvSpPr>
            <p:cNvPr id="32818" name="Rectangle 63"/>
            <p:cNvSpPr>
              <a:spLocks noChangeArrowheads="1"/>
            </p:cNvSpPr>
            <p:nvPr/>
          </p:nvSpPr>
          <p:spPr bwMode="auto">
            <a:xfrm>
              <a:off x="3894"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19" name="Rectangle 64"/>
            <p:cNvSpPr>
              <a:spLocks noChangeArrowheads="1"/>
            </p:cNvSpPr>
            <p:nvPr/>
          </p:nvSpPr>
          <p:spPr bwMode="auto">
            <a:xfrm>
              <a:off x="3946"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0" name="Rectangle 65"/>
            <p:cNvSpPr>
              <a:spLocks noChangeArrowheads="1"/>
            </p:cNvSpPr>
            <p:nvPr/>
          </p:nvSpPr>
          <p:spPr bwMode="auto">
            <a:xfrm>
              <a:off x="3998" y="3429"/>
              <a:ext cx="52" cy="109"/>
            </a:xfrm>
            <a:prstGeom prst="rect">
              <a:avLst/>
            </a:prstGeom>
            <a:solidFill>
              <a:srgbClr val="FFFFFF"/>
            </a:solidFill>
            <a:ln w="12700">
              <a:solidFill>
                <a:srgbClr val="333399"/>
              </a:solidFill>
              <a:miter lim="800000"/>
              <a:headEnd type="none" w="sm" len="sm"/>
              <a:tailEnd type="none" w="sm" len="sm"/>
            </a:ln>
          </p:spPr>
          <p:txBody>
            <a:bodyPr wrap="none" anchor="ctr">
              <a:spAutoFit/>
            </a:bodyPr>
            <a:lstStyle/>
            <a:p>
              <a:endParaRPr lang="en-US" smtClean="0">
                <a:solidFill>
                  <a:srgbClr val="37305A"/>
                </a:solidFill>
              </a:endParaRPr>
            </a:p>
          </p:txBody>
        </p:sp>
        <p:sp>
          <p:nvSpPr>
            <p:cNvPr id="32821" name="Line 66"/>
            <p:cNvSpPr>
              <a:spLocks noChangeShapeType="1"/>
            </p:cNvSpPr>
            <p:nvPr/>
          </p:nvSpPr>
          <p:spPr bwMode="auto">
            <a:xfrm>
              <a:off x="3776" y="3429"/>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sp>
          <p:nvSpPr>
            <p:cNvPr id="32822" name="Line 67"/>
            <p:cNvSpPr>
              <a:spLocks noChangeShapeType="1"/>
            </p:cNvSpPr>
            <p:nvPr/>
          </p:nvSpPr>
          <p:spPr bwMode="auto">
            <a:xfrm>
              <a:off x="3776" y="3538"/>
              <a:ext cx="118"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anchor="ctr">
              <a:spAutoFit/>
            </a:bodyPr>
            <a:lstStyle/>
            <a:p>
              <a:endParaRPr lang="en-US" smtClean="0">
                <a:solidFill>
                  <a:srgbClr val="37305A"/>
                </a:solidFill>
              </a:endParaRPr>
            </a:p>
          </p:txBody>
        </p:sp>
      </p:grpSp>
      <p:sp>
        <p:nvSpPr>
          <p:cNvPr id="32805" name="Line 68"/>
          <p:cNvSpPr>
            <a:spLocks noChangeShapeType="1"/>
          </p:cNvSpPr>
          <p:nvPr/>
        </p:nvSpPr>
        <p:spPr bwMode="auto">
          <a:xfrm flipH="1">
            <a:off x="7383463" y="4302125"/>
            <a:ext cx="138112"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2806" name="Oval 69"/>
          <p:cNvSpPr>
            <a:spLocks noChangeArrowheads="1"/>
          </p:cNvSpPr>
          <p:nvPr/>
        </p:nvSpPr>
        <p:spPr bwMode="auto">
          <a:xfrm flipH="1">
            <a:off x="7232650" y="4200525"/>
            <a:ext cx="203200" cy="204788"/>
          </a:xfrm>
          <a:prstGeom prst="ellipse">
            <a:avLst/>
          </a:prstGeom>
          <a:solidFill>
            <a:srgbClr val="FFFFFF"/>
          </a:solidFill>
          <a:ln w="12700">
            <a:solidFill>
              <a:srgbClr val="3333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32807" name="AutoShape 70"/>
          <p:cNvCxnSpPr>
            <a:cxnSpLocks noChangeShapeType="1"/>
            <a:stCxn id="32803" idx="6"/>
          </p:cNvCxnSpPr>
          <p:nvPr/>
        </p:nvCxnSpPr>
        <p:spPr bwMode="auto">
          <a:xfrm>
            <a:off x="7435850" y="3759200"/>
            <a:ext cx="415925" cy="207963"/>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08" name="AutoShape 71"/>
          <p:cNvCxnSpPr>
            <a:cxnSpLocks noChangeShapeType="1"/>
          </p:cNvCxnSpPr>
          <p:nvPr/>
        </p:nvCxnSpPr>
        <p:spPr bwMode="auto">
          <a:xfrm rot="10800000" flipV="1">
            <a:off x="7631113" y="4117975"/>
            <a:ext cx="219075" cy="184150"/>
          </a:xfrm>
          <a:prstGeom prst="bentConnector3">
            <a:avLst>
              <a:gd name="adj1" fmla="val -2176"/>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09" name="AutoShape 72"/>
          <p:cNvCxnSpPr>
            <a:cxnSpLocks noChangeShapeType="1"/>
            <a:stCxn id="32806" idx="6"/>
          </p:cNvCxnSpPr>
          <p:nvPr/>
        </p:nvCxnSpPr>
        <p:spPr bwMode="auto">
          <a:xfrm rot="10800000">
            <a:off x="6775450" y="4106863"/>
            <a:ext cx="457200" cy="195262"/>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cxnSp>
        <p:nvCxnSpPr>
          <p:cNvPr id="32810" name="AutoShape 73"/>
          <p:cNvCxnSpPr>
            <a:cxnSpLocks noChangeShapeType="1"/>
            <a:endCxn id="32823" idx="1"/>
          </p:cNvCxnSpPr>
          <p:nvPr/>
        </p:nvCxnSpPr>
        <p:spPr bwMode="auto">
          <a:xfrm rot="-5400000">
            <a:off x="6803231" y="3731419"/>
            <a:ext cx="206375" cy="261938"/>
          </a:xfrm>
          <a:prstGeom prst="bentConnector2">
            <a:avLst/>
          </a:prstGeom>
          <a:noFill/>
          <a:ln w="952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32811" name="Rectangle 74"/>
          <p:cNvSpPr>
            <a:spLocks noChangeArrowheads="1"/>
          </p:cNvSpPr>
          <p:nvPr/>
        </p:nvSpPr>
        <p:spPr bwMode="auto">
          <a:xfrm>
            <a:off x="6621463" y="3965575"/>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32812" name="Rectangle 75"/>
          <p:cNvSpPr>
            <a:spLocks noChangeArrowheads="1"/>
          </p:cNvSpPr>
          <p:nvPr/>
        </p:nvSpPr>
        <p:spPr bwMode="auto">
          <a:xfrm>
            <a:off x="7713663" y="3965575"/>
            <a:ext cx="279400" cy="152400"/>
          </a:xfrm>
          <a:prstGeom prst="rect">
            <a:avLst/>
          </a:prstGeom>
          <a:solidFill>
            <a:srgbClr val="FFFFFF"/>
          </a:solidFill>
          <a:ln w="12700">
            <a:solidFill>
              <a:srgbClr val="993366"/>
            </a:solidFill>
            <a:miter lim="800000"/>
            <a:headEnd type="none" w="sm" len="sm"/>
            <a:tailEnd type="none" w="sm" len="sm"/>
          </a:ln>
        </p:spPr>
        <p:txBody>
          <a:bodyPr anchor="ctr">
            <a:spAutoFit/>
          </a:bodyPr>
          <a:lstStyle/>
          <a:p>
            <a:endParaRPr lang="en-US" smtClean="0">
              <a:solidFill>
                <a:srgbClr val="37305A"/>
              </a:solidFill>
            </a:endParaRPr>
          </a:p>
        </p:txBody>
      </p:sp>
      <p:sp>
        <p:nvSpPr>
          <p:cNvPr id="32813" name="Oval 76"/>
          <p:cNvSpPr>
            <a:spLocks noChangeArrowheads="1"/>
          </p:cNvSpPr>
          <p:nvPr/>
        </p:nvSpPr>
        <p:spPr bwMode="auto">
          <a:xfrm>
            <a:off x="4843463" y="1778000"/>
            <a:ext cx="341312" cy="341313"/>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2814" name="Oval 77"/>
          <p:cNvSpPr>
            <a:spLocks noChangeArrowheads="1"/>
          </p:cNvSpPr>
          <p:nvPr/>
        </p:nvSpPr>
        <p:spPr bwMode="auto">
          <a:xfrm>
            <a:off x="5456238" y="1778000"/>
            <a:ext cx="341312" cy="341313"/>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2815" name="Oval 78"/>
          <p:cNvSpPr>
            <a:spLocks noChangeArrowheads="1"/>
          </p:cNvSpPr>
          <p:nvPr/>
        </p:nvSpPr>
        <p:spPr bwMode="auto">
          <a:xfrm>
            <a:off x="6070600" y="1778000"/>
            <a:ext cx="341313" cy="341313"/>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2816" name="AutoShape 79"/>
          <p:cNvCxnSpPr>
            <a:cxnSpLocks noChangeShapeType="1"/>
            <a:stCxn id="32813" idx="6"/>
            <a:endCxn id="32814" idx="2"/>
          </p:cNvCxnSpPr>
          <p:nvPr/>
        </p:nvCxnSpPr>
        <p:spPr bwMode="auto">
          <a:xfrm>
            <a:off x="5184775" y="1949450"/>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cxnSp>
        <p:nvCxnSpPr>
          <p:cNvPr id="32817" name="AutoShape 80"/>
          <p:cNvCxnSpPr>
            <a:cxnSpLocks noChangeShapeType="1"/>
          </p:cNvCxnSpPr>
          <p:nvPr/>
        </p:nvCxnSpPr>
        <p:spPr bwMode="auto">
          <a:xfrm>
            <a:off x="5797550" y="1949450"/>
            <a:ext cx="271463" cy="0"/>
          </a:xfrm>
          <a:prstGeom prst="straightConnector1">
            <a:avLst/>
          </a:prstGeom>
          <a:noFill/>
          <a:ln w="12700">
            <a:solidFill>
              <a:srgbClr val="333399"/>
            </a:solidFill>
            <a:round/>
            <a:headEnd type="non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053186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rPr>
              <a:t>Estimating Time-to-Yield</a:t>
            </a:r>
          </a:p>
        </p:txBody>
      </p:sp>
      <p:sp>
        <p:nvSpPr>
          <p:cNvPr id="33794" name="Content Placeholder 4"/>
          <p:cNvSpPr>
            <a:spLocks noGrp="1"/>
          </p:cNvSpPr>
          <p:nvPr>
            <p:ph idx="1"/>
          </p:nvPr>
        </p:nvSpPr>
        <p:spPr/>
        <p:txBody>
          <a:bodyPr/>
          <a:lstStyle/>
          <a:p>
            <a:pPr>
              <a:buFontTx/>
              <a:buNone/>
            </a:pPr>
            <a:r>
              <a:rPr lang="en-US" dirty="0">
                <a:latin typeface="Arial" charset="0"/>
                <a:ea typeface="ＭＳ Ｐゴシック" charset="0"/>
              </a:rPr>
              <a:t>How to predict which job/task/thread will have the shortest demand on the CPU?</a:t>
            </a:r>
          </a:p>
          <a:p>
            <a:pPr lvl="1"/>
            <a:r>
              <a:rPr lang="en-US" dirty="0">
                <a:latin typeface="Arial" charset="0"/>
                <a:ea typeface="ＭＳ Ｐゴシック" charset="0"/>
              </a:rPr>
              <a:t>If you don</a:t>
            </a:r>
            <a:r>
              <a:rPr lang="ja-JP" altLang="en-US" dirty="0">
                <a:latin typeface="Arial" charset="0"/>
                <a:ea typeface="ＭＳ Ｐゴシック" charset="0"/>
              </a:rPr>
              <a:t>’</a:t>
            </a:r>
            <a:r>
              <a:rPr lang="en-US" altLang="ja-JP" dirty="0">
                <a:latin typeface="Arial" charset="0"/>
                <a:ea typeface="ＭＳ Ｐゴシック" charset="0"/>
              </a:rPr>
              <a:t>t know, then guess.</a:t>
            </a:r>
          </a:p>
          <a:p>
            <a:pPr lvl="2">
              <a:buFontTx/>
              <a:buNone/>
            </a:pPr>
            <a:r>
              <a:rPr lang="en-US" i="1" dirty="0">
                <a:latin typeface="Arial" charset="0"/>
                <a:ea typeface="ＭＳ Ｐゴシック" charset="0"/>
              </a:rPr>
              <a:t>Weather report strategy</a:t>
            </a:r>
            <a:r>
              <a:rPr lang="en-US" dirty="0">
                <a:latin typeface="Arial" charset="0"/>
                <a:ea typeface="ＭＳ Ｐゴシック" charset="0"/>
              </a:rPr>
              <a:t>: predict future </a:t>
            </a:r>
            <a:r>
              <a:rPr lang="en-US" i="1" dirty="0">
                <a:latin typeface="Arial" charset="0"/>
                <a:ea typeface="ＭＳ Ｐゴシック" charset="0"/>
              </a:rPr>
              <a:t>D</a:t>
            </a:r>
            <a:r>
              <a:rPr lang="en-US" dirty="0">
                <a:latin typeface="Arial" charset="0"/>
                <a:ea typeface="ＭＳ Ｐゴシック" charset="0"/>
              </a:rPr>
              <a:t> from the recent past.</a:t>
            </a:r>
          </a:p>
          <a:p>
            <a:pPr>
              <a:buFontTx/>
              <a:buNone/>
            </a:pPr>
            <a:r>
              <a:rPr lang="en-US" dirty="0" smtClean="0">
                <a:latin typeface="Arial" charset="0"/>
                <a:ea typeface="ＭＳ Ｐゴシック" charset="0"/>
              </a:rPr>
              <a:t>We </a:t>
            </a:r>
            <a:r>
              <a:rPr lang="en-US" altLang="ja-JP" dirty="0" smtClean="0">
                <a:latin typeface="Arial" charset="0"/>
                <a:ea typeface="ＭＳ Ｐゴシック" charset="0"/>
              </a:rPr>
              <a:t>can “guess” well </a:t>
            </a:r>
            <a:r>
              <a:rPr lang="en-US" altLang="ja-JP" dirty="0">
                <a:latin typeface="Arial" charset="0"/>
                <a:ea typeface="ＭＳ Ｐゴシック" charset="0"/>
              </a:rPr>
              <a:t>by using </a:t>
            </a:r>
            <a:r>
              <a:rPr lang="en-US" altLang="ja-JP" b="1" dirty="0">
                <a:solidFill>
                  <a:srgbClr val="651222"/>
                </a:solidFill>
                <a:latin typeface="Arial" charset="0"/>
                <a:ea typeface="ＭＳ Ｐゴシック" charset="0"/>
              </a:rPr>
              <a:t>adaptive internal priority</a:t>
            </a:r>
            <a:r>
              <a:rPr lang="en-US" altLang="ja-JP" dirty="0">
                <a:latin typeface="Arial" charset="0"/>
                <a:ea typeface="ＭＳ Ｐゴシック" charset="0"/>
              </a:rPr>
              <a:t>.</a:t>
            </a:r>
          </a:p>
          <a:p>
            <a:pPr lvl="1"/>
            <a:r>
              <a:rPr lang="en-US" dirty="0">
                <a:latin typeface="Arial" charset="0"/>
                <a:ea typeface="ＭＳ Ｐゴシック" charset="0"/>
              </a:rPr>
              <a:t>Common technique: </a:t>
            </a:r>
            <a:r>
              <a:rPr lang="en-US" b="1" dirty="0">
                <a:solidFill>
                  <a:schemeClr val="accent2"/>
                </a:solidFill>
                <a:latin typeface="Arial" charset="0"/>
                <a:ea typeface="ＭＳ Ｐゴシック" charset="0"/>
              </a:rPr>
              <a:t>multi-level feedback queue</a:t>
            </a:r>
            <a:r>
              <a:rPr lang="en-US" dirty="0">
                <a:latin typeface="Arial" charset="0"/>
                <a:ea typeface="ＭＳ Ｐゴシック" charset="0"/>
              </a:rPr>
              <a:t>.</a:t>
            </a:r>
          </a:p>
          <a:p>
            <a:pPr lvl="1"/>
            <a:r>
              <a:rPr lang="en-US" dirty="0">
                <a:latin typeface="Arial" charset="0"/>
                <a:ea typeface="ＭＳ Ｐゴシック" charset="0"/>
              </a:rPr>
              <a:t>Set N priority levels, with a </a:t>
            </a:r>
            <a:r>
              <a:rPr lang="en-US" dirty="0" err="1">
                <a:latin typeface="Arial" charset="0"/>
                <a:ea typeface="ＭＳ Ｐゴシック" charset="0"/>
              </a:rPr>
              <a:t>timeslice</a:t>
            </a:r>
            <a:r>
              <a:rPr lang="en-US" dirty="0">
                <a:latin typeface="Arial" charset="0"/>
                <a:ea typeface="ＭＳ Ｐゴシック" charset="0"/>
              </a:rPr>
              <a:t> quantum for each.</a:t>
            </a:r>
          </a:p>
          <a:p>
            <a:pPr lvl="1"/>
            <a:r>
              <a:rPr lang="en-US" dirty="0">
                <a:latin typeface="Arial" charset="0"/>
                <a:ea typeface="ＭＳ Ｐゴシック" charset="0"/>
              </a:rPr>
              <a:t>If </a:t>
            </a:r>
            <a:r>
              <a:rPr lang="en-US" dirty="0" smtClean="0">
                <a:latin typeface="Arial" charset="0"/>
                <a:ea typeface="ＭＳ Ｐゴシック" charset="0"/>
              </a:rPr>
              <a:t>thread’s quantum </a:t>
            </a:r>
            <a:r>
              <a:rPr lang="en-US" dirty="0">
                <a:latin typeface="Arial" charset="0"/>
                <a:ea typeface="ＭＳ Ｐゴシック" charset="0"/>
              </a:rPr>
              <a:t>expires, drop </a:t>
            </a:r>
            <a:r>
              <a:rPr lang="en-US" dirty="0" smtClean="0">
                <a:latin typeface="Arial" charset="0"/>
                <a:ea typeface="ＭＳ Ｐゴシック" charset="0"/>
              </a:rPr>
              <a:t>its priority </a:t>
            </a:r>
            <a:r>
              <a:rPr lang="en-US" b="1" dirty="0">
                <a:latin typeface="Arial" charset="0"/>
                <a:ea typeface="ＭＳ Ｐゴシック" charset="0"/>
              </a:rPr>
              <a:t>down</a:t>
            </a:r>
            <a:r>
              <a:rPr lang="en-US" dirty="0">
                <a:latin typeface="Arial" charset="0"/>
                <a:ea typeface="ＭＳ Ｐゴシック" charset="0"/>
              </a:rPr>
              <a:t> one level</a:t>
            </a:r>
            <a:r>
              <a:rPr lang="en-US" dirty="0" smtClean="0">
                <a:latin typeface="Arial" charset="0"/>
                <a:ea typeface="ＭＳ Ｐゴシック" charset="0"/>
              </a:rPr>
              <a:t>.</a:t>
            </a:r>
          </a:p>
          <a:p>
            <a:pPr lvl="2"/>
            <a:r>
              <a:rPr lang="en-US" dirty="0" smtClean="0">
                <a:latin typeface="Arial" charset="0"/>
                <a:ea typeface="ＭＳ Ｐゴシック" charset="0"/>
              </a:rPr>
              <a:t>“It must be </a:t>
            </a:r>
            <a:r>
              <a:rPr lang="en-US" b="1" dirty="0" smtClean="0">
                <a:solidFill>
                  <a:srgbClr val="651222"/>
                </a:solidFill>
                <a:latin typeface="Arial" charset="0"/>
                <a:ea typeface="ＭＳ Ｐゴシック" charset="0"/>
              </a:rPr>
              <a:t>CPU bound</a:t>
            </a:r>
            <a:r>
              <a:rPr lang="en-US" dirty="0" smtClean="0">
                <a:latin typeface="Arial" charset="0"/>
                <a:ea typeface="ＭＳ Ｐゴシック" charset="0"/>
              </a:rPr>
              <a:t>.”  (mostly exercising the CPU)</a:t>
            </a:r>
            <a:endParaRPr lang="en-US" dirty="0">
              <a:latin typeface="Arial" charset="0"/>
              <a:ea typeface="ＭＳ Ｐゴシック" charset="0"/>
            </a:endParaRPr>
          </a:p>
          <a:p>
            <a:pPr lvl="1"/>
            <a:r>
              <a:rPr lang="en-US" dirty="0">
                <a:latin typeface="Arial" charset="0"/>
                <a:ea typeface="ＭＳ Ｐゴシック" charset="0"/>
              </a:rPr>
              <a:t>If a job yields or blocks, bump priority </a:t>
            </a:r>
            <a:r>
              <a:rPr lang="en-US" b="1" dirty="0">
                <a:latin typeface="Arial" charset="0"/>
                <a:ea typeface="ＭＳ Ｐゴシック" charset="0"/>
              </a:rPr>
              <a:t>up</a:t>
            </a:r>
            <a:r>
              <a:rPr lang="en-US" dirty="0">
                <a:latin typeface="Arial" charset="0"/>
                <a:ea typeface="ＭＳ Ｐゴシック" charset="0"/>
              </a:rPr>
              <a:t> one level</a:t>
            </a:r>
            <a:r>
              <a:rPr lang="en-US" dirty="0" smtClean="0">
                <a:latin typeface="Arial" charset="0"/>
                <a:ea typeface="ＭＳ Ｐゴシック" charset="0"/>
              </a:rPr>
              <a:t>.</a:t>
            </a:r>
          </a:p>
          <a:p>
            <a:pPr lvl="2"/>
            <a:r>
              <a:rPr lang="en-US" dirty="0" smtClean="0">
                <a:latin typeface="Arial" charset="0"/>
                <a:ea typeface="ＭＳ Ｐゴシック" charset="0"/>
              </a:rPr>
              <a:t>“It must be </a:t>
            </a:r>
            <a:r>
              <a:rPr lang="en-US" b="1" dirty="0" smtClean="0">
                <a:solidFill>
                  <a:srgbClr val="651222"/>
                </a:solidFill>
                <a:latin typeface="Arial" charset="0"/>
                <a:ea typeface="ＭＳ Ｐゴシック" charset="0"/>
              </a:rPr>
              <a:t>I/O bound</a:t>
            </a:r>
            <a:r>
              <a:rPr lang="en-US" dirty="0" smtClean="0">
                <a:latin typeface="Arial" charset="0"/>
                <a:ea typeface="ＭＳ Ｐゴシック" charset="0"/>
              </a:rPr>
              <a:t>.”     (blocking to wait for I/O)</a:t>
            </a:r>
            <a:endParaRPr lang="en-US" dirty="0">
              <a:latin typeface="Arial" charset="0"/>
              <a:ea typeface="ＭＳ Ｐゴシック" charset="0"/>
            </a:endParaRPr>
          </a:p>
          <a:p>
            <a:pPr lvl="1">
              <a:buFontTx/>
              <a:buNone/>
            </a:pPr>
            <a:endParaRPr lang="en-US" dirty="0">
              <a:latin typeface="Arial" charset="0"/>
              <a:ea typeface="ＭＳ Ｐゴシック" charset="0"/>
            </a:endParaRPr>
          </a:p>
          <a:p>
            <a:pPr lvl="1"/>
            <a:endParaRPr lang="en-US" dirty="0">
              <a:latin typeface="Arial" charset="0"/>
              <a:ea typeface="ＭＳ Ｐゴシック" charset="0"/>
            </a:endParaRPr>
          </a:p>
        </p:txBody>
      </p:sp>
    </p:spTree>
    <p:extLst>
      <p:ext uri="{BB962C8B-B14F-4D97-AF65-F5344CB8AC3E}">
        <p14:creationId xmlns:p14="http://schemas.microsoft.com/office/powerpoint/2010/main" val="385167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3"/>
          <p:cNvSpPr>
            <a:spLocks noGrp="1"/>
          </p:cNvSpPr>
          <p:nvPr>
            <p:ph type="title"/>
          </p:nvPr>
        </p:nvSpPr>
        <p:spPr/>
        <p:txBody>
          <a:bodyPr/>
          <a:lstStyle/>
          <a:p>
            <a:r>
              <a:rPr lang="en-US">
                <a:latin typeface="Arial" charset="0"/>
                <a:ea typeface="ＭＳ Ｐゴシック" charset="0"/>
              </a:rPr>
              <a:t>Example: a recent Linux rev</a:t>
            </a:r>
          </a:p>
        </p:txBody>
      </p:sp>
      <p:sp>
        <p:nvSpPr>
          <p:cNvPr id="34818" name="Rectangle 5"/>
          <p:cNvSpPr>
            <a:spLocks noChangeArrowheads="1"/>
          </p:cNvSpPr>
          <p:nvPr/>
        </p:nvSpPr>
        <p:spPr bwMode="auto">
          <a:xfrm>
            <a:off x="914400" y="1828800"/>
            <a:ext cx="7315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smtClean="0">
                <a:solidFill>
                  <a:srgbClr val="37305A"/>
                </a:solidFill>
              </a:rPr>
              <a:t>“Tasks are determined to be I/O-bound or CPU-bound based on an interactivity heuristic. A task's </a:t>
            </a:r>
            <a:r>
              <a:rPr lang="en-US" b="1" dirty="0" err="1" smtClean="0">
                <a:solidFill>
                  <a:srgbClr val="37305A"/>
                </a:solidFill>
              </a:rPr>
              <a:t>interactiveness</a:t>
            </a:r>
            <a:r>
              <a:rPr lang="en-US" b="1" dirty="0" smtClean="0">
                <a:solidFill>
                  <a:srgbClr val="37305A"/>
                </a:solidFill>
              </a:rPr>
              <a:t> metric </a:t>
            </a:r>
            <a:r>
              <a:rPr lang="en-US" dirty="0" smtClean="0">
                <a:solidFill>
                  <a:srgbClr val="37305A"/>
                </a:solidFill>
              </a:rPr>
              <a:t>is calculated based on how much time the task executes compared to how much time it sleeps. Note that because I/O tasks schedule I/O and then wait, an I/O-bound task spends more time sleeping and waiting for I/O completion. This increases its interactive metric.”</a:t>
            </a:r>
          </a:p>
          <a:p>
            <a:endParaRPr lang="en-US" dirty="0">
              <a:solidFill>
                <a:srgbClr val="37305A"/>
              </a:solidFill>
            </a:endParaRPr>
          </a:p>
          <a:p>
            <a:r>
              <a:rPr lang="en-US" b="1" dirty="0" smtClean="0">
                <a:solidFill>
                  <a:srgbClr val="37305A"/>
                </a:solidFill>
              </a:rPr>
              <a:t>Key point</a:t>
            </a:r>
            <a:r>
              <a:rPr lang="en-US" dirty="0" smtClean="0">
                <a:solidFill>
                  <a:srgbClr val="37305A"/>
                </a:solidFill>
              </a:rPr>
              <a:t>: interactive tasks get higher priority for the CPU, when they want the CPU (which is not much).</a:t>
            </a:r>
          </a:p>
        </p:txBody>
      </p:sp>
    </p:spTree>
    <p:extLst>
      <p:ext uri="{BB962C8B-B14F-4D97-AF65-F5344CB8AC3E}">
        <p14:creationId xmlns:p14="http://schemas.microsoft.com/office/powerpoint/2010/main" val="9930990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a:latin typeface="Arial" charset="0"/>
                <a:ea typeface="ＭＳ Ｐゴシック" charset="0"/>
              </a:rPr>
              <a:t>Multilevel Feedback Queue</a:t>
            </a:r>
          </a:p>
        </p:txBody>
      </p:sp>
      <p:sp>
        <p:nvSpPr>
          <p:cNvPr id="36866" name="Rectangle 3"/>
          <p:cNvSpPr>
            <a:spLocks noGrp="1" noChangeArrowheads="1"/>
          </p:cNvSpPr>
          <p:nvPr>
            <p:ph type="body" idx="1"/>
          </p:nvPr>
        </p:nvSpPr>
        <p:spPr>
          <a:xfrm>
            <a:off x="685800" y="1365250"/>
            <a:ext cx="7772400" cy="2181225"/>
          </a:xfrm>
        </p:spPr>
        <p:txBody>
          <a:bodyPr/>
          <a:lstStyle/>
          <a:p>
            <a:pPr>
              <a:buFontTx/>
              <a:buNone/>
            </a:pPr>
            <a:r>
              <a:rPr lang="en-US" dirty="0">
                <a:latin typeface="Arial" charset="0"/>
                <a:ea typeface="ＭＳ Ｐゴシック" charset="0"/>
              </a:rPr>
              <a:t>Many systems (e.g., Unix variants) implement </a:t>
            </a:r>
            <a:r>
              <a:rPr lang="en-US" dirty="0" smtClean="0">
                <a:latin typeface="Arial" charset="0"/>
                <a:ea typeface="ＭＳ Ｐゴシック" charset="0"/>
              </a:rPr>
              <a:t>internal priority using </a:t>
            </a:r>
            <a:r>
              <a:rPr lang="en-US" dirty="0">
                <a:latin typeface="Arial" charset="0"/>
                <a:ea typeface="ＭＳ Ｐゴシック" charset="0"/>
              </a:rPr>
              <a:t>a </a:t>
            </a:r>
            <a:r>
              <a:rPr lang="en-US" b="1" dirty="0">
                <a:solidFill>
                  <a:srgbClr val="651222"/>
                </a:solidFill>
                <a:latin typeface="Arial" charset="0"/>
                <a:ea typeface="ＭＳ Ｐゴシック" charset="0"/>
              </a:rPr>
              <a:t>multilevel feedback queue</a:t>
            </a:r>
            <a:r>
              <a:rPr lang="en-US" dirty="0">
                <a:latin typeface="Arial" charset="0"/>
                <a:ea typeface="ＭＳ Ｐゴシック" charset="0"/>
              </a:rPr>
              <a:t>.</a:t>
            </a:r>
          </a:p>
          <a:p>
            <a:r>
              <a:rPr lang="en-US" sz="2000" b="1" dirty="0" smtClean="0">
                <a:latin typeface="Arial" charset="0"/>
                <a:ea typeface="ＭＳ Ｐゴシック" charset="0"/>
              </a:rPr>
              <a:t>Multilevel</a:t>
            </a:r>
            <a:r>
              <a:rPr lang="en-US" sz="2000" dirty="0">
                <a:latin typeface="Arial" charset="0"/>
                <a:ea typeface="ＭＳ Ｐゴシック" charset="0"/>
              </a:rPr>
              <a:t>. Separate </a:t>
            </a:r>
            <a:r>
              <a:rPr lang="en-US" sz="2000" dirty="0" smtClean="0">
                <a:latin typeface="Arial" charset="0"/>
                <a:ea typeface="ＭＳ Ｐゴシック" charset="0"/>
              </a:rPr>
              <a:t>ready queue </a:t>
            </a:r>
            <a:r>
              <a:rPr lang="en-US" sz="2000" dirty="0">
                <a:latin typeface="Arial" charset="0"/>
                <a:ea typeface="ＭＳ Ｐゴシック" charset="0"/>
              </a:rPr>
              <a:t>for each of </a:t>
            </a:r>
            <a:r>
              <a:rPr lang="en-US" sz="2000" i="1" dirty="0">
                <a:latin typeface="Arial" charset="0"/>
                <a:ea typeface="ＭＳ Ｐゴシック" charset="0"/>
              </a:rPr>
              <a:t>N</a:t>
            </a:r>
            <a:r>
              <a:rPr lang="en-US" sz="2000" dirty="0">
                <a:latin typeface="Arial" charset="0"/>
                <a:ea typeface="ＭＳ Ｐゴシック" charset="0"/>
              </a:rPr>
              <a:t> priority levels</a:t>
            </a:r>
            <a:r>
              <a:rPr lang="en-US" sz="2000" dirty="0" smtClean="0">
                <a:latin typeface="Arial" charset="0"/>
                <a:ea typeface="ＭＳ Ｐゴシック" charset="0"/>
              </a:rPr>
              <a:t>.</a:t>
            </a:r>
            <a:endParaRPr lang="en-US" sz="2000" dirty="0">
              <a:latin typeface="Arial" charset="0"/>
              <a:ea typeface="ＭＳ Ｐゴシック" charset="0"/>
            </a:endParaRPr>
          </a:p>
          <a:p>
            <a:pPr lvl="1">
              <a:buFontTx/>
              <a:buNone/>
            </a:pPr>
            <a:r>
              <a:rPr lang="en-US" sz="1800" dirty="0">
                <a:latin typeface="Arial" charset="0"/>
                <a:ea typeface="ＭＳ Ｐゴシック" charset="0"/>
              </a:rPr>
              <a:t>Use RR on each queue; look at queue </a:t>
            </a:r>
            <a:r>
              <a:rPr lang="en-US" sz="1800" i="1" dirty="0" smtClean="0">
                <a:latin typeface="Arial" charset="0"/>
                <a:ea typeface="ＭＳ Ｐゴシック" charset="0"/>
              </a:rPr>
              <a:t>i+1</a:t>
            </a:r>
            <a:r>
              <a:rPr lang="en-US" sz="1800" dirty="0" smtClean="0">
                <a:latin typeface="Arial" charset="0"/>
                <a:ea typeface="ＭＳ Ｐゴシック" charset="0"/>
              </a:rPr>
              <a:t> </a:t>
            </a:r>
            <a:r>
              <a:rPr lang="en-US" sz="1800" dirty="0">
                <a:latin typeface="Arial" charset="0"/>
                <a:ea typeface="ＭＳ Ｐゴシック" charset="0"/>
              </a:rPr>
              <a:t>only if queue </a:t>
            </a:r>
            <a:r>
              <a:rPr lang="en-US" sz="1800" i="1" dirty="0" err="1">
                <a:latin typeface="Arial" charset="0"/>
                <a:ea typeface="ＭＳ Ｐゴシック" charset="0"/>
              </a:rPr>
              <a:t>i</a:t>
            </a:r>
            <a:r>
              <a:rPr lang="en-US" sz="1800" dirty="0">
                <a:latin typeface="Arial" charset="0"/>
                <a:ea typeface="ＭＳ Ｐゴシック" charset="0"/>
              </a:rPr>
              <a:t> is empty.</a:t>
            </a:r>
          </a:p>
          <a:p>
            <a:r>
              <a:rPr lang="en-US" sz="2000" b="1" dirty="0" smtClean="0">
                <a:latin typeface="Arial" charset="0"/>
                <a:ea typeface="ＭＳ Ｐゴシック" charset="0"/>
              </a:rPr>
              <a:t>Feedback</a:t>
            </a:r>
            <a:r>
              <a:rPr lang="en-US" sz="2000" dirty="0">
                <a:latin typeface="Arial" charset="0"/>
                <a:ea typeface="ＭＳ Ｐゴシック" charset="0"/>
              </a:rPr>
              <a:t>.  Factor </a:t>
            </a:r>
            <a:r>
              <a:rPr lang="en-US" sz="2000" dirty="0" smtClean="0">
                <a:latin typeface="Arial" charset="0"/>
                <a:ea typeface="ＭＳ Ｐゴシック" charset="0"/>
              </a:rPr>
              <a:t>a task’s previous </a:t>
            </a:r>
            <a:r>
              <a:rPr lang="en-US" sz="2000" dirty="0">
                <a:latin typeface="Arial" charset="0"/>
                <a:ea typeface="ＭＳ Ｐゴシック" charset="0"/>
              </a:rPr>
              <a:t>behavior into </a:t>
            </a:r>
            <a:r>
              <a:rPr lang="en-US" sz="2000" dirty="0" smtClean="0">
                <a:latin typeface="Arial" charset="0"/>
                <a:ea typeface="ＭＳ Ｐゴシック" charset="0"/>
              </a:rPr>
              <a:t>its priority.</a:t>
            </a:r>
          </a:p>
          <a:p>
            <a:r>
              <a:rPr lang="en-US" sz="2000" dirty="0" smtClean="0">
                <a:latin typeface="Arial" charset="0"/>
                <a:ea typeface="ＭＳ Ｐゴシック" charset="0"/>
              </a:rPr>
              <a:t>Put each ready/awakened task at the tail of the q for its priority.</a:t>
            </a:r>
            <a:endParaRPr lang="en-US" sz="2000" dirty="0">
              <a:latin typeface="Arial" charset="0"/>
              <a:ea typeface="ＭＳ Ｐゴシック" charset="0"/>
            </a:endParaRPr>
          </a:p>
        </p:txBody>
      </p:sp>
      <p:sp>
        <p:nvSpPr>
          <p:cNvPr id="36867" name="AutoShape 4"/>
          <p:cNvSpPr>
            <a:spLocks noChangeArrowheads="1"/>
          </p:cNvSpPr>
          <p:nvPr/>
        </p:nvSpPr>
        <p:spPr bwMode="auto">
          <a:xfrm>
            <a:off x="1333500" y="4230688"/>
            <a:ext cx="1158875" cy="709612"/>
          </a:xfrm>
          <a:prstGeom prst="irregularSeal1">
            <a:avLst/>
          </a:prstGeom>
          <a:solidFill>
            <a:srgbClr val="FFFFFF"/>
          </a:solidFill>
          <a:ln w="12700">
            <a:solidFill>
              <a:srgbClr val="333399"/>
            </a:solidFill>
            <a:miter lim="800000"/>
            <a:headEnd type="none" w="sm" len="sm"/>
            <a:tailEnd type="none" w="sm" len="sm"/>
          </a:ln>
        </p:spPr>
        <p:txBody>
          <a:bodyPr anchor="ctr">
            <a:spAutoFit/>
          </a:bodyPr>
          <a:lstStyle/>
          <a:p>
            <a:pPr algn="ctr"/>
            <a:endParaRPr lang="en-US" sz="1400" smtClean="0">
              <a:solidFill>
                <a:srgbClr val="37305A"/>
              </a:solidFill>
            </a:endParaRPr>
          </a:p>
        </p:txBody>
      </p:sp>
      <p:grpSp>
        <p:nvGrpSpPr>
          <p:cNvPr id="36868" name="Group 5"/>
          <p:cNvGrpSpPr>
            <a:grpSpLocks/>
          </p:cNvGrpSpPr>
          <p:nvPr/>
        </p:nvGrpSpPr>
        <p:grpSpPr bwMode="auto">
          <a:xfrm>
            <a:off x="3940175" y="3962400"/>
            <a:ext cx="1546225" cy="1524000"/>
            <a:chOff x="2240" y="2496"/>
            <a:chExt cx="974" cy="960"/>
          </a:xfrm>
        </p:grpSpPr>
        <p:sp>
          <p:nvSpPr>
            <p:cNvPr id="36877" name="Rectangle 6"/>
            <p:cNvSpPr>
              <a:spLocks noChangeArrowheads="1"/>
            </p:cNvSpPr>
            <p:nvPr/>
          </p:nvSpPr>
          <p:spPr bwMode="auto">
            <a:xfrm>
              <a:off x="2254" y="249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78" name="Text Box 7"/>
            <p:cNvSpPr txBox="1">
              <a:spLocks noChangeArrowheads="1"/>
            </p:cNvSpPr>
            <p:nvPr/>
          </p:nvSpPr>
          <p:spPr bwMode="auto">
            <a:xfrm>
              <a:off x="2240" y="2520"/>
              <a:ext cx="3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high</a:t>
              </a:r>
            </a:p>
          </p:txBody>
        </p:sp>
        <p:grpSp>
          <p:nvGrpSpPr>
            <p:cNvPr id="36879" name="Group 8"/>
            <p:cNvGrpSpPr>
              <a:grpSpLocks/>
            </p:cNvGrpSpPr>
            <p:nvPr/>
          </p:nvGrpSpPr>
          <p:grpSpPr bwMode="auto">
            <a:xfrm>
              <a:off x="2240" y="3216"/>
              <a:ext cx="312" cy="240"/>
              <a:chOff x="1939" y="3254"/>
              <a:chExt cx="312" cy="240"/>
            </a:xfrm>
          </p:grpSpPr>
          <p:sp>
            <p:nvSpPr>
              <p:cNvPr id="36890" name="Rectangle 9"/>
              <p:cNvSpPr>
                <a:spLocks noChangeArrowheads="1"/>
              </p:cNvSpPr>
              <p:nvPr/>
            </p:nvSpPr>
            <p:spPr bwMode="auto">
              <a:xfrm>
                <a:off x="1953" y="3254"/>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91" name="Text Box 10"/>
              <p:cNvSpPr txBox="1">
                <a:spLocks noChangeArrowheads="1"/>
              </p:cNvSpPr>
              <p:nvPr/>
            </p:nvSpPr>
            <p:spPr bwMode="auto">
              <a:xfrm>
                <a:off x="1939" y="3278"/>
                <a:ext cx="3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400" smtClean="0">
                    <a:solidFill>
                      <a:srgbClr val="003367"/>
                    </a:solidFill>
                    <a:latin typeface="Times New Roman" charset="0"/>
                  </a:rPr>
                  <a:t> low</a:t>
                </a:r>
              </a:p>
            </p:txBody>
          </p:sp>
        </p:grpSp>
        <p:sp>
          <p:nvSpPr>
            <p:cNvPr id="36880" name="Rectangle 11"/>
            <p:cNvSpPr>
              <a:spLocks noChangeArrowheads="1"/>
            </p:cNvSpPr>
            <p:nvPr/>
          </p:nvSpPr>
          <p:spPr bwMode="auto">
            <a:xfrm>
              <a:off x="2254" y="273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81" name="Rectangle 12"/>
            <p:cNvSpPr>
              <a:spLocks noChangeArrowheads="1"/>
            </p:cNvSpPr>
            <p:nvPr/>
          </p:nvSpPr>
          <p:spPr bwMode="auto">
            <a:xfrm>
              <a:off x="2254" y="2976"/>
              <a:ext cx="288" cy="24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smtClean="0">
                <a:solidFill>
                  <a:srgbClr val="37305A"/>
                </a:solidFill>
              </a:endParaRPr>
            </a:p>
          </p:txBody>
        </p:sp>
        <p:sp>
          <p:nvSpPr>
            <p:cNvPr id="36882" name="Oval 13"/>
            <p:cNvSpPr>
              <a:spLocks noChangeArrowheads="1"/>
            </p:cNvSpPr>
            <p:nvPr/>
          </p:nvSpPr>
          <p:spPr bwMode="auto">
            <a:xfrm>
              <a:off x="2688" y="2524"/>
              <a:ext cx="188" cy="188"/>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sp>
          <p:nvSpPr>
            <p:cNvPr id="36883" name="Oval 14"/>
            <p:cNvSpPr>
              <a:spLocks noChangeArrowheads="1"/>
            </p:cNvSpPr>
            <p:nvPr/>
          </p:nvSpPr>
          <p:spPr bwMode="auto">
            <a:xfrm>
              <a:off x="3026" y="2524"/>
              <a:ext cx="188" cy="188"/>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4" name="AutoShape 15"/>
            <p:cNvCxnSpPr>
              <a:cxnSpLocks noChangeShapeType="1"/>
              <a:stCxn id="36882" idx="6"/>
              <a:endCxn id="36883" idx="2"/>
            </p:cNvCxnSpPr>
            <p:nvPr/>
          </p:nvCxnSpPr>
          <p:spPr bwMode="auto">
            <a:xfrm>
              <a:off x="2876" y="2618"/>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6885" name="AutoShape 16"/>
            <p:cNvCxnSpPr>
              <a:cxnSpLocks noChangeShapeType="1"/>
            </p:cNvCxnSpPr>
            <p:nvPr/>
          </p:nvCxnSpPr>
          <p:spPr bwMode="auto">
            <a:xfrm>
              <a:off x="2538" y="2618"/>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6886" name="Oval 17"/>
            <p:cNvSpPr>
              <a:spLocks noChangeArrowheads="1"/>
            </p:cNvSpPr>
            <p:nvPr/>
          </p:nvSpPr>
          <p:spPr bwMode="auto">
            <a:xfrm>
              <a:off x="2688" y="3240"/>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7" name="AutoShape 18"/>
            <p:cNvCxnSpPr>
              <a:cxnSpLocks noChangeShapeType="1"/>
              <a:endCxn id="36886" idx="2"/>
            </p:cNvCxnSpPr>
            <p:nvPr/>
          </p:nvCxnSpPr>
          <p:spPr bwMode="auto">
            <a:xfrm>
              <a:off x="2538" y="3334"/>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6888" name="Oval 19"/>
            <p:cNvSpPr>
              <a:spLocks noChangeArrowheads="1"/>
            </p:cNvSpPr>
            <p:nvPr/>
          </p:nvSpPr>
          <p:spPr bwMode="auto">
            <a:xfrm>
              <a:off x="2688" y="2788"/>
              <a:ext cx="188" cy="188"/>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smtClean="0">
                <a:solidFill>
                  <a:srgbClr val="37305A"/>
                </a:solidFill>
              </a:endParaRPr>
            </a:p>
          </p:txBody>
        </p:sp>
        <p:cxnSp>
          <p:nvCxnSpPr>
            <p:cNvPr id="36889" name="AutoShape 20"/>
            <p:cNvCxnSpPr>
              <a:cxnSpLocks noChangeShapeType="1"/>
              <a:endCxn id="36888" idx="2"/>
            </p:cNvCxnSpPr>
            <p:nvPr/>
          </p:nvCxnSpPr>
          <p:spPr bwMode="auto">
            <a:xfrm>
              <a:off x="2538" y="288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36869" name="Text Box 21"/>
          <p:cNvSpPr txBox="1">
            <a:spLocks noChangeArrowheads="1"/>
          </p:cNvSpPr>
          <p:nvPr/>
        </p:nvSpPr>
        <p:spPr bwMode="auto">
          <a:xfrm>
            <a:off x="5562600" y="3810000"/>
            <a:ext cx="251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dirty="0" smtClean="0">
                <a:solidFill>
                  <a:schemeClr val="tx2">
                    <a:lumMod val="25000"/>
                  </a:schemeClr>
                </a:solidFill>
                <a:latin typeface="+mn-lt"/>
              </a:rPr>
              <a:t>I/O bound tasks</a:t>
            </a:r>
          </a:p>
        </p:txBody>
      </p:sp>
      <p:sp>
        <p:nvSpPr>
          <p:cNvPr id="36870" name="Text Box 22"/>
          <p:cNvSpPr txBox="1">
            <a:spLocks noChangeArrowheads="1"/>
          </p:cNvSpPr>
          <p:nvPr/>
        </p:nvSpPr>
        <p:spPr bwMode="auto">
          <a:xfrm>
            <a:off x="5562600" y="5181600"/>
            <a:ext cx="1992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chemeClr val="tx2">
                    <a:lumMod val="25000"/>
                  </a:schemeClr>
                </a:solidFill>
                <a:latin typeface="+mn-lt"/>
              </a:rPr>
              <a:t>CPU-bound tasks</a:t>
            </a:r>
          </a:p>
        </p:txBody>
      </p:sp>
      <p:sp>
        <p:nvSpPr>
          <p:cNvPr id="36871" name="Text Box 23"/>
          <p:cNvSpPr txBox="1">
            <a:spLocks noChangeArrowheads="1"/>
          </p:cNvSpPr>
          <p:nvPr/>
        </p:nvSpPr>
        <p:spPr bwMode="auto">
          <a:xfrm>
            <a:off x="5486400" y="4343400"/>
            <a:ext cx="3390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chemeClr val="tx2">
                    <a:lumMod val="25000"/>
                  </a:schemeClr>
                </a:solidFill>
                <a:latin typeface="+mn-lt"/>
              </a:rPr>
              <a:t>Tasks holding </a:t>
            </a:r>
            <a:r>
              <a:rPr lang="en-US" sz="1800" dirty="0" err="1" smtClean="0">
                <a:solidFill>
                  <a:schemeClr val="tx2">
                    <a:lumMod val="25000"/>
                  </a:schemeClr>
                </a:solidFill>
                <a:latin typeface="+mn-lt"/>
              </a:rPr>
              <a:t>resouces</a:t>
            </a:r>
            <a:endParaRPr lang="en-US" sz="1800" dirty="0" smtClean="0">
              <a:solidFill>
                <a:schemeClr val="tx2">
                  <a:lumMod val="25000"/>
                </a:schemeClr>
              </a:solidFill>
              <a:latin typeface="+mn-lt"/>
            </a:endParaRPr>
          </a:p>
          <a:p>
            <a:r>
              <a:rPr lang="en-US" sz="1800" dirty="0" smtClean="0">
                <a:solidFill>
                  <a:schemeClr val="tx2">
                    <a:lumMod val="25000"/>
                  </a:schemeClr>
                </a:solidFill>
                <a:latin typeface="+mn-lt"/>
              </a:rPr>
              <a:t>Tasks with high external priority</a:t>
            </a:r>
            <a:endParaRPr lang="en-US" sz="2000" dirty="0" smtClean="0">
              <a:solidFill>
                <a:schemeClr val="tx2">
                  <a:lumMod val="25000"/>
                </a:schemeClr>
              </a:solidFill>
              <a:latin typeface="+mn-lt"/>
            </a:endParaRPr>
          </a:p>
        </p:txBody>
      </p:sp>
      <p:sp>
        <p:nvSpPr>
          <p:cNvPr id="36872" name="Line 24"/>
          <p:cNvSpPr>
            <a:spLocks noChangeShapeType="1"/>
          </p:cNvSpPr>
          <p:nvPr/>
        </p:nvSpPr>
        <p:spPr bwMode="auto">
          <a:xfrm>
            <a:off x="2667000" y="4425950"/>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6873" name="Line 25"/>
          <p:cNvSpPr>
            <a:spLocks noChangeShapeType="1"/>
          </p:cNvSpPr>
          <p:nvPr/>
        </p:nvSpPr>
        <p:spPr bwMode="auto">
          <a:xfrm>
            <a:off x="2667000" y="4689475"/>
            <a:ext cx="1143000"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36874" name="Text Box 26"/>
          <p:cNvSpPr txBox="1">
            <a:spLocks noChangeArrowheads="1"/>
          </p:cNvSpPr>
          <p:nvPr/>
        </p:nvSpPr>
        <p:spPr bwMode="auto">
          <a:xfrm>
            <a:off x="3276600" y="5791200"/>
            <a:ext cx="208067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a:r>
              <a:rPr lang="en-US" sz="2000" b="1" dirty="0" smtClean="0">
                <a:solidFill>
                  <a:schemeClr val="tx2">
                    <a:lumMod val="25000"/>
                  </a:schemeClr>
                </a:solidFill>
                <a:latin typeface="+mn-lt"/>
              </a:rPr>
              <a:t>ready queues</a:t>
            </a:r>
          </a:p>
          <a:p>
            <a:pPr algn="ctr"/>
            <a:r>
              <a:rPr lang="en-US" sz="1800" dirty="0" smtClean="0">
                <a:solidFill>
                  <a:schemeClr val="tx2">
                    <a:lumMod val="25000"/>
                  </a:schemeClr>
                </a:solidFill>
                <a:latin typeface="+mn-lt"/>
              </a:rPr>
              <a:t>indexed by priority</a:t>
            </a:r>
            <a:endParaRPr lang="en-US" sz="2000" dirty="0" smtClean="0">
              <a:solidFill>
                <a:schemeClr val="tx2">
                  <a:lumMod val="25000"/>
                </a:schemeClr>
              </a:solidFill>
              <a:latin typeface="+mn-lt"/>
            </a:endParaRPr>
          </a:p>
        </p:txBody>
      </p:sp>
      <p:sp>
        <p:nvSpPr>
          <p:cNvPr id="36875" name="Text Box 27"/>
          <p:cNvSpPr txBox="1">
            <a:spLocks noChangeArrowheads="1"/>
          </p:cNvSpPr>
          <p:nvPr/>
        </p:nvSpPr>
        <p:spPr bwMode="auto">
          <a:xfrm>
            <a:off x="152400" y="5029200"/>
            <a:ext cx="327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1800" b="1" dirty="0" err="1" smtClean="0">
                <a:solidFill>
                  <a:srgbClr val="003367"/>
                </a:solidFill>
                <a:latin typeface="+mn-lt"/>
              </a:rPr>
              <a:t>GetNextToRun</a:t>
            </a:r>
            <a:r>
              <a:rPr lang="en-US" sz="1800" dirty="0" smtClean="0">
                <a:solidFill>
                  <a:srgbClr val="003367"/>
                </a:solidFill>
                <a:latin typeface="+mn-lt"/>
              </a:rPr>
              <a:t> selects task</a:t>
            </a:r>
          </a:p>
          <a:p>
            <a:r>
              <a:rPr lang="en-US" sz="1800" dirty="0" smtClean="0">
                <a:solidFill>
                  <a:srgbClr val="003367"/>
                </a:solidFill>
                <a:latin typeface="+mn-lt"/>
              </a:rPr>
              <a:t>at the head of the highest</a:t>
            </a:r>
          </a:p>
          <a:p>
            <a:r>
              <a:rPr lang="en-US" sz="1800" dirty="0" smtClean="0">
                <a:solidFill>
                  <a:srgbClr val="003367"/>
                </a:solidFill>
                <a:latin typeface="+mn-lt"/>
              </a:rPr>
              <a:t>priority queue: constant time, no sorting</a:t>
            </a:r>
            <a:endParaRPr lang="en-US" sz="2000" dirty="0" smtClean="0">
              <a:solidFill>
                <a:srgbClr val="003367"/>
              </a:solidFill>
              <a:latin typeface="+mn-lt"/>
            </a:endParaRPr>
          </a:p>
        </p:txBody>
      </p:sp>
      <p:sp>
        <p:nvSpPr>
          <p:cNvPr id="36876" name="Text Box 28"/>
          <p:cNvSpPr txBox="1">
            <a:spLocks noChangeArrowheads="1"/>
          </p:cNvSpPr>
          <p:nvPr/>
        </p:nvSpPr>
        <p:spPr bwMode="auto">
          <a:xfrm>
            <a:off x="5954103" y="5791200"/>
            <a:ext cx="292900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r>
              <a:rPr lang="en-US" sz="1800" dirty="0" smtClean="0">
                <a:solidFill>
                  <a:srgbClr val="003367"/>
                </a:solidFill>
                <a:latin typeface="+mn-lt"/>
              </a:rPr>
              <a:t>Priority of CPU-bound</a:t>
            </a:r>
          </a:p>
          <a:p>
            <a:r>
              <a:rPr lang="en-US" sz="1800" dirty="0">
                <a:solidFill>
                  <a:srgbClr val="003367"/>
                </a:solidFill>
                <a:latin typeface="+mn-lt"/>
              </a:rPr>
              <a:t>t</a:t>
            </a:r>
            <a:r>
              <a:rPr lang="en-US" sz="1800" dirty="0" smtClean="0">
                <a:solidFill>
                  <a:srgbClr val="003367"/>
                </a:solidFill>
                <a:latin typeface="+mn-lt"/>
              </a:rPr>
              <a:t>asks decays with system</a:t>
            </a:r>
          </a:p>
          <a:p>
            <a:r>
              <a:rPr lang="en-US" sz="1800" dirty="0" smtClean="0">
                <a:solidFill>
                  <a:srgbClr val="003367"/>
                </a:solidFill>
                <a:latin typeface="+mn-lt"/>
              </a:rPr>
              <a:t>load and service received. </a:t>
            </a:r>
          </a:p>
        </p:txBody>
      </p:sp>
    </p:spTree>
    <p:extLst>
      <p:ext uri="{BB962C8B-B14F-4D97-AF65-F5344CB8AC3E}">
        <p14:creationId xmlns:p14="http://schemas.microsoft.com/office/powerpoint/2010/main" val="7732490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1752600"/>
            <a:ext cx="4432300" cy="3975100"/>
          </a:xfrm>
          <a:prstGeom prst="rect">
            <a:avLst/>
          </a:prstGeom>
        </p:spPr>
      </p:pic>
      <p:pic>
        <p:nvPicPr>
          <p:cNvPr id="3" name="Picture 2"/>
          <p:cNvPicPr>
            <a:picLocks noChangeAspect="1"/>
          </p:cNvPicPr>
          <p:nvPr/>
        </p:nvPicPr>
        <p:blipFill>
          <a:blip r:embed="rId3"/>
          <a:stretch>
            <a:fillRect/>
          </a:stretch>
        </p:blipFill>
        <p:spPr>
          <a:xfrm>
            <a:off x="4876800" y="1498600"/>
            <a:ext cx="4114800" cy="4292600"/>
          </a:xfrm>
          <a:prstGeom prst="rect">
            <a:avLst/>
          </a:prstGeom>
        </p:spPr>
      </p:pic>
      <p:sp>
        <p:nvSpPr>
          <p:cNvPr id="4" name="Right Arrow 3"/>
          <p:cNvSpPr/>
          <p:nvPr/>
        </p:nvSpPr>
        <p:spPr bwMode="auto">
          <a:xfrm>
            <a:off x="4419600" y="2715768"/>
            <a:ext cx="978408" cy="484632"/>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5" name="Rectangle 4"/>
          <p:cNvSpPr/>
          <p:nvPr/>
        </p:nvSpPr>
        <p:spPr>
          <a:xfrm>
            <a:off x="76200" y="6400800"/>
            <a:ext cx="8839200" cy="338554"/>
          </a:xfrm>
          <a:prstGeom prst="rect">
            <a:avLst/>
          </a:prstGeom>
        </p:spPr>
        <p:txBody>
          <a:bodyPr wrap="square">
            <a:spAutoFit/>
          </a:bodyPr>
          <a:lstStyle/>
          <a:p>
            <a:r>
              <a:rPr lang="en-US" sz="1600" dirty="0">
                <a:solidFill>
                  <a:srgbClr val="5B5B5B"/>
                </a:solidFill>
              </a:rPr>
              <a:t>http://</a:t>
            </a:r>
            <a:r>
              <a:rPr lang="en-US" sz="1600" dirty="0" err="1">
                <a:solidFill>
                  <a:srgbClr val="5B5B5B"/>
                </a:solidFill>
              </a:rPr>
              <a:t>dbshards.com</a:t>
            </a:r>
            <a:r>
              <a:rPr lang="en-US" sz="1600" dirty="0">
                <a:solidFill>
                  <a:srgbClr val="5B5B5B"/>
                </a:solidFill>
              </a:rPr>
              <a:t>/</a:t>
            </a:r>
            <a:r>
              <a:rPr lang="en-US" sz="1600" dirty="0" err="1">
                <a:solidFill>
                  <a:srgbClr val="5B5B5B"/>
                </a:solidFill>
              </a:rPr>
              <a:t>dbshards</a:t>
            </a:r>
            <a:r>
              <a:rPr lang="en-US" sz="1600" dirty="0">
                <a:solidFill>
                  <a:srgbClr val="5B5B5B"/>
                </a:solidFill>
              </a:rPr>
              <a:t>/database-</a:t>
            </a:r>
            <a:r>
              <a:rPr lang="en-US" sz="1600" dirty="0" err="1">
                <a:solidFill>
                  <a:srgbClr val="5B5B5B"/>
                </a:solidFill>
              </a:rPr>
              <a:t>sharding</a:t>
            </a:r>
            <a:r>
              <a:rPr lang="en-US" sz="1600" dirty="0">
                <a:solidFill>
                  <a:srgbClr val="5B5B5B"/>
                </a:solidFill>
              </a:rPr>
              <a:t>-white-paper/</a:t>
            </a:r>
          </a:p>
        </p:txBody>
      </p:sp>
    </p:spTree>
    <p:extLst>
      <p:ext uri="{BB962C8B-B14F-4D97-AF65-F5344CB8AC3E}">
        <p14:creationId xmlns:p14="http://schemas.microsoft.com/office/powerpoint/2010/main" val="3769259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MFQ</a:t>
            </a:r>
            <a:endParaRPr lang="en-US" dirty="0"/>
          </a:p>
        </p:txBody>
      </p:sp>
      <p:pic>
        <p:nvPicPr>
          <p:cNvPr id="4" name="Content Placeholder 3" descr="mfq.pdf"/>
          <p:cNvPicPr>
            <a:picLocks noGrp="1" noChangeAspect="1"/>
          </p:cNvPicPr>
          <p:nvPr>
            <p:ph idx="1"/>
          </p:nvPr>
        </p:nvPicPr>
        <p:blipFill>
          <a:blip r:embed="rId2"/>
          <a:srcRect t="-5883" b="-5883"/>
          <a:stretch>
            <a:fillRect/>
          </a:stretch>
        </p:blipFill>
        <p:spPr/>
      </p:pic>
    </p:spTree>
    <p:extLst>
      <p:ext uri="{BB962C8B-B14F-4D97-AF65-F5344CB8AC3E}">
        <p14:creationId xmlns:p14="http://schemas.microsoft.com/office/powerpoint/2010/main" val="11531224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data management</a:t>
            </a:r>
            <a:endParaRPr lang="en-US" dirty="0"/>
          </a:p>
        </p:txBody>
      </p:sp>
      <p:sp>
        <p:nvSpPr>
          <p:cNvPr id="3" name="Content Placeholder 2"/>
          <p:cNvSpPr>
            <a:spLocks noGrp="1"/>
          </p:cNvSpPr>
          <p:nvPr>
            <p:ph idx="1"/>
          </p:nvPr>
        </p:nvSpPr>
        <p:spPr>
          <a:xfrm>
            <a:off x="304800" y="1600200"/>
            <a:ext cx="8382000" cy="4111625"/>
          </a:xfrm>
        </p:spPr>
        <p:txBody>
          <a:bodyPr/>
          <a:lstStyle/>
          <a:p>
            <a:r>
              <a:rPr lang="en-US" dirty="0" smtClean="0"/>
              <a:t>Data volumes are growing enormously.</a:t>
            </a:r>
          </a:p>
          <a:p>
            <a:r>
              <a:rPr lang="en-US" dirty="0" smtClean="0"/>
              <a:t>Mega-services are “grounded” in data.</a:t>
            </a:r>
          </a:p>
          <a:p>
            <a:r>
              <a:rPr lang="en-US" b="1" dirty="0" smtClean="0"/>
              <a:t>How to scale the data tier?</a:t>
            </a:r>
          </a:p>
          <a:p>
            <a:pPr lvl="1"/>
            <a:r>
              <a:rPr lang="en-US" dirty="0" smtClean="0"/>
              <a:t>Scaling requires </a:t>
            </a:r>
            <a:r>
              <a:rPr lang="en-US" b="1" dirty="0" smtClean="0"/>
              <a:t>dynamic placement</a:t>
            </a:r>
            <a:r>
              <a:rPr lang="en-US" dirty="0" smtClean="0"/>
              <a:t> of data items across data servers, so we can grow the number of servers.</a:t>
            </a:r>
          </a:p>
          <a:p>
            <a:pPr lvl="1"/>
            <a:r>
              <a:rPr lang="en-US" b="1" dirty="0" err="1" smtClean="0"/>
              <a:t>Sharding</a:t>
            </a:r>
            <a:r>
              <a:rPr lang="en-US" dirty="0" smtClean="0"/>
              <a:t> divides data across multiple servers or storage units.</a:t>
            </a:r>
          </a:p>
          <a:p>
            <a:pPr lvl="1"/>
            <a:r>
              <a:rPr lang="en-US" b="1" dirty="0" smtClean="0"/>
              <a:t>Caching</a:t>
            </a:r>
            <a:r>
              <a:rPr lang="en-US" dirty="0" smtClean="0"/>
              <a:t> helps to reduce load on the data tier.</a:t>
            </a:r>
          </a:p>
          <a:p>
            <a:pPr lvl="1"/>
            <a:r>
              <a:rPr lang="en-US" b="1" dirty="0" smtClean="0"/>
              <a:t>Replication</a:t>
            </a:r>
            <a:r>
              <a:rPr lang="en-US" dirty="0" smtClean="0"/>
              <a:t> helps to survive failures and balance read/write load.</a:t>
            </a:r>
          </a:p>
          <a:p>
            <a:pPr lvl="1"/>
            <a:r>
              <a:rPr lang="en-US" dirty="0" smtClean="0"/>
              <a:t>Caching and replication require </a:t>
            </a:r>
            <a:r>
              <a:rPr lang="en-US" b="1" dirty="0" smtClean="0"/>
              <a:t>careful update protocols </a:t>
            </a:r>
            <a:r>
              <a:rPr lang="en-US" dirty="0" smtClean="0"/>
              <a:t>to ensure that servers see a consistent view of the data.</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3760010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p:cNvSpPr>
            <a:spLocks noGrp="1"/>
          </p:cNvSpPr>
          <p:nvPr>
            <p:ph type="title"/>
          </p:nvPr>
        </p:nvSpPr>
        <p:spPr/>
        <p:txBody>
          <a:bodyPr/>
          <a:lstStyle/>
          <a:p>
            <a:r>
              <a:rPr lang="en-US">
                <a:latin typeface="Arial" charset="0"/>
                <a:ea typeface="ＭＳ Ｐゴシック" charset="0"/>
              </a:rPr>
              <a:t>The Buffer Cache</a:t>
            </a:r>
          </a:p>
        </p:txBody>
      </p:sp>
      <p:pic>
        <p:nvPicPr>
          <p:cNvPr id="17410" name="Picture 5" descr="bufcach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524000"/>
            <a:ext cx="53863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1" name="Group 18"/>
          <p:cNvGrpSpPr>
            <a:grpSpLocks/>
          </p:cNvGrpSpPr>
          <p:nvPr/>
        </p:nvGrpSpPr>
        <p:grpSpPr bwMode="auto">
          <a:xfrm>
            <a:off x="6172200" y="2133600"/>
            <a:ext cx="2051050" cy="2794000"/>
            <a:chOff x="5035550" y="1758950"/>
            <a:chExt cx="3346450" cy="4559300"/>
          </a:xfrm>
        </p:grpSpPr>
        <p:sp>
          <p:nvSpPr>
            <p:cNvPr id="17413" name="Oval 4"/>
            <p:cNvSpPr>
              <a:spLocks noChangeArrowheads="1"/>
            </p:cNvSpPr>
            <p:nvPr/>
          </p:nvSpPr>
          <p:spPr bwMode="auto">
            <a:xfrm>
              <a:off x="6711950" y="4730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4" name="Oval 5"/>
            <p:cNvSpPr>
              <a:spLocks noChangeArrowheads="1"/>
            </p:cNvSpPr>
            <p:nvPr/>
          </p:nvSpPr>
          <p:spPr bwMode="auto">
            <a:xfrm>
              <a:off x="6711950" y="5873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5" name="Line 6"/>
            <p:cNvSpPr>
              <a:spLocks noChangeShapeType="1"/>
            </p:cNvSpPr>
            <p:nvPr/>
          </p:nvSpPr>
          <p:spPr bwMode="auto">
            <a:xfrm>
              <a:off x="83820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7416" name="Line 7"/>
            <p:cNvSpPr>
              <a:spLocks noChangeShapeType="1"/>
            </p:cNvSpPr>
            <p:nvPr/>
          </p:nvSpPr>
          <p:spPr bwMode="auto">
            <a:xfrm>
              <a:off x="67056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7417" name="Rectangle 8"/>
            <p:cNvSpPr>
              <a:spLocks noChangeArrowheads="1"/>
            </p:cNvSpPr>
            <p:nvPr/>
          </p:nvSpPr>
          <p:spPr bwMode="auto">
            <a:xfrm>
              <a:off x="6026150" y="2901950"/>
              <a:ext cx="2120900" cy="120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18" name="Rectangle 9"/>
            <p:cNvSpPr>
              <a:spLocks noChangeArrowheads="1"/>
            </p:cNvSpPr>
            <p:nvPr/>
          </p:nvSpPr>
          <p:spPr bwMode="auto">
            <a:xfrm>
              <a:off x="6689725" y="2346325"/>
              <a:ext cx="1391407"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Memory</a:t>
              </a:r>
            </a:p>
          </p:txBody>
        </p:sp>
        <p:sp>
          <p:nvSpPr>
            <p:cNvPr id="17419" name="Line 10"/>
            <p:cNvSpPr>
              <a:spLocks noChangeShapeType="1"/>
            </p:cNvSpPr>
            <p:nvPr/>
          </p:nvSpPr>
          <p:spPr bwMode="auto">
            <a:xfrm>
              <a:off x="7086600" y="2895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7420" name="Rectangle 11"/>
            <p:cNvSpPr>
              <a:spLocks noChangeArrowheads="1"/>
            </p:cNvSpPr>
            <p:nvPr/>
          </p:nvSpPr>
          <p:spPr bwMode="auto">
            <a:xfrm>
              <a:off x="6080124" y="3108324"/>
              <a:ext cx="1085054" cy="8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File</a:t>
              </a:r>
            </a:p>
            <a:p>
              <a:r>
                <a:rPr lang="en-US" sz="1400">
                  <a:solidFill>
                    <a:srgbClr val="003367"/>
                  </a:solidFill>
                </a:rPr>
                <a:t>cache</a:t>
              </a:r>
            </a:p>
          </p:txBody>
        </p:sp>
        <p:sp>
          <p:nvSpPr>
            <p:cNvPr id="17421" name="Oval 12"/>
            <p:cNvSpPr>
              <a:spLocks noChangeArrowheads="1"/>
            </p:cNvSpPr>
            <p:nvPr/>
          </p:nvSpPr>
          <p:spPr bwMode="auto">
            <a:xfrm>
              <a:off x="5035550" y="1758950"/>
              <a:ext cx="901700"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7422" name="Rectangle 13"/>
            <p:cNvSpPr>
              <a:spLocks noChangeArrowheads="1"/>
            </p:cNvSpPr>
            <p:nvPr/>
          </p:nvSpPr>
          <p:spPr bwMode="auto">
            <a:xfrm>
              <a:off x="5089524" y="1889126"/>
              <a:ext cx="905693"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Proc</a:t>
              </a:r>
            </a:p>
          </p:txBody>
        </p:sp>
        <p:sp>
          <p:nvSpPr>
            <p:cNvPr id="17423" name="Arc 14"/>
            <p:cNvSpPr>
              <a:spLocks/>
            </p:cNvSpPr>
            <p:nvPr/>
          </p:nvSpPr>
          <p:spPr bwMode="auto">
            <a:xfrm>
              <a:off x="5943600" y="2290763"/>
              <a:ext cx="533400" cy="606425"/>
            </a:xfrm>
            <a:custGeom>
              <a:avLst/>
              <a:gdLst>
                <a:gd name="T0" fmla="*/ 2147483647 w 21595"/>
                <a:gd name="T1" fmla="*/ 0 h 21483"/>
                <a:gd name="T2" fmla="*/ 2147483647 w 21595"/>
                <a:gd name="T3" fmla="*/ 2147483647 h 21483"/>
                <a:gd name="T4" fmla="*/ 0 w 21595"/>
                <a:gd name="T5" fmla="*/ 2147483647 h 21483"/>
                <a:gd name="T6" fmla="*/ 0 60000 65536"/>
                <a:gd name="T7" fmla="*/ 0 60000 65536"/>
                <a:gd name="T8" fmla="*/ 0 60000 65536"/>
                <a:gd name="T9" fmla="*/ 0 w 21595"/>
                <a:gd name="T10" fmla="*/ 0 h 21483"/>
                <a:gd name="T11" fmla="*/ 21595 w 21595"/>
                <a:gd name="T12" fmla="*/ 21483 h 21483"/>
              </a:gdLst>
              <a:ahLst/>
              <a:cxnLst>
                <a:cxn ang="T6">
                  <a:pos x="T0" y="T1"/>
                </a:cxn>
                <a:cxn ang="T7">
                  <a:pos x="T2" y="T3"/>
                </a:cxn>
                <a:cxn ang="T8">
                  <a:pos x="T4" y="T5"/>
                </a:cxn>
              </a:cxnLst>
              <a:rect l="T9" t="T10" r="T11" b="T12"/>
              <a:pathLst>
                <a:path w="21595" h="21483" fill="none" extrusionOk="0">
                  <a:moveTo>
                    <a:pt x="2248" y="0"/>
                  </a:moveTo>
                  <a:cubicBezTo>
                    <a:pt x="13076" y="1133"/>
                    <a:pt x="21367" y="10147"/>
                    <a:pt x="21595" y="21031"/>
                  </a:cubicBezTo>
                </a:path>
                <a:path w="21595" h="21483" stroke="0" extrusionOk="0">
                  <a:moveTo>
                    <a:pt x="2248" y="0"/>
                  </a:moveTo>
                  <a:cubicBezTo>
                    <a:pt x="13076" y="1133"/>
                    <a:pt x="21367" y="10147"/>
                    <a:pt x="21595" y="21031"/>
                  </a:cubicBezTo>
                  <a:lnTo>
                    <a:pt x="0" y="21483"/>
                  </a:lnTo>
                  <a:lnTo>
                    <a:pt x="2248" y="0"/>
                  </a:lnTo>
                  <a:close/>
                </a:path>
              </a:pathLst>
            </a:custGeom>
            <a:noFill/>
            <a:ln w="1270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7305A"/>
                </a:solidFill>
              </a:endParaRPr>
            </a:p>
          </p:txBody>
        </p:sp>
        <p:sp>
          <p:nvSpPr>
            <p:cNvPr id="17424" name="Line 15"/>
            <p:cNvSpPr>
              <a:spLocks noChangeShapeType="1"/>
            </p:cNvSpPr>
            <p:nvPr/>
          </p:nvSpPr>
          <p:spPr bwMode="auto">
            <a:xfrm>
              <a:off x="6629400" y="4114800"/>
              <a:ext cx="304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grpSp>
      <p:sp>
        <p:nvSpPr>
          <p:cNvPr id="17412" name="Text Box 65"/>
          <p:cNvSpPr txBox="1">
            <a:spLocks noChangeArrowheads="1"/>
          </p:cNvSpPr>
          <p:nvPr/>
        </p:nvSpPr>
        <p:spPr bwMode="auto">
          <a:xfrm>
            <a:off x="6019800" y="5337175"/>
            <a:ext cx="272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195F9E"/>
                </a:solidFill>
                <a:cs typeface="Arial" charset="0"/>
              </a:rPr>
              <a:t>Ritchie and Thompson </a:t>
            </a:r>
            <a:r>
              <a:rPr lang="en-US" sz="1800" b="1">
                <a:solidFill>
                  <a:srgbClr val="195F9E"/>
                </a:solidFill>
                <a:cs typeface="Arial" charset="0"/>
              </a:rPr>
              <a:t>The UNIX Time-Sharing System, 1974</a:t>
            </a:r>
          </a:p>
        </p:txBody>
      </p:sp>
    </p:spTree>
    <p:extLst>
      <p:ext uri="{BB962C8B-B14F-4D97-AF65-F5344CB8AC3E}">
        <p14:creationId xmlns:p14="http://schemas.microsoft.com/office/powerpoint/2010/main" val="12567976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rPr>
              <a:t>Editing Ritchie/Thompson </a:t>
            </a:r>
          </a:p>
        </p:txBody>
      </p:sp>
      <p:grpSp>
        <p:nvGrpSpPr>
          <p:cNvPr id="18434" name="Group 18"/>
          <p:cNvGrpSpPr>
            <a:grpSpLocks/>
          </p:cNvGrpSpPr>
          <p:nvPr/>
        </p:nvGrpSpPr>
        <p:grpSpPr bwMode="auto">
          <a:xfrm>
            <a:off x="6172200" y="2133600"/>
            <a:ext cx="2051050" cy="2794000"/>
            <a:chOff x="5035550" y="1758950"/>
            <a:chExt cx="3346450" cy="4559300"/>
          </a:xfrm>
        </p:grpSpPr>
        <p:sp>
          <p:nvSpPr>
            <p:cNvPr id="18436" name="Oval 4"/>
            <p:cNvSpPr>
              <a:spLocks noChangeArrowheads="1"/>
            </p:cNvSpPr>
            <p:nvPr/>
          </p:nvSpPr>
          <p:spPr bwMode="auto">
            <a:xfrm>
              <a:off x="6711950" y="4730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37" name="Oval 5"/>
            <p:cNvSpPr>
              <a:spLocks noChangeArrowheads="1"/>
            </p:cNvSpPr>
            <p:nvPr/>
          </p:nvSpPr>
          <p:spPr bwMode="auto">
            <a:xfrm>
              <a:off x="6711950" y="5873750"/>
              <a:ext cx="1663700" cy="4445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38" name="Line 6"/>
            <p:cNvSpPr>
              <a:spLocks noChangeShapeType="1"/>
            </p:cNvSpPr>
            <p:nvPr/>
          </p:nvSpPr>
          <p:spPr bwMode="auto">
            <a:xfrm>
              <a:off x="83820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8439" name="Line 7"/>
            <p:cNvSpPr>
              <a:spLocks noChangeShapeType="1"/>
            </p:cNvSpPr>
            <p:nvPr/>
          </p:nvSpPr>
          <p:spPr bwMode="auto">
            <a:xfrm>
              <a:off x="6705600" y="4953000"/>
              <a:ext cx="0" cy="114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8440" name="Rectangle 8"/>
            <p:cNvSpPr>
              <a:spLocks noChangeArrowheads="1"/>
            </p:cNvSpPr>
            <p:nvPr/>
          </p:nvSpPr>
          <p:spPr bwMode="auto">
            <a:xfrm>
              <a:off x="6026150" y="2901950"/>
              <a:ext cx="2120900" cy="1206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41" name="Rectangle 9"/>
            <p:cNvSpPr>
              <a:spLocks noChangeArrowheads="1"/>
            </p:cNvSpPr>
            <p:nvPr/>
          </p:nvSpPr>
          <p:spPr bwMode="auto">
            <a:xfrm>
              <a:off x="6689725" y="2346325"/>
              <a:ext cx="1391407"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Memory</a:t>
              </a:r>
            </a:p>
          </p:txBody>
        </p:sp>
        <p:sp>
          <p:nvSpPr>
            <p:cNvPr id="18442" name="Line 10"/>
            <p:cNvSpPr>
              <a:spLocks noChangeShapeType="1"/>
            </p:cNvSpPr>
            <p:nvPr/>
          </p:nvSpPr>
          <p:spPr bwMode="auto">
            <a:xfrm>
              <a:off x="7086600" y="2895600"/>
              <a:ext cx="0" cy="1219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sp>
          <p:nvSpPr>
            <p:cNvPr id="18443" name="Rectangle 11"/>
            <p:cNvSpPr>
              <a:spLocks noChangeArrowheads="1"/>
            </p:cNvSpPr>
            <p:nvPr/>
          </p:nvSpPr>
          <p:spPr bwMode="auto">
            <a:xfrm>
              <a:off x="6080124" y="3108324"/>
              <a:ext cx="1085054" cy="8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File</a:t>
              </a:r>
            </a:p>
            <a:p>
              <a:r>
                <a:rPr lang="en-US" sz="1400">
                  <a:solidFill>
                    <a:srgbClr val="003367"/>
                  </a:solidFill>
                </a:rPr>
                <a:t>cache</a:t>
              </a:r>
            </a:p>
          </p:txBody>
        </p:sp>
        <p:sp>
          <p:nvSpPr>
            <p:cNvPr id="18444" name="Oval 12"/>
            <p:cNvSpPr>
              <a:spLocks noChangeArrowheads="1"/>
            </p:cNvSpPr>
            <p:nvPr/>
          </p:nvSpPr>
          <p:spPr bwMode="auto">
            <a:xfrm>
              <a:off x="5035550" y="1758950"/>
              <a:ext cx="901700"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3367"/>
                </a:solidFill>
              </a:endParaRPr>
            </a:p>
          </p:txBody>
        </p:sp>
        <p:sp>
          <p:nvSpPr>
            <p:cNvPr id="18445" name="Rectangle 13"/>
            <p:cNvSpPr>
              <a:spLocks noChangeArrowheads="1"/>
            </p:cNvSpPr>
            <p:nvPr/>
          </p:nvSpPr>
          <p:spPr bwMode="auto">
            <a:xfrm>
              <a:off x="5089524" y="1889126"/>
              <a:ext cx="905693" cy="50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400">
                  <a:solidFill>
                    <a:srgbClr val="003367"/>
                  </a:solidFill>
                </a:rPr>
                <a:t>Proc</a:t>
              </a:r>
            </a:p>
          </p:txBody>
        </p:sp>
        <p:sp>
          <p:nvSpPr>
            <p:cNvPr id="18446" name="Arc 14"/>
            <p:cNvSpPr>
              <a:spLocks/>
            </p:cNvSpPr>
            <p:nvPr/>
          </p:nvSpPr>
          <p:spPr bwMode="auto">
            <a:xfrm>
              <a:off x="5943600" y="2290763"/>
              <a:ext cx="533400" cy="606425"/>
            </a:xfrm>
            <a:custGeom>
              <a:avLst/>
              <a:gdLst>
                <a:gd name="T0" fmla="*/ 2147483647 w 21595"/>
                <a:gd name="T1" fmla="*/ 0 h 21483"/>
                <a:gd name="T2" fmla="*/ 2147483647 w 21595"/>
                <a:gd name="T3" fmla="*/ 2147483647 h 21483"/>
                <a:gd name="T4" fmla="*/ 0 w 21595"/>
                <a:gd name="T5" fmla="*/ 2147483647 h 21483"/>
                <a:gd name="T6" fmla="*/ 0 60000 65536"/>
                <a:gd name="T7" fmla="*/ 0 60000 65536"/>
                <a:gd name="T8" fmla="*/ 0 60000 65536"/>
                <a:gd name="T9" fmla="*/ 0 w 21595"/>
                <a:gd name="T10" fmla="*/ 0 h 21483"/>
                <a:gd name="T11" fmla="*/ 21595 w 21595"/>
                <a:gd name="T12" fmla="*/ 21483 h 21483"/>
              </a:gdLst>
              <a:ahLst/>
              <a:cxnLst>
                <a:cxn ang="T6">
                  <a:pos x="T0" y="T1"/>
                </a:cxn>
                <a:cxn ang="T7">
                  <a:pos x="T2" y="T3"/>
                </a:cxn>
                <a:cxn ang="T8">
                  <a:pos x="T4" y="T5"/>
                </a:cxn>
              </a:cxnLst>
              <a:rect l="T9" t="T10" r="T11" b="T12"/>
              <a:pathLst>
                <a:path w="21595" h="21483" fill="none" extrusionOk="0">
                  <a:moveTo>
                    <a:pt x="2248" y="0"/>
                  </a:moveTo>
                  <a:cubicBezTo>
                    <a:pt x="13076" y="1133"/>
                    <a:pt x="21367" y="10147"/>
                    <a:pt x="21595" y="21031"/>
                  </a:cubicBezTo>
                </a:path>
                <a:path w="21595" h="21483" stroke="0" extrusionOk="0">
                  <a:moveTo>
                    <a:pt x="2248" y="0"/>
                  </a:moveTo>
                  <a:cubicBezTo>
                    <a:pt x="13076" y="1133"/>
                    <a:pt x="21367" y="10147"/>
                    <a:pt x="21595" y="21031"/>
                  </a:cubicBezTo>
                  <a:lnTo>
                    <a:pt x="0" y="21483"/>
                  </a:lnTo>
                  <a:lnTo>
                    <a:pt x="2248" y="0"/>
                  </a:lnTo>
                  <a:close/>
                </a:path>
              </a:pathLst>
            </a:custGeom>
            <a:noFill/>
            <a:ln w="1270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37305A"/>
                </a:solidFill>
              </a:endParaRPr>
            </a:p>
          </p:txBody>
        </p:sp>
        <p:sp>
          <p:nvSpPr>
            <p:cNvPr id="18447" name="Line 15"/>
            <p:cNvSpPr>
              <a:spLocks noChangeShapeType="1"/>
            </p:cNvSpPr>
            <p:nvPr/>
          </p:nvSpPr>
          <p:spPr bwMode="auto">
            <a:xfrm>
              <a:off x="6629400" y="4114800"/>
              <a:ext cx="3048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solidFill>
                  <a:srgbClr val="37305A"/>
                </a:solidFill>
              </a:endParaRPr>
            </a:p>
          </p:txBody>
        </p:sp>
      </p:grpSp>
      <p:sp>
        <p:nvSpPr>
          <p:cNvPr id="18435" name="TextBox 17"/>
          <p:cNvSpPr txBox="1">
            <a:spLocks noChangeArrowheads="1"/>
          </p:cNvSpPr>
          <p:nvPr/>
        </p:nvSpPr>
        <p:spPr bwMode="auto">
          <a:xfrm>
            <a:off x="381000" y="1600200"/>
            <a:ext cx="5791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37305A"/>
                </a:solidFill>
              </a:rPr>
              <a:t>The system maintains a buffer cache (block cache, file cache) to reduce the number of I/O operations. </a:t>
            </a:r>
          </a:p>
          <a:p>
            <a:endParaRPr lang="en-US" sz="1800" dirty="0">
              <a:solidFill>
                <a:srgbClr val="37305A"/>
              </a:solidFill>
            </a:endParaRPr>
          </a:p>
          <a:p>
            <a:r>
              <a:rPr lang="en-US" sz="1800" dirty="0">
                <a:solidFill>
                  <a:srgbClr val="37305A"/>
                </a:solidFill>
              </a:rPr>
              <a:t>Suppose a process makes a system call to access a </a:t>
            </a:r>
            <a:r>
              <a:rPr lang="en-US" sz="1800" b="1" dirty="0">
                <a:solidFill>
                  <a:srgbClr val="37305A"/>
                </a:solidFill>
              </a:rPr>
              <a:t>single byte </a:t>
            </a:r>
            <a:r>
              <a:rPr lang="en-US" sz="1800" dirty="0">
                <a:solidFill>
                  <a:srgbClr val="37305A"/>
                </a:solidFill>
              </a:rPr>
              <a:t>of a file.  UNIX determines the affected disk block, and finds the block if it is resident in the cache.  If it is not resident, UNIX allocates a cache buffer and reads the block into the buffer from the disk.</a:t>
            </a:r>
          </a:p>
          <a:p>
            <a:endParaRPr lang="en-US" sz="1800" dirty="0">
              <a:solidFill>
                <a:srgbClr val="37305A"/>
              </a:solidFill>
            </a:endParaRPr>
          </a:p>
          <a:p>
            <a:r>
              <a:rPr lang="en-US" sz="1800" dirty="0">
                <a:solidFill>
                  <a:srgbClr val="37305A"/>
                </a:solidFill>
              </a:rPr>
              <a:t>Then, if the op is a </a:t>
            </a:r>
            <a:r>
              <a:rPr lang="en-US" sz="1800" b="1" dirty="0">
                <a:solidFill>
                  <a:srgbClr val="37305A"/>
                </a:solidFill>
              </a:rPr>
              <a:t>write</a:t>
            </a:r>
            <a:r>
              <a:rPr lang="en-US" sz="1800" dirty="0">
                <a:solidFill>
                  <a:srgbClr val="37305A"/>
                </a:solidFill>
              </a:rPr>
              <a:t>,  it replaces the affected byte in the buffer.  A buffer with modified data is marked </a:t>
            </a:r>
            <a:r>
              <a:rPr lang="en-US" sz="1800" b="1" dirty="0">
                <a:solidFill>
                  <a:srgbClr val="37305A"/>
                </a:solidFill>
              </a:rPr>
              <a:t>dirty</a:t>
            </a:r>
            <a:r>
              <a:rPr lang="en-US" sz="1800" dirty="0">
                <a:solidFill>
                  <a:srgbClr val="37305A"/>
                </a:solidFill>
              </a:rPr>
              <a:t>: an entry is made in a list of blocks to be written.  The </a:t>
            </a:r>
            <a:r>
              <a:rPr lang="en-US" sz="1800" b="1" dirty="0">
                <a:solidFill>
                  <a:srgbClr val="37305A"/>
                </a:solidFill>
              </a:rPr>
              <a:t>write</a:t>
            </a:r>
            <a:r>
              <a:rPr lang="en-US" sz="1800" dirty="0">
                <a:solidFill>
                  <a:srgbClr val="37305A"/>
                </a:solidFill>
              </a:rPr>
              <a:t> call may then return.  The actual write </a:t>
            </a:r>
            <a:r>
              <a:rPr lang="en-US" sz="1800" dirty="0" smtClean="0">
                <a:solidFill>
                  <a:srgbClr val="37305A"/>
                </a:solidFill>
              </a:rPr>
              <a:t>might not </a:t>
            </a:r>
            <a:r>
              <a:rPr lang="en-US" sz="1800" dirty="0">
                <a:solidFill>
                  <a:srgbClr val="37305A"/>
                </a:solidFill>
              </a:rPr>
              <a:t>be completed until a later time. </a:t>
            </a:r>
          </a:p>
          <a:p>
            <a:endParaRPr lang="en-US" sz="1800" dirty="0">
              <a:solidFill>
                <a:srgbClr val="37305A"/>
              </a:solidFill>
            </a:endParaRPr>
          </a:p>
          <a:p>
            <a:r>
              <a:rPr lang="en-US" sz="1800" dirty="0">
                <a:solidFill>
                  <a:srgbClr val="37305A"/>
                </a:solidFill>
              </a:rPr>
              <a:t>If the op is a </a:t>
            </a:r>
            <a:r>
              <a:rPr lang="en-US" sz="1800" b="1" dirty="0">
                <a:solidFill>
                  <a:srgbClr val="37305A"/>
                </a:solidFill>
              </a:rPr>
              <a:t>read</a:t>
            </a:r>
            <a:r>
              <a:rPr lang="en-US" sz="1800" dirty="0">
                <a:solidFill>
                  <a:srgbClr val="37305A"/>
                </a:solidFill>
              </a:rPr>
              <a:t>, it picks the requested byte out of the buffer and returns it, leaving the block in the cache.</a:t>
            </a:r>
          </a:p>
        </p:txBody>
      </p:sp>
    </p:spTree>
    <p:extLst>
      <p:ext uri="{BB962C8B-B14F-4D97-AF65-F5344CB8AC3E}">
        <p14:creationId xmlns:p14="http://schemas.microsoft.com/office/powerpoint/2010/main" val="3482793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bwMode="auto">
          <a:xfrm>
            <a:off x="2819400" y="2971800"/>
            <a:ext cx="2286000" cy="1828800"/>
          </a:xfrm>
          <a:prstGeom prst="rect">
            <a:avLst/>
          </a:prstGeom>
          <a:solidFill>
            <a:schemeClr val="tx1">
              <a:lumMod val="20000"/>
              <a:lumOff val="80000"/>
            </a:schemeClr>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sp>
        <p:nvSpPr>
          <p:cNvPr id="2" name="Title 1"/>
          <p:cNvSpPr>
            <a:spLocks noGrp="1"/>
          </p:cNvSpPr>
          <p:nvPr>
            <p:ph type="title"/>
          </p:nvPr>
        </p:nvSpPr>
        <p:spPr/>
        <p:txBody>
          <a:bodyPr/>
          <a:lstStyle/>
          <a:p>
            <a:r>
              <a:rPr lang="en-US" dirty="0" smtClean="0"/>
              <a:t>I/O caching</a:t>
            </a:r>
            <a:endParaRPr lang="en-US" dirty="0"/>
          </a:p>
        </p:txBody>
      </p:sp>
      <p:grpSp>
        <p:nvGrpSpPr>
          <p:cNvPr id="170" name="Group 169"/>
          <p:cNvGrpSpPr/>
          <p:nvPr/>
        </p:nvGrpSpPr>
        <p:grpSpPr>
          <a:xfrm>
            <a:off x="4038600" y="3276600"/>
            <a:ext cx="685800" cy="1219200"/>
            <a:chOff x="2971800" y="3276600"/>
            <a:chExt cx="685800" cy="1219200"/>
          </a:xfrm>
        </p:grpSpPr>
        <p:cxnSp>
          <p:nvCxnSpPr>
            <p:cNvPr id="36" name="Straight Connector 35"/>
            <p:cNvCxnSpPr/>
            <p:nvPr/>
          </p:nvCxnSpPr>
          <p:spPr bwMode="auto">
            <a:xfrm>
              <a:off x="2971800" y="3411538"/>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0" name="Straight Connector 49"/>
            <p:cNvCxnSpPr/>
            <p:nvPr/>
          </p:nvCxnSpPr>
          <p:spPr bwMode="auto">
            <a:xfrm>
              <a:off x="2971800" y="32766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1" name="Straight Connector 50"/>
            <p:cNvCxnSpPr/>
            <p:nvPr/>
          </p:nvCxnSpPr>
          <p:spPr bwMode="auto">
            <a:xfrm>
              <a:off x="2971800" y="34798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2" name="Straight Connector 51"/>
            <p:cNvCxnSpPr/>
            <p:nvPr/>
          </p:nvCxnSpPr>
          <p:spPr bwMode="auto">
            <a:xfrm>
              <a:off x="2971800" y="3614738"/>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4" name="Straight Connector 53"/>
            <p:cNvCxnSpPr/>
            <p:nvPr/>
          </p:nvCxnSpPr>
          <p:spPr bwMode="auto">
            <a:xfrm>
              <a:off x="2971800" y="3343275"/>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5" name="Straight Connector 54"/>
            <p:cNvCxnSpPr/>
            <p:nvPr/>
          </p:nvCxnSpPr>
          <p:spPr bwMode="auto">
            <a:xfrm>
              <a:off x="2971800" y="354806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6" name="Straight Connector 55"/>
            <p:cNvCxnSpPr/>
            <p:nvPr/>
          </p:nvCxnSpPr>
          <p:spPr bwMode="auto">
            <a:xfrm>
              <a:off x="2971800" y="36830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7" name="Straight Connector 56"/>
            <p:cNvCxnSpPr/>
            <p:nvPr/>
          </p:nvCxnSpPr>
          <p:spPr bwMode="auto">
            <a:xfrm>
              <a:off x="2971800" y="375126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8" name="Straight Connector 57"/>
            <p:cNvCxnSpPr/>
            <p:nvPr/>
          </p:nvCxnSpPr>
          <p:spPr bwMode="auto">
            <a:xfrm>
              <a:off x="2971800" y="3817938"/>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9" name="Straight Connector 58"/>
            <p:cNvCxnSpPr/>
            <p:nvPr/>
          </p:nvCxnSpPr>
          <p:spPr bwMode="auto">
            <a:xfrm>
              <a:off x="2971800" y="38862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0" name="Straight Connector 59"/>
            <p:cNvCxnSpPr/>
            <p:nvPr/>
          </p:nvCxnSpPr>
          <p:spPr bwMode="auto">
            <a:xfrm>
              <a:off x="2971800" y="395446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1" name="Straight Connector 60"/>
            <p:cNvCxnSpPr/>
            <p:nvPr/>
          </p:nvCxnSpPr>
          <p:spPr bwMode="auto">
            <a:xfrm>
              <a:off x="2971800" y="4021138"/>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2" name="Straight Connector 61"/>
            <p:cNvCxnSpPr/>
            <p:nvPr/>
          </p:nvCxnSpPr>
          <p:spPr bwMode="auto">
            <a:xfrm>
              <a:off x="2971800" y="40894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3" name="Straight Connector 62"/>
            <p:cNvCxnSpPr/>
            <p:nvPr/>
          </p:nvCxnSpPr>
          <p:spPr bwMode="auto">
            <a:xfrm>
              <a:off x="2971800" y="4157663"/>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4" name="Straight Connector 63"/>
            <p:cNvCxnSpPr/>
            <p:nvPr/>
          </p:nvCxnSpPr>
          <p:spPr bwMode="auto">
            <a:xfrm>
              <a:off x="2971800" y="4225925"/>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5" name="Straight Connector 64"/>
            <p:cNvCxnSpPr/>
            <p:nvPr/>
          </p:nvCxnSpPr>
          <p:spPr bwMode="auto">
            <a:xfrm>
              <a:off x="2971800" y="42926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6" name="Straight Connector 65"/>
            <p:cNvCxnSpPr/>
            <p:nvPr/>
          </p:nvCxnSpPr>
          <p:spPr bwMode="auto">
            <a:xfrm>
              <a:off x="2971800" y="4359275"/>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7" name="Straight Connector 66"/>
            <p:cNvCxnSpPr/>
            <p:nvPr/>
          </p:nvCxnSpPr>
          <p:spPr bwMode="auto">
            <a:xfrm>
              <a:off x="2971800" y="4427538"/>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8" name="Straight Connector 67"/>
            <p:cNvCxnSpPr/>
            <p:nvPr/>
          </p:nvCxnSpPr>
          <p:spPr bwMode="auto">
            <a:xfrm>
              <a:off x="2971800" y="4495800"/>
              <a:ext cx="6858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9" name="Straight Connector 68"/>
            <p:cNvCxnSpPr/>
            <p:nvPr/>
          </p:nvCxnSpPr>
          <p:spPr bwMode="auto">
            <a:xfrm flipV="1">
              <a:off x="2971800" y="3276600"/>
              <a:ext cx="0" cy="12192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0" name="Straight Connector 69"/>
            <p:cNvCxnSpPr/>
            <p:nvPr/>
          </p:nvCxnSpPr>
          <p:spPr bwMode="auto">
            <a:xfrm flipV="1">
              <a:off x="3657600" y="3276600"/>
              <a:ext cx="0" cy="12192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grpSp>
      <p:sp>
        <p:nvSpPr>
          <p:cNvPr id="71" name="Text Box 57"/>
          <p:cNvSpPr txBox="1">
            <a:spLocks noChangeArrowheads="1"/>
          </p:cNvSpPr>
          <p:nvPr/>
        </p:nvSpPr>
        <p:spPr bwMode="auto">
          <a:xfrm>
            <a:off x="2895600" y="4876800"/>
            <a:ext cx="2971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memory</a:t>
            </a:r>
          </a:p>
          <a:p>
            <a:pPr algn="ctr" defTabSz="914400" eaLnBrk="1" hangingPunct="1"/>
            <a:r>
              <a:rPr lang="en-US" sz="2000" dirty="0" smtClean="0">
                <a:solidFill>
                  <a:srgbClr val="003367"/>
                </a:solidFill>
                <a:cs typeface="Arial" charset="0"/>
              </a:rPr>
              <a:t>A set of available frames (buffers) for block I/O caching, whose use is controlled by the system</a:t>
            </a:r>
            <a:endParaRPr lang="en-US" sz="1800" dirty="0">
              <a:solidFill>
                <a:srgbClr val="003367"/>
              </a:solidFill>
              <a:cs typeface="Arial" charset="0"/>
            </a:endParaRPr>
          </a:p>
        </p:txBody>
      </p:sp>
      <p:sp>
        <p:nvSpPr>
          <p:cNvPr id="73" name="AutoShape 16"/>
          <p:cNvSpPr>
            <a:spLocks noChangeArrowheads="1"/>
          </p:cNvSpPr>
          <p:nvPr/>
        </p:nvSpPr>
        <p:spPr bwMode="auto">
          <a:xfrm rot="5400000" flipV="1">
            <a:off x="5676220" y="3391581"/>
            <a:ext cx="219075" cy="598715"/>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74" name="AutoShape 16"/>
          <p:cNvSpPr>
            <a:spLocks noChangeArrowheads="1"/>
          </p:cNvSpPr>
          <p:nvPr/>
        </p:nvSpPr>
        <p:spPr bwMode="auto">
          <a:xfrm rot="5400000">
            <a:off x="5687106" y="3645581"/>
            <a:ext cx="219075" cy="598714"/>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grpSp>
        <p:nvGrpSpPr>
          <p:cNvPr id="75" name="Group 140"/>
          <p:cNvGrpSpPr>
            <a:grpSpLocks/>
          </p:cNvGrpSpPr>
          <p:nvPr/>
        </p:nvGrpSpPr>
        <p:grpSpPr bwMode="auto">
          <a:xfrm>
            <a:off x="6934200" y="1524000"/>
            <a:ext cx="685800" cy="4267200"/>
            <a:chOff x="5562600" y="1600200"/>
            <a:chExt cx="457200" cy="5181600"/>
          </a:xfrm>
        </p:grpSpPr>
        <p:cxnSp>
          <p:nvCxnSpPr>
            <p:cNvPr id="76" name="Straight Connector 75"/>
            <p:cNvCxnSpPr/>
            <p:nvPr/>
          </p:nvCxnSpPr>
          <p:spPr bwMode="auto">
            <a:xfrm>
              <a:off x="5562600" y="16830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7" name="Straight Connector 76"/>
            <p:cNvCxnSpPr/>
            <p:nvPr/>
          </p:nvCxnSpPr>
          <p:spPr bwMode="auto">
            <a:xfrm>
              <a:off x="5562600" y="16002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8" name="Straight Connector 77"/>
            <p:cNvCxnSpPr/>
            <p:nvPr/>
          </p:nvCxnSpPr>
          <p:spPr bwMode="auto">
            <a:xfrm>
              <a:off x="5562600" y="18469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9" name="Straight Connector 78"/>
            <p:cNvCxnSpPr/>
            <p:nvPr/>
          </p:nvCxnSpPr>
          <p:spPr bwMode="auto">
            <a:xfrm>
              <a:off x="5562600" y="20936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0" name="Straight Connector 79"/>
            <p:cNvCxnSpPr/>
            <p:nvPr/>
          </p:nvCxnSpPr>
          <p:spPr bwMode="auto">
            <a:xfrm>
              <a:off x="5562600" y="23404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1" name="Straight Connector 80"/>
            <p:cNvCxnSpPr/>
            <p:nvPr/>
          </p:nvCxnSpPr>
          <p:spPr bwMode="auto">
            <a:xfrm>
              <a:off x="5562600" y="25871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2" name="Straight Connector 81"/>
            <p:cNvCxnSpPr/>
            <p:nvPr/>
          </p:nvCxnSpPr>
          <p:spPr bwMode="auto">
            <a:xfrm>
              <a:off x="5562600" y="28339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3" name="Straight Connector 82"/>
            <p:cNvCxnSpPr/>
            <p:nvPr/>
          </p:nvCxnSpPr>
          <p:spPr bwMode="auto">
            <a:xfrm>
              <a:off x="5562600" y="30806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4" name="Straight Connector 83"/>
            <p:cNvCxnSpPr/>
            <p:nvPr/>
          </p:nvCxnSpPr>
          <p:spPr bwMode="auto">
            <a:xfrm>
              <a:off x="5562600" y="33274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5" name="Straight Connector 84"/>
            <p:cNvCxnSpPr/>
            <p:nvPr/>
          </p:nvCxnSpPr>
          <p:spPr bwMode="auto">
            <a:xfrm>
              <a:off x="5562600" y="35741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6" name="Straight Connector 85"/>
            <p:cNvCxnSpPr/>
            <p:nvPr/>
          </p:nvCxnSpPr>
          <p:spPr bwMode="auto">
            <a:xfrm>
              <a:off x="5562600" y="38208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7" name="Straight Connector 86"/>
            <p:cNvCxnSpPr/>
            <p:nvPr/>
          </p:nvCxnSpPr>
          <p:spPr bwMode="auto">
            <a:xfrm>
              <a:off x="5562600" y="40676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8" name="Straight Connector 87"/>
            <p:cNvCxnSpPr/>
            <p:nvPr/>
          </p:nvCxnSpPr>
          <p:spPr bwMode="auto">
            <a:xfrm>
              <a:off x="5562600" y="43143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9" name="Straight Connector 88"/>
            <p:cNvCxnSpPr/>
            <p:nvPr/>
          </p:nvCxnSpPr>
          <p:spPr bwMode="auto">
            <a:xfrm>
              <a:off x="5562600" y="45611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0" name="Straight Connector 89"/>
            <p:cNvCxnSpPr/>
            <p:nvPr/>
          </p:nvCxnSpPr>
          <p:spPr bwMode="auto">
            <a:xfrm>
              <a:off x="5562600" y="48078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1" name="Straight Connector 90"/>
            <p:cNvCxnSpPr/>
            <p:nvPr/>
          </p:nvCxnSpPr>
          <p:spPr bwMode="auto">
            <a:xfrm>
              <a:off x="5562600" y="51374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2" name="Straight Connector 91"/>
            <p:cNvCxnSpPr/>
            <p:nvPr/>
          </p:nvCxnSpPr>
          <p:spPr bwMode="auto">
            <a:xfrm>
              <a:off x="5562600" y="17659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3" name="Straight Connector 92"/>
            <p:cNvCxnSpPr/>
            <p:nvPr/>
          </p:nvCxnSpPr>
          <p:spPr bwMode="auto">
            <a:xfrm>
              <a:off x="5562600" y="19279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4" name="Straight Connector 93"/>
            <p:cNvCxnSpPr/>
            <p:nvPr/>
          </p:nvCxnSpPr>
          <p:spPr bwMode="auto">
            <a:xfrm>
              <a:off x="5562600" y="21765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5" name="Straight Connector 94"/>
            <p:cNvCxnSpPr/>
            <p:nvPr/>
          </p:nvCxnSpPr>
          <p:spPr bwMode="auto">
            <a:xfrm>
              <a:off x="5562600" y="24233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6" name="Straight Connector 95"/>
            <p:cNvCxnSpPr/>
            <p:nvPr/>
          </p:nvCxnSpPr>
          <p:spPr bwMode="auto">
            <a:xfrm>
              <a:off x="5562600" y="26700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7" name="Straight Connector 96"/>
            <p:cNvCxnSpPr/>
            <p:nvPr/>
          </p:nvCxnSpPr>
          <p:spPr bwMode="auto">
            <a:xfrm>
              <a:off x="5562600" y="29168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8" name="Straight Connector 97"/>
            <p:cNvCxnSpPr/>
            <p:nvPr/>
          </p:nvCxnSpPr>
          <p:spPr bwMode="auto">
            <a:xfrm>
              <a:off x="5562600" y="31616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9" name="Straight Connector 98"/>
            <p:cNvCxnSpPr/>
            <p:nvPr/>
          </p:nvCxnSpPr>
          <p:spPr bwMode="auto">
            <a:xfrm>
              <a:off x="5562600" y="341029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0" name="Straight Connector 99"/>
            <p:cNvCxnSpPr/>
            <p:nvPr/>
          </p:nvCxnSpPr>
          <p:spPr bwMode="auto">
            <a:xfrm>
              <a:off x="5562600" y="36551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1" name="Straight Connector 100"/>
            <p:cNvCxnSpPr/>
            <p:nvPr/>
          </p:nvCxnSpPr>
          <p:spPr bwMode="auto">
            <a:xfrm>
              <a:off x="5562600" y="390377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2" name="Straight Connector 101"/>
            <p:cNvCxnSpPr/>
            <p:nvPr/>
          </p:nvCxnSpPr>
          <p:spPr bwMode="auto">
            <a:xfrm>
              <a:off x="5562600" y="41505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3" name="Straight Connector 102"/>
            <p:cNvCxnSpPr/>
            <p:nvPr/>
          </p:nvCxnSpPr>
          <p:spPr bwMode="auto">
            <a:xfrm>
              <a:off x="5562600" y="43972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4" name="Straight Connector 103"/>
            <p:cNvCxnSpPr/>
            <p:nvPr/>
          </p:nvCxnSpPr>
          <p:spPr bwMode="auto">
            <a:xfrm>
              <a:off x="5562600" y="46440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5" name="Straight Connector 104"/>
            <p:cNvCxnSpPr/>
            <p:nvPr/>
          </p:nvCxnSpPr>
          <p:spPr bwMode="auto">
            <a:xfrm>
              <a:off x="5562600" y="48888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6" name="Straight Connector 105"/>
            <p:cNvCxnSpPr/>
            <p:nvPr/>
          </p:nvCxnSpPr>
          <p:spPr bwMode="auto">
            <a:xfrm>
              <a:off x="5562600" y="52203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7" name="Straight Connector 106"/>
            <p:cNvCxnSpPr/>
            <p:nvPr/>
          </p:nvCxnSpPr>
          <p:spPr bwMode="auto">
            <a:xfrm>
              <a:off x="5562600" y="54651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8" name="Straight Connector 107"/>
            <p:cNvCxnSpPr/>
            <p:nvPr/>
          </p:nvCxnSpPr>
          <p:spPr bwMode="auto">
            <a:xfrm>
              <a:off x="5562600" y="20107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9" name="Straight Connector 108"/>
            <p:cNvCxnSpPr/>
            <p:nvPr/>
          </p:nvCxnSpPr>
          <p:spPr bwMode="auto">
            <a:xfrm>
              <a:off x="5562600" y="22575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0" name="Straight Connector 109"/>
            <p:cNvCxnSpPr/>
            <p:nvPr/>
          </p:nvCxnSpPr>
          <p:spPr bwMode="auto">
            <a:xfrm>
              <a:off x="5562600" y="25042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1" name="Straight Connector 110"/>
            <p:cNvCxnSpPr/>
            <p:nvPr/>
          </p:nvCxnSpPr>
          <p:spPr bwMode="auto">
            <a:xfrm>
              <a:off x="5562600" y="27510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2" name="Straight Connector 111"/>
            <p:cNvCxnSpPr/>
            <p:nvPr/>
          </p:nvCxnSpPr>
          <p:spPr bwMode="auto">
            <a:xfrm>
              <a:off x="5562600" y="29996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3" name="Straight Connector 112"/>
            <p:cNvCxnSpPr/>
            <p:nvPr/>
          </p:nvCxnSpPr>
          <p:spPr bwMode="auto">
            <a:xfrm>
              <a:off x="5562600" y="32445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4" name="Straight Connector 113"/>
            <p:cNvCxnSpPr/>
            <p:nvPr/>
          </p:nvCxnSpPr>
          <p:spPr bwMode="auto">
            <a:xfrm>
              <a:off x="5562600" y="349318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5" name="Straight Connector 114"/>
            <p:cNvCxnSpPr/>
            <p:nvPr/>
          </p:nvCxnSpPr>
          <p:spPr bwMode="auto">
            <a:xfrm>
              <a:off x="5562600" y="373799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6" name="Straight Connector 115"/>
            <p:cNvCxnSpPr/>
            <p:nvPr/>
          </p:nvCxnSpPr>
          <p:spPr bwMode="auto">
            <a:xfrm>
              <a:off x="5562600" y="39847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7" name="Straight Connector 116"/>
            <p:cNvCxnSpPr/>
            <p:nvPr/>
          </p:nvCxnSpPr>
          <p:spPr bwMode="auto">
            <a:xfrm>
              <a:off x="5562600" y="42314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8" name="Straight Connector 117"/>
            <p:cNvCxnSpPr/>
            <p:nvPr/>
          </p:nvCxnSpPr>
          <p:spPr bwMode="auto">
            <a:xfrm>
              <a:off x="5562600" y="4478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9" name="Straight Connector 118"/>
            <p:cNvCxnSpPr/>
            <p:nvPr/>
          </p:nvCxnSpPr>
          <p:spPr bwMode="auto">
            <a:xfrm>
              <a:off x="5562600" y="47268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0" name="Straight Connector 119"/>
            <p:cNvCxnSpPr/>
            <p:nvPr/>
          </p:nvCxnSpPr>
          <p:spPr bwMode="auto">
            <a:xfrm>
              <a:off x="5562600" y="49717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1" name="Straight Connector 120"/>
            <p:cNvCxnSpPr/>
            <p:nvPr/>
          </p:nvCxnSpPr>
          <p:spPr bwMode="auto">
            <a:xfrm>
              <a:off x="5562600" y="530134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2" name="Straight Connector 121"/>
            <p:cNvCxnSpPr/>
            <p:nvPr/>
          </p:nvCxnSpPr>
          <p:spPr bwMode="auto">
            <a:xfrm>
              <a:off x="5562600" y="5548086"/>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3" name="Straight Connector 122"/>
            <p:cNvCxnSpPr/>
            <p:nvPr/>
          </p:nvCxnSpPr>
          <p:spPr bwMode="auto">
            <a:xfrm>
              <a:off x="5562600" y="571193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4" name="Straight Connector 123"/>
            <p:cNvCxnSpPr/>
            <p:nvPr/>
          </p:nvCxnSpPr>
          <p:spPr bwMode="auto">
            <a:xfrm>
              <a:off x="5562600" y="50546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5" name="Straight Connector 124"/>
            <p:cNvCxnSpPr/>
            <p:nvPr/>
          </p:nvCxnSpPr>
          <p:spPr bwMode="auto">
            <a:xfrm>
              <a:off x="5562600" y="53823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6" name="Straight Connector 125"/>
            <p:cNvCxnSpPr/>
            <p:nvPr/>
          </p:nvCxnSpPr>
          <p:spPr bwMode="auto">
            <a:xfrm>
              <a:off x="5562600" y="563097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7" name="Straight Connector 126"/>
            <p:cNvCxnSpPr/>
            <p:nvPr/>
          </p:nvCxnSpPr>
          <p:spPr bwMode="auto">
            <a:xfrm>
              <a:off x="5562600" y="579482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8" name="Straight Connector 127"/>
            <p:cNvCxnSpPr/>
            <p:nvPr/>
          </p:nvCxnSpPr>
          <p:spPr bwMode="auto">
            <a:xfrm>
              <a:off x="5562600" y="5877719"/>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9" name="Straight Connector 128"/>
            <p:cNvCxnSpPr/>
            <p:nvPr/>
          </p:nvCxnSpPr>
          <p:spPr bwMode="auto">
            <a:xfrm>
              <a:off x="5562600" y="595868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0" name="Straight Connector 129"/>
            <p:cNvCxnSpPr/>
            <p:nvPr/>
          </p:nvCxnSpPr>
          <p:spPr bwMode="auto">
            <a:xfrm>
              <a:off x="5562600" y="6041571"/>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1" name="Straight Connector 130"/>
            <p:cNvCxnSpPr/>
            <p:nvPr/>
          </p:nvCxnSpPr>
          <p:spPr bwMode="auto">
            <a:xfrm>
              <a:off x="5562600" y="6124462"/>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2" name="Straight Connector 131"/>
            <p:cNvCxnSpPr/>
            <p:nvPr/>
          </p:nvCxnSpPr>
          <p:spPr bwMode="auto">
            <a:xfrm>
              <a:off x="5562600" y="6205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3" name="Straight Connector 132"/>
            <p:cNvCxnSpPr/>
            <p:nvPr/>
          </p:nvCxnSpPr>
          <p:spPr bwMode="auto">
            <a:xfrm>
              <a:off x="5562600" y="6288314"/>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4" name="Straight Connector 133"/>
            <p:cNvCxnSpPr/>
            <p:nvPr/>
          </p:nvCxnSpPr>
          <p:spPr bwMode="auto">
            <a:xfrm>
              <a:off x="5562600" y="637120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5" name="Straight Connector 134"/>
            <p:cNvCxnSpPr/>
            <p:nvPr/>
          </p:nvCxnSpPr>
          <p:spPr bwMode="auto">
            <a:xfrm>
              <a:off x="5562600" y="645409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6" name="Straight Connector 135"/>
            <p:cNvCxnSpPr/>
            <p:nvPr/>
          </p:nvCxnSpPr>
          <p:spPr bwMode="auto">
            <a:xfrm>
              <a:off x="5562600" y="6535057"/>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7" name="Straight Connector 136"/>
            <p:cNvCxnSpPr/>
            <p:nvPr/>
          </p:nvCxnSpPr>
          <p:spPr bwMode="auto">
            <a:xfrm>
              <a:off x="5562600" y="661602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8" name="Straight Connector 137"/>
            <p:cNvCxnSpPr/>
            <p:nvPr/>
          </p:nvCxnSpPr>
          <p:spPr bwMode="auto">
            <a:xfrm>
              <a:off x="5562600" y="669891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9" name="Straight Connector 138"/>
            <p:cNvCxnSpPr/>
            <p:nvPr/>
          </p:nvCxnSpPr>
          <p:spPr bwMode="auto">
            <a:xfrm>
              <a:off x="5562600" y="67818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0" name="Straight Connector 139"/>
            <p:cNvCxnSpPr/>
            <p:nvPr/>
          </p:nvCxnSpPr>
          <p:spPr bwMode="auto">
            <a:xfrm flipH="1" flipV="1">
              <a:off x="55626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1" name="Straight Connector 140"/>
            <p:cNvCxnSpPr/>
            <p:nvPr/>
          </p:nvCxnSpPr>
          <p:spPr bwMode="auto">
            <a:xfrm flipH="1" flipV="1">
              <a:off x="6019800" y="16002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grpSp>
      <p:sp>
        <p:nvSpPr>
          <p:cNvPr id="142" name="Text Box 57"/>
          <p:cNvSpPr txBox="1">
            <a:spLocks noChangeArrowheads="1"/>
          </p:cNvSpPr>
          <p:nvPr/>
        </p:nvSpPr>
        <p:spPr bwMode="auto">
          <a:xfrm>
            <a:off x="6172200" y="5997714"/>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dirty="0" smtClean="0">
                <a:solidFill>
                  <a:srgbClr val="003367"/>
                </a:solidFill>
                <a:cs typeface="Arial" charset="0"/>
              </a:rPr>
              <a:t>An array of numbered </a:t>
            </a:r>
            <a:r>
              <a:rPr lang="en-US" sz="2000" b="1" dirty="0" smtClean="0">
                <a:solidFill>
                  <a:srgbClr val="003367"/>
                </a:solidFill>
                <a:cs typeface="Arial" charset="0"/>
              </a:rPr>
              <a:t>blocks </a:t>
            </a:r>
            <a:r>
              <a:rPr lang="en-US" sz="2000" dirty="0" smtClean="0">
                <a:solidFill>
                  <a:srgbClr val="003367"/>
                </a:solidFill>
                <a:cs typeface="Arial" charset="0"/>
              </a:rPr>
              <a:t>on</a:t>
            </a:r>
            <a:r>
              <a:rPr lang="en-US" sz="2000" b="1" dirty="0" smtClean="0">
                <a:solidFill>
                  <a:srgbClr val="003367"/>
                </a:solidFill>
                <a:cs typeface="Arial" charset="0"/>
              </a:rPr>
              <a:t> storage</a:t>
            </a:r>
            <a:endParaRPr lang="en-US" sz="1800" dirty="0">
              <a:solidFill>
                <a:srgbClr val="003367"/>
              </a:solidFill>
              <a:cs typeface="Arial" charset="0"/>
            </a:endParaRPr>
          </a:p>
        </p:txBody>
      </p:sp>
      <p:sp>
        <p:nvSpPr>
          <p:cNvPr id="152" name="Rectangle 151"/>
          <p:cNvSpPr/>
          <p:nvPr/>
        </p:nvSpPr>
        <p:spPr bwMode="auto">
          <a:xfrm>
            <a:off x="6629400" y="1371600"/>
            <a:ext cx="2286000" cy="4648200"/>
          </a:xfrm>
          <a:prstGeom prst="rect">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000000"/>
              </a:buClr>
              <a:buSzPct val="100000"/>
              <a:buFont typeface="Times New Roman" pitchFamily="16" charset="0"/>
              <a:buNone/>
            </a:pPr>
            <a:endParaRPr lang="en-US" sz="1800" smtClean="0">
              <a:solidFill>
                <a:srgbClr val="37305A"/>
              </a:solidFill>
              <a:cs typeface="Arial" charset="0"/>
            </a:endParaRPr>
          </a:p>
        </p:txBody>
      </p:sp>
      <p:grpSp>
        <p:nvGrpSpPr>
          <p:cNvPr id="153" name="Group 72"/>
          <p:cNvGrpSpPr>
            <a:grpSpLocks/>
          </p:cNvGrpSpPr>
          <p:nvPr/>
        </p:nvGrpSpPr>
        <p:grpSpPr bwMode="auto">
          <a:xfrm>
            <a:off x="7696200" y="3429000"/>
            <a:ext cx="1134749" cy="568325"/>
            <a:chOff x="883" y="1284"/>
            <a:chExt cx="1184" cy="592"/>
          </a:xfrm>
        </p:grpSpPr>
        <p:sp useBgFill="1">
          <p:nvSpPr>
            <p:cNvPr id="154"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155"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useBgFill="1">
          <p:nvSpPr>
            <p:cNvPr id="156"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157"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158"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159" name="Line 78"/>
            <p:cNvSpPr>
              <a:spLocks noChangeShapeType="1"/>
            </p:cNvSpPr>
            <p:nvPr/>
          </p:nvSpPr>
          <p:spPr bwMode="auto">
            <a:xfrm>
              <a:off x="1643" y="1388"/>
              <a:ext cx="166"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0" name="Line 79"/>
            <p:cNvSpPr>
              <a:spLocks noChangeShapeType="1"/>
            </p:cNvSpPr>
            <p:nvPr/>
          </p:nvSpPr>
          <p:spPr bwMode="auto">
            <a:xfrm>
              <a:off x="1627" y="1372"/>
              <a:ext cx="389"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1"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p:nvSpPr>
            <p:cNvPr id="162" name="Line 81"/>
            <p:cNvSpPr>
              <a:spLocks noChangeShapeType="1"/>
            </p:cNvSpPr>
            <p:nvPr/>
          </p:nvSpPr>
          <p:spPr bwMode="auto">
            <a:xfrm>
              <a:off x="1411" y="1403"/>
              <a:ext cx="0" cy="341"/>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3"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4"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5"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6"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7"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8"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9"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
        <p:nvSpPr>
          <p:cNvPr id="171" name="Text Box 57"/>
          <p:cNvSpPr txBox="1">
            <a:spLocks noChangeArrowheads="1"/>
          </p:cNvSpPr>
          <p:nvPr/>
        </p:nvSpPr>
        <p:spPr bwMode="auto">
          <a:xfrm>
            <a:off x="4724400" y="4001869"/>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push</a:t>
            </a:r>
            <a:endParaRPr lang="en-US" sz="1600" dirty="0">
              <a:solidFill>
                <a:srgbClr val="003367"/>
              </a:solidFill>
              <a:cs typeface="Arial" charset="0"/>
            </a:endParaRPr>
          </a:p>
        </p:txBody>
      </p:sp>
      <p:grpSp>
        <p:nvGrpSpPr>
          <p:cNvPr id="172" name="Group 9"/>
          <p:cNvGrpSpPr>
            <a:grpSpLocks/>
          </p:cNvGrpSpPr>
          <p:nvPr/>
        </p:nvGrpSpPr>
        <p:grpSpPr bwMode="auto">
          <a:xfrm>
            <a:off x="915988" y="3200400"/>
            <a:ext cx="600075" cy="600075"/>
            <a:chOff x="4480" y="2017"/>
            <a:chExt cx="576" cy="576"/>
          </a:xfrm>
        </p:grpSpPr>
        <p:sp>
          <p:nvSpPr>
            <p:cNvPr id="173" name="Oval 10"/>
            <p:cNvSpPr>
              <a:spLocks noChangeArrowheads="1"/>
            </p:cNvSpPr>
            <p:nvPr/>
          </p:nvSpPr>
          <p:spPr bwMode="auto">
            <a:xfrm>
              <a:off x="4480" y="2017"/>
              <a:ext cx="576" cy="576"/>
            </a:xfrm>
            <a:prstGeom prst="ellipse">
              <a:avLst/>
            </a:prstGeom>
            <a:solidFill>
              <a:srgbClr val="800080"/>
            </a:solidFill>
            <a:ln w="12700">
              <a:solidFill>
                <a:srgbClr val="0000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74" name="AutoShape 11"/>
            <p:cNvSpPr>
              <a:spLocks noChangeArrowheads="1"/>
            </p:cNvSpPr>
            <p:nvPr/>
          </p:nvSpPr>
          <p:spPr bwMode="auto">
            <a:xfrm flipH="1">
              <a:off x="4680" y="2143"/>
              <a:ext cx="198" cy="337"/>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defTabSz="914400" fontAlgn="auto">
                <a:spcBef>
                  <a:spcPts val="0"/>
                </a:spcBef>
                <a:spcAft>
                  <a:spcPts val="0"/>
                </a:spcAft>
                <a:defRPr/>
              </a:pPr>
              <a:endParaRPr lang="en-US" sz="1800" kern="0">
                <a:solidFill>
                  <a:srgbClr val="000000"/>
                </a:solidFill>
              </a:endParaRPr>
            </a:p>
          </p:txBody>
        </p:sp>
        <p:sp>
          <p:nvSpPr>
            <p:cNvPr id="175" name="AutoShape 12"/>
            <p:cNvSpPr>
              <a:spLocks noChangeArrowheads="1"/>
            </p:cNvSpPr>
            <p:nvPr/>
          </p:nvSpPr>
          <p:spPr bwMode="auto">
            <a:xfrm rot="-8460389">
              <a:off x="4504" y="2095"/>
              <a:ext cx="70" cy="75"/>
            </a:xfrm>
            <a:prstGeom prst="triangle">
              <a:avLst>
                <a:gd name="adj" fmla="val 50000"/>
              </a:avLst>
            </a:prstGeom>
            <a:solidFill>
              <a:srgbClr val="000000"/>
            </a:solidFill>
            <a:ln w="12700">
              <a:solidFill>
                <a:srgbClr val="000000"/>
              </a:solidFill>
              <a:miter lim="800000"/>
              <a:headEnd type="none" w="sm" len="sm"/>
              <a:tailEnd type="none" w="sm" len="sm"/>
            </a:ln>
          </p:spPr>
          <p:txBody>
            <a:bodyPr wrap="none" anchor="ctr"/>
            <a:lstStyle/>
            <a:p>
              <a:pPr defTabSz="914400" fontAlgn="auto">
                <a:spcBef>
                  <a:spcPts val="0"/>
                </a:spcBef>
                <a:spcAft>
                  <a:spcPts val="0"/>
                </a:spcAft>
                <a:defRPr/>
              </a:pPr>
              <a:endParaRPr lang="en-US" sz="1800" kern="0">
                <a:solidFill>
                  <a:srgbClr val="000000"/>
                </a:solidFill>
              </a:endParaRPr>
            </a:p>
          </p:txBody>
        </p:sp>
      </p:grpSp>
      <p:grpSp>
        <p:nvGrpSpPr>
          <p:cNvPr id="178" name="Group 177"/>
          <p:cNvGrpSpPr/>
          <p:nvPr/>
        </p:nvGrpSpPr>
        <p:grpSpPr>
          <a:xfrm>
            <a:off x="915988" y="4191000"/>
            <a:ext cx="684212" cy="661987"/>
            <a:chOff x="3735388" y="4595813"/>
            <a:chExt cx="684212" cy="661987"/>
          </a:xfrm>
        </p:grpSpPr>
        <p:sp>
          <p:nvSpPr>
            <p:cNvPr id="179" name="Oval 24"/>
            <p:cNvSpPr>
              <a:spLocks noChangeArrowheads="1"/>
            </p:cNvSpPr>
            <p:nvPr/>
          </p:nvSpPr>
          <p:spPr bwMode="auto">
            <a:xfrm>
              <a:off x="3735388" y="4595813"/>
              <a:ext cx="684212" cy="661987"/>
            </a:xfrm>
            <a:prstGeom prst="ellipse">
              <a:avLst/>
            </a:prstGeom>
            <a:solidFill>
              <a:schemeClr val="accent5"/>
            </a:solidFill>
            <a:ln w="12700">
              <a:solidFill>
                <a:schemeClr val="tx1"/>
              </a:solidFill>
              <a:round/>
              <a:headEnd type="none" w="sm" len="sm"/>
              <a:tailEnd type="none" w="sm" len="sm"/>
            </a:ln>
          </p:spPr>
          <p:txBody>
            <a:bodyPr wrap="none" anchor="ctr"/>
            <a:lstStyle/>
            <a:p>
              <a:pPr>
                <a:defRPr/>
              </a:pPr>
              <a:endParaRPr lang="en-US">
                <a:solidFill>
                  <a:srgbClr val="37305A"/>
                </a:solidFill>
              </a:endParaRPr>
            </a:p>
          </p:txBody>
        </p:sp>
        <p:sp>
          <p:nvSpPr>
            <p:cNvPr id="180" name="AutoShape 25"/>
            <p:cNvSpPr>
              <a:spLocks noChangeArrowheads="1"/>
            </p:cNvSpPr>
            <p:nvPr/>
          </p:nvSpPr>
          <p:spPr bwMode="auto">
            <a:xfrm flipH="1">
              <a:off x="3973513" y="4741863"/>
              <a:ext cx="234950" cy="387350"/>
            </a:xfrm>
            <a:prstGeom prst="lightningBol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endParaRPr lang="en-US">
                <a:solidFill>
                  <a:srgbClr val="37305A"/>
                </a:solidFill>
              </a:endParaRPr>
            </a:p>
          </p:txBody>
        </p:sp>
        <p:sp>
          <p:nvSpPr>
            <p:cNvPr id="181" name="AutoShape 26"/>
            <p:cNvSpPr>
              <a:spLocks noChangeArrowheads="1"/>
            </p:cNvSpPr>
            <p:nvPr/>
          </p:nvSpPr>
          <p:spPr bwMode="auto">
            <a:xfrm rot="-8460389">
              <a:off x="3763963" y="4683125"/>
              <a:ext cx="82550" cy="88900"/>
            </a:xfrm>
            <a:prstGeom prst="triangle">
              <a:avLst>
                <a:gd name="adj" fmla="val 50000"/>
              </a:avLst>
            </a:prstGeom>
            <a:solidFill>
              <a:schemeClr val="tx1"/>
            </a:solidFill>
            <a:ln w="12700">
              <a:solidFill>
                <a:schemeClr val="tx1"/>
              </a:solidFill>
              <a:miter lim="800000"/>
              <a:headEnd type="none" w="sm" len="sm"/>
              <a:tailEnd type="none" w="sm" len="sm"/>
            </a:ln>
          </p:spPr>
          <p:txBody>
            <a:bodyPr wrap="none" anchor="ctr"/>
            <a:lstStyle/>
            <a:p>
              <a:endParaRPr lang="en-US">
                <a:solidFill>
                  <a:srgbClr val="37305A"/>
                </a:solidFill>
              </a:endParaRPr>
            </a:p>
          </p:txBody>
        </p:sp>
      </p:grpSp>
      <p:sp>
        <p:nvSpPr>
          <p:cNvPr id="182" name="Text Box 57"/>
          <p:cNvSpPr txBox="1">
            <a:spLocks noChangeArrowheads="1"/>
          </p:cNvSpPr>
          <p:nvPr/>
        </p:nvSpPr>
        <p:spPr bwMode="auto">
          <a:xfrm>
            <a:off x="76200" y="4953000"/>
            <a:ext cx="2362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dirty="0">
                <a:solidFill>
                  <a:srgbClr val="003367"/>
                </a:solidFill>
                <a:cs typeface="Arial" charset="0"/>
              </a:rPr>
              <a:t>a</a:t>
            </a:r>
            <a:r>
              <a:rPr lang="en-US" sz="2000" b="1" dirty="0" smtClean="0">
                <a:solidFill>
                  <a:srgbClr val="003367"/>
                </a:solidFill>
                <a:cs typeface="Arial" charset="0"/>
              </a:rPr>
              <a:t>pp threads</a:t>
            </a:r>
          </a:p>
          <a:p>
            <a:pPr algn="ctr" defTabSz="914400" eaLnBrk="1" hangingPunct="1"/>
            <a:r>
              <a:rPr lang="en-US" sz="2000" dirty="0" smtClean="0">
                <a:solidFill>
                  <a:srgbClr val="003367"/>
                </a:solidFill>
                <a:cs typeface="Arial" charset="0"/>
              </a:rPr>
              <a:t>Request </a:t>
            </a:r>
            <a:r>
              <a:rPr lang="en-US" sz="2000" b="1" dirty="0" smtClean="0">
                <a:solidFill>
                  <a:srgbClr val="003367"/>
                </a:solidFill>
                <a:cs typeface="Arial" charset="0"/>
              </a:rPr>
              <a:t>read</a:t>
            </a:r>
            <a:r>
              <a:rPr lang="en-US" sz="2000" dirty="0" smtClean="0">
                <a:solidFill>
                  <a:srgbClr val="003367"/>
                </a:solidFill>
                <a:cs typeface="Arial" charset="0"/>
              </a:rPr>
              <a:t> and </a:t>
            </a:r>
            <a:r>
              <a:rPr lang="en-US" sz="2000" b="1" dirty="0" smtClean="0">
                <a:solidFill>
                  <a:srgbClr val="003367"/>
                </a:solidFill>
                <a:cs typeface="Arial" charset="0"/>
              </a:rPr>
              <a:t>write</a:t>
            </a:r>
            <a:r>
              <a:rPr lang="en-US" sz="2000" dirty="0" smtClean="0">
                <a:solidFill>
                  <a:srgbClr val="003367"/>
                </a:solidFill>
                <a:cs typeface="Arial" charset="0"/>
              </a:rPr>
              <a:t> operations on byte ranges of files</a:t>
            </a:r>
          </a:p>
        </p:txBody>
      </p:sp>
      <p:sp>
        <p:nvSpPr>
          <p:cNvPr id="183" name="AutoShape 16"/>
          <p:cNvSpPr>
            <a:spLocks noChangeArrowheads="1"/>
          </p:cNvSpPr>
          <p:nvPr/>
        </p:nvSpPr>
        <p:spPr bwMode="auto">
          <a:xfrm rot="5400000" flipV="1">
            <a:off x="2018620" y="3391580"/>
            <a:ext cx="219075" cy="598715"/>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4" name="AutoShape 16"/>
          <p:cNvSpPr>
            <a:spLocks noChangeArrowheads="1"/>
          </p:cNvSpPr>
          <p:nvPr/>
        </p:nvSpPr>
        <p:spPr bwMode="auto">
          <a:xfrm rot="5400000">
            <a:off x="2029506" y="3645580"/>
            <a:ext cx="219075" cy="598714"/>
          </a:xfrm>
          <a:prstGeom prst="upArrow">
            <a:avLst>
              <a:gd name="adj1" fmla="val 50000"/>
              <a:gd name="adj2" fmla="val 74784"/>
            </a:avLst>
          </a:prstGeom>
          <a:solidFill>
            <a:srgbClr val="000000"/>
          </a:solidFill>
          <a:ln w="9525">
            <a:solidFill>
              <a:srgbClr val="00000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185" name="Text Box 57"/>
          <p:cNvSpPr txBox="1">
            <a:spLocks noChangeArrowheads="1"/>
          </p:cNvSpPr>
          <p:nvPr/>
        </p:nvSpPr>
        <p:spPr bwMode="auto">
          <a:xfrm>
            <a:off x="4724400" y="3212068"/>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a:solidFill>
                  <a:srgbClr val="003367"/>
                </a:solidFill>
                <a:cs typeface="Arial" charset="0"/>
              </a:rPr>
              <a:t>f</a:t>
            </a:r>
            <a:r>
              <a:rPr lang="en-US" sz="1800" b="1" dirty="0" smtClean="0">
                <a:solidFill>
                  <a:srgbClr val="003367"/>
                </a:solidFill>
                <a:cs typeface="Arial" charset="0"/>
              </a:rPr>
              <a:t>etch</a:t>
            </a:r>
          </a:p>
        </p:txBody>
      </p:sp>
      <p:sp>
        <p:nvSpPr>
          <p:cNvPr id="186" name="Text Box 57"/>
          <p:cNvSpPr txBox="1">
            <a:spLocks noChangeArrowheads="1"/>
          </p:cNvSpPr>
          <p:nvPr/>
        </p:nvSpPr>
        <p:spPr bwMode="auto">
          <a:xfrm>
            <a:off x="1066800" y="3990201"/>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write</a:t>
            </a:r>
            <a:endParaRPr lang="en-US" sz="1600" dirty="0">
              <a:solidFill>
                <a:srgbClr val="003367"/>
              </a:solidFill>
              <a:cs typeface="Arial" charset="0"/>
            </a:endParaRPr>
          </a:p>
        </p:txBody>
      </p:sp>
      <p:sp>
        <p:nvSpPr>
          <p:cNvPr id="187" name="Text Box 57"/>
          <p:cNvSpPr txBox="1">
            <a:spLocks noChangeArrowheads="1"/>
          </p:cNvSpPr>
          <p:nvPr/>
        </p:nvSpPr>
        <p:spPr bwMode="auto">
          <a:xfrm>
            <a:off x="1066800" y="3200400"/>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read</a:t>
            </a:r>
          </a:p>
        </p:txBody>
      </p:sp>
      <p:sp>
        <p:nvSpPr>
          <p:cNvPr id="190" name="Rectangle 4"/>
          <p:cNvSpPr>
            <a:spLocks noChangeArrowheads="1"/>
          </p:cNvSpPr>
          <p:nvPr/>
        </p:nvSpPr>
        <p:spPr bwMode="auto">
          <a:xfrm>
            <a:off x="6934200" y="2286000"/>
            <a:ext cx="685800" cy="45719"/>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191" name="Text Box 57"/>
          <p:cNvSpPr txBox="1">
            <a:spLocks noChangeArrowheads="1"/>
          </p:cNvSpPr>
          <p:nvPr/>
        </p:nvSpPr>
        <p:spPr bwMode="auto">
          <a:xfrm>
            <a:off x="4267200" y="1611868"/>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err="1" smtClean="0">
                <a:solidFill>
                  <a:srgbClr val="003367"/>
                </a:solidFill>
                <a:cs typeface="Arial" charset="0"/>
              </a:rPr>
              <a:t>BlockID</a:t>
            </a:r>
            <a:r>
              <a:rPr lang="en-US" sz="1800" b="1" dirty="0" smtClean="0">
                <a:solidFill>
                  <a:srgbClr val="003367"/>
                </a:solidFill>
                <a:cs typeface="Arial" charset="0"/>
              </a:rPr>
              <a:t> = 12</a:t>
            </a:r>
          </a:p>
        </p:txBody>
      </p:sp>
      <p:sp>
        <p:nvSpPr>
          <p:cNvPr id="192" name="Oval 8"/>
          <p:cNvSpPr>
            <a:spLocks noChangeArrowheads="1"/>
          </p:cNvSpPr>
          <p:nvPr/>
        </p:nvSpPr>
        <p:spPr bwMode="auto">
          <a:xfrm>
            <a:off x="5105400" y="1981200"/>
            <a:ext cx="121285" cy="121227"/>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cxnSp>
        <p:nvCxnSpPr>
          <p:cNvPr id="193" name="AutoShape 14"/>
          <p:cNvCxnSpPr>
            <a:cxnSpLocks noChangeShapeType="1"/>
            <a:stCxn id="192" idx="5"/>
            <a:endCxn id="190" idx="1"/>
          </p:cNvCxnSpPr>
          <p:nvPr/>
        </p:nvCxnSpPr>
        <p:spPr bwMode="auto">
          <a:xfrm>
            <a:off x="5208923" y="2084674"/>
            <a:ext cx="1725277" cy="22418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96" name="AutoShape 14"/>
          <p:cNvCxnSpPr>
            <a:cxnSpLocks noChangeShapeType="1"/>
            <a:stCxn id="192" idx="4"/>
          </p:cNvCxnSpPr>
          <p:nvPr/>
        </p:nvCxnSpPr>
        <p:spPr bwMode="auto">
          <a:xfrm flipH="1">
            <a:off x="4572001" y="2102427"/>
            <a:ext cx="594042" cy="117417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01" name="Rectangle 4"/>
          <p:cNvSpPr>
            <a:spLocks noChangeArrowheads="1"/>
          </p:cNvSpPr>
          <p:nvPr/>
        </p:nvSpPr>
        <p:spPr bwMode="auto">
          <a:xfrm>
            <a:off x="4038600" y="3307081"/>
            <a:ext cx="685800" cy="45719"/>
          </a:xfrm>
          <a:prstGeom prst="rect">
            <a:avLst/>
          </a:prstGeom>
          <a:solidFill>
            <a:srgbClr val="4F81BD"/>
          </a:solidFill>
          <a:ln w="9525">
            <a:solidFill>
              <a:sysClr val="windowText" lastClr="000000"/>
            </a:solidFill>
            <a:miter lim="800000"/>
            <a:headEnd/>
            <a:tailEnd/>
          </a:ln>
        </p:spPr>
        <p:txBody>
          <a:bodyPr wrap="none" anchor="ctr"/>
          <a:lstStyle/>
          <a:p>
            <a:pPr algn="ctr" defTabSz="914400" eaLnBrk="0" fontAlgn="auto" hangingPunct="0">
              <a:spcBef>
                <a:spcPts val="0"/>
              </a:spcBef>
              <a:spcAft>
                <a:spcPts val="0"/>
              </a:spcAft>
              <a:defRPr/>
            </a:pPr>
            <a:endParaRPr lang="en-US" sz="2000" kern="0" dirty="0">
              <a:solidFill>
                <a:srgbClr val="000000"/>
              </a:solidFill>
            </a:endParaRPr>
          </a:p>
        </p:txBody>
      </p:sp>
      <p:sp>
        <p:nvSpPr>
          <p:cNvPr id="202" name="Text Box 57"/>
          <p:cNvSpPr txBox="1">
            <a:spLocks noChangeArrowheads="1"/>
          </p:cNvSpPr>
          <p:nvPr/>
        </p:nvSpPr>
        <p:spPr bwMode="auto">
          <a:xfrm>
            <a:off x="5562600" y="21336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home</a:t>
            </a:r>
          </a:p>
        </p:txBody>
      </p:sp>
      <p:sp>
        <p:nvSpPr>
          <p:cNvPr id="203" name="Text Box 57"/>
          <p:cNvSpPr txBox="1">
            <a:spLocks noChangeArrowheads="1"/>
          </p:cNvSpPr>
          <p:nvPr/>
        </p:nvSpPr>
        <p:spPr bwMode="auto">
          <a:xfrm>
            <a:off x="4876800" y="25146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cached</a:t>
            </a:r>
          </a:p>
        </p:txBody>
      </p:sp>
      <p:grpSp>
        <p:nvGrpSpPr>
          <p:cNvPr id="251" name="Group 250"/>
          <p:cNvGrpSpPr/>
          <p:nvPr/>
        </p:nvGrpSpPr>
        <p:grpSpPr>
          <a:xfrm>
            <a:off x="3200400" y="3505200"/>
            <a:ext cx="481555" cy="565150"/>
            <a:chOff x="1430338" y="1949450"/>
            <a:chExt cx="2597150" cy="3048000"/>
          </a:xfrm>
        </p:grpSpPr>
        <p:sp>
          <p:nvSpPr>
            <p:cNvPr id="204" name="Rectangle 2"/>
            <p:cNvSpPr>
              <a:spLocks noChangeArrowheads="1"/>
            </p:cNvSpPr>
            <p:nvPr/>
          </p:nvSpPr>
          <p:spPr bwMode="auto">
            <a:xfrm>
              <a:off x="1430338" y="3473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05" name="Rectangle 3"/>
            <p:cNvSpPr>
              <a:spLocks noChangeArrowheads="1"/>
            </p:cNvSpPr>
            <p:nvPr/>
          </p:nvSpPr>
          <p:spPr bwMode="auto">
            <a:xfrm>
              <a:off x="1430338" y="4616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06" name="Rectangle 4"/>
            <p:cNvSpPr>
              <a:spLocks noChangeArrowheads="1"/>
            </p:cNvSpPr>
            <p:nvPr/>
          </p:nvSpPr>
          <p:spPr bwMode="auto">
            <a:xfrm>
              <a:off x="1430338" y="3854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07" name="Rectangle 5"/>
            <p:cNvSpPr>
              <a:spLocks noChangeArrowheads="1"/>
            </p:cNvSpPr>
            <p:nvPr/>
          </p:nvSpPr>
          <p:spPr bwMode="auto">
            <a:xfrm>
              <a:off x="1430338" y="4235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08" name="Oval 6"/>
            <p:cNvSpPr>
              <a:spLocks noChangeArrowheads="1"/>
            </p:cNvSpPr>
            <p:nvPr/>
          </p:nvSpPr>
          <p:spPr bwMode="auto">
            <a:xfrm>
              <a:off x="2655888" y="351790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09" name="AutoShape 7"/>
            <p:cNvCxnSpPr>
              <a:cxnSpLocks noChangeShapeType="1"/>
              <a:endCxn id="208" idx="2"/>
            </p:cNvCxnSpPr>
            <p:nvPr/>
          </p:nvCxnSpPr>
          <p:spPr bwMode="auto">
            <a:xfrm>
              <a:off x="1881188" y="366712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10" name="Group 8"/>
            <p:cNvGrpSpPr>
              <a:grpSpLocks/>
            </p:cNvGrpSpPr>
            <p:nvPr/>
          </p:nvGrpSpPr>
          <p:grpSpPr bwMode="auto">
            <a:xfrm>
              <a:off x="1881188" y="4654550"/>
              <a:ext cx="536575" cy="298450"/>
              <a:chOff x="2108" y="3118"/>
              <a:chExt cx="338" cy="188"/>
            </a:xfrm>
          </p:grpSpPr>
          <p:sp>
            <p:nvSpPr>
              <p:cNvPr id="211" name="Oval 9"/>
              <p:cNvSpPr>
                <a:spLocks noChangeArrowheads="1"/>
              </p:cNvSpPr>
              <p:nvPr/>
            </p:nvSpPr>
            <p:spPr bwMode="auto">
              <a:xfrm>
                <a:off x="2258" y="3118"/>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12" name="AutoShape 10"/>
              <p:cNvCxnSpPr>
                <a:cxnSpLocks noChangeShapeType="1"/>
                <a:endCxn id="211" idx="2"/>
              </p:cNvCxnSpPr>
              <p:nvPr/>
            </p:nvCxnSpPr>
            <p:spPr bwMode="auto">
              <a:xfrm>
                <a:off x="2108" y="321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213" name="Rectangle 11"/>
            <p:cNvSpPr>
              <a:spLocks noChangeArrowheads="1"/>
            </p:cNvSpPr>
            <p:nvPr/>
          </p:nvSpPr>
          <p:spPr bwMode="auto">
            <a:xfrm>
              <a:off x="1430338" y="1949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14" name="Rectangle 12"/>
            <p:cNvSpPr>
              <a:spLocks noChangeArrowheads="1"/>
            </p:cNvSpPr>
            <p:nvPr/>
          </p:nvSpPr>
          <p:spPr bwMode="auto">
            <a:xfrm>
              <a:off x="1430338" y="3092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15" name="Rectangle 13"/>
            <p:cNvSpPr>
              <a:spLocks noChangeArrowheads="1"/>
            </p:cNvSpPr>
            <p:nvPr/>
          </p:nvSpPr>
          <p:spPr bwMode="auto">
            <a:xfrm>
              <a:off x="1430338" y="2330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16" name="Rectangle 14"/>
            <p:cNvSpPr>
              <a:spLocks noChangeArrowheads="1"/>
            </p:cNvSpPr>
            <p:nvPr/>
          </p:nvSpPr>
          <p:spPr bwMode="auto">
            <a:xfrm>
              <a:off x="1430338" y="2711450"/>
              <a:ext cx="457200" cy="3810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37305A"/>
                </a:solidFill>
              </a:endParaRPr>
            </a:p>
          </p:txBody>
        </p:sp>
        <p:sp>
          <p:nvSpPr>
            <p:cNvPr id="217" name="Oval 15"/>
            <p:cNvSpPr>
              <a:spLocks noChangeArrowheads="1"/>
            </p:cNvSpPr>
            <p:nvPr/>
          </p:nvSpPr>
          <p:spPr bwMode="auto">
            <a:xfrm>
              <a:off x="2119313" y="199390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18" name="AutoShape 16"/>
            <p:cNvCxnSpPr>
              <a:cxnSpLocks noChangeShapeType="1"/>
              <a:stCxn id="217" idx="6"/>
              <a:endCxn id="224" idx="2"/>
            </p:cNvCxnSpPr>
            <p:nvPr/>
          </p:nvCxnSpPr>
          <p:spPr bwMode="auto">
            <a:xfrm>
              <a:off x="2417763" y="214312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19" name="AutoShape 17"/>
            <p:cNvCxnSpPr>
              <a:cxnSpLocks noChangeShapeType="1"/>
            </p:cNvCxnSpPr>
            <p:nvPr/>
          </p:nvCxnSpPr>
          <p:spPr bwMode="auto">
            <a:xfrm>
              <a:off x="1881188" y="214312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0" name="Oval 18"/>
            <p:cNvSpPr>
              <a:spLocks noChangeArrowheads="1"/>
            </p:cNvSpPr>
            <p:nvPr/>
          </p:nvSpPr>
          <p:spPr bwMode="auto">
            <a:xfrm>
              <a:off x="2119313" y="3130550"/>
              <a:ext cx="298450" cy="298450"/>
            </a:xfrm>
            <a:prstGeom prst="ellipse">
              <a:avLst/>
            </a:prstGeom>
            <a:noFill/>
            <a:ln w="15875">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21" name="AutoShape 19"/>
            <p:cNvCxnSpPr>
              <a:cxnSpLocks noChangeShapeType="1"/>
              <a:endCxn id="220" idx="2"/>
            </p:cNvCxnSpPr>
            <p:nvPr/>
          </p:nvCxnSpPr>
          <p:spPr bwMode="auto">
            <a:xfrm>
              <a:off x="1873250" y="327977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2" name="Oval 20"/>
            <p:cNvSpPr>
              <a:spLocks noChangeArrowheads="1"/>
            </p:cNvSpPr>
            <p:nvPr/>
          </p:nvSpPr>
          <p:spPr bwMode="auto">
            <a:xfrm>
              <a:off x="2119313" y="24130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23" name="AutoShape 21"/>
            <p:cNvCxnSpPr>
              <a:cxnSpLocks noChangeShapeType="1"/>
              <a:endCxn id="222" idx="2"/>
            </p:cNvCxnSpPr>
            <p:nvPr/>
          </p:nvCxnSpPr>
          <p:spPr bwMode="auto">
            <a:xfrm>
              <a:off x="1881188" y="256222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4" name="Oval 22"/>
            <p:cNvSpPr>
              <a:spLocks noChangeArrowheads="1"/>
            </p:cNvSpPr>
            <p:nvPr/>
          </p:nvSpPr>
          <p:spPr bwMode="auto">
            <a:xfrm>
              <a:off x="3192463" y="1993900"/>
              <a:ext cx="298450" cy="298450"/>
            </a:xfrm>
            <a:prstGeom prst="ellipse">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sp>
          <p:nvSpPr>
            <p:cNvPr id="225" name="Oval 23"/>
            <p:cNvSpPr>
              <a:spLocks noChangeArrowheads="1"/>
            </p:cNvSpPr>
            <p:nvPr/>
          </p:nvSpPr>
          <p:spPr bwMode="auto">
            <a:xfrm>
              <a:off x="2655888" y="2752725"/>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26" name="AutoShape 24"/>
            <p:cNvCxnSpPr>
              <a:cxnSpLocks noChangeShapeType="1"/>
              <a:endCxn id="225" idx="2"/>
            </p:cNvCxnSpPr>
            <p:nvPr/>
          </p:nvCxnSpPr>
          <p:spPr bwMode="auto">
            <a:xfrm>
              <a:off x="1887538" y="2901950"/>
              <a:ext cx="76041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7" name="Oval 25"/>
            <p:cNvSpPr>
              <a:spLocks noChangeArrowheads="1"/>
            </p:cNvSpPr>
            <p:nvPr/>
          </p:nvSpPr>
          <p:spPr bwMode="auto">
            <a:xfrm>
              <a:off x="3729038" y="3937000"/>
              <a:ext cx="298450" cy="298450"/>
            </a:xfrm>
            <a:prstGeom prst="ellipse">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28" name="AutoShape 26"/>
            <p:cNvCxnSpPr>
              <a:cxnSpLocks noChangeShapeType="1"/>
            </p:cNvCxnSpPr>
            <p:nvPr/>
          </p:nvCxnSpPr>
          <p:spPr bwMode="auto">
            <a:xfrm>
              <a:off x="1887538" y="4086225"/>
              <a:ext cx="1841500" cy="1588"/>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29" name="Oval 27"/>
            <p:cNvSpPr>
              <a:spLocks noChangeArrowheads="1"/>
            </p:cNvSpPr>
            <p:nvPr/>
          </p:nvSpPr>
          <p:spPr bwMode="auto">
            <a:xfrm>
              <a:off x="2655888" y="2413000"/>
              <a:ext cx="298450" cy="298450"/>
            </a:xfrm>
            <a:prstGeom prst="ellipse">
              <a:avLst/>
            </a:prstGeom>
            <a:noFill/>
            <a:ln w="15875">
              <a:solidFill>
                <a:srgbClr val="008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sp>
          <p:nvSpPr>
            <p:cNvPr id="230" name="Oval 28"/>
            <p:cNvSpPr>
              <a:spLocks noChangeArrowheads="1"/>
            </p:cNvSpPr>
            <p:nvPr/>
          </p:nvSpPr>
          <p:spPr bwMode="auto">
            <a:xfrm>
              <a:off x="3192463" y="2413000"/>
              <a:ext cx="298450" cy="298450"/>
            </a:xfrm>
            <a:prstGeom prst="ellipse">
              <a:avLst/>
            </a:prstGeom>
            <a:solidFill>
              <a:schemeClr val="accent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31" name="AutoShape 29"/>
            <p:cNvCxnSpPr>
              <a:cxnSpLocks noChangeShapeType="1"/>
              <a:stCxn id="229" idx="6"/>
              <a:endCxn id="230" idx="2"/>
            </p:cNvCxnSpPr>
            <p:nvPr/>
          </p:nvCxnSpPr>
          <p:spPr bwMode="auto">
            <a:xfrm>
              <a:off x="2962275" y="2562225"/>
              <a:ext cx="230188"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32" name="AutoShape 30"/>
            <p:cNvCxnSpPr>
              <a:cxnSpLocks noChangeShapeType="1"/>
              <a:stCxn id="222" idx="6"/>
              <a:endCxn id="229" idx="2"/>
            </p:cNvCxnSpPr>
            <p:nvPr/>
          </p:nvCxnSpPr>
          <p:spPr bwMode="auto">
            <a:xfrm>
              <a:off x="2417763" y="2562225"/>
              <a:ext cx="230187"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33" name="Oval 31"/>
            <p:cNvSpPr>
              <a:spLocks noChangeArrowheads="1"/>
            </p:cNvSpPr>
            <p:nvPr/>
          </p:nvSpPr>
          <p:spPr bwMode="auto">
            <a:xfrm>
              <a:off x="2125663" y="4276725"/>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34" name="AutoShape 32"/>
            <p:cNvCxnSpPr>
              <a:cxnSpLocks noChangeShapeType="1"/>
            </p:cNvCxnSpPr>
            <p:nvPr/>
          </p:nvCxnSpPr>
          <p:spPr bwMode="auto">
            <a:xfrm>
              <a:off x="1887538" y="4425950"/>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35" name="Oval 33"/>
            <p:cNvSpPr>
              <a:spLocks noChangeArrowheads="1"/>
            </p:cNvSpPr>
            <p:nvPr/>
          </p:nvSpPr>
          <p:spPr bwMode="auto">
            <a:xfrm>
              <a:off x="2655888" y="3130550"/>
              <a:ext cx="298450" cy="298450"/>
            </a:xfrm>
            <a:prstGeom prst="ellipse">
              <a:avLst/>
            </a:prstGeom>
            <a:solidFill>
              <a:srgbClr val="80008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sp>
          <p:nvSpPr>
            <p:cNvPr id="236" name="Oval 34"/>
            <p:cNvSpPr>
              <a:spLocks noChangeArrowheads="1"/>
            </p:cNvSpPr>
            <p:nvPr/>
          </p:nvSpPr>
          <p:spPr bwMode="auto">
            <a:xfrm>
              <a:off x="3192463" y="313055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37" name="AutoShape 35"/>
            <p:cNvCxnSpPr>
              <a:cxnSpLocks noChangeShapeType="1"/>
              <a:stCxn id="235" idx="6"/>
              <a:endCxn id="236" idx="2"/>
            </p:cNvCxnSpPr>
            <p:nvPr/>
          </p:nvCxnSpPr>
          <p:spPr bwMode="auto">
            <a:xfrm>
              <a:off x="2954338" y="3279775"/>
              <a:ext cx="230187"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38" name="AutoShape 36"/>
            <p:cNvCxnSpPr>
              <a:cxnSpLocks noChangeShapeType="1"/>
            </p:cNvCxnSpPr>
            <p:nvPr/>
          </p:nvCxnSpPr>
          <p:spPr bwMode="auto">
            <a:xfrm>
              <a:off x="2417763" y="3279775"/>
              <a:ext cx="238125"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39" name="Group 37"/>
            <p:cNvGrpSpPr>
              <a:grpSpLocks/>
            </p:cNvGrpSpPr>
            <p:nvPr/>
          </p:nvGrpSpPr>
          <p:grpSpPr bwMode="auto">
            <a:xfrm>
              <a:off x="2960688" y="3517900"/>
              <a:ext cx="536575" cy="298450"/>
              <a:chOff x="2108" y="3118"/>
              <a:chExt cx="338" cy="188"/>
            </a:xfrm>
          </p:grpSpPr>
          <p:sp>
            <p:nvSpPr>
              <p:cNvPr id="240" name="Oval 38"/>
              <p:cNvSpPr>
                <a:spLocks noChangeArrowheads="1"/>
              </p:cNvSpPr>
              <p:nvPr/>
            </p:nvSpPr>
            <p:spPr bwMode="auto">
              <a:xfrm>
                <a:off x="2258" y="3118"/>
                <a:ext cx="188" cy="188"/>
              </a:xfrm>
              <a:prstGeom prst="ellipse">
                <a:avLst/>
              </a:prstGeom>
              <a:solidFill>
                <a:srgbClr val="008000"/>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spAutoFit/>
              </a:bodyPr>
              <a:lstStyle/>
              <a:p>
                <a:endParaRPr lang="en-US">
                  <a:solidFill>
                    <a:srgbClr val="37305A"/>
                  </a:solidFill>
                </a:endParaRPr>
              </a:p>
            </p:txBody>
          </p:sp>
          <p:cxnSp>
            <p:nvCxnSpPr>
              <p:cNvPr id="241" name="AutoShape 39"/>
              <p:cNvCxnSpPr>
                <a:cxnSpLocks noChangeShapeType="1"/>
                <a:endCxn id="240" idx="2"/>
              </p:cNvCxnSpPr>
              <p:nvPr/>
            </p:nvCxnSpPr>
            <p:spPr bwMode="auto">
              <a:xfrm>
                <a:off x="2108" y="3212"/>
                <a:ext cx="150"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242" name="Oval 40"/>
            <p:cNvSpPr>
              <a:spLocks noChangeArrowheads="1"/>
            </p:cNvSpPr>
            <p:nvPr/>
          </p:nvSpPr>
          <p:spPr bwMode="auto">
            <a:xfrm>
              <a:off x="3198813" y="4654550"/>
              <a:ext cx="298450" cy="298450"/>
            </a:xfrm>
            <a:prstGeom prst="ellipse">
              <a:avLst/>
            </a:prstGeom>
            <a:noFill/>
            <a:ln w="15875">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37305A"/>
                </a:solidFill>
              </a:endParaRPr>
            </a:p>
          </p:txBody>
        </p:sp>
        <p:cxnSp>
          <p:nvCxnSpPr>
            <p:cNvPr id="243" name="AutoShape 41"/>
            <p:cNvCxnSpPr>
              <a:cxnSpLocks noChangeShapeType="1"/>
              <a:endCxn id="242" idx="2"/>
            </p:cNvCxnSpPr>
            <p:nvPr/>
          </p:nvCxnSpPr>
          <p:spPr bwMode="auto">
            <a:xfrm>
              <a:off x="2424113" y="4803775"/>
              <a:ext cx="766762" cy="0"/>
            </a:xfrm>
            <a:prstGeom prst="straightConnector1">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44" name="AutoShape 42"/>
            <p:cNvCxnSpPr>
              <a:cxnSpLocks noChangeShapeType="1"/>
              <a:stCxn id="224" idx="4"/>
              <a:endCxn id="229" idx="7"/>
            </p:cNvCxnSpPr>
            <p:nvPr/>
          </p:nvCxnSpPr>
          <p:spPr bwMode="auto">
            <a:xfrm rot="5400000">
              <a:off x="3051175" y="2159001"/>
              <a:ext cx="149225" cy="431800"/>
            </a:xfrm>
            <a:prstGeom prst="curvedConnector3">
              <a:avLst>
                <a:gd name="adj1" fmla="val 35106"/>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45" name="AutoShape 43"/>
            <p:cNvCxnSpPr>
              <a:cxnSpLocks noChangeShapeType="1"/>
              <a:stCxn id="229" idx="4"/>
              <a:endCxn id="225" idx="0"/>
            </p:cNvCxnSpPr>
            <p:nvPr/>
          </p:nvCxnSpPr>
          <p:spPr bwMode="auto">
            <a:xfrm rot="5400000">
              <a:off x="2792413" y="2732088"/>
              <a:ext cx="25400" cy="0"/>
            </a:xfrm>
            <a:prstGeom prst="straightConnector1">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46" name="AutoShape 44"/>
            <p:cNvCxnSpPr>
              <a:cxnSpLocks noChangeShapeType="1"/>
              <a:stCxn id="225" idx="4"/>
              <a:endCxn id="220" idx="7"/>
            </p:cNvCxnSpPr>
            <p:nvPr/>
          </p:nvCxnSpPr>
          <p:spPr bwMode="auto">
            <a:xfrm rot="5400000">
              <a:off x="2535238" y="2897188"/>
              <a:ext cx="107950" cy="431800"/>
            </a:xfrm>
            <a:prstGeom prst="curvedConnector3">
              <a:avLst>
                <a:gd name="adj1" fmla="val 29412"/>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47" name="AutoShape 45"/>
            <p:cNvCxnSpPr>
              <a:cxnSpLocks noChangeShapeType="1"/>
              <a:stCxn id="220" idx="5"/>
              <a:endCxn id="208" idx="1"/>
            </p:cNvCxnSpPr>
            <p:nvPr/>
          </p:nvCxnSpPr>
          <p:spPr bwMode="auto">
            <a:xfrm rot="16200000" flipH="1">
              <a:off x="2455863" y="3309938"/>
              <a:ext cx="161925" cy="32702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48" name="AutoShape 46"/>
            <p:cNvCxnSpPr>
              <a:cxnSpLocks noChangeShapeType="1"/>
              <a:stCxn id="208" idx="7"/>
              <a:endCxn id="236" idx="3"/>
            </p:cNvCxnSpPr>
            <p:nvPr/>
          </p:nvCxnSpPr>
          <p:spPr bwMode="auto">
            <a:xfrm rot="16200000">
              <a:off x="2992438" y="3309938"/>
              <a:ext cx="161925" cy="32702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49" name="AutoShape 47"/>
            <p:cNvCxnSpPr>
              <a:cxnSpLocks noChangeShapeType="1"/>
              <a:stCxn id="236" idx="5"/>
              <a:endCxn id="227" idx="0"/>
            </p:cNvCxnSpPr>
            <p:nvPr/>
          </p:nvCxnSpPr>
          <p:spPr bwMode="auto">
            <a:xfrm rot="16200000" flipH="1">
              <a:off x="3394075" y="3444876"/>
              <a:ext cx="536575" cy="431800"/>
            </a:xfrm>
            <a:prstGeom prst="curvedConnector3">
              <a:avLst>
                <a:gd name="adj1" fmla="val 54144"/>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cxnSp>
          <p:nvCxnSpPr>
            <p:cNvPr id="250" name="AutoShape 48"/>
            <p:cNvCxnSpPr>
              <a:cxnSpLocks noChangeShapeType="1"/>
              <a:stCxn id="227" idx="3"/>
              <a:endCxn id="242" idx="7"/>
            </p:cNvCxnSpPr>
            <p:nvPr/>
          </p:nvCxnSpPr>
          <p:spPr bwMode="auto">
            <a:xfrm rot="5400000">
              <a:off x="3367088" y="4284663"/>
              <a:ext cx="492125" cy="320675"/>
            </a:xfrm>
            <a:prstGeom prst="curvedConnector3">
              <a:avLst>
                <a:gd name="adj1" fmla="val 50000"/>
              </a:avLst>
            </a:prstGeom>
            <a:noFill/>
            <a:ln w="15875">
              <a:solidFill>
                <a:srgbClr val="003366"/>
              </a:solidFill>
              <a:round/>
              <a:headEnd type="none" w="sm" len="sm"/>
              <a:tailEnd type="triangle" w="sm" len="sm"/>
            </a:ln>
            <a:extLst>
              <a:ext uri="{909E8E84-426E-40dd-AFC4-6F175D3DCCD1}">
                <a14:hiddenFill xmlns:a14="http://schemas.microsoft.com/office/drawing/2010/main">
                  <a:noFill/>
                </a14:hiddenFill>
              </a:ext>
            </a:extLst>
          </p:spPr>
        </p:cxnSp>
      </p:grpSp>
      <p:cxnSp>
        <p:nvCxnSpPr>
          <p:cNvPr id="252" name="AutoShape 14"/>
          <p:cNvCxnSpPr>
            <a:cxnSpLocks noChangeShapeType="1"/>
          </p:cNvCxnSpPr>
          <p:nvPr/>
        </p:nvCxnSpPr>
        <p:spPr bwMode="auto">
          <a:xfrm flipV="1">
            <a:off x="3581400" y="3505200"/>
            <a:ext cx="457200" cy="1524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55" name="AutoShape 14"/>
          <p:cNvCxnSpPr>
            <a:cxnSpLocks noChangeShapeType="1"/>
          </p:cNvCxnSpPr>
          <p:nvPr/>
        </p:nvCxnSpPr>
        <p:spPr bwMode="auto">
          <a:xfrm>
            <a:off x="3657600" y="3733800"/>
            <a:ext cx="381000" cy="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58" name="AutoShape 14"/>
          <p:cNvCxnSpPr>
            <a:cxnSpLocks noChangeShapeType="1"/>
          </p:cNvCxnSpPr>
          <p:nvPr/>
        </p:nvCxnSpPr>
        <p:spPr bwMode="auto">
          <a:xfrm flipV="1">
            <a:off x="3581400" y="3352800"/>
            <a:ext cx="457200" cy="1524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59" name="AutoShape 14"/>
          <p:cNvCxnSpPr>
            <a:cxnSpLocks noChangeShapeType="1"/>
          </p:cNvCxnSpPr>
          <p:nvPr/>
        </p:nvCxnSpPr>
        <p:spPr bwMode="auto">
          <a:xfrm>
            <a:off x="3657600" y="3886200"/>
            <a:ext cx="381000" cy="1524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62" name="Text Box 57"/>
          <p:cNvSpPr txBox="1">
            <a:spLocks noChangeArrowheads="1"/>
          </p:cNvSpPr>
          <p:nvPr/>
        </p:nvSpPr>
        <p:spPr bwMode="auto">
          <a:xfrm>
            <a:off x="762000" y="1752600"/>
            <a:ext cx="175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Cache directory (hash table)</a:t>
            </a:r>
          </a:p>
        </p:txBody>
      </p:sp>
      <p:cxnSp>
        <p:nvCxnSpPr>
          <p:cNvPr id="264" name="Curved Connector 263"/>
          <p:cNvCxnSpPr>
            <a:stCxn id="262" idx="2"/>
            <a:endCxn id="213" idx="0"/>
          </p:cNvCxnSpPr>
          <p:nvPr/>
        </p:nvCxnSpPr>
        <p:spPr bwMode="auto">
          <a:xfrm rot="16200000" flipH="1">
            <a:off x="2025908" y="2288321"/>
            <a:ext cx="829270" cy="1604487"/>
          </a:xfrm>
          <a:prstGeom prst="curvedConnector3">
            <a:avLst>
              <a:gd name="adj1" fmla="val 50000"/>
            </a:avLst>
          </a:prstGeom>
          <a:solidFill>
            <a:srgbClr val="00B8FF"/>
          </a:solidFill>
          <a:ln w="9525" cap="flat" cmpd="sng" algn="ctr">
            <a:solidFill>
              <a:schemeClr val="tx1"/>
            </a:solidFill>
            <a:prstDash val="solid"/>
            <a:round/>
            <a:headEnd type="none" w="med" len="med"/>
            <a:tailEnd type="arrow"/>
          </a:ln>
          <a:effectLst/>
        </p:spPr>
      </p:cxnSp>
      <p:sp>
        <p:nvSpPr>
          <p:cNvPr id="270" name="Text Box 57"/>
          <p:cNvSpPr txBox="1">
            <a:spLocks noChangeArrowheads="1"/>
          </p:cNvSpPr>
          <p:nvPr/>
        </p:nvSpPr>
        <p:spPr bwMode="auto">
          <a:xfrm>
            <a:off x="7239000" y="1295400"/>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err="1" smtClean="0">
                <a:solidFill>
                  <a:srgbClr val="003367"/>
                </a:solidFill>
                <a:cs typeface="Arial" charset="0"/>
              </a:rPr>
              <a:t>BlockID</a:t>
            </a:r>
            <a:endParaRPr lang="en-US" sz="1800" b="1" dirty="0" smtClean="0">
              <a:solidFill>
                <a:srgbClr val="003367"/>
              </a:solidFill>
              <a:cs typeface="Arial" charset="0"/>
            </a:endParaRPr>
          </a:p>
        </p:txBody>
      </p:sp>
      <p:sp>
        <p:nvSpPr>
          <p:cNvPr id="271" name="Text Box 57"/>
          <p:cNvSpPr txBox="1">
            <a:spLocks noChangeArrowheads="1"/>
          </p:cNvSpPr>
          <p:nvPr/>
        </p:nvSpPr>
        <p:spPr bwMode="auto">
          <a:xfrm>
            <a:off x="7848600" y="1688068"/>
            <a:ext cx="30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5</a:t>
            </a:r>
          </a:p>
        </p:txBody>
      </p:sp>
      <p:sp>
        <p:nvSpPr>
          <p:cNvPr id="272" name="Text Box 57"/>
          <p:cNvSpPr txBox="1">
            <a:spLocks noChangeArrowheads="1"/>
          </p:cNvSpPr>
          <p:nvPr/>
        </p:nvSpPr>
        <p:spPr bwMode="auto">
          <a:xfrm>
            <a:off x="7772400" y="1981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10</a:t>
            </a:r>
          </a:p>
        </p:txBody>
      </p:sp>
      <p:sp>
        <p:nvSpPr>
          <p:cNvPr id="273" name="Text Box 57"/>
          <p:cNvSpPr txBox="1">
            <a:spLocks noChangeArrowheads="1"/>
          </p:cNvSpPr>
          <p:nvPr/>
        </p:nvSpPr>
        <p:spPr bwMode="auto">
          <a:xfrm>
            <a:off x="7772400" y="22860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15</a:t>
            </a:r>
          </a:p>
        </p:txBody>
      </p:sp>
      <p:sp>
        <p:nvSpPr>
          <p:cNvPr id="274" name="Text Box 57"/>
          <p:cNvSpPr txBox="1">
            <a:spLocks noChangeArrowheads="1"/>
          </p:cNvSpPr>
          <p:nvPr/>
        </p:nvSpPr>
        <p:spPr bwMode="auto">
          <a:xfrm>
            <a:off x="7772400" y="26024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20</a:t>
            </a:r>
          </a:p>
        </p:txBody>
      </p:sp>
      <p:sp>
        <p:nvSpPr>
          <p:cNvPr id="275" name="AutoShape 50"/>
          <p:cNvSpPr>
            <a:spLocks noChangeArrowheads="1"/>
          </p:cNvSpPr>
          <p:nvPr/>
        </p:nvSpPr>
        <p:spPr bwMode="auto">
          <a:xfrm>
            <a:off x="2895600" y="3521250"/>
            <a:ext cx="246061" cy="2887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wrap="square" anchor="ctr">
            <a:spAutoFit/>
          </a:bodyPr>
          <a:lstStyle/>
          <a:p>
            <a:endParaRPr lang="en-US">
              <a:solidFill>
                <a:srgbClr val="37305A"/>
              </a:solidFill>
            </a:endParaRPr>
          </a:p>
        </p:txBody>
      </p:sp>
      <p:sp>
        <p:nvSpPr>
          <p:cNvPr id="277" name="Text Box 57"/>
          <p:cNvSpPr txBox="1">
            <a:spLocks noChangeArrowheads="1"/>
          </p:cNvSpPr>
          <p:nvPr/>
        </p:nvSpPr>
        <p:spPr bwMode="auto">
          <a:xfrm>
            <a:off x="2438400" y="1619071"/>
            <a:ext cx="190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dirty="0" smtClean="0">
                <a:solidFill>
                  <a:srgbClr val="003367"/>
                </a:solidFill>
                <a:cs typeface="Arial" charset="0"/>
              </a:rPr>
              <a:t>Buffer headers</a:t>
            </a:r>
          </a:p>
          <a:p>
            <a:pPr algn="ctr" defTabSz="914400" eaLnBrk="1" hangingPunct="1"/>
            <a:r>
              <a:rPr lang="en-US" sz="1800" dirty="0">
                <a:solidFill>
                  <a:srgbClr val="003367"/>
                </a:solidFill>
                <a:cs typeface="Arial" charset="0"/>
              </a:rPr>
              <a:t>d</a:t>
            </a:r>
            <a:r>
              <a:rPr lang="en-US" sz="1800" dirty="0" smtClean="0">
                <a:solidFill>
                  <a:srgbClr val="003367"/>
                </a:solidFill>
                <a:cs typeface="Arial" charset="0"/>
              </a:rPr>
              <a:t>escribe contents of buffers</a:t>
            </a:r>
          </a:p>
        </p:txBody>
      </p:sp>
      <p:cxnSp>
        <p:nvCxnSpPr>
          <p:cNvPr id="278" name="Curved Connector 277"/>
          <p:cNvCxnSpPr>
            <a:endCxn id="224" idx="2"/>
          </p:cNvCxnSpPr>
          <p:nvPr/>
        </p:nvCxnSpPr>
        <p:spPr bwMode="auto">
          <a:xfrm rot="5400000">
            <a:off x="3231510" y="2886418"/>
            <a:ext cx="950311" cy="359075"/>
          </a:xfrm>
          <a:prstGeom prst="curvedConnector4">
            <a:avLst>
              <a:gd name="adj1" fmla="val 48544"/>
              <a:gd name="adj2" fmla="val 163664"/>
            </a:avLst>
          </a:prstGeom>
          <a:solidFill>
            <a:srgbClr val="00B8FF"/>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638567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load spreading</a:t>
            </a:r>
            <a:endParaRPr lang="en-US" dirty="0"/>
          </a:p>
        </p:txBody>
      </p:sp>
      <p:sp>
        <p:nvSpPr>
          <p:cNvPr id="3" name="Content Placeholder 2"/>
          <p:cNvSpPr>
            <a:spLocks noGrp="1"/>
          </p:cNvSpPr>
          <p:nvPr>
            <p:ph idx="1"/>
          </p:nvPr>
        </p:nvSpPr>
        <p:spPr>
          <a:xfrm>
            <a:off x="457200" y="1447800"/>
            <a:ext cx="8226425" cy="4953000"/>
          </a:xfrm>
        </p:spPr>
        <p:txBody>
          <a:bodyPr/>
          <a:lstStyle/>
          <a:p>
            <a:r>
              <a:rPr lang="en-US" dirty="0" smtClean="0"/>
              <a:t>Spread (“deal”) the data across a set of storage units.</a:t>
            </a:r>
          </a:p>
          <a:p>
            <a:pPr lvl="1"/>
            <a:r>
              <a:rPr lang="en-US" dirty="0"/>
              <a:t>Make </a:t>
            </a:r>
            <a:r>
              <a:rPr lang="en-US" dirty="0" smtClean="0"/>
              <a:t>it “look like one big unit”, e.g., “one big disk”.</a:t>
            </a:r>
          </a:p>
          <a:p>
            <a:pPr lvl="1"/>
            <a:r>
              <a:rPr lang="en-US" dirty="0" smtClean="0"/>
              <a:t>Redirect requests for a data item to the right unit.</a:t>
            </a:r>
          </a:p>
          <a:p>
            <a:r>
              <a:rPr lang="en-US" dirty="0" smtClean="0"/>
              <a:t>The concept appears in many different settings/contexts.</a:t>
            </a:r>
          </a:p>
          <a:p>
            <a:pPr lvl="1"/>
            <a:r>
              <a:rPr lang="en-US" dirty="0" smtClean="0"/>
              <a:t>We can spread load across many servers too, to make a </a:t>
            </a:r>
            <a:r>
              <a:rPr lang="en-US" b="1" dirty="0" smtClean="0"/>
              <a:t>server cluster</a:t>
            </a:r>
            <a:r>
              <a:rPr lang="en-US" dirty="0" smtClean="0"/>
              <a:t> look like “one big server”.</a:t>
            </a:r>
          </a:p>
          <a:p>
            <a:pPr lvl="1"/>
            <a:r>
              <a:rPr lang="en-US" dirty="0" smtClean="0"/>
              <a:t>We can spread out different data items: objects, records, blocks, chunks, tables, buckets, keys….</a:t>
            </a:r>
          </a:p>
          <a:p>
            <a:pPr lvl="1"/>
            <a:r>
              <a:rPr lang="en-US" dirty="0" smtClean="0"/>
              <a:t>Keep track using maps or a deterministic function (e.g., a hash).</a:t>
            </a:r>
          </a:p>
          <a:p>
            <a:r>
              <a:rPr lang="en-US" sz="2200" dirty="0" smtClean="0"/>
              <a:t>Also called </a:t>
            </a:r>
            <a:r>
              <a:rPr lang="en-US" sz="2200" dirty="0" err="1" smtClean="0"/>
              <a:t>sharding</a:t>
            </a:r>
            <a:r>
              <a:rPr lang="en-US" sz="2200" dirty="0" smtClean="0"/>
              <a:t>, </a:t>
            </a:r>
            <a:r>
              <a:rPr lang="en-US" sz="2200" dirty="0" err="1" smtClean="0"/>
              <a:t>declustering</a:t>
            </a:r>
            <a:r>
              <a:rPr lang="en-US" sz="2200" dirty="0" smtClean="0"/>
              <a:t>, striping, “bricks”.</a:t>
            </a: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9866" y="5850060"/>
            <a:ext cx="5599134" cy="98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6279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458200" cy="1554163"/>
          </a:xfrm>
        </p:spPr>
        <p:txBody>
          <a:bodyPr/>
          <a:lstStyle/>
          <a:p>
            <a:r>
              <a:rPr lang="en-US" dirty="0" smtClean="0"/>
              <a:t>Example: disk arrays and striping</a:t>
            </a:r>
            <a:endParaRPr lang="en-US" dirty="0"/>
          </a:p>
        </p:txBody>
      </p:sp>
      <p:sp>
        <p:nvSpPr>
          <p:cNvPr id="3" name="Content Placeholder 2"/>
          <p:cNvSpPr>
            <a:spLocks noGrp="1"/>
          </p:cNvSpPr>
          <p:nvPr>
            <p:ph idx="1"/>
          </p:nvPr>
        </p:nvSpPr>
        <p:spPr/>
        <p:txBody>
          <a:bodyPr/>
          <a:lstStyle/>
          <a:p>
            <a:pPr marL="0" indent="0">
              <a:buNone/>
            </a:pPr>
            <a:r>
              <a:rPr lang="en-US" sz="2800" b="1" dirty="0" smtClean="0"/>
              <a:t>One way to grow:</a:t>
            </a:r>
          </a:p>
          <a:p>
            <a:pPr marL="457200" indent="-457200">
              <a:buAutoNum type="arabicParenBoth"/>
            </a:pPr>
            <a:r>
              <a:rPr lang="en-US" dirty="0"/>
              <a:t>B</a:t>
            </a:r>
            <a:r>
              <a:rPr lang="en-US" dirty="0" smtClean="0"/>
              <a:t>uy more disks</a:t>
            </a:r>
          </a:p>
          <a:p>
            <a:pPr marL="457200" indent="-457200">
              <a:buAutoNum type="arabicParenBoth"/>
            </a:pPr>
            <a:r>
              <a:rPr lang="en-US" dirty="0" smtClean="0"/>
              <a:t>“Deal the blocks”</a:t>
            </a:r>
          </a:p>
          <a:p>
            <a:pPr marL="457200" indent="-457200">
              <a:buAutoNum type="arabicParenBoth"/>
            </a:pPr>
            <a:r>
              <a:rPr lang="en-US" dirty="0" smtClean="0"/>
              <a:t>Keep track of them</a:t>
            </a:r>
          </a:p>
          <a:p>
            <a:pPr marL="457200" indent="-457200">
              <a:buAutoNum type="arabicParenBoth"/>
            </a:pPr>
            <a:r>
              <a:rPr lang="en-US" dirty="0" smtClean="0"/>
              <a:t>Spread the I/O</a:t>
            </a:r>
          </a:p>
          <a:p>
            <a:pPr marL="0" indent="0">
              <a:buNone/>
            </a:pPr>
            <a:endParaRPr lang="en-US" dirty="0"/>
          </a:p>
        </p:txBody>
      </p:sp>
      <p:pic>
        <p:nvPicPr>
          <p:cNvPr id="4" name="Picture 3"/>
          <p:cNvPicPr>
            <a:picLocks noChangeAspect="1"/>
          </p:cNvPicPr>
          <p:nvPr/>
        </p:nvPicPr>
        <p:blipFill>
          <a:blip r:embed="rId2"/>
          <a:stretch>
            <a:fillRect/>
          </a:stretch>
        </p:blipFill>
        <p:spPr>
          <a:xfrm>
            <a:off x="4566712" y="1841500"/>
            <a:ext cx="4424888" cy="4178300"/>
          </a:xfrm>
          <a:prstGeom prst="rect">
            <a:avLst/>
          </a:prstGeom>
        </p:spPr>
      </p:pic>
      <p:sp>
        <p:nvSpPr>
          <p:cNvPr id="5" name="Rectangle 4"/>
          <p:cNvSpPr/>
          <p:nvPr/>
        </p:nvSpPr>
        <p:spPr>
          <a:xfrm>
            <a:off x="457200" y="4495800"/>
            <a:ext cx="3810000" cy="1631216"/>
          </a:xfrm>
          <a:prstGeom prst="rect">
            <a:avLst/>
          </a:prstGeom>
        </p:spPr>
        <p:txBody>
          <a:bodyPr wrap="square">
            <a:spAutoFit/>
          </a:bodyPr>
          <a:lstStyle/>
          <a:p>
            <a:r>
              <a:rPr lang="en-US" sz="2000" b="1" dirty="0"/>
              <a:t>How to </a:t>
            </a:r>
            <a:r>
              <a:rPr lang="en-US" sz="2000" b="1" dirty="0" smtClean="0"/>
              <a:t>keep track of the blocks?  </a:t>
            </a:r>
            <a:r>
              <a:rPr lang="en-US" sz="2000" dirty="0" smtClean="0"/>
              <a:t>Given a request for block n in the “logical drive”, which disk to send it to?  Which block on that disk?</a:t>
            </a:r>
            <a:endParaRPr lang="en-US" sz="2000" dirty="0"/>
          </a:p>
        </p:txBody>
      </p:sp>
      <p:sp>
        <p:nvSpPr>
          <p:cNvPr id="6" name="Rectangle 5"/>
          <p:cNvSpPr/>
          <p:nvPr/>
        </p:nvSpPr>
        <p:spPr>
          <a:xfrm>
            <a:off x="5029200" y="6324600"/>
            <a:ext cx="3657600" cy="369332"/>
          </a:xfrm>
          <a:prstGeom prst="rect">
            <a:avLst/>
          </a:prstGeom>
        </p:spPr>
        <p:txBody>
          <a:bodyPr wrap="square">
            <a:spAutoFit/>
          </a:bodyPr>
          <a:lstStyle/>
          <a:p>
            <a:r>
              <a:rPr lang="en-US" sz="1800" dirty="0" err="1">
                <a:solidFill>
                  <a:schemeClr val="bg2"/>
                </a:solidFill>
              </a:rPr>
              <a:t>p</a:t>
            </a:r>
            <a:r>
              <a:rPr lang="en-US" sz="1800" dirty="0" err="1" smtClean="0">
                <a:solidFill>
                  <a:schemeClr val="bg2"/>
                </a:solidFill>
              </a:rPr>
              <a:t>antherproducts.co.uk</a:t>
            </a:r>
            <a:endParaRPr lang="en-US" sz="1800" dirty="0">
              <a:solidFill>
                <a:schemeClr val="bg2"/>
              </a:solidFill>
            </a:endParaRPr>
          </a:p>
        </p:txBody>
      </p:sp>
      <p:sp>
        <p:nvSpPr>
          <p:cNvPr id="7" name="Rectangle 6"/>
          <p:cNvSpPr/>
          <p:nvPr/>
        </p:nvSpPr>
        <p:spPr>
          <a:xfrm>
            <a:off x="8500533" y="4400490"/>
            <a:ext cx="381000" cy="400110"/>
          </a:xfrm>
          <a:prstGeom prst="rect">
            <a:avLst/>
          </a:prstGeom>
        </p:spPr>
        <p:txBody>
          <a:bodyPr wrap="square">
            <a:spAutoFit/>
          </a:bodyPr>
          <a:lstStyle/>
          <a:p>
            <a:r>
              <a:rPr lang="en-US" sz="2000" b="1" smtClean="0"/>
              <a:t>4</a:t>
            </a:r>
            <a:endParaRPr lang="en-US" sz="2000" dirty="0"/>
          </a:p>
        </p:txBody>
      </p:sp>
      <p:sp>
        <p:nvSpPr>
          <p:cNvPr id="8" name="Rectangle 7"/>
          <p:cNvSpPr/>
          <p:nvPr/>
        </p:nvSpPr>
        <p:spPr>
          <a:xfrm>
            <a:off x="8534400" y="4781490"/>
            <a:ext cx="381000" cy="400110"/>
          </a:xfrm>
          <a:prstGeom prst="rect">
            <a:avLst/>
          </a:prstGeom>
        </p:spPr>
        <p:txBody>
          <a:bodyPr wrap="square">
            <a:spAutoFit/>
          </a:bodyPr>
          <a:lstStyle/>
          <a:p>
            <a:r>
              <a:rPr lang="en-US" sz="2000" b="1" smtClean="0"/>
              <a:t>6</a:t>
            </a:r>
            <a:endParaRPr lang="en-US" sz="2000" dirty="0"/>
          </a:p>
        </p:txBody>
      </p:sp>
      <p:sp>
        <p:nvSpPr>
          <p:cNvPr id="9" name="Rectangle 8"/>
          <p:cNvSpPr/>
          <p:nvPr/>
        </p:nvSpPr>
        <p:spPr>
          <a:xfrm>
            <a:off x="8500533" y="5181600"/>
            <a:ext cx="381000" cy="400110"/>
          </a:xfrm>
          <a:prstGeom prst="rect">
            <a:avLst/>
          </a:prstGeom>
        </p:spPr>
        <p:txBody>
          <a:bodyPr wrap="square">
            <a:spAutoFit/>
          </a:bodyPr>
          <a:lstStyle/>
          <a:p>
            <a:r>
              <a:rPr lang="en-US" sz="2000" b="1" smtClean="0"/>
              <a:t>8</a:t>
            </a:r>
            <a:endParaRPr lang="en-US" sz="2000" dirty="0"/>
          </a:p>
        </p:txBody>
      </p:sp>
    </p:spTree>
    <p:extLst>
      <p:ext uri="{BB962C8B-B14F-4D97-AF65-F5344CB8AC3E}">
        <p14:creationId xmlns:p14="http://schemas.microsoft.com/office/powerpoint/2010/main" val="7863251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3600" dirty="0" smtClean="0"/>
              <a:t>Example: striping in </a:t>
            </a:r>
            <a:r>
              <a:rPr lang="en-US" sz="3600" dirty="0" err="1" smtClean="0"/>
              <a:t>Lustre</a:t>
            </a:r>
            <a:r>
              <a:rPr lang="en-US" sz="3600" dirty="0" smtClean="0"/>
              <a:t>, a Parallel FS</a:t>
            </a:r>
            <a:endParaRPr lang="en-US" sz="3600" dirty="0"/>
          </a:p>
        </p:txBody>
      </p:sp>
      <p:grpSp>
        <p:nvGrpSpPr>
          <p:cNvPr id="9" name="Group 8"/>
          <p:cNvGrpSpPr/>
          <p:nvPr/>
        </p:nvGrpSpPr>
        <p:grpSpPr>
          <a:xfrm>
            <a:off x="304799" y="1600200"/>
            <a:ext cx="7543801" cy="4876800"/>
            <a:chOff x="457200" y="838199"/>
            <a:chExt cx="7391399" cy="5867401"/>
          </a:xfrm>
          <a:effectLst/>
        </p:grpSpPr>
        <p:sp>
          <p:nvSpPr>
            <p:cNvPr id="10" name="Rectangle 9"/>
            <p:cNvSpPr/>
            <p:nvPr/>
          </p:nvSpPr>
          <p:spPr>
            <a:xfrm>
              <a:off x="457200" y="1705035"/>
              <a:ext cx="1600199" cy="4572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latin typeface="Aharoni" pitchFamily="2" charset="-79"/>
                  <a:cs typeface="Aharoni" pitchFamily="2" charset="-79"/>
                </a:rPr>
                <a:t>A file</a:t>
              </a:r>
              <a:endParaRPr lang="en-US" sz="2000" dirty="0">
                <a:solidFill>
                  <a:prstClr val="black"/>
                </a:solidFill>
                <a:latin typeface="Aharoni" pitchFamily="2" charset="-79"/>
                <a:cs typeface="Aharoni" pitchFamily="2" charset="-79"/>
              </a:endParaRPr>
            </a:p>
          </p:txBody>
        </p:sp>
        <p:sp>
          <p:nvSpPr>
            <p:cNvPr id="11" name="Rectangle 10"/>
            <p:cNvSpPr/>
            <p:nvPr/>
          </p:nvSpPr>
          <p:spPr>
            <a:xfrm>
              <a:off x="1857374" y="8382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latin typeface="Aharoni" pitchFamily="2" charset="-79"/>
                  <a:cs typeface="Aharoni" pitchFamily="2" charset="-79"/>
                </a:rPr>
                <a:t>The 1</a:t>
              </a:r>
              <a:r>
                <a:rPr lang="en-US" sz="2000" baseline="30000" dirty="0" smtClean="0">
                  <a:solidFill>
                    <a:prstClr val="black"/>
                  </a:solidFill>
                  <a:latin typeface="Aharoni" pitchFamily="2" charset="-79"/>
                  <a:cs typeface="Aharoni" pitchFamily="2" charset="-79"/>
                </a:rPr>
                <a:t>st</a:t>
              </a:r>
              <a:r>
                <a:rPr lang="en-US" sz="2000" dirty="0" smtClean="0">
                  <a:solidFill>
                    <a:prstClr val="black"/>
                  </a:solidFill>
                  <a:latin typeface="Aharoni" pitchFamily="2" charset="-79"/>
                  <a:cs typeface="Aharoni" pitchFamily="2" charset="-79"/>
                </a:rPr>
                <a:t> stripe</a:t>
              </a:r>
              <a:endParaRPr lang="en-US" sz="2000" dirty="0">
                <a:solidFill>
                  <a:prstClr val="black"/>
                </a:solidFill>
                <a:latin typeface="Aharoni" pitchFamily="2" charset="-79"/>
                <a:cs typeface="Aharoni" pitchFamily="2" charset="-79"/>
              </a:endParaRPr>
            </a:p>
          </p:txBody>
        </p:sp>
        <p:grpSp>
          <p:nvGrpSpPr>
            <p:cNvPr id="12" name="Group 11"/>
            <p:cNvGrpSpPr/>
            <p:nvPr/>
          </p:nvGrpSpPr>
          <p:grpSpPr>
            <a:xfrm>
              <a:off x="1795638" y="5305804"/>
              <a:ext cx="1101584" cy="1399796"/>
              <a:chOff x="1948038" y="5296279"/>
              <a:chExt cx="1101584" cy="1399796"/>
            </a:xfrm>
            <a:effectLst>
              <a:outerShdw blurRad="50800" dist="38100" dir="2700000" algn="tl" rotWithShape="0">
                <a:prstClr val="black">
                  <a:alpha val="40000"/>
                </a:prstClr>
              </a:outerShdw>
            </a:effectLst>
          </p:grpSpPr>
          <p:sp>
            <p:nvSpPr>
              <p:cNvPr id="114" name="Rectangle 113"/>
              <p:cNvSpPr/>
              <p:nvPr/>
            </p:nvSpPr>
            <p:spPr>
              <a:xfrm>
                <a:off x="1948038" y="6295965"/>
                <a:ext cx="1101584" cy="400110"/>
              </a:xfrm>
              <a:prstGeom prst="rect">
                <a:avLst/>
              </a:prstGeom>
              <a:effectLst/>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Target</a:t>
                </a:r>
                <a:r>
                  <a:rPr lang="en-US" sz="2000" i="1" baseline="-25000" dirty="0" smtClean="0">
                    <a:solidFill>
                      <a:prstClr val="black"/>
                    </a:solidFill>
                    <a:latin typeface="Aharoni" pitchFamily="2" charset="-79"/>
                    <a:ea typeface="+mn-ea"/>
                    <a:cs typeface="Aharoni" pitchFamily="2" charset="-79"/>
                  </a:rPr>
                  <a:t>23</a:t>
                </a:r>
                <a:endParaRPr lang="en-US" sz="2000" dirty="0">
                  <a:solidFill>
                    <a:prstClr val="black"/>
                  </a:solidFill>
                  <a:latin typeface="Aharoni" pitchFamily="2" charset="-79"/>
                  <a:ea typeface="+mn-ea"/>
                  <a:cs typeface="Aharoni" pitchFamily="2" charset="-79"/>
                </a:endParaRPr>
              </a:p>
            </p:txBody>
          </p:sp>
          <p:grpSp>
            <p:nvGrpSpPr>
              <p:cNvPr id="115" name="Group 168"/>
              <p:cNvGrpSpPr/>
              <p:nvPr/>
            </p:nvGrpSpPr>
            <p:grpSpPr>
              <a:xfrm>
                <a:off x="2027946" y="5296279"/>
                <a:ext cx="833658" cy="904875"/>
                <a:chOff x="1423768" y="5105400"/>
                <a:chExt cx="595532" cy="904875"/>
              </a:xfrm>
            </p:grpSpPr>
            <p:sp>
              <p:nvSpPr>
                <p:cNvPr id="116" name="Can 4"/>
                <p:cNvSpPr/>
                <p:nvPr/>
              </p:nvSpPr>
              <p:spPr>
                <a:xfrm>
                  <a:off x="1423768" y="5453282"/>
                  <a:ext cx="595532" cy="556993"/>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17" name="Down Arrow 116"/>
                <p:cNvSpPr/>
                <p:nvPr/>
              </p:nvSpPr>
              <p:spPr>
                <a:xfrm>
                  <a:off x="1600200" y="5105400"/>
                  <a:ext cx="237811" cy="304800"/>
                </a:xfrm>
                <a:prstGeom prst="downArrow">
                  <a:avLst/>
                </a:prstGeom>
                <a:noFill/>
                <a:ln w="254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grpSp>
          <p:nvGrpSpPr>
            <p:cNvPr id="13" name="Group 210"/>
            <p:cNvGrpSpPr/>
            <p:nvPr/>
          </p:nvGrpSpPr>
          <p:grpSpPr>
            <a:xfrm>
              <a:off x="1752599" y="1447860"/>
              <a:ext cx="6096000" cy="990600"/>
              <a:chOff x="1538068" y="1790760"/>
              <a:chExt cx="6096000" cy="990600"/>
            </a:xfrm>
          </p:grpSpPr>
          <p:sp>
            <p:nvSpPr>
              <p:cNvPr id="100" name="Horizontal Scroll 99"/>
              <p:cNvSpPr/>
              <p:nvPr/>
            </p:nvSpPr>
            <p:spPr>
              <a:xfrm>
                <a:off x="1538068" y="1790760"/>
                <a:ext cx="6096000" cy="990600"/>
              </a:xfrm>
              <a:prstGeom prst="horizontalScroll">
                <a:avLst/>
              </a:prstGeom>
              <a:solidFill>
                <a:schemeClr val="bg1">
                  <a:lumMod val="65000"/>
                </a:schemeClr>
              </a:solidFill>
              <a:ln w="63500">
                <a:solidFill>
                  <a:srgbClr val="7896F4">
                    <a:alpha val="34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nvGrpSpPr>
              <p:cNvPr id="101" name="Group 54"/>
              <p:cNvGrpSpPr/>
              <p:nvPr/>
            </p:nvGrpSpPr>
            <p:grpSpPr>
              <a:xfrm>
                <a:off x="1676400" y="1981200"/>
                <a:ext cx="2590800" cy="685800"/>
                <a:chOff x="381000" y="1981200"/>
                <a:chExt cx="1905000" cy="685800"/>
              </a:xfrm>
            </p:grpSpPr>
            <p:sp>
              <p:nvSpPr>
                <p:cNvPr id="109" name="Rectangle 108"/>
                <p:cNvSpPr/>
                <p:nvPr/>
              </p:nvSpPr>
              <p:spPr>
                <a:xfrm>
                  <a:off x="381000" y="1981200"/>
                  <a:ext cx="381000" cy="6858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dirty="0">
                    <a:solidFill>
                      <a:prstClr val="white"/>
                    </a:solidFill>
                    <a:latin typeface="Candara"/>
                  </a:endParaRPr>
                </a:p>
              </p:txBody>
            </p:sp>
            <p:sp>
              <p:nvSpPr>
                <p:cNvPr id="110" name="Rectangle 33"/>
                <p:cNvSpPr/>
                <p:nvPr/>
              </p:nvSpPr>
              <p:spPr>
                <a:xfrm>
                  <a:off x="762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11" name="Rectangle 34"/>
                <p:cNvSpPr/>
                <p:nvPr/>
              </p:nvSpPr>
              <p:spPr>
                <a:xfrm>
                  <a:off x="1143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12" name="Rectangle 35"/>
                <p:cNvSpPr/>
                <p:nvPr/>
              </p:nvSpPr>
              <p:spPr>
                <a:xfrm>
                  <a:off x="1524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13" name="Rectangle 36"/>
                <p:cNvSpPr/>
                <p:nvPr/>
              </p:nvSpPr>
              <p:spPr>
                <a:xfrm>
                  <a:off x="1905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sp>
            <p:nvSpPr>
              <p:cNvPr id="102" name="Right Arrow 101"/>
              <p:cNvSpPr/>
              <p:nvPr/>
            </p:nvSpPr>
            <p:spPr>
              <a:xfrm>
                <a:off x="6872068" y="2195732"/>
                <a:ext cx="762000" cy="290732"/>
              </a:xfrm>
              <a:prstGeom prst="rightArrow">
                <a:avLst/>
              </a:prstGeom>
              <a:solidFill>
                <a:schemeClr val="bg1">
                  <a:lumMod val="65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nvGrpSpPr>
              <p:cNvPr id="103" name="Group 174"/>
              <p:cNvGrpSpPr/>
              <p:nvPr/>
            </p:nvGrpSpPr>
            <p:grpSpPr>
              <a:xfrm>
                <a:off x="4267200" y="1981200"/>
                <a:ext cx="2590800" cy="685800"/>
                <a:chOff x="381000" y="1981200"/>
                <a:chExt cx="1905000" cy="685800"/>
              </a:xfrm>
            </p:grpSpPr>
            <p:sp>
              <p:nvSpPr>
                <p:cNvPr id="104" name="Rectangle 103"/>
                <p:cNvSpPr/>
                <p:nvPr/>
              </p:nvSpPr>
              <p:spPr>
                <a:xfrm>
                  <a:off x="381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05" name="Rectangle 104"/>
                <p:cNvSpPr/>
                <p:nvPr/>
              </p:nvSpPr>
              <p:spPr>
                <a:xfrm>
                  <a:off x="762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06" name="Rectangle 105"/>
                <p:cNvSpPr/>
                <p:nvPr/>
              </p:nvSpPr>
              <p:spPr>
                <a:xfrm>
                  <a:off x="1143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07" name="Rectangle 106"/>
                <p:cNvSpPr/>
                <p:nvPr/>
              </p:nvSpPr>
              <p:spPr>
                <a:xfrm>
                  <a:off x="1524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108" name="Rectangle 107"/>
                <p:cNvSpPr/>
                <p:nvPr/>
              </p:nvSpPr>
              <p:spPr>
                <a:xfrm>
                  <a:off x="1905000" y="1981200"/>
                  <a:ext cx="381000" cy="685800"/>
                </a:xfrm>
                <a:prstGeom prst="rect">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grpSp>
        <p:sp>
          <p:nvSpPr>
            <p:cNvPr id="14" name="Rectangle 13"/>
            <p:cNvSpPr/>
            <p:nvPr/>
          </p:nvSpPr>
          <p:spPr>
            <a:xfrm>
              <a:off x="1866899" y="1738610"/>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0</a:t>
              </a:r>
              <a:endParaRPr lang="en-US" b="1" dirty="0">
                <a:solidFill>
                  <a:prstClr val="black">
                    <a:lumMod val="95000"/>
                    <a:lumOff val="5000"/>
                  </a:prstClr>
                </a:solidFill>
                <a:latin typeface="Aharoni" pitchFamily="2" charset="-79"/>
                <a:ea typeface="+mn-ea"/>
                <a:cs typeface="Aharoni" pitchFamily="2" charset="-79"/>
              </a:endParaRPr>
            </a:p>
          </p:txBody>
        </p:sp>
        <p:sp>
          <p:nvSpPr>
            <p:cNvPr id="15" name="Left Brace 14"/>
            <p:cNvSpPr/>
            <p:nvPr/>
          </p:nvSpPr>
          <p:spPr>
            <a:xfrm rot="5400000">
              <a:off x="2700336" y="385762"/>
              <a:ext cx="457200" cy="2066926"/>
            </a:xfrm>
            <a:prstGeom prst="leftBrace">
              <a:avLst>
                <a:gd name="adj1" fmla="val 140684"/>
                <a:gd name="adj2" fmla="val 49653"/>
              </a:avLst>
            </a:prstGeom>
            <a:noFill/>
            <a:ln w="3810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sz="1800" dirty="0">
                <a:solidFill>
                  <a:srgbClr val="FF0000"/>
                </a:solidFill>
                <a:latin typeface="Candara"/>
              </a:endParaRPr>
            </a:p>
          </p:txBody>
        </p:sp>
        <p:sp>
          <p:nvSpPr>
            <p:cNvPr id="16" name="Right Brace 15"/>
            <p:cNvSpPr/>
            <p:nvPr/>
          </p:nvSpPr>
          <p:spPr>
            <a:xfrm rot="5400000" flipH="1">
              <a:off x="6743699" y="1295400"/>
              <a:ext cx="152400" cy="457200"/>
            </a:xfrm>
            <a:prstGeom prst="rightBrace">
              <a:avLst>
                <a:gd name="adj1" fmla="val 0"/>
                <a:gd name="adj2" fmla="val 45833"/>
              </a:avLst>
            </a:prstGeom>
            <a:ln w="38100">
              <a:solidFill>
                <a:srgbClr val="091D14"/>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sz="1800">
                <a:solidFill>
                  <a:prstClr val="black"/>
                </a:solidFill>
                <a:latin typeface="Candara"/>
              </a:endParaRPr>
            </a:p>
          </p:txBody>
        </p:sp>
        <p:sp>
          <p:nvSpPr>
            <p:cNvPr id="17" name="Rectangle 16"/>
            <p:cNvSpPr/>
            <p:nvPr/>
          </p:nvSpPr>
          <p:spPr>
            <a:xfrm>
              <a:off x="5791200" y="838199"/>
              <a:ext cx="205739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latin typeface="Aharoni" pitchFamily="2" charset="-79"/>
                  <a:cs typeface="Aharoni" pitchFamily="2" charset="-79"/>
                </a:rPr>
                <a:t>“chunk”</a:t>
              </a:r>
            </a:p>
            <a:p>
              <a:pPr algn="ctr" defTabSz="914400" fontAlgn="auto">
                <a:spcBef>
                  <a:spcPts val="0"/>
                </a:spcBef>
                <a:spcAft>
                  <a:spcPts val="0"/>
                </a:spcAft>
              </a:pPr>
              <a:r>
                <a:rPr lang="en-US" sz="2000" dirty="0">
                  <a:solidFill>
                    <a:prstClr val="black"/>
                  </a:solidFill>
                  <a:latin typeface="Aharoni" pitchFamily="2" charset="-79"/>
                  <a:cs typeface="Aharoni" pitchFamily="2" charset="-79"/>
                </a:rPr>
                <a:t>o</a:t>
              </a:r>
              <a:r>
                <a:rPr lang="en-US" sz="2000" dirty="0" smtClean="0">
                  <a:solidFill>
                    <a:prstClr val="black"/>
                  </a:solidFill>
                  <a:latin typeface="Aharoni" pitchFamily="2" charset="-79"/>
                  <a:cs typeface="Aharoni" pitchFamily="2" charset="-79"/>
                </a:rPr>
                <a:t>r block</a:t>
              </a:r>
              <a:endParaRPr lang="en-US" sz="2000" dirty="0">
                <a:solidFill>
                  <a:prstClr val="black"/>
                </a:solidFill>
                <a:latin typeface="Aharoni" pitchFamily="2" charset="-79"/>
                <a:cs typeface="Aharoni" pitchFamily="2" charset="-79"/>
              </a:endParaRPr>
            </a:p>
          </p:txBody>
        </p:sp>
        <p:sp>
          <p:nvSpPr>
            <p:cNvPr id="18" name="Rectangle 17"/>
            <p:cNvSpPr/>
            <p:nvPr/>
          </p:nvSpPr>
          <p:spPr>
            <a:xfrm>
              <a:off x="2362199" y="1733550"/>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1</a:t>
              </a:r>
              <a:endParaRPr lang="en-US" b="1" dirty="0">
                <a:solidFill>
                  <a:prstClr val="black">
                    <a:lumMod val="95000"/>
                    <a:lumOff val="5000"/>
                  </a:prstClr>
                </a:solidFill>
                <a:latin typeface="Aharoni" pitchFamily="2" charset="-79"/>
                <a:ea typeface="+mn-ea"/>
                <a:cs typeface="Aharoni" pitchFamily="2" charset="-79"/>
              </a:endParaRPr>
            </a:p>
          </p:txBody>
        </p:sp>
        <p:sp>
          <p:nvSpPr>
            <p:cNvPr id="19" name="Rectangle 18"/>
            <p:cNvSpPr/>
            <p:nvPr/>
          </p:nvSpPr>
          <p:spPr>
            <a:xfrm>
              <a:off x="2933699" y="1733550"/>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2</a:t>
              </a:r>
              <a:endParaRPr lang="en-US" b="1" dirty="0">
                <a:solidFill>
                  <a:prstClr val="black">
                    <a:lumMod val="95000"/>
                    <a:lumOff val="5000"/>
                  </a:prstClr>
                </a:solidFill>
                <a:latin typeface="Aharoni" pitchFamily="2" charset="-79"/>
                <a:ea typeface="+mn-ea"/>
                <a:cs typeface="Aharoni" pitchFamily="2" charset="-79"/>
              </a:endParaRPr>
            </a:p>
          </p:txBody>
        </p:sp>
        <p:sp>
          <p:nvSpPr>
            <p:cNvPr id="20" name="Rectangle 19"/>
            <p:cNvSpPr/>
            <p:nvPr/>
          </p:nvSpPr>
          <p:spPr>
            <a:xfrm>
              <a:off x="3428999" y="1733550"/>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3</a:t>
              </a:r>
              <a:endParaRPr lang="en-US" b="1" dirty="0">
                <a:solidFill>
                  <a:prstClr val="black">
                    <a:lumMod val="95000"/>
                    <a:lumOff val="5000"/>
                  </a:prstClr>
                </a:solidFill>
                <a:latin typeface="Aharoni" pitchFamily="2" charset="-79"/>
                <a:ea typeface="+mn-ea"/>
                <a:cs typeface="Aharoni" pitchFamily="2" charset="-79"/>
              </a:endParaRPr>
            </a:p>
          </p:txBody>
        </p:sp>
        <p:sp>
          <p:nvSpPr>
            <p:cNvPr id="21" name="Rectangle 20"/>
            <p:cNvSpPr/>
            <p:nvPr/>
          </p:nvSpPr>
          <p:spPr>
            <a:xfrm>
              <a:off x="3962399" y="172402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4</a:t>
              </a:r>
              <a:endParaRPr lang="en-US" b="1" dirty="0">
                <a:solidFill>
                  <a:prstClr val="black">
                    <a:lumMod val="95000"/>
                    <a:lumOff val="5000"/>
                  </a:prstClr>
                </a:solidFill>
                <a:latin typeface="Aharoni" pitchFamily="2" charset="-79"/>
                <a:ea typeface="+mn-ea"/>
                <a:cs typeface="Aharoni" pitchFamily="2" charset="-79"/>
              </a:endParaRPr>
            </a:p>
          </p:txBody>
        </p:sp>
        <p:sp>
          <p:nvSpPr>
            <p:cNvPr id="22" name="Rectangle 21"/>
            <p:cNvSpPr/>
            <p:nvPr/>
          </p:nvSpPr>
          <p:spPr>
            <a:xfrm>
              <a:off x="4495799" y="172402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5</a:t>
              </a:r>
              <a:endParaRPr lang="en-US" b="1" dirty="0">
                <a:solidFill>
                  <a:prstClr val="black">
                    <a:lumMod val="95000"/>
                    <a:lumOff val="5000"/>
                  </a:prstClr>
                </a:solidFill>
                <a:latin typeface="Aharoni" pitchFamily="2" charset="-79"/>
                <a:ea typeface="+mn-ea"/>
                <a:cs typeface="Aharoni" pitchFamily="2" charset="-79"/>
              </a:endParaRPr>
            </a:p>
          </p:txBody>
        </p:sp>
        <p:sp>
          <p:nvSpPr>
            <p:cNvPr id="23" name="Rectangle 22"/>
            <p:cNvSpPr/>
            <p:nvPr/>
          </p:nvSpPr>
          <p:spPr>
            <a:xfrm>
              <a:off x="4952999" y="172402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6</a:t>
              </a:r>
              <a:endParaRPr lang="en-US" b="1" dirty="0">
                <a:solidFill>
                  <a:prstClr val="black">
                    <a:lumMod val="95000"/>
                    <a:lumOff val="5000"/>
                  </a:prstClr>
                </a:solidFill>
                <a:latin typeface="Aharoni" pitchFamily="2" charset="-79"/>
                <a:ea typeface="+mn-ea"/>
                <a:cs typeface="Aharoni" pitchFamily="2" charset="-79"/>
              </a:endParaRPr>
            </a:p>
          </p:txBody>
        </p:sp>
        <p:sp>
          <p:nvSpPr>
            <p:cNvPr id="24" name="Rectangle 23"/>
            <p:cNvSpPr/>
            <p:nvPr/>
          </p:nvSpPr>
          <p:spPr>
            <a:xfrm>
              <a:off x="5543549" y="172402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7</a:t>
              </a:r>
              <a:endParaRPr lang="en-US" b="1" dirty="0">
                <a:solidFill>
                  <a:prstClr val="black">
                    <a:lumMod val="95000"/>
                    <a:lumOff val="5000"/>
                  </a:prstClr>
                </a:solidFill>
                <a:latin typeface="Aharoni" pitchFamily="2" charset="-79"/>
                <a:ea typeface="+mn-ea"/>
                <a:cs typeface="Aharoni" pitchFamily="2" charset="-79"/>
              </a:endParaRPr>
            </a:p>
          </p:txBody>
        </p:sp>
        <p:sp>
          <p:nvSpPr>
            <p:cNvPr id="25" name="Rectangle 24"/>
            <p:cNvSpPr/>
            <p:nvPr/>
          </p:nvSpPr>
          <p:spPr>
            <a:xfrm>
              <a:off x="6019799" y="172402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8</a:t>
              </a:r>
              <a:endParaRPr lang="en-US" b="1" dirty="0">
                <a:solidFill>
                  <a:prstClr val="black">
                    <a:lumMod val="95000"/>
                    <a:lumOff val="5000"/>
                  </a:prstClr>
                </a:solidFill>
                <a:latin typeface="Aharoni" pitchFamily="2" charset="-79"/>
                <a:ea typeface="+mn-ea"/>
                <a:cs typeface="Aharoni" pitchFamily="2" charset="-79"/>
              </a:endParaRPr>
            </a:p>
          </p:txBody>
        </p:sp>
        <p:sp>
          <p:nvSpPr>
            <p:cNvPr id="26" name="Rectangle 25"/>
            <p:cNvSpPr/>
            <p:nvPr/>
          </p:nvSpPr>
          <p:spPr>
            <a:xfrm>
              <a:off x="6553199" y="1748195"/>
              <a:ext cx="533400" cy="461665"/>
            </a:xfrm>
            <a:prstGeom prst="rect">
              <a:avLst/>
            </a:prstGeom>
            <a:noFill/>
            <a:ln>
              <a:noFill/>
            </a:ln>
          </p:spPr>
          <p:txBody>
            <a:bodyPr wrap="square">
              <a:spAutoFit/>
            </a:bodyPr>
            <a:lstStyle/>
            <a:p>
              <a:pPr defTabSz="914400" fontAlgn="auto">
                <a:spcBef>
                  <a:spcPts val="0"/>
                </a:spcBef>
                <a:spcAft>
                  <a:spcPts val="0"/>
                </a:spcAft>
              </a:pPr>
              <a:r>
                <a:rPr lang="en-US" sz="1800" dirty="0" smtClean="0">
                  <a:solidFill>
                    <a:prstClr val="black">
                      <a:lumMod val="95000"/>
                      <a:lumOff val="5000"/>
                    </a:prstClr>
                  </a:solidFill>
                  <a:latin typeface="Candara"/>
                  <a:ea typeface="+mn-ea"/>
                  <a:cs typeface="+mn-cs"/>
                </a:rPr>
                <a:t> </a:t>
              </a:r>
              <a:r>
                <a:rPr lang="en-US" b="1" i="1" dirty="0" smtClean="0">
                  <a:solidFill>
                    <a:prstClr val="black">
                      <a:lumMod val="95000"/>
                      <a:lumOff val="5000"/>
                    </a:prstClr>
                  </a:solidFill>
                  <a:latin typeface="Aharoni" pitchFamily="2" charset="-79"/>
                  <a:ea typeface="+mn-ea"/>
                  <a:cs typeface="Aharoni" pitchFamily="2" charset="-79"/>
                </a:rPr>
                <a:t>c</a:t>
              </a:r>
              <a:r>
                <a:rPr lang="en-US" b="1" i="1" baseline="-25000" dirty="0" smtClean="0">
                  <a:solidFill>
                    <a:prstClr val="black">
                      <a:lumMod val="95000"/>
                      <a:lumOff val="5000"/>
                    </a:prstClr>
                  </a:solidFill>
                  <a:latin typeface="Aharoni" pitchFamily="2" charset="-79"/>
                  <a:ea typeface="+mn-ea"/>
                  <a:cs typeface="Aharoni" pitchFamily="2" charset="-79"/>
                </a:rPr>
                <a:t>9</a:t>
              </a:r>
              <a:endParaRPr lang="en-US" b="1" dirty="0">
                <a:solidFill>
                  <a:prstClr val="black">
                    <a:lumMod val="95000"/>
                    <a:lumOff val="5000"/>
                  </a:prstClr>
                </a:solidFill>
                <a:latin typeface="Aharoni" pitchFamily="2" charset="-79"/>
                <a:ea typeface="+mn-ea"/>
                <a:cs typeface="Aharoni" pitchFamily="2" charset="-79"/>
              </a:endParaRPr>
            </a:p>
          </p:txBody>
        </p:sp>
        <p:sp>
          <p:nvSpPr>
            <p:cNvPr id="27" name="Rectangle 26"/>
            <p:cNvSpPr/>
            <p:nvPr/>
          </p:nvSpPr>
          <p:spPr>
            <a:xfrm>
              <a:off x="3895724" y="838200"/>
              <a:ext cx="220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r>
                <a:rPr lang="en-US" sz="2000" dirty="0" smtClean="0">
                  <a:solidFill>
                    <a:prstClr val="black"/>
                  </a:solidFill>
                  <a:latin typeface="Aharoni" pitchFamily="2" charset="-79"/>
                  <a:cs typeface="Aharoni" pitchFamily="2" charset="-79"/>
                </a:rPr>
                <a:t>The 2</a:t>
              </a:r>
              <a:r>
                <a:rPr lang="en-US" sz="2000" baseline="30000" dirty="0" smtClean="0">
                  <a:solidFill>
                    <a:prstClr val="black"/>
                  </a:solidFill>
                  <a:latin typeface="Aharoni" pitchFamily="2" charset="-79"/>
                  <a:cs typeface="Aharoni" pitchFamily="2" charset="-79"/>
                </a:rPr>
                <a:t>nd</a:t>
              </a:r>
              <a:r>
                <a:rPr lang="en-US" sz="2000" dirty="0" smtClean="0">
                  <a:solidFill>
                    <a:prstClr val="black"/>
                  </a:solidFill>
                  <a:latin typeface="Aharoni" pitchFamily="2" charset="-79"/>
                  <a:cs typeface="Aharoni" pitchFamily="2" charset="-79"/>
                </a:rPr>
                <a:t> stripe</a:t>
              </a:r>
              <a:endParaRPr lang="en-US" sz="2000" dirty="0">
                <a:solidFill>
                  <a:prstClr val="black"/>
                </a:solidFill>
                <a:latin typeface="Aharoni" pitchFamily="2" charset="-79"/>
                <a:cs typeface="Aharoni" pitchFamily="2" charset="-79"/>
              </a:endParaRPr>
            </a:p>
          </p:txBody>
        </p:sp>
        <p:sp>
          <p:nvSpPr>
            <p:cNvPr id="28" name="Left Brace 27"/>
            <p:cNvSpPr/>
            <p:nvPr/>
          </p:nvSpPr>
          <p:spPr>
            <a:xfrm rot="5400000">
              <a:off x="4757736" y="404872"/>
              <a:ext cx="457200" cy="2066926"/>
            </a:xfrm>
            <a:prstGeom prst="leftBrace">
              <a:avLst>
                <a:gd name="adj1" fmla="val 140684"/>
                <a:gd name="adj2" fmla="val 49653"/>
              </a:avLst>
            </a:prstGeom>
            <a:noFill/>
            <a:ln w="38100">
              <a:solidFill>
                <a:schemeClr val="tx1">
                  <a:lumMod val="95000"/>
                  <a:lumOff val="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a:spcBef>
                  <a:spcPts val="0"/>
                </a:spcBef>
                <a:spcAft>
                  <a:spcPts val="0"/>
                </a:spcAft>
              </a:pPr>
              <a:endParaRPr lang="en-US" sz="1800" dirty="0">
                <a:solidFill>
                  <a:srgbClr val="FF0000"/>
                </a:solidFill>
                <a:latin typeface="Candara"/>
              </a:endParaRPr>
            </a:p>
          </p:txBody>
        </p:sp>
        <p:grpSp>
          <p:nvGrpSpPr>
            <p:cNvPr id="29" name="Group 28"/>
            <p:cNvGrpSpPr/>
            <p:nvPr/>
          </p:nvGrpSpPr>
          <p:grpSpPr>
            <a:xfrm>
              <a:off x="1203807" y="3310234"/>
              <a:ext cx="1691793" cy="1652291"/>
              <a:chOff x="1336279" y="3453109"/>
              <a:chExt cx="1691793" cy="1652291"/>
            </a:xfrm>
          </p:grpSpPr>
          <p:sp>
            <p:nvSpPr>
              <p:cNvPr id="88" name="Rectangle 87"/>
              <p:cNvSpPr/>
              <p:nvPr/>
            </p:nvSpPr>
            <p:spPr>
              <a:xfrm>
                <a:off x="1922181" y="4619565"/>
                <a:ext cx="1035861"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Object</a:t>
                </a:r>
                <a:r>
                  <a:rPr lang="en-US" sz="2000" i="1" baseline="-25000" dirty="0" smtClean="0">
                    <a:solidFill>
                      <a:prstClr val="black"/>
                    </a:solidFill>
                    <a:latin typeface="Aharoni" pitchFamily="2" charset="-79"/>
                    <a:ea typeface="+mn-ea"/>
                    <a:cs typeface="Aharoni" pitchFamily="2" charset="-79"/>
                  </a:rPr>
                  <a:t>0</a:t>
                </a:r>
                <a:endParaRPr lang="en-US" sz="2000" dirty="0">
                  <a:solidFill>
                    <a:prstClr val="black"/>
                  </a:solidFill>
                  <a:latin typeface="Aharoni" pitchFamily="2" charset="-79"/>
                  <a:ea typeface="+mn-ea"/>
                  <a:cs typeface="Aharoni" pitchFamily="2" charset="-79"/>
                </a:endParaRPr>
              </a:p>
            </p:txBody>
          </p:sp>
          <p:grpSp>
            <p:nvGrpSpPr>
              <p:cNvPr id="89" name="Group 241"/>
              <p:cNvGrpSpPr/>
              <p:nvPr/>
            </p:nvGrpSpPr>
            <p:grpSpPr>
              <a:xfrm>
                <a:off x="1336279" y="3453109"/>
                <a:ext cx="1601665" cy="1067240"/>
                <a:chOff x="1014299" y="3123760"/>
                <a:chExt cx="1601665" cy="1067240"/>
              </a:xfrm>
            </p:grpSpPr>
            <p:grpSp>
              <p:nvGrpSpPr>
                <p:cNvPr id="91" name="Group 213"/>
                <p:cNvGrpSpPr/>
                <p:nvPr/>
              </p:nvGrpSpPr>
              <p:grpSpPr>
                <a:xfrm>
                  <a:off x="1067408" y="3490473"/>
                  <a:ext cx="1500933" cy="700527"/>
                  <a:chOff x="915006" y="2899923"/>
                  <a:chExt cx="1500933" cy="700527"/>
                </a:xfrm>
              </p:grpSpPr>
              <p:sp>
                <p:nvSpPr>
                  <p:cNvPr id="98" name="Parallelogram 97"/>
                  <p:cNvSpPr/>
                  <p:nvPr/>
                </p:nvSpPr>
                <p:spPr>
                  <a:xfrm>
                    <a:off x="1447798" y="33041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99" name="Rectangle 98"/>
                  <p:cNvSpPr/>
                  <p:nvPr/>
                </p:nvSpPr>
                <p:spPr>
                  <a:xfrm>
                    <a:off x="915006" y="2899923"/>
                    <a:ext cx="533400" cy="461664"/>
                  </a:xfrm>
                  <a:prstGeom prst="rect">
                    <a:avLst/>
                  </a:prstGeom>
                </p:spPr>
                <p:txBody>
                  <a:bodyPr wrap="square">
                    <a:spAutoFit/>
                  </a:bodyPr>
                  <a:lstStyle/>
                  <a:p>
                    <a:pPr defTabSz="914400" fontAlgn="auto">
                      <a:spcBef>
                        <a:spcPts val="0"/>
                      </a:spcBef>
                      <a:spcAft>
                        <a:spcPts val="0"/>
                      </a:spcAft>
                    </a:pPr>
                    <a:r>
                      <a:rPr lang="en-US" b="1" dirty="0" smtClean="0">
                        <a:solidFill>
                          <a:prstClr val="white"/>
                        </a:solidFill>
                        <a:latin typeface="Aharoni" pitchFamily="2" charset="-79"/>
                        <a:ea typeface="+mn-ea"/>
                        <a:cs typeface="Aharoni" pitchFamily="2" charset="-79"/>
                      </a:rPr>
                      <a:t> </a:t>
                    </a: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0</a:t>
                    </a:r>
                    <a:endParaRPr lang="en-US" b="1" dirty="0">
                      <a:solidFill>
                        <a:prstClr val="black"/>
                      </a:solidFill>
                      <a:latin typeface="Aharoni" pitchFamily="2" charset="-79"/>
                      <a:ea typeface="+mn-ea"/>
                      <a:cs typeface="Aharoni" pitchFamily="2" charset="-79"/>
                    </a:endParaRPr>
                  </a:p>
                </p:txBody>
              </p:sp>
            </p:grpSp>
            <p:grpSp>
              <p:nvGrpSpPr>
                <p:cNvPr id="92" name="Group 214"/>
                <p:cNvGrpSpPr/>
                <p:nvPr/>
              </p:nvGrpSpPr>
              <p:grpSpPr>
                <a:xfrm>
                  <a:off x="1014299" y="3123760"/>
                  <a:ext cx="1601665" cy="828378"/>
                  <a:chOff x="814274" y="3066610"/>
                  <a:chExt cx="1601665" cy="828378"/>
                </a:xfrm>
              </p:grpSpPr>
              <p:sp>
                <p:nvSpPr>
                  <p:cNvPr id="93" name="Parallelogram 92"/>
                  <p:cNvSpPr/>
                  <p:nvPr/>
                </p:nvSpPr>
                <p:spPr>
                  <a:xfrm>
                    <a:off x="1447798" y="35327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grpSp>
                <p:nvGrpSpPr>
                  <p:cNvPr id="94" name="Group 213"/>
                  <p:cNvGrpSpPr/>
                  <p:nvPr/>
                </p:nvGrpSpPr>
                <p:grpSpPr>
                  <a:xfrm>
                    <a:off x="878159" y="3066610"/>
                    <a:ext cx="1537780" cy="555442"/>
                    <a:chOff x="878159" y="3066610"/>
                    <a:chExt cx="1537780" cy="555442"/>
                  </a:xfrm>
                </p:grpSpPr>
                <p:sp>
                  <p:nvSpPr>
                    <p:cNvPr id="96" name="Parallelogram 95"/>
                    <p:cNvSpPr/>
                    <p:nvPr/>
                  </p:nvSpPr>
                  <p:spPr>
                    <a:xfrm>
                      <a:off x="1447798" y="33041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97" name="Rectangle 96"/>
                    <p:cNvSpPr/>
                    <p:nvPr/>
                  </p:nvSpPr>
                  <p:spPr>
                    <a:xfrm>
                      <a:off x="878159" y="3066610"/>
                      <a:ext cx="533400" cy="555442"/>
                    </a:xfrm>
                    <a:prstGeom prst="rect">
                      <a:avLst/>
                    </a:prstGeom>
                  </p:spPr>
                  <p:txBody>
                    <a:bodyPr wrap="square">
                      <a:spAutoFit/>
                    </a:bodyPr>
                    <a:lstStyle/>
                    <a:p>
                      <a:pPr defTabSz="914400" fontAlgn="auto">
                        <a:spcBef>
                          <a:spcPts val="0"/>
                        </a:spcBef>
                        <a:spcAft>
                          <a:spcPts val="0"/>
                        </a:spcAft>
                      </a:pP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8</a:t>
                      </a:r>
                      <a:endParaRPr lang="en-US" b="1" dirty="0">
                        <a:solidFill>
                          <a:prstClr val="black"/>
                        </a:solidFill>
                        <a:latin typeface="Aharoni" pitchFamily="2" charset="-79"/>
                        <a:ea typeface="+mn-ea"/>
                        <a:cs typeface="Aharoni" pitchFamily="2" charset="-79"/>
                      </a:endParaRPr>
                    </a:p>
                  </p:txBody>
                </p:sp>
              </p:grpSp>
              <p:sp>
                <p:nvSpPr>
                  <p:cNvPr id="95" name="Rectangle 94"/>
                  <p:cNvSpPr/>
                  <p:nvPr/>
                </p:nvSpPr>
                <p:spPr>
                  <a:xfrm>
                    <a:off x="814274" y="3433322"/>
                    <a:ext cx="533400" cy="461666"/>
                  </a:xfrm>
                  <a:prstGeom prst="rect">
                    <a:avLst/>
                  </a:prstGeom>
                </p:spPr>
                <p:txBody>
                  <a:bodyPr wrap="square">
                    <a:spAutoFit/>
                  </a:bodyPr>
                  <a:lstStyle/>
                  <a:p>
                    <a:pPr defTabSz="914400" fontAlgn="auto">
                      <a:spcBef>
                        <a:spcPts val="0"/>
                      </a:spcBef>
                      <a:spcAft>
                        <a:spcPts val="0"/>
                      </a:spcAft>
                    </a:pPr>
                    <a:r>
                      <a:rPr lang="en-US" sz="1800" dirty="0" smtClean="0">
                        <a:solidFill>
                          <a:prstClr val="white"/>
                        </a:solidFill>
                        <a:latin typeface="Candara"/>
                        <a:ea typeface="+mn-ea"/>
                        <a:cs typeface="+mn-cs"/>
                      </a:rPr>
                      <a:t> </a:t>
                    </a: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4</a:t>
                    </a:r>
                    <a:endParaRPr lang="en-US" b="1" dirty="0">
                      <a:solidFill>
                        <a:prstClr val="black"/>
                      </a:solidFill>
                      <a:latin typeface="Aharoni" pitchFamily="2" charset="-79"/>
                      <a:ea typeface="+mn-ea"/>
                      <a:cs typeface="Aharoni" pitchFamily="2" charset="-79"/>
                    </a:endParaRPr>
                  </a:p>
                </p:txBody>
              </p:sp>
            </p:grpSp>
          </p:grpSp>
          <p:sp>
            <p:nvSpPr>
              <p:cNvPr id="90" name="Rounded Rectangle 89"/>
              <p:cNvSpPr/>
              <p:nvPr/>
            </p:nvSpPr>
            <p:spPr>
              <a:xfrm>
                <a:off x="1885072" y="3505200"/>
                <a:ext cx="1143000" cy="160020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grpSp>
          <p:nvGrpSpPr>
            <p:cNvPr id="30" name="Group 29"/>
            <p:cNvGrpSpPr/>
            <p:nvPr/>
          </p:nvGrpSpPr>
          <p:grpSpPr>
            <a:xfrm>
              <a:off x="3220328" y="3362325"/>
              <a:ext cx="1143000" cy="1600200"/>
              <a:chOff x="1885072" y="3505200"/>
              <a:chExt cx="1143000" cy="1600200"/>
            </a:xfrm>
          </p:grpSpPr>
          <p:sp>
            <p:nvSpPr>
              <p:cNvPr id="76" name="Rectangle 75"/>
              <p:cNvSpPr/>
              <p:nvPr/>
            </p:nvSpPr>
            <p:spPr>
              <a:xfrm>
                <a:off x="1922181" y="4619565"/>
                <a:ext cx="1035861"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Object</a:t>
                </a:r>
                <a:r>
                  <a:rPr lang="en-US" sz="2000" i="1" baseline="-25000" dirty="0" smtClean="0">
                    <a:solidFill>
                      <a:prstClr val="black"/>
                    </a:solidFill>
                    <a:latin typeface="Aharoni" pitchFamily="2" charset="-79"/>
                    <a:ea typeface="+mn-ea"/>
                    <a:cs typeface="Aharoni" pitchFamily="2" charset="-79"/>
                  </a:rPr>
                  <a:t>1</a:t>
                </a:r>
                <a:endParaRPr lang="en-US" sz="2000" dirty="0">
                  <a:solidFill>
                    <a:prstClr val="black"/>
                  </a:solidFill>
                  <a:latin typeface="Aharoni" pitchFamily="2" charset="-79"/>
                  <a:ea typeface="+mn-ea"/>
                  <a:cs typeface="Aharoni" pitchFamily="2" charset="-79"/>
                </a:endParaRPr>
              </a:p>
            </p:txBody>
          </p:sp>
          <p:grpSp>
            <p:nvGrpSpPr>
              <p:cNvPr id="77" name="Group 241"/>
              <p:cNvGrpSpPr/>
              <p:nvPr/>
            </p:nvGrpSpPr>
            <p:grpSpPr>
              <a:xfrm>
                <a:off x="1922180" y="3690616"/>
                <a:ext cx="1015764" cy="829733"/>
                <a:chOff x="1600200" y="3361267"/>
                <a:chExt cx="1015764" cy="829733"/>
              </a:xfrm>
            </p:grpSpPr>
            <p:sp>
              <p:nvSpPr>
                <p:cNvPr id="86" name="Parallelogram 85"/>
                <p:cNvSpPr/>
                <p:nvPr/>
              </p:nvSpPr>
              <p:spPr>
                <a:xfrm>
                  <a:off x="1600200" y="389466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grpSp>
              <p:nvGrpSpPr>
                <p:cNvPr id="80" name="Group 214"/>
                <p:cNvGrpSpPr/>
                <p:nvPr/>
              </p:nvGrpSpPr>
              <p:grpSpPr>
                <a:xfrm>
                  <a:off x="1647823" y="3361267"/>
                  <a:ext cx="968141" cy="709338"/>
                  <a:chOff x="1447798" y="3304117"/>
                  <a:chExt cx="968141" cy="709338"/>
                </a:xfrm>
              </p:grpSpPr>
              <p:sp>
                <p:nvSpPr>
                  <p:cNvPr id="81" name="Parallelogram 80"/>
                  <p:cNvSpPr/>
                  <p:nvPr/>
                </p:nvSpPr>
                <p:spPr>
                  <a:xfrm>
                    <a:off x="1447798" y="35327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84" name="Parallelogram 83"/>
                  <p:cNvSpPr/>
                  <p:nvPr/>
                </p:nvSpPr>
                <p:spPr>
                  <a:xfrm>
                    <a:off x="1447798" y="33041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83" name="Rectangle 82"/>
                  <p:cNvSpPr/>
                  <p:nvPr/>
                </p:nvSpPr>
                <p:spPr>
                  <a:xfrm>
                    <a:off x="1642843" y="3458014"/>
                    <a:ext cx="533400" cy="555441"/>
                  </a:xfrm>
                  <a:prstGeom prst="rect">
                    <a:avLst/>
                  </a:prstGeom>
                </p:spPr>
                <p:txBody>
                  <a:bodyPr wrap="square">
                    <a:spAutoFit/>
                  </a:bodyPr>
                  <a:lstStyle/>
                  <a:p>
                    <a:pPr defTabSz="914400" fontAlgn="auto">
                      <a:spcBef>
                        <a:spcPts val="0"/>
                      </a:spcBef>
                      <a:spcAft>
                        <a:spcPts val="0"/>
                      </a:spcAft>
                    </a:pP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5</a:t>
                    </a:r>
                    <a:endParaRPr lang="en-US" b="1" dirty="0">
                      <a:solidFill>
                        <a:prstClr val="black"/>
                      </a:solidFill>
                      <a:latin typeface="Aharoni" pitchFamily="2" charset="-79"/>
                      <a:ea typeface="+mn-ea"/>
                      <a:cs typeface="Aharoni" pitchFamily="2" charset="-79"/>
                    </a:endParaRPr>
                  </a:p>
                </p:txBody>
              </p:sp>
            </p:grpSp>
          </p:grpSp>
          <p:sp>
            <p:nvSpPr>
              <p:cNvPr id="78" name="Rounded Rectangle 77"/>
              <p:cNvSpPr/>
              <p:nvPr/>
            </p:nvSpPr>
            <p:spPr>
              <a:xfrm>
                <a:off x="1885072" y="3505200"/>
                <a:ext cx="1143000" cy="160020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sp>
          <p:nvSpPr>
            <p:cNvPr id="31" name="Rectangle 30"/>
            <p:cNvSpPr/>
            <p:nvPr/>
          </p:nvSpPr>
          <p:spPr>
            <a:xfrm>
              <a:off x="4685309" y="4476690"/>
              <a:ext cx="1035861"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Object</a:t>
              </a:r>
              <a:r>
                <a:rPr lang="en-US" sz="2000" i="1" baseline="-25000" dirty="0" smtClean="0">
                  <a:solidFill>
                    <a:prstClr val="black"/>
                  </a:solidFill>
                  <a:latin typeface="Aharoni" pitchFamily="2" charset="-79"/>
                  <a:ea typeface="+mn-ea"/>
                  <a:cs typeface="Aharoni" pitchFamily="2" charset="-79"/>
                </a:rPr>
                <a:t>2</a:t>
              </a:r>
              <a:endParaRPr lang="en-US" sz="2000" dirty="0">
                <a:solidFill>
                  <a:prstClr val="black"/>
                </a:solidFill>
                <a:latin typeface="Aharoni" pitchFamily="2" charset="-79"/>
                <a:ea typeface="+mn-ea"/>
                <a:cs typeface="Aharoni" pitchFamily="2" charset="-79"/>
              </a:endParaRPr>
            </a:p>
          </p:txBody>
        </p:sp>
        <p:sp>
          <p:nvSpPr>
            <p:cNvPr id="32" name="Rounded Rectangle 31"/>
            <p:cNvSpPr/>
            <p:nvPr/>
          </p:nvSpPr>
          <p:spPr>
            <a:xfrm>
              <a:off x="4648200" y="3362325"/>
              <a:ext cx="1143000" cy="160020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33" name="Rectangle 32"/>
            <p:cNvSpPr/>
            <p:nvPr/>
          </p:nvSpPr>
          <p:spPr>
            <a:xfrm>
              <a:off x="6133109" y="4476690"/>
              <a:ext cx="1035861"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Object</a:t>
              </a:r>
              <a:r>
                <a:rPr lang="en-US" sz="2000" i="1" baseline="-25000" dirty="0" smtClean="0">
                  <a:solidFill>
                    <a:prstClr val="black"/>
                  </a:solidFill>
                  <a:latin typeface="Aharoni" pitchFamily="2" charset="-79"/>
                  <a:ea typeface="+mn-ea"/>
                  <a:cs typeface="Aharoni" pitchFamily="2" charset="-79"/>
                </a:rPr>
                <a:t>3</a:t>
              </a:r>
              <a:endParaRPr lang="en-US" sz="2000" dirty="0">
                <a:solidFill>
                  <a:prstClr val="black"/>
                </a:solidFill>
                <a:latin typeface="Aharoni" pitchFamily="2" charset="-79"/>
                <a:ea typeface="+mn-ea"/>
                <a:cs typeface="Aharoni" pitchFamily="2" charset="-79"/>
              </a:endParaRPr>
            </a:p>
          </p:txBody>
        </p:sp>
        <p:grpSp>
          <p:nvGrpSpPr>
            <p:cNvPr id="34" name="Group 214"/>
            <p:cNvGrpSpPr/>
            <p:nvPr/>
          </p:nvGrpSpPr>
          <p:grpSpPr>
            <a:xfrm>
              <a:off x="6194659" y="3310235"/>
              <a:ext cx="968141" cy="1033165"/>
              <a:chOff x="1447798" y="2795885"/>
              <a:chExt cx="968141" cy="1033165"/>
            </a:xfrm>
          </p:grpSpPr>
          <p:sp>
            <p:nvSpPr>
              <p:cNvPr id="71" name="Parallelogram 70"/>
              <p:cNvSpPr/>
              <p:nvPr/>
            </p:nvSpPr>
            <p:spPr>
              <a:xfrm>
                <a:off x="1447798" y="35327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grpSp>
            <p:nvGrpSpPr>
              <p:cNvPr id="72" name="Group 213"/>
              <p:cNvGrpSpPr/>
              <p:nvPr/>
            </p:nvGrpSpPr>
            <p:grpSpPr>
              <a:xfrm>
                <a:off x="1447798" y="2795885"/>
                <a:ext cx="968141" cy="804565"/>
                <a:chOff x="1447798" y="2795885"/>
                <a:chExt cx="968141" cy="804565"/>
              </a:xfrm>
            </p:grpSpPr>
            <p:sp>
              <p:nvSpPr>
                <p:cNvPr id="74" name="Parallelogram 73"/>
                <p:cNvSpPr/>
                <p:nvPr/>
              </p:nvSpPr>
              <p:spPr>
                <a:xfrm>
                  <a:off x="1447798" y="33041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75" name="Rectangle 74"/>
                <p:cNvSpPr/>
                <p:nvPr/>
              </p:nvSpPr>
              <p:spPr>
                <a:xfrm>
                  <a:off x="1662331" y="2795885"/>
                  <a:ext cx="533400" cy="461664"/>
                </a:xfrm>
                <a:prstGeom prst="rect">
                  <a:avLst/>
                </a:prstGeom>
              </p:spPr>
              <p:txBody>
                <a:bodyPr wrap="square">
                  <a:spAutoFit/>
                </a:bodyPr>
                <a:lstStyle/>
                <a:p>
                  <a:pPr defTabSz="914400" fontAlgn="auto">
                    <a:spcBef>
                      <a:spcPts val="0"/>
                    </a:spcBef>
                    <a:spcAft>
                      <a:spcPts val="0"/>
                    </a:spcAft>
                  </a:pPr>
                  <a:r>
                    <a:rPr lang="en-US" b="1" dirty="0" smtClean="0">
                      <a:solidFill>
                        <a:prstClr val="white"/>
                      </a:solidFill>
                      <a:latin typeface="Aharoni" pitchFamily="2" charset="-79"/>
                      <a:ea typeface="+mn-ea"/>
                      <a:cs typeface="Aharoni" pitchFamily="2" charset="-79"/>
                    </a:rPr>
                    <a:t> </a:t>
                  </a: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7</a:t>
                  </a:r>
                  <a:endParaRPr lang="en-US" b="1" dirty="0">
                    <a:solidFill>
                      <a:prstClr val="black"/>
                    </a:solidFill>
                    <a:latin typeface="Aharoni" pitchFamily="2" charset="-79"/>
                    <a:ea typeface="+mn-ea"/>
                    <a:cs typeface="Aharoni" pitchFamily="2" charset="-79"/>
                  </a:endParaRPr>
                </a:p>
              </p:txBody>
            </p:sp>
          </p:grpSp>
        </p:grpSp>
        <p:sp>
          <p:nvSpPr>
            <p:cNvPr id="35" name="Rounded Rectangle 34"/>
            <p:cNvSpPr/>
            <p:nvPr/>
          </p:nvSpPr>
          <p:spPr>
            <a:xfrm>
              <a:off x="6096000" y="3362325"/>
              <a:ext cx="1143000" cy="160020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grpSp>
          <p:nvGrpSpPr>
            <p:cNvPr id="36" name="Group 35"/>
            <p:cNvGrpSpPr/>
            <p:nvPr/>
          </p:nvGrpSpPr>
          <p:grpSpPr>
            <a:xfrm>
              <a:off x="3324664" y="5301321"/>
              <a:ext cx="1101584" cy="1399796"/>
              <a:chOff x="1948038" y="5296279"/>
              <a:chExt cx="1101584" cy="1399796"/>
            </a:xfrm>
            <a:effectLst>
              <a:outerShdw blurRad="50800" dist="38100" dir="2700000" algn="tl" rotWithShape="0">
                <a:prstClr val="black">
                  <a:alpha val="40000"/>
                </a:prstClr>
              </a:outerShdw>
            </a:effectLst>
          </p:grpSpPr>
          <p:sp>
            <p:nvSpPr>
              <p:cNvPr id="67" name="Rectangle 66"/>
              <p:cNvSpPr/>
              <p:nvPr/>
            </p:nvSpPr>
            <p:spPr>
              <a:xfrm>
                <a:off x="1948038" y="6295965"/>
                <a:ext cx="1101584"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Target</a:t>
                </a:r>
                <a:r>
                  <a:rPr lang="en-US" sz="2000" i="1" baseline="-25000" dirty="0" smtClean="0">
                    <a:solidFill>
                      <a:prstClr val="black"/>
                    </a:solidFill>
                    <a:latin typeface="Aharoni" pitchFamily="2" charset="-79"/>
                    <a:ea typeface="+mn-ea"/>
                    <a:cs typeface="Aharoni" pitchFamily="2" charset="-79"/>
                  </a:rPr>
                  <a:t>24</a:t>
                </a:r>
                <a:endParaRPr lang="en-US" sz="2000" dirty="0">
                  <a:solidFill>
                    <a:prstClr val="black"/>
                  </a:solidFill>
                  <a:latin typeface="Aharoni" pitchFamily="2" charset="-79"/>
                  <a:ea typeface="+mn-ea"/>
                  <a:cs typeface="Aharoni" pitchFamily="2" charset="-79"/>
                </a:endParaRPr>
              </a:p>
            </p:txBody>
          </p:sp>
          <p:grpSp>
            <p:nvGrpSpPr>
              <p:cNvPr id="68" name="Group 168"/>
              <p:cNvGrpSpPr/>
              <p:nvPr/>
            </p:nvGrpSpPr>
            <p:grpSpPr>
              <a:xfrm>
                <a:off x="2027946" y="5296279"/>
                <a:ext cx="833658" cy="904875"/>
                <a:chOff x="1423768" y="5105400"/>
                <a:chExt cx="595532" cy="904875"/>
              </a:xfrm>
            </p:grpSpPr>
            <p:sp>
              <p:nvSpPr>
                <p:cNvPr id="69" name="Can 4"/>
                <p:cNvSpPr/>
                <p:nvPr/>
              </p:nvSpPr>
              <p:spPr>
                <a:xfrm>
                  <a:off x="1423768" y="5453282"/>
                  <a:ext cx="595532" cy="556993"/>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70" name="Down Arrow 69"/>
                <p:cNvSpPr/>
                <p:nvPr/>
              </p:nvSpPr>
              <p:spPr>
                <a:xfrm>
                  <a:off x="1600200" y="5105400"/>
                  <a:ext cx="237811" cy="304800"/>
                </a:xfrm>
                <a:prstGeom prst="downArrow">
                  <a:avLst/>
                </a:prstGeom>
                <a:noFill/>
                <a:ln w="254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grpSp>
          <p:nvGrpSpPr>
            <p:cNvPr id="64" name="Group 168"/>
            <p:cNvGrpSpPr/>
            <p:nvPr/>
          </p:nvGrpSpPr>
          <p:grpSpPr>
            <a:xfrm>
              <a:off x="4813350" y="5301260"/>
              <a:ext cx="833658" cy="904875"/>
              <a:chOff x="1423768" y="5105400"/>
              <a:chExt cx="595532" cy="904875"/>
            </a:xfrm>
          </p:grpSpPr>
          <p:sp>
            <p:nvSpPr>
              <p:cNvPr id="65" name="Can 4"/>
              <p:cNvSpPr/>
              <p:nvPr/>
            </p:nvSpPr>
            <p:spPr>
              <a:xfrm>
                <a:off x="1423768" y="5453282"/>
                <a:ext cx="595532" cy="556993"/>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66" name="Down Arrow 65"/>
              <p:cNvSpPr/>
              <p:nvPr/>
            </p:nvSpPr>
            <p:spPr>
              <a:xfrm>
                <a:off x="1600200" y="5105400"/>
                <a:ext cx="237811" cy="304800"/>
              </a:xfrm>
              <a:prstGeom prst="downArrow">
                <a:avLst/>
              </a:prstGeom>
              <a:noFill/>
              <a:ln w="254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nvGrpSpPr>
            <p:cNvPr id="38" name="Group 37"/>
            <p:cNvGrpSpPr/>
            <p:nvPr/>
          </p:nvGrpSpPr>
          <p:grpSpPr>
            <a:xfrm>
              <a:off x="6181242" y="5295461"/>
              <a:ext cx="1101584" cy="1399796"/>
              <a:chOff x="1948038" y="5296279"/>
              <a:chExt cx="1101584" cy="1399796"/>
            </a:xfrm>
            <a:effectLst>
              <a:outerShdw blurRad="50800" dist="38100" dir="2700000" algn="tl" rotWithShape="0">
                <a:prstClr val="black">
                  <a:alpha val="40000"/>
                </a:prstClr>
              </a:outerShdw>
            </a:effectLst>
          </p:grpSpPr>
          <p:sp>
            <p:nvSpPr>
              <p:cNvPr id="59" name="Rectangle 58"/>
              <p:cNvSpPr/>
              <p:nvPr/>
            </p:nvSpPr>
            <p:spPr>
              <a:xfrm>
                <a:off x="1948038" y="6295965"/>
                <a:ext cx="1101584"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Target</a:t>
                </a:r>
                <a:r>
                  <a:rPr lang="en-US" sz="2000" i="1" baseline="-25000" dirty="0" smtClean="0">
                    <a:solidFill>
                      <a:prstClr val="black"/>
                    </a:solidFill>
                    <a:latin typeface="Aharoni" pitchFamily="2" charset="-79"/>
                    <a:ea typeface="+mn-ea"/>
                    <a:cs typeface="Aharoni" pitchFamily="2" charset="-79"/>
                  </a:rPr>
                  <a:t>26</a:t>
                </a:r>
                <a:endParaRPr lang="en-US" sz="2000" dirty="0">
                  <a:solidFill>
                    <a:prstClr val="black"/>
                  </a:solidFill>
                  <a:latin typeface="Aharoni" pitchFamily="2" charset="-79"/>
                  <a:ea typeface="+mn-ea"/>
                  <a:cs typeface="Aharoni" pitchFamily="2" charset="-79"/>
                </a:endParaRPr>
              </a:p>
            </p:txBody>
          </p:sp>
          <p:grpSp>
            <p:nvGrpSpPr>
              <p:cNvPr id="60" name="Group 168"/>
              <p:cNvGrpSpPr/>
              <p:nvPr/>
            </p:nvGrpSpPr>
            <p:grpSpPr>
              <a:xfrm>
                <a:off x="2027946" y="5296279"/>
                <a:ext cx="833658" cy="904875"/>
                <a:chOff x="1423768" y="5105400"/>
                <a:chExt cx="595532" cy="904875"/>
              </a:xfrm>
            </p:grpSpPr>
            <p:sp>
              <p:nvSpPr>
                <p:cNvPr id="61" name="Can 4"/>
                <p:cNvSpPr/>
                <p:nvPr/>
              </p:nvSpPr>
              <p:spPr>
                <a:xfrm>
                  <a:off x="1423768" y="5453282"/>
                  <a:ext cx="595532" cy="556993"/>
                </a:xfrm>
                <a:prstGeom prst="can">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a:solidFill>
                      <a:prstClr val="white"/>
                    </a:solidFill>
                    <a:latin typeface="Candara"/>
                  </a:endParaRPr>
                </a:p>
              </p:txBody>
            </p:sp>
            <p:sp>
              <p:nvSpPr>
                <p:cNvPr id="62" name="Down Arrow 61"/>
                <p:cNvSpPr/>
                <p:nvPr/>
              </p:nvSpPr>
              <p:spPr>
                <a:xfrm>
                  <a:off x="1600200" y="5105400"/>
                  <a:ext cx="237811" cy="304800"/>
                </a:xfrm>
                <a:prstGeom prst="downArrow">
                  <a:avLst/>
                </a:prstGeom>
                <a:noFill/>
                <a:ln w="25400">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grpSp>
          <p:nvGrpSpPr>
            <p:cNvPr id="39" name="Group 38"/>
            <p:cNvGrpSpPr/>
            <p:nvPr/>
          </p:nvGrpSpPr>
          <p:grpSpPr>
            <a:xfrm>
              <a:off x="2057400" y="2819400"/>
              <a:ext cx="499334" cy="457200"/>
              <a:chOff x="747967" y="3429000"/>
              <a:chExt cx="499334" cy="457200"/>
            </a:xfrm>
          </p:grpSpPr>
          <p:sp>
            <p:nvSpPr>
              <p:cNvPr id="56" name="Down Arrow 55"/>
              <p:cNvSpPr/>
              <p:nvPr/>
            </p:nvSpPr>
            <p:spPr>
              <a:xfrm>
                <a:off x="747967" y="3429000"/>
                <a:ext cx="332901" cy="304800"/>
              </a:xfrm>
              <a:prstGeom prst="downArrow">
                <a:avLst/>
              </a:prstGeom>
              <a:solidFill>
                <a:schemeClr val="tx1"/>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7" name="Down Arrow 56"/>
              <p:cNvSpPr/>
              <p:nvPr/>
            </p:nvSpPr>
            <p:spPr>
              <a:xfrm>
                <a:off x="838235" y="3499340"/>
                <a:ext cx="332901" cy="304800"/>
              </a:xfrm>
              <a:prstGeom prst="downArrow">
                <a:avLst/>
              </a:prstGeom>
              <a:solidFill>
                <a:srgbClr val="0070C0"/>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8" name="Down Arrow 57"/>
              <p:cNvSpPr/>
              <p:nvPr/>
            </p:nvSpPr>
            <p:spPr>
              <a:xfrm>
                <a:off x="914400" y="3581400"/>
                <a:ext cx="332901" cy="304800"/>
              </a:xfrm>
              <a:prstGeom prst="downArrow">
                <a:avLst/>
              </a:prstGeom>
              <a:solidFill>
                <a:srgbClr val="FF75FF"/>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nvGrpSpPr>
            <p:cNvPr id="40" name="Group 39"/>
            <p:cNvGrpSpPr/>
            <p:nvPr/>
          </p:nvGrpSpPr>
          <p:grpSpPr>
            <a:xfrm>
              <a:off x="3429000" y="2819400"/>
              <a:ext cx="499334" cy="457200"/>
              <a:chOff x="747967" y="3429000"/>
              <a:chExt cx="499334" cy="457200"/>
            </a:xfrm>
          </p:grpSpPr>
          <p:sp>
            <p:nvSpPr>
              <p:cNvPr id="53" name="Down Arrow 52"/>
              <p:cNvSpPr/>
              <p:nvPr/>
            </p:nvSpPr>
            <p:spPr>
              <a:xfrm>
                <a:off x="747967" y="3429000"/>
                <a:ext cx="332901" cy="304800"/>
              </a:xfrm>
              <a:prstGeom prst="downArrow">
                <a:avLst/>
              </a:prstGeom>
              <a:solidFill>
                <a:schemeClr val="tx1"/>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4" name="Down Arrow 53"/>
              <p:cNvSpPr/>
              <p:nvPr/>
            </p:nvSpPr>
            <p:spPr>
              <a:xfrm>
                <a:off x="838235" y="3499340"/>
                <a:ext cx="332901" cy="304800"/>
              </a:xfrm>
              <a:prstGeom prst="downArrow">
                <a:avLst/>
              </a:prstGeom>
              <a:solidFill>
                <a:srgbClr val="0070C0"/>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5" name="Down Arrow 54"/>
              <p:cNvSpPr/>
              <p:nvPr/>
            </p:nvSpPr>
            <p:spPr>
              <a:xfrm>
                <a:off x="914400" y="3581400"/>
                <a:ext cx="332901" cy="304800"/>
              </a:xfrm>
              <a:prstGeom prst="downArrow">
                <a:avLst/>
              </a:prstGeom>
              <a:solidFill>
                <a:srgbClr val="FF75FF"/>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nvGrpSpPr>
            <p:cNvPr id="41" name="Group 40"/>
            <p:cNvGrpSpPr/>
            <p:nvPr/>
          </p:nvGrpSpPr>
          <p:grpSpPr>
            <a:xfrm>
              <a:off x="5001134" y="2889740"/>
              <a:ext cx="409066" cy="386860"/>
              <a:chOff x="6525134" y="2889740"/>
              <a:chExt cx="409066" cy="386860"/>
            </a:xfrm>
          </p:grpSpPr>
          <p:sp>
            <p:nvSpPr>
              <p:cNvPr id="51" name="Down Arrow 50"/>
              <p:cNvSpPr/>
              <p:nvPr/>
            </p:nvSpPr>
            <p:spPr>
              <a:xfrm>
                <a:off x="6525134" y="2889740"/>
                <a:ext cx="332901" cy="304800"/>
              </a:xfrm>
              <a:prstGeom prst="downArrow">
                <a:avLst/>
              </a:prstGeom>
              <a:solidFill>
                <a:srgbClr val="0070C0"/>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2" name="Down Arrow 51"/>
              <p:cNvSpPr/>
              <p:nvPr/>
            </p:nvSpPr>
            <p:spPr>
              <a:xfrm>
                <a:off x="6601299" y="2971800"/>
                <a:ext cx="332901" cy="304800"/>
              </a:xfrm>
              <a:prstGeom prst="downArrow">
                <a:avLst/>
              </a:prstGeom>
              <a:solidFill>
                <a:srgbClr val="FF75FF"/>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nvGrpSpPr>
            <p:cNvPr id="42" name="Group 41"/>
            <p:cNvGrpSpPr/>
            <p:nvPr/>
          </p:nvGrpSpPr>
          <p:grpSpPr>
            <a:xfrm>
              <a:off x="6448934" y="2895600"/>
              <a:ext cx="409066" cy="386860"/>
              <a:chOff x="6525134" y="2889740"/>
              <a:chExt cx="409066" cy="386860"/>
            </a:xfrm>
          </p:grpSpPr>
          <p:sp>
            <p:nvSpPr>
              <p:cNvPr id="49" name="Down Arrow 48"/>
              <p:cNvSpPr/>
              <p:nvPr/>
            </p:nvSpPr>
            <p:spPr>
              <a:xfrm>
                <a:off x="6525134" y="2889740"/>
                <a:ext cx="332901" cy="304800"/>
              </a:xfrm>
              <a:prstGeom prst="downArrow">
                <a:avLst/>
              </a:prstGeom>
              <a:solidFill>
                <a:srgbClr val="0070C0"/>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sp>
            <p:nvSpPr>
              <p:cNvPr id="50" name="Down Arrow 49"/>
              <p:cNvSpPr/>
              <p:nvPr/>
            </p:nvSpPr>
            <p:spPr>
              <a:xfrm>
                <a:off x="6601299" y="2971800"/>
                <a:ext cx="332901" cy="304800"/>
              </a:xfrm>
              <a:prstGeom prst="downArrow">
                <a:avLst/>
              </a:prstGeom>
              <a:solidFill>
                <a:srgbClr val="FF75FF"/>
              </a:solidFill>
              <a:ln w="25400" cmpd="sng">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white"/>
                  </a:solidFill>
                  <a:latin typeface="Candara"/>
                </a:endParaRPr>
              </a:p>
            </p:txBody>
          </p:sp>
        </p:grpSp>
        <p:grpSp>
          <p:nvGrpSpPr>
            <p:cNvPr id="43" name="Group 214"/>
            <p:cNvGrpSpPr/>
            <p:nvPr/>
          </p:nvGrpSpPr>
          <p:grpSpPr>
            <a:xfrm>
              <a:off x="4746859" y="3766526"/>
              <a:ext cx="968141" cy="576874"/>
              <a:chOff x="1447798" y="3252176"/>
              <a:chExt cx="968141" cy="576874"/>
            </a:xfrm>
          </p:grpSpPr>
          <p:sp>
            <p:nvSpPr>
              <p:cNvPr id="44" name="Parallelogram 43"/>
              <p:cNvSpPr/>
              <p:nvPr/>
            </p:nvSpPr>
            <p:spPr>
              <a:xfrm>
                <a:off x="1447798" y="35327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grpSp>
            <p:nvGrpSpPr>
              <p:cNvPr id="45" name="Group 213"/>
              <p:cNvGrpSpPr/>
              <p:nvPr/>
            </p:nvGrpSpPr>
            <p:grpSpPr>
              <a:xfrm>
                <a:off x="1447798" y="3252176"/>
                <a:ext cx="968141" cy="555442"/>
                <a:chOff x="1447798" y="3252176"/>
                <a:chExt cx="968141" cy="555442"/>
              </a:xfrm>
            </p:grpSpPr>
            <p:sp>
              <p:nvSpPr>
                <p:cNvPr id="47" name="Parallelogram 46"/>
                <p:cNvSpPr/>
                <p:nvPr/>
              </p:nvSpPr>
              <p:spPr>
                <a:xfrm>
                  <a:off x="1447798" y="3304117"/>
                  <a:ext cx="968141" cy="296333"/>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48" name="Rectangle 47"/>
                <p:cNvSpPr/>
                <p:nvPr/>
              </p:nvSpPr>
              <p:spPr>
                <a:xfrm>
                  <a:off x="1662331" y="3252176"/>
                  <a:ext cx="533400" cy="555442"/>
                </a:xfrm>
                <a:prstGeom prst="rect">
                  <a:avLst/>
                </a:prstGeom>
              </p:spPr>
              <p:txBody>
                <a:bodyPr wrap="square">
                  <a:spAutoFit/>
                </a:bodyPr>
                <a:lstStyle/>
                <a:p>
                  <a:pPr defTabSz="914400" fontAlgn="auto">
                    <a:spcBef>
                      <a:spcPts val="0"/>
                    </a:spcBef>
                    <a:spcAft>
                      <a:spcPts val="0"/>
                    </a:spcAft>
                  </a:pPr>
                  <a:r>
                    <a:rPr lang="en-US" b="1" i="1" dirty="0" smtClean="0">
                      <a:solidFill>
                        <a:prstClr val="black"/>
                      </a:solidFill>
                      <a:latin typeface="Aharoni" pitchFamily="2" charset="-79"/>
                      <a:ea typeface="+mn-ea"/>
                      <a:cs typeface="Aharoni" pitchFamily="2" charset="-79"/>
                    </a:rPr>
                    <a:t>c</a:t>
                  </a:r>
                  <a:r>
                    <a:rPr lang="en-US" b="1" i="1" baseline="-25000" dirty="0" smtClean="0">
                      <a:solidFill>
                        <a:prstClr val="black"/>
                      </a:solidFill>
                      <a:latin typeface="Aharoni" pitchFamily="2" charset="-79"/>
                      <a:ea typeface="+mn-ea"/>
                      <a:cs typeface="Aharoni" pitchFamily="2" charset="-79"/>
                    </a:rPr>
                    <a:t>6</a:t>
                  </a:r>
                  <a:endParaRPr lang="en-US" b="1" dirty="0">
                    <a:solidFill>
                      <a:prstClr val="black"/>
                    </a:solidFill>
                    <a:latin typeface="Aharoni" pitchFamily="2" charset="-79"/>
                    <a:ea typeface="+mn-ea"/>
                    <a:cs typeface="Aharoni" pitchFamily="2" charset="-79"/>
                  </a:endParaRPr>
                </a:p>
              </p:txBody>
            </p:sp>
          </p:grpSp>
        </p:grpSp>
      </p:grpSp>
      <p:sp>
        <p:nvSpPr>
          <p:cNvPr id="121" name="Rectangle 120"/>
          <p:cNvSpPr/>
          <p:nvPr/>
        </p:nvSpPr>
        <p:spPr>
          <a:xfrm>
            <a:off x="4743103" y="6158509"/>
            <a:ext cx="1101584" cy="400110"/>
          </a:xfrm>
          <a:prstGeom prst="rect">
            <a:avLst/>
          </a:prstGeom>
        </p:spPr>
        <p:txBody>
          <a:bodyPr wrap="none">
            <a:spAutoFit/>
          </a:bodyPr>
          <a:lstStyle/>
          <a:p>
            <a:pPr defTabSz="914400" fontAlgn="auto">
              <a:spcBef>
                <a:spcPts val="0"/>
              </a:spcBef>
              <a:spcAft>
                <a:spcPts val="0"/>
              </a:spcAft>
            </a:pPr>
            <a:r>
              <a:rPr lang="en-US" sz="2000" dirty="0" smtClean="0">
                <a:solidFill>
                  <a:prstClr val="black"/>
                </a:solidFill>
                <a:latin typeface="Aharoni" pitchFamily="2" charset="-79"/>
                <a:ea typeface="+mn-ea"/>
                <a:cs typeface="Aharoni" pitchFamily="2" charset="-79"/>
              </a:rPr>
              <a:t>Target</a:t>
            </a:r>
            <a:r>
              <a:rPr lang="en-US" sz="2000" i="1" baseline="-25000" dirty="0" smtClean="0">
                <a:solidFill>
                  <a:prstClr val="black"/>
                </a:solidFill>
                <a:latin typeface="Aharoni" pitchFamily="2" charset="-79"/>
                <a:ea typeface="+mn-ea"/>
                <a:cs typeface="Aharoni" pitchFamily="2" charset="-79"/>
              </a:rPr>
              <a:t>25</a:t>
            </a:r>
            <a:endParaRPr lang="en-US" sz="2000" dirty="0">
              <a:solidFill>
                <a:prstClr val="black"/>
              </a:solidFill>
              <a:latin typeface="Aharoni" pitchFamily="2" charset="-79"/>
              <a:ea typeface="+mn-ea"/>
              <a:cs typeface="Aharoni" pitchFamily="2" charset="-79"/>
            </a:endParaRPr>
          </a:p>
        </p:txBody>
      </p:sp>
      <p:sp>
        <p:nvSpPr>
          <p:cNvPr id="118" name="Rounded Rectangle 117"/>
          <p:cNvSpPr/>
          <p:nvPr/>
        </p:nvSpPr>
        <p:spPr>
          <a:xfrm>
            <a:off x="6934200" y="2857500"/>
            <a:ext cx="3886200" cy="8763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pPr>
            <a:r>
              <a:rPr lang="en-US" sz="2000" b="1" dirty="0">
                <a:solidFill>
                  <a:prstClr val="black"/>
                </a:solidFill>
                <a:latin typeface="Candara"/>
              </a:rPr>
              <a:t>E</a:t>
            </a:r>
            <a:r>
              <a:rPr lang="en-US" sz="2000" b="1" dirty="0" smtClean="0">
                <a:solidFill>
                  <a:prstClr val="black"/>
                </a:solidFill>
                <a:latin typeface="Candara"/>
              </a:rPr>
              <a:t>xample:</a:t>
            </a:r>
          </a:p>
          <a:p>
            <a:pPr defTabSz="914400" fontAlgn="auto">
              <a:spcBef>
                <a:spcPts val="0"/>
              </a:spcBef>
              <a:spcAft>
                <a:spcPts val="0"/>
              </a:spcAft>
            </a:pPr>
            <a:r>
              <a:rPr lang="en-US" sz="2000" b="1" dirty="0" smtClean="0">
                <a:solidFill>
                  <a:srgbClr val="FF0000"/>
                </a:solidFill>
                <a:latin typeface="Candara"/>
              </a:rPr>
              <a:t>stripe width</a:t>
            </a:r>
            <a:r>
              <a:rPr lang="en-US" sz="2000" b="1" dirty="0" smtClean="0">
                <a:solidFill>
                  <a:prstClr val="black"/>
                </a:solidFill>
                <a:latin typeface="Candara"/>
              </a:rPr>
              <a:t>=4</a:t>
            </a:r>
            <a:endParaRPr lang="en-US" sz="2000" b="1" dirty="0">
              <a:solidFill>
                <a:srgbClr val="FF0000"/>
              </a:solidFill>
              <a:latin typeface="Candara"/>
            </a:endParaRPr>
          </a:p>
        </p:txBody>
      </p:sp>
      <p:sp>
        <p:nvSpPr>
          <p:cNvPr id="119" name="Parallelogram 118"/>
          <p:cNvSpPr/>
          <p:nvPr/>
        </p:nvSpPr>
        <p:spPr>
          <a:xfrm>
            <a:off x="4726897" y="3886200"/>
            <a:ext cx="988103" cy="246302"/>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
        <p:nvSpPr>
          <p:cNvPr id="120" name="Parallelogram 119"/>
          <p:cNvSpPr/>
          <p:nvPr/>
        </p:nvSpPr>
        <p:spPr>
          <a:xfrm>
            <a:off x="6174697" y="3886200"/>
            <a:ext cx="988103" cy="246302"/>
          </a:xfrm>
          <a:prstGeom prst="parallelogram">
            <a:avLst>
              <a:gd name="adj" fmla="val 143154"/>
            </a:avLst>
          </a:prstGeom>
          <a:solidFill>
            <a:schemeClr val="bg1">
              <a:lumMod val="65000"/>
            </a:schemeClr>
          </a:solidFill>
          <a:ln w="63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sz="1800" b="1" dirty="0">
              <a:solidFill>
                <a:prstClr val="black"/>
              </a:solidFill>
              <a:latin typeface="Candara"/>
            </a:endParaRPr>
          </a:p>
        </p:txBody>
      </p:sp>
    </p:spTree>
    <p:extLst>
      <p:ext uri="{BB962C8B-B14F-4D97-AF65-F5344CB8AC3E}">
        <p14:creationId xmlns:p14="http://schemas.microsoft.com/office/powerpoint/2010/main" val="13966137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Lustre</a:t>
            </a:r>
            <a:endParaRPr lang="en-US" dirty="0"/>
          </a:p>
        </p:txBody>
      </p:sp>
      <p:sp>
        <p:nvSpPr>
          <p:cNvPr id="3" name="Content Placeholder 2"/>
          <p:cNvSpPr>
            <a:spLocks noGrp="1"/>
          </p:cNvSpPr>
          <p:nvPr>
            <p:ph idx="1"/>
          </p:nvPr>
        </p:nvSpPr>
        <p:spPr/>
        <p:txBody>
          <a:bodyPr/>
          <a:lstStyle/>
          <a:p>
            <a:r>
              <a:rPr lang="en-US" dirty="0" err="1" smtClean="0"/>
              <a:t>Lustre</a:t>
            </a:r>
            <a:r>
              <a:rPr lang="en-US" dirty="0" smtClean="0"/>
              <a:t> is an open-source </a:t>
            </a:r>
            <a:r>
              <a:rPr lang="en-US" b="1" dirty="0" smtClean="0"/>
              <a:t>parallel file system </a:t>
            </a:r>
            <a:r>
              <a:rPr lang="en-US" dirty="0" smtClean="0"/>
              <a:t>widely used in supercomputers.</a:t>
            </a:r>
          </a:p>
          <a:p>
            <a:r>
              <a:rPr lang="en-US" dirty="0" smtClean="0"/>
              <a:t>A </a:t>
            </a:r>
            <a:r>
              <a:rPr lang="en-US" dirty="0" err="1" smtClean="0"/>
              <a:t>Lustre</a:t>
            </a:r>
            <a:r>
              <a:rPr lang="en-US" dirty="0" smtClean="0"/>
              <a:t> file system contains a collection of many disk servers, each with multiple disks (“targets”).</a:t>
            </a:r>
          </a:p>
          <a:p>
            <a:r>
              <a:rPr lang="en-US" dirty="0" smtClean="0"/>
              <a:t>Large bursts of reads/writes on large striped files use many targets in parallel.</a:t>
            </a:r>
          </a:p>
          <a:p>
            <a:endParaRPr lang="en-US" dirty="0" smtClean="0"/>
          </a:p>
          <a:p>
            <a:pPr marL="0" indent="0">
              <a:buNone/>
            </a:pPr>
            <a:endParaRPr lang="en-US" dirty="0"/>
          </a:p>
        </p:txBody>
      </p:sp>
      <p:grpSp>
        <p:nvGrpSpPr>
          <p:cNvPr id="149" name="Group 148"/>
          <p:cNvGrpSpPr/>
          <p:nvPr/>
        </p:nvGrpSpPr>
        <p:grpSpPr>
          <a:xfrm>
            <a:off x="1371600" y="4361668"/>
            <a:ext cx="5810717" cy="2386581"/>
            <a:chOff x="1109871" y="1214918"/>
            <a:chExt cx="6700628" cy="3509482"/>
          </a:xfrm>
        </p:grpSpPr>
        <p:sp>
          <p:nvSpPr>
            <p:cNvPr id="150" name="Rounded Rectangle 149"/>
            <p:cNvSpPr/>
            <p:nvPr/>
          </p:nvSpPr>
          <p:spPr>
            <a:xfrm>
              <a:off x="1114425" y="1371600"/>
              <a:ext cx="2895600" cy="3352800"/>
            </a:xfrm>
            <a:prstGeom prst="roundRect">
              <a:avLst/>
            </a:prstGeom>
            <a:solidFill>
              <a:sysClr val="window" lastClr="FFFFFF">
                <a:lumMod val="85000"/>
                <a:alpha val="46000"/>
              </a:sysClr>
            </a:solidFill>
            <a:ln w="12700" cap="rnd" cmpd="sng" algn="ctr">
              <a:solidFill>
                <a:sysClr val="window" lastClr="FFFFFF">
                  <a:lumMod val="85000"/>
                </a:sysClr>
              </a:solidFill>
              <a:prstDash val="solid"/>
            </a:ln>
            <a:effectLst>
              <a:glow rad="101600">
                <a:sysClr val="window" lastClr="FFFFFF">
                  <a:lumMod val="85000"/>
                  <a:alpha val="6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153" name="Rectangle 152"/>
            <p:cNvSpPr/>
            <p:nvPr/>
          </p:nvSpPr>
          <p:spPr>
            <a:xfrm>
              <a:off x="1109871" y="1214918"/>
              <a:ext cx="1333500" cy="533400"/>
            </a:xfrm>
            <a:prstGeom prst="rect">
              <a:avLst/>
            </a:prstGeom>
            <a:no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Clients</a:t>
              </a:r>
            </a:p>
          </p:txBody>
        </p:sp>
        <p:sp>
          <p:nvSpPr>
            <p:cNvPr id="154" name="Rectangle 153"/>
            <p:cNvSpPr/>
            <p:nvPr/>
          </p:nvSpPr>
          <p:spPr>
            <a:xfrm>
              <a:off x="2382952" y="1214918"/>
              <a:ext cx="1714500" cy="533400"/>
            </a:xfrm>
            <a:prstGeom prst="rect">
              <a:avLst/>
            </a:prstGeom>
            <a:no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I/O Routers</a:t>
              </a:r>
            </a:p>
          </p:txBody>
        </p:sp>
        <p:sp>
          <p:nvSpPr>
            <p:cNvPr id="155" name="Rounded Rectangle 154"/>
            <p:cNvSpPr/>
            <p:nvPr/>
          </p:nvSpPr>
          <p:spPr>
            <a:xfrm>
              <a:off x="4800600" y="1362075"/>
              <a:ext cx="2971799" cy="3286125"/>
            </a:xfrm>
            <a:prstGeom prst="roundRect">
              <a:avLst/>
            </a:prstGeom>
            <a:solidFill>
              <a:sysClr val="window" lastClr="FFFFFF">
                <a:lumMod val="85000"/>
                <a:alpha val="46000"/>
              </a:sysClr>
            </a:solidFill>
            <a:ln w="12700" cap="rnd" cmpd="sng" algn="ctr">
              <a:solidFill>
                <a:sysClr val="window" lastClr="FFFFFF">
                  <a:lumMod val="85000"/>
                </a:sysClr>
              </a:solidFill>
              <a:prstDash val="solid"/>
            </a:ln>
            <a:effectLst>
              <a:glow rad="101600">
                <a:sysClr val="window" lastClr="FFFFFF">
                  <a:lumMod val="85000"/>
                  <a:alpha val="6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156" name="Flowchart: Magnetic Disk 16"/>
            <p:cNvSpPr/>
            <p:nvPr/>
          </p:nvSpPr>
          <p:spPr>
            <a:xfrm>
              <a:off x="6848474" y="2085536"/>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pic>
          <p:nvPicPr>
            <p:cNvPr id="157" name="Picture 5"/>
            <p:cNvPicPr>
              <a:picLocks noChangeAspect="1" noChangeArrowheads="1"/>
            </p:cNvPicPr>
            <p:nvPr/>
          </p:nvPicPr>
          <p:blipFill>
            <a:blip r:embed="rId2" cstate="print"/>
            <a:srcRect/>
            <a:stretch>
              <a:fillRect/>
            </a:stretch>
          </p:blipFill>
          <p:spPr bwMode="auto">
            <a:xfrm>
              <a:off x="2962275" y="2381250"/>
              <a:ext cx="438150" cy="361950"/>
            </a:xfrm>
            <a:prstGeom prst="rect">
              <a:avLst/>
            </a:prstGeom>
            <a:noFill/>
            <a:ln w="9525">
              <a:noFill/>
              <a:miter lim="800000"/>
              <a:headEnd/>
              <a:tailEnd/>
            </a:ln>
          </p:spPr>
        </p:pic>
        <p:pic>
          <p:nvPicPr>
            <p:cNvPr id="158" name="Picture 6"/>
            <p:cNvPicPr>
              <a:picLocks noChangeAspect="1" noChangeArrowheads="1"/>
            </p:cNvPicPr>
            <p:nvPr/>
          </p:nvPicPr>
          <p:blipFill>
            <a:blip r:embed="rId2" cstate="print"/>
            <a:srcRect/>
            <a:stretch>
              <a:fillRect/>
            </a:stretch>
          </p:blipFill>
          <p:spPr bwMode="auto">
            <a:xfrm>
              <a:off x="2962275" y="2981325"/>
              <a:ext cx="438150" cy="371475"/>
            </a:xfrm>
            <a:prstGeom prst="rect">
              <a:avLst/>
            </a:prstGeom>
            <a:noFill/>
            <a:ln w="9525">
              <a:noFill/>
              <a:miter lim="800000"/>
              <a:headEnd/>
              <a:tailEnd/>
            </a:ln>
          </p:spPr>
        </p:pic>
        <p:pic>
          <p:nvPicPr>
            <p:cNvPr id="159" name="Picture 7"/>
            <p:cNvPicPr>
              <a:picLocks noChangeAspect="1" noChangeArrowheads="1"/>
            </p:cNvPicPr>
            <p:nvPr/>
          </p:nvPicPr>
          <p:blipFill>
            <a:blip r:embed="rId2" cstate="print"/>
            <a:srcRect/>
            <a:stretch>
              <a:fillRect/>
            </a:stretch>
          </p:blipFill>
          <p:spPr bwMode="auto">
            <a:xfrm>
              <a:off x="2952750" y="3733800"/>
              <a:ext cx="438150" cy="381000"/>
            </a:xfrm>
            <a:prstGeom prst="rect">
              <a:avLst/>
            </a:prstGeom>
            <a:noFill/>
            <a:ln w="9525">
              <a:noFill/>
              <a:miter lim="800000"/>
              <a:headEnd/>
              <a:tailEnd/>
            </a:ln>
          </p:spPr>
        </p:pic>
        <p:sp>
          <p:nvSpPr>
            <p:cNvPr id="160" name="Rectangle 159"/>
            <p:cNvSpPr/>
            <p:nvPr/>
          </p:nvSpPr>
          <p:spPr>
            <a:xfrm>
              <a:off x="4571998" y="1214918"/>
              <a:ext cx="1714500" cy="896421"/>
            </a:xfrm>
            <a:prstGeom prst="rect">
              <a:avLst/>
            </a:prstGeom>
            <a:no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OSS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(server)</a:t>
              </a:r>
            </a:p>
          </p:txBody>
        </p:sp>
        <p:sp>
          <p:nvSpPr>
            <p:cNvPr id="161" name="Rectangle 160"/>
            <p:cNvSpPr/>
            <p:nvPr/>
          </p:nvSpPr>
          <p:spPr>
            <a:xfrm>
              <a:off x="6476999" y="1326972"/>
              <a:ext cx="1333500" cy="672314"/>
            </a:xfrm>
            <a:prstGeom prst="rect">
              <a:avLst/>
            </a:prstGeom>
            <a:noFill/>
            <a:ln w="12700" cap="rnd"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OST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Aharoni" pitchFamily="2" charset="-79"/>
                  <a:ea typeface="+mn-ea"/>
                  <a:cs typeface="Aharoni" pitchFamily="2" charset="-79"/>
                </a:rPr>
                <a:t>(target)</a:t>
              </a:r>
            </a:p>
          </p:txBody>
        </p:sp>
        <p:cxnSp>
          <p:nvCxnSpPr>
            <p:cNvPr id="162" name="Elbow Connector 161"/>
            <p:cNvCxnSpPr>
              <a:endCxn id="158" idx="1"/>
            </p:cNvCxnSpPr>
            <p:nvPr/>
          </p:nvCxnSpPr>
          <p:spPr>
            <a:xfrm>
              <a:off x="2047874" y="2838450"/>
              <a:ext cx="914401" cy="328613"/>
            </a:xfrm>
            <a:prstGeom prst="bentConnector3">
              <a:avLst>
                <a:gd name="adj1" fmla="val 50000"/>
              </a:avLst>
            </a:prstGeom>
            <a:noFill/>
            <a:ln w="38100" cap="rnd" cmpd="sng" algn="ctr">
              <a:solidFill>
                <a:srgbClr val="0000FF"/>
              </a:solidFill>
              <a:prstDash val="solid"/>
              <a:tailEnd type="arrow"/>
            </a:ln>
            <a:effectLst/>
          </p:spPr>
        </p:cxnSp>
        <p:cxnSp>
          <p:nvCxnSpPr>
            <p:cNvPr id="163" name="Elbow Connector 162"/>
            <p:cNvCxnSpPr>
              <a:endCxn id="158" idx="1"/>
            </p:cNvCxnSpPr>
            <p:nvPr/>
          </p:nvCxnSpPr>
          <p:spPr>
            <a:xfrm flipV="1">
              <a:off x="2047873" y="3167063"/>
              <a:ext cx="914402" cy="195262"/>
            </a:xfrm>
            <a:prstGeom prst="bentConnector3">
              <a:avLst>
                <a:gd name="adj1" fmla="val 50000"/>
              </a:avLst>
            </a:prstGeom>
            <a:noFill/>
            <a:ln w="38100" cap="rnd" cmpd="sng" algn="ctr">
              <a:solidFill>
                <a:srgbClr val="0000FF"/>
              </a:solidFill>
              <a:prstDash val="solid"/>
              <a:tailEnd type="arrow"/>
            </a:ln>
            <a:effectLst/>
          </p:spPr>
        </p:cxnSp>
        <p:cxnSp>
          <p:nvCxnSpPr>
            <p:cNvPr id="164" name="Shape 193"/>
            <p:cNvCxnSpPr>
              <a:endCxn id="159" idx="2"/>
            </p:cNvCxnSpPr>
            <p:nvPr/>
          </p:nvCxnSpPr>
          <p:spPr>
            <a:xfrm flipV="1">
              <a:off x="2019299" y="4114800"/>
              <a:ext cx="1152526" cy="277033"/>
            </a:xfrm>
            <a:prstGeom prst="bentConnector2">
              <a:avLst/>
            </a:prstGeom>
            <a:noFill/>
            <a:ln w="38100" cap="rnd" cmpd="sng" algn="ctr">
              <a:solidFill>
                <a:srgbClr val="F7EEDD">
                  <a:lumMod val="10000"/>
                </a:srgbClr>
              </a:solidFill>
              <a:prstDash val="solid"/>
              <a:tailEnd type="arrow"/>
            </a:ln>
            <a:effectLst/>
          </p:spPr>
        </p:cxnSp>
        <p:cxnSp>
          <p:nvCxnSpPr>
            <p:cNvPr id="165" name="Shape 194"/>
            <p:cNvCxnSpPr>
              <a:endCxn id="159" idx="0"/>
            </p:cNvCxnSpPr>
            <p:nvPr/>
          </p:nvCxnSpPr>
          <p:spPr>
            <a:xfrm flipV="1">
              <a:off x="2038788" y="3733800"/>
              <a:ext cx="1133037" cy="114300"/>
            </a:xfrm>
            <a:prstGeom prst="bentConnector4">
              <a:avLst>
                <a:gd name="adj1" fmla="val 40332"/>
                <a:gd name="adj2" fmla="val 333333"/>
              </a:avLst>
            </a:prstGeom>
            <a:noFill/>
            <a:ln w="38100" cap="rnd" cmpd="sng" algn="ctr">
              <a:solidFill>
                <a:srgbClr val="F7EEDD">
                  <a:lumMod val="10000"/>
                </a:srgbClr>
              </a:solidFill>
              <a:prstDash val="solid"/>
              <a:tailEnd type="arrow"/>
            </a:ln>
            <a:effectLst/>
          </p:spPr>
        </p:cxnSp>
        <p:cxnSp>
          <p:nvCxnSpPr>
            <p:cNvPr id="166" name="Shape 232"/>
            <p:cNvCxnSpPr>
              <a:endCxn id="174" idx="2"/>
            </p:cNvCxnSpPr>
            <p:nvPr/>
          </p:nvCxnSpPr>
          <p:spPr>
            <a:xfrm flipV="1">
              <a:off x="3393906" y="3819525"/>
              <a:ext cx="1663868" cy="123826"/>
            </a:xfrm>
            <a:prstGeom prst="bentConnector3">
              <a:avLst>
                <a:gd name="adj1" fmla="val 50000"/>
              </a:avLst>
            </a:prstGeom>
            <a:noFill/>
            <a:ln w="38100" cap="rnd" cmpd="sng" algn="ctr">
              <a:solidFill>
                <a:srgbClr val="F7EEDD">
                  <a:lumMod val="10000"/>
                </a:srgbClr>
              </a:solidFill>
              <a:prstDash val="solid"/>
              <a:tailEnd type="arrow"/>
            </a:ln>
            <a:effectLst/>
          </p:spPr>
        </p:cxnSp>
        <p:cxnSp>
          <p:nvCxnSpPr>
            <p:cNvPr id="167" name="Straight Connector 166"/>
            <p:cNvCxnSpPr/>
            <p:nvPr/>
          </p:nvCxnSpPr>
          <p:spPr>
            <a:xfrm>
              <a:off x="5714999" y="2609850"/>
              <a:ext cx="457200" cy="0"/>
            </a:xfrm>
            <a:prstGeom prst="line">
              <a:avLst/>
            </a:prstGeom>
            <a:noFill/>
            <a:ln w="38100" cap="rnd" cmpd="sng" algn="ctr">
              <a:solidFill>
                <a:srgbClr val="FF66FF"/>
              </a:solidFill>
              <a:prstDash val="solid"/>
            </a:ln>
            <a:effectLst/>
          </p:spPr>
        </p:cxnSp>
        <p:cxnSp>
          <p:nvCxnSpPr>
            <p:cNvPr id="168" name="Straight Connector 167"/>
            <p:cNvCxnSpPr/>
            <p:nvPr/>
          </p:nvCxnSpPr>
          <p:spPr>
            <a:xfrm>
              <a:off x="6191249" y="2305050"/>
              <a:ext cx="0" cy="666750"/>
            </a:xfrm>
            <a:prstGeom prst="line">
              <a:avLst/>
            </a:prstGeom>
            <a:noFill/>
            <a:ln w="38100" cap="rnd" cmpd="sng" algn="ctr">
              <a:solidFill>
                <a:srgbClr val="FF66FF"/>
              </a:solidFill>
              <a:prstDash val="solid"/>
            </a:ln>
            <a:effectLst/>
          </p:spPr>
        </p:cxnSp>
        <p:cxnSp>
          <p:nvCxnSpPr>
            <p:cNvPr id="169" name="Straight Arrow Connector 168"/>
            <p:cNvCxnSpPr/>
            <p:nvPr/>
          </p:nvCxnSpPr>
          <p:spPr>
            <a:xfrm>
              <a:off x="6172199" y="2305050"/>
              <a:ext cx="685800" cy="0"/>
            </a:xfrm>
            <a:prstGeom prst="straightConnector1">
              <a:avLst/>
            </a:prstGeom>
            <a:noFill/>
            <a:ln w="38100" cap="rnd" cmpd="sng" algn="ctr">
              <a:solidFill>
                <a:srgbClr val="FF66FF"/>
              </a:solidFill>
              <a:prstDash val="solid"/>
              <a:tailEnd type="arrow"/>
            </a:ln>
            <a:effectLst/>
          </p:spPr>
        </p:cxnSp>
        <p:cxnSp>
          <p:nvCxnSpPr>
            <p:cNvPr id="170" name="Straight Arrow Connector 169"/>
            <p:cNvCxnSpPr/>
            <p:nvPr/>
          </p:nvCxnSpPr>
          <p:spPr>
            <a:xfrm>
              <a:off x="6181724" y="2609850"/>
              <a:ext cx="685800" cy="0"/>
            </a:xfrm>
            <a:prstGeom prst="straightConnector1">
              <a:avLst/>
            </a:prstGeom>
            <a:noFill/>
            <a:ln w="38100" cap="rnd" cmpd="sng" algn="ctr">
              <a:solidFill>
                <a:srgbClr val="FF66FF"/>
              </a:solidFill>
              <a:prstDash val="solid"/>
              <a:tailEnd type="arrow"/>
            </a:ln>
            <a:effectLst/>
          </p:spPr>
        </p:cxnSp>
        <p:cxnSp>
          <p:nvCxnSpPr>
            <p:cNvPr id="171" name="Straight Arrow Connector 170"/>
            <p:cNvCxnSpPr/>
            <p:nvPr/>
          </p:nvCxnSpPr>
          <p:spPr>
            <a:xfrm>
              <a:off x="6172199" y="2962275"/>
              <a:ext cx="685800" cy="0"/>
            </a:xfrm>
            <a:prstGeom prst="straightConnector1">
              <a:avLst/>
            </a:prstGeom>
            <a:noFill/>
            <a:ln w="38100" cap="rnd" cmpd="sng" algn="ctr">
              <a:solidFill>
                <a:srgbClr val="FF66FF"/>
              </a:solidFill>
              <a:prstDash val="solid"/>
              <a:tailEnd type="arrow"/>
            </a:ln>
            <a:effectLst/>
          </p:spPr>
        </p:cxnSp>
        <p:sp>
          <p:nvSpPr>
            <p:cNvPr id="172" name="Cube 171"/>
            <p:cNvSpPr/>
            <p:nvPr/>
          </p:nvSpPr>
          <p:spPr>
            <a:xfrm>
              <a:off x="5038724" y="2305050"/>
              <a:ext cx="762000" cy="457200"/>
            </a:xfrm>
            <a:prstGeom prst="cube">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lumMod val="95000"/>
                    <a:lumOff val="5000"/>
                  </a:sysClr>
                </a:solidFill>
                <a:effectLst/>
                <a:uLnTx/>
                <a:uFillTx/>
                <a:latin typeface="Aharoni" pitchFamily="2" charset="-79"/>
                <a:ea typeface="+mn-ea"/>
                <a:cs typeface="Aharoni" pitchFamily="2" charset="-79"/>
              </a:endParaRPr>
            </a:p>
          </p:txBody>
        </p:sp>
        <p:sp>
          <p:nvSpPr>
            <p:cNvPr id="173" name="Cube 172"/>
            <p:cNvSpPr/>
            <p:nvPr/>
          </p:nvSpPr>
          <p:spPr>
            <a:xfrm>
              <a:off x="5057774" y="2924175"/>
              <a:ext cx="762000" cy="457200"/>
            </a:xfrm>
            <a:prstGeom prst="cube">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lumMod val="95000"/>
                    <a:lumOff val="5000"/>
                  </a:sysClr>
                </a:solidFill>
                <a:effectLst/>
                <a:uLnTx/>
                <a:uFillTx/>
                <a:latin typeface="Aharoni" pitchFamily="2" charset="-79"/>
                <a:ea typeface="+mn-ea"/>
                <a:cs typeface="Aharoni" pitchFamily="2" charset="-79"/>
              </a:endParaRPr>
            </a:p>
          </p:txBody>
        </p:sp>
        <p:sp>
          <p:nvSpPr>
            <p:cNvPr id="174" name="Cube 173"/>
            <p:cNvSpPr/>
            <p:nvPr/>
          </p:nvSpPr>
          <p:spPr>
            <a:xfrm>
              <a:off x="5057774" y="3533775"/>
              <a:ext cx="762000" cy="457200"/>
            </a:xfrm>
            <a:prstGeom prst="cube">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lumMod val="95000"/>
                    <a:lumOff val="5000"/>
                  </a:sysClr>
                </a:solidFill>
                <a:effectLst/>
                <a:uLnTx/>
                <a:uFillTx/>
                <a:latin typeface="Aharoni" pitchFamily="2" charset="-79"/>
                <a:ea typeface="+mn-ea"/>
                <a:cs typeface="Aharoni" pitchFamily="2" charset="-79"/>
              </a:endParaRPr>
            </a:p>
          </p:txBody>
        </p:sp>
        <p:cxnSp>
          <p:nvCxnSpPr>
            <p:cNvPr id="175" name="Straight Arrow Connector 174"/>
            <p:cNvCxnSpPr>
              <a:endCxn id="173" idx="2"/>
            </p:cNvCxnSpPr>
            <p:nvPr/>
          </p:nvCxnSpPr>
          <p:spPr>
            <a:xfrm>
              <a:off x="3419474" y="3209925"/>
              <a:ext cx="1638300" cy="0"/>
            </a:xfrm>
            <a:prstGeom prst="straightConnector1">
              <a:avLst/>
            </a:prstGeom>
            <a:noFill/>
            <a:ln w="38100" cap="rnd" cmpd="sng" algn="ctr">
              <a:solidFill>
                <a:srgbClr val="0000FF"/>
              </a:solidFill>
              <a:prstDash val="solid"/>
              <a:tailEnd type="arrow"/>
            </a:ln>
            <a:effectLst/>
          </p:spPr>
        </p:cxnSp>
        <p:cxnSp>
          <p:nvCxnSpPr>
            <p:cNvPr id="176" name="Elbow Connector 175"/>
            <p:cNvCxnSpPr/>
            <p:nvPr/>
          </p:nvCxnSpPr>
          <p:spPr>
            <a:xfrm>
              <a:off x="5819774" y="3165965"/>
              <a:ext cx="1038225" cy="548785"/>
            </a:xfrm>
            <a:prstGeom prst="bentConnector3">
              <a:avLst>
                <a:gd name="adj1" fmla="val 50000"/>
              </a:avLst>
            </a:prstGeom>
            <a:noFill/>
            <a:ln w="38100" cap="rnd" cmpd="sng" algn="ctr">
              <a:solidFill>
                <a:srgbClr val="0000FF"/>
              </a:solidFill>
              <a:prstDash val="solid"/>
              <a:tailEnd type="arrow"/>
            </a:ln>
            <a:effectLst/>
          </p:spPr>
        </p:cxnSp>
        <p:cxnSp>
          <p:nvCxnSpPr>
            <p:cNvPr id="177" name="Shape 232"/>
            <p:cNvCxnSpPr>
              <a:endCxn id="183" idx="2"/>
            </p:cNvCxnSpPr>
            <p:nvPr/>
          </p:nvCxnSpPr>
          <p:spPr>
            <a:xfrm>
              <a:off x="5774977" y="3855656"/>
              <a:ext cx="1091270" cy="306328"/>
            </a:xfrm>
            <a:prstGeom prst="bentConnector3">
              <a:avLst>
                <a:gd name="adj1" fmla="val 50000"/>
              </a:avLst>
            </a:prstGeom>
            <a:noFill/>
            <a:ln w="38100" cap="rnd" cmpd="sng" algn="ctr">
              <a:solidFill>
                <a:srgbClr val="F7EEDD">
                  <a:lumMod val="10000"/>
                </a:srgbClr>
              </a:solidFill>
              <a:prstDash val="solid"/>
              <a:tailEnd type="arrow"/>
            </a:ln>
            <a:effectLst/>
          </p:spPr>
        </p:cxnSp>
        <p:cxnSp>
          <p:nvCxnSpPr>
            <p:cNvPr id="178" name="Straight Arrow Connector 177"/>
            <p:cNvCxnSpPr/>
            <p:nvPr/>
          </p:nvCxnSpPr>
          <p:spPr>
            <a:xfrm>
              <a:off x="6329581" y="3362764"/>
              <a:ext cx="561975" cy="0"/>
            </a:xfrm>
            <a:prstGeom prst="straightConnector1">
              <a:avLst/>
            </a:prstGeom>
            <a:noFill/>
            <a:ln w="38100" cap="rnd" cmpd="sng" algn="ctr">
              <a:solidFill>
                <a:srgbClr val="0000FF"/>
              </a:solidFill>
              <a:prstDash val="solid"/>
              <a:tailEnd type="arrow"/>
            </a:ln>
            <a:effectLst/>
          </p:spPr>
        </p:cxnSp>
        <p:sp>
          <p:nvSpPr>
            <p:cNvPr id="179" name="Flowchart: Magnetic Disk 39"/>
            <p:cNvSpPr/>
            <p:nvPr/>
          </p:nvSpPr>
          <p:spPr>
            <a:xfrm>
              <a:off x="6858000" y="2458328"/>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sp>
          <p:nvSpPr>
            <p:cNvPr id="180" name="Flowchart: Magnetic Disk 40"/>
            <p:cNvSpPr/>
            <p:nvPr/>
          </p:nvSpPr>
          <p:spPr>
            <a:xfrm>
              <a:off x="6876610" y="2815296"/>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sp>
          <p:nvSpPr>
            <p:cNvPr id="181" name="Flowchart: Magnetic Disk 41"/>
            <p:cNvSpPr/>
            <p:nvPr/>
          </p:nvSpPr>
          <p:spPr>
            <a:xfrm>
              <a:off x="6866248" y="3186332"/>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sp>
          <p:nvSpPr>
            <p:cNvPr id="182" name="Flowchart: Magnetic Disk 42"/>
            <p:cNvSpPr/>
            <p:nvPr/>
          </p:nvSpPr>
          <p:spPr>
            <a:xfrm>
              <a:off x="6880315" y="3591364"/>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sp>
          <p:nvSpPr>
            <p:cNvPr id="183" name="Flowchart: Magnetic Disk 43"/>
            <p:cNvSpPr/>
            <p:nvPr/>
          </p:nvSpPr>
          <p:spPr>
            <a:xfrm>
              <a:off x="6866248" y="3990536"/>
              <a:ext cx="619126" cy="342900"/>
            </a:xfrm>
            <a:prstGeom prst="flowChartMagneticDisk">
              <a:avLst/>
            </a:prstGeom>
            <a:solidFill>
              <a:sysClr val="windowText" lastClr="000000">
                <a:lumMod val="50000"/>
                <a:lumOff val="50000"/>
              </a:sysClr>
            </a:solidFill>
            <a:ln w="12700" cap="rnd"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Aharoni" pitchFamily="2" charset="-79"/>
                <a:ea typeface="+mn-ea"/>
                <a:cs typeface="Aharoni" pitchFamily="2" charset="-79"/>
              </a:endParaRPr>
            </a:p>
          </p:txBody>
        </p:sp>
        <p:cxnSp>
          <p:nvCxnSpPr>
            <p:cNvPr id="185" name="Elbow Connector 184"/>
            <p:cNvCxnSpPr>
              <a:endCxn id="157" idx="1"/>
            </p:cNvCxnSpPr>
            <p:nvPr/>
          </p:nvCxnSpPr>
          <p:spPr>
            <a:xfrm>
              <a:off x="2047874" y="2305049"/>
              <a:ext cx="914401" cy="257176"/>
            </a:xfrm>
            <a:prstGeom prst="bentConnector3">
              <a:avLst>
                <a:gd name="adj1" fmla="val 50000"/>
              </a:avLst>
            </a:prstGeom>
            <a:noFill/>
            <a:ln w="38100" cap="rnd" cmpd="sng" algn="ctr">
              <a:solidFill>
                <a:srgbClr val="FF66FF"/>
              </a:solidFill>
              <a:prstDash val="solid"/>
              <a:tailEnd type="arrow"/>
            </a:ln>
            <a:effectLst/>
          </p:spPr>
        </p:cxnSp>
        <p:cxnSp>
          <p:nvCxnSpPr>
            <p:cNvPr id="186" name="Straight Arrow Connector 185"/>
            <p:cNvCxnSpPr>
              <a:endCxn id="172" idx="2"/>
            </p:cNvCxnSpPr>
            <p:nvPr/>
          </p:nvCxnSpPr>
          <p:spPr>
            <a:xfrm>
              <a:off x="3429000" y="2590800"/>
              <a:ext cx="1609724" cy="0"/>
            </a:xfrm>
            <a:prstGeom prst="straightConnector1">
              <a:avLst/>
            </a:prstGeom>
            <a:noFill/>
            <a:ln w="38100" cap="rnd" cmpd="sng" algn="ctr">
              <a:solidFill>
                <a:srgbClr val="FF66FF"/>
              </a:solidFill>
              <a:prstDash val="solid"/>
              <a:tailEnd type="arrow"/>
            </a:ln>
            <a:effectLst/>
          </p:spPr>
        </p:cxnSp>
        <p:grpSp>
          <p:nvGrpSpPr>
            <p:cNvPr id="187" name="Group 186"/>
            <p:cNvGrpSpPr/>
            <p:nvPr/>
          </p:nvGrpSpPr>
          <p:grpSpPr>
            <a:xfrm>
              <a:off x="1389861" y="4191000"/>
              <a:ext cx="667539" cy="340115"/>
              <a:chOff x="1066800" y="5562600"/>
              <a:chExt cx="771523" cy="609600"/>
            </a:xfrm>
          </p:grpSpPr>
          <p:sp>
            <p:nvSpPr>
              <p:cNvPr id="272" name="Rounded Rectangle 271"/>
              <p:cNvSpPr/>
              <p:nvPr/>
            </p:nvSpPr>
            <p:spPr>
              <a:xfrm>
                <a:off x="1066800" y="5562600"/>
                <a:ext cx="771523" cy="609600"/>
              </a:xfrm>
              <a:prstGeom prst="roundRect">
                <a:avLst/>
              </a:prstGeom>
              <a:no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ndara"/>
                  <a:ea typeface="+mn-ea"/>
                  <a:cs typeface="+mn-cs"/>
                </a:endParaRPr>
              </a:p>
            </p:txBody>
          </p:sp>
          <p:grpSp>
            <p:nvGrpSpPr>
              <p:cNvPr id="273" name="Group 19"/>
              <p:cNvGrpSpPr/>
              <p:nvPr/>
            </p:nvGrpSpPr>
            <p:grpSpPr>
              <a:xfrm>
                <a:off x="1152525" y="5613454"/>
                <a:ext cx="619123" cy="79913"/>
                <a:chOff x="1371600" y="2638425"/>
                <a:chExt cx="619125" cy="104775"/>
              </a:xfrm>
            </p:grpSpPr>
            <p:sp>
              <p:nvSpPr>
                <p:cNvPr id="288" name="Oval 287"/>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9" name="Oval 288"/>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90" name="Oval 289"/>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91" name="Oval 290"/>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sp>
            <p:nvSpPr>
              <p:cNvPr id="274" name="Oval 273"/>
              <p:cNvSpPr/>
              <p:nvPr/>
            </p:nvSpPr>
            <p:spPr>
              <a:xfrm>
                <a:off x="1152525"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75" name="Oval 274"/>
              <p:cNvSpPr/>
              <p:nvPr/>
            </p:nvSpPr>
            <p:spPr>
              <a:xfrm>
                <a:off x="1323974"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76" name="Oval 275"/>
              <p:cNvSpPr/>
              <p:nvPr/>
            </p:nvSpPr>
            <p:spPr>
              <a:xfrm>
                <a:off x="1504949"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77" name="Oval 276"/>
              <p:cNvSpPr/>
              <p:nvPr/>
            </p:nvSpPr>
            <p:spPr>
              <a:xfrm>
                <a:off x="1695448"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nvGrpSpPr>
              <p:cNvPr id="278" name="Group 25"/>
              <p:cNvGrpSpPr/>
              <p:nvPr/>
            </p:nvGrpSpPr>
            <p:grpSpPr>
              <a:xfrm>
                <a:off x="1152525" y="5874988"/>
                <a:ext cx="619123" cy="79913"/>
                <a:chOff x="1371600" y="2638425"/>
                <a:chExt cx="619125" cy="104775"/>
              </a:xfrm>
            </p:grpSpPr>
            <p:sp>
              <p:nvSpPr>
                <p:cNvPr id="284" name="Oval 283"/>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5" name="Oval 284"/>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6" name="Oval 285"/>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7" name="Oval 286"/>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nvGrpSpPr>
              <p:cNvPr id="279" name="Group 25"/>
              <p:cNvGrpSpPr/>
              <p:nvPr/>
            </p:nvGrpSpPr>
            <p:grpSpPr>
              <a:xfrm>
                <a:off x="1157720" y="6016087"/>
                <a:ext cx="619123" cy="79913"/>
                <a:chOff x="1371600" y="2638425"/>
                <a:chExt cx="619125" cy="104775"/>
              </a:xfrm>
            </p:grpSpPr>
            <p:sp>
              <p:nvSpPr>
                <p:cNvPr id="280" name="Oval 279"/>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1" name="Oval 280"/>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2" name="Oval 281"/>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83" name="Oval 282"/>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grpSp>
          <p:nvGrpSpPr>
            <p:cNvPr id="188" name="Group 187"/>
            <p:cNvGrpSpPr/>
            <p:nvPr/>
          </p:nvGrpSpPr>
          <p:grpSpPr>
            <a:xfrm>
              <a:off x="1385455" y="3706090"/>
              <a:ext cx="667539" cy="340115"/>
              <a:chOff x="1066800" y="5562600"/>
              <a:chExt cx="771523" cy="609600"/>
            </a:xfrm>
          </p:grpSpPr>
          <p:sp>
            <p:nvSpPr>
              <p:cNvPr id="252" name="Rounded Rectangle 251"/>
              <p:cNvSpPr/>
              <p:nvPr/>
            </p:nvSpPr>
            <p:spPr>
              <a:xfrm>
                <a:off x="1066800" y="5562600"/>
                <a:ext cx="771523" cy="609600"/>
              </a:xfrm>
              <a:prstGeom prst="roundRect">
                <a:avLst/>
              </a:prstGeom>
              <a:no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ndara"/>
                  <a:ea typeface="+mn-ea"/>
                  <a:cs typeface="+mn-cs"/>
                </a:endParaRPr>
              </a:p>
            </p:txBody>
          </p:sp>
          <p:grpSp>
            <p:nvGrpSpPr>
              <p:cNvPr id="253" name="Group 19"/>
              <p:cNvGrpSpPr/>
              <p:nvPr/>
            </p:nvGrpSpPr>
            <p:grpSpPr>
              <a:xfrm>
                <a:off x="1152525" y="5613454"/>
                <a:ext cx="619123" cy="79913"/>
                <a:chOff x="1371600" y="2638425"/>
                <a:chExt cx="619125" cy="104775"/>
              </a:xfrm>
            </p:grpSpPr>
            <p:sp>
              <p:nvSpPr>
                <p:cNvPr id="268" name="Oval 267"/>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9" name="Oval 268"/>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70" name="Oval 269"/>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71" name="Oval 270"/>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sp>
            <p:nvSpPr>
              <p:cNvPr id="254" name="Oval 253"/>
              <p:cNvSpPr/>
              <p:nvPr/>
            </p:nvSpPr>
            <p:spPr>
              <a:xfrm>
                <a:off x="1152525"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5" name="Oval 254"/>
              <p:cNvSpPr/>
              <p:nvPr/>
            </p:nvSpPr>
            <p:spPr>
              <a:xfrm>
                <a:off x="1323974"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6" name="Oval 255"/>
              <p:cNvSpPr/>
              <p:nvPr/>
            </p:nvSpPr>
            <p:spPr>
              <a:xfrm>
                <a:off x="1504949"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7" name="Oval 256"/>
              <p:cNvSpPr/>
              <p:nvPr/>
            </p:nvSpPr>
            <p:spPr>
              <a:xfrm>
                <a:off x="1695448"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nvGrpSpPr>
              <p:cNvPr id="258" name="Group 25"/>
              <p:cNvGrpSpPr/>
              <p:nvPr/>
            </p:nvGrpSpPr>
            <p:grpSpPr>
              <a:xfrm>
                <a:off x="1152525" y="5874988"/>
                <a:ext cx="619123" cy="79913"/>
                <a:chOff x="1371600" y="2638425"/>
                <a:chExt cx="619125" cy="104775"/>
              </a:xfrm>
            </p:grpSpPr>
            <p:sp>
              <p:nvSpPr>
                <p:cNvPr id="264" name="Oval 263"/>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5" name="Oval 264"/>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6" name="Oval 265"/>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7" name="Oval 266"/>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nvGrpSpPr>
              <p:cNvPr id="259" name="Group 25"/>
              <p:cNvGrpSpPr/>
              <p:nvPr/>
            </p:nvGrpSpPr>
            <p:grpSpPr>
              <a:xfrm>
                <a:off x="1157720" y="6016087"/>
                <a:ext cx="619123" cy="79913"/>
                <a:chOff x="1371600" y="2638425"/>
                <a:chExt cx="619125" cy="104775"/>
              </a:xfrm>
            </p:grpSpPr>
            <p:sp>
              <p:nvSpPr>
                <p:cNvPr id="260" name="Oval 259"/>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1" name="Oval 260"/>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2" name="Oval 261"/>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63" name="Oval 262"/>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grpSp>
          <p:nvGrpSpPr>
            <p:cNvPr id="189" name="Group 188"/>
            <p:cNvGrpSpPr/>
            <p:nvPr/>
          </p:nvGrpSpPr>
          <p:grpSpPr>
            <a:xfrm>
              <a:off x="1389861" y="3178940"/>
              <a:ext cx="667539" cy="340115"/>
              <a:chOff x="1066800" y="5562600"/>
              <a:chExt cx="771523" cy="609600"/>
            </a:xfrm>
          </p:grpSpPr>
          <p:sp>
            <p:nvSpPr>
              <p:cNvPr id="232" name="Rounded Rectangle 231"/>
              <p:cNvSpPr/>
              <p:nvPr/>
            </p:nvSpPr>
            <p:spPr>
              <a:xfrm>
                <a:off x="1066800" y="5562600"/>
                <a:ext cx="771523" cy="609600"/>
              </a:xfrm>
              <a:prstGeom prst="roundRect">
                <a:avLst/>
              </a:prstGeom>
              <a:no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ndara"/>
                  <a:ea typeface="+mn-ea"/>
                  <a:cs typeface="+mn-cs"/>
                </a:endParaRPr>
              </a:p>
            </p:txBody>
          </p:sp>
          <p:grpSp>
            <p:nvGrpSpPr>
              <p:cNvPr id="233" name="Group 19"/>
              <p:cNvGrpSpPr/>
              <p:nvPr/>
            </p:nvGrpSpPr>
            <p:grpSpPr>
              <a:xfrm>
                <a:off x="1152525" y="5613454"/>
                <a:ext cx="619123" cy="79913"/>
                <a:chOff x="1371600" y="2638425"/>
                <a:chExt cx="619125" cy="104775"/>
              </a:xfrm>
            </p:grpSpPr>
            <p:sp>
              <p:nvSpPr>
                <p:cNvPr id="248" name="Oval 247"/>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9" name="Oval 248"/>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0" name="Oval 249"/>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51" name="Oval 250"/>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sp>
            <p:nvSpPr>
              <p:cNvPr id="234" name="Oval 233"/>
              <p:cNvSpPr/>
              <p:nvPr/>
            </p:nvSpPr>
            <p:spPr>
              <a:xfrm>
                <a:off x="1152525"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35" name="Oval 234"/>
              <p:cNvSpPr/>
              <p:nvPr/>
            </p:nvSpPr>
            <p:spPr>
              <a:xfrm>
                <a:off x="1323974"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36" name="Oval 235"/>
              <p:cNvSpPr/>
              <p:nvPr/>
            </p:nvSpPr>
            <p:spPr>
              <a:xfrm>
                <a:off x="1504949"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37" name="Oval 236"/>
              <p:cNvSpPr/>
              <p:nvPr/>
            </p:nvSpPr>
            <p:spPr>
              <a:xfrm>
                <a:off x="1695448"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nvGrpSpPr>
              <p:cNvPr id="238" name="Group 25"/>
              <p:cNvGrpSpPr/>
              <p:nvPr/>
            </p:nvGrpSpPr>
            <p:grpSpPr>
              <a:xfrm>
                <a:off x="1152525" y="5874988"/>
                <a:ext cx="619123" cy="79913"/>
                <a:chOff x="1371600" y="2638425"/>
                <a:chExt cx="619125" cy="104775"/>
              </a:xfrm>
            </p:grpSpPr>
            <p:sp>
              <p:nvSpPr>
                <p:cNvPr id="244" name="Oval 243"/>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5" name="Oval 244"/>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6" name="Oval 245"/>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7" name="Oval 246"/>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nvGrpSpPr>
              <p:cNvPr id="239" name="Group 25"/>
              <p:cNvGrpSpPr/>
              <p:nvPr/>
            </p:nvGrpSpPr>
            <p:grpSpPr>
              <a:xfrm>
                <a:off x="1157720" y="6016087"/>
                <a:ext cx="619123" cy="79913"/>
                <a:chOff x="1371600" y="2638425"/>
                <a:chExt cx="619125" cy="104775"/>
              </a:xfrm>
            </p:grpSpPr>
            <p:sp>
              <p:nvSpPr>
                <p:cNvPr id="240" name="Oval 239"/>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1" name="Oval 240"/>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2" name="Oval 241"/>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43" name="Oval 242"/>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grpSp>
          <p:nvGrpSpPr>
            <p:cNvPr id="190" name="Group 189"/>
            <p:cNvGrpSpPr/>
            <p:nvPr/>
          </p:nvGrpSpPr>
          <p:grpSpPr>
            <a:xfrm>
              <a:off x="1385455" y="2667000"/>
              <a:ext cx="667539" cy="340115"/>
              <a:chOff x="1066800" y="5562600"/>
              <a:chExt cx="771523" cy="609600"/>
            </a:xfrm>
          </p:grpSpPr>
          <p:sp>
            <p:nvSpPr>
              <p:cNvPr id="212" name="Rounded Rectangle 211"/>
              <p:cNvSpPr/>
              <p:nvPr/>
            </p:nvSpPr>
            <p:spPr>
              <a:xfrm>
                <a:off x="1066800" y="5562600"/>
                <a:ext cx="771523" cy="609600"/>
              </a:xfrm>
              <a:prstGeom prst="roundRect">
                <a:avLst/>
              </a:prstGeom>
              <a:no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ndara"/>
                  <a:ea typeface="+mn-ea"/>
                  <a:cs typeface="+mn-cs"/>
                </a:endParaRPr>
              </a:p>
            </p:txBody>
          </p:sp>
          <p:grpSp>
            <p:nvGrpSpPr>
              <p:cNvPr id="213" name="Group 19"/>
              <p:cNvGrpSpPr/>
              <p:nvPr/>
            </p:nvGrpSpPr>
            <p:grpSpPr>
              <a:xfrm>
                <a:off x="1152525" y="5613454"/>
                <a:ext cx="619123" cy="79913"/>
                <a:chOff x="1371600" y="2638425"/>
                <a:chExt cx="619125" cy="104775"/>
              </a:xfrm>
            </p:grpSpPr>
            <p:sp>
              <p:nvSpPr>
                <p:cNvPr id="228" name="Oval 227"/>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9" name="Oval 228"/>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30" name="Oval 229"/>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31" name="Oval 230"/>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sp>
            <p:nvSpPr>
              <p:cNvPr id="214" name="Oval 213"/>
              <p:cNvSpPr/>
              <p:nvPr/>
            </p:nvSpPr>
            <p:spPr>
              <a:xfrm>
                <a:off x="1152525"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15" name="Oval 214"/>
              <p:cNvSpPr/>
              <p:nvPr/>
            </p:nvSpPr>
            <p:spPr>
              <a:xfrm>
                <a:off x="1323974"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16" name="Oval 215"/>
              <p:cNvSpPr/>
              <p:nvPr/>
            </p:nvSpPr>
            <p:spPr>
              <a:xfrm>
                <a:off x="1504949"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17" name="Oval 216"/>
              <p:cNvSpPr/>
              <p:nvPr/>
            </p:nvSpPr>
            <p:spPr>
              <a:xfrm>
                <a:off x="1695448"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nvGrpSpPr>
              <p:cNvPr id="218" name="Group 25"/>
              <p:cNvGrpSpPr/>
              <p:nvPr/>
            </p:nvGrpSpPr>
            <p:grpSpPr>
              <a:xfrm>
                <a:off x="1152525" y="5874988"/>
                <a:ext cx="619123" cy="79913"/>
                <a:chOff x="1371600" y="2638425"/>
                <a:chExt cx="619125" cy="104775"/>
              </a:xfrm>
            </p:grpSpPr>
            <p:sp>
              <p:nvSpPr>
                <p:cNvPr id="224" name="Oval 223"/>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5" name="Oval 224"/>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6" name="Oval 225"/>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7" name="Oval 226"/>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nvGrpSpPr>
              <p:cNvPr id="219" name="Group 25"/>
              <p:cNvGrpSpPr/>
              <p:nvPr/>
            </p:nvGrpSpPr>
            <p:grpSpPr>
              <a:xfrm>
                <a:off x="1157720" y="6016087"/>
                <a:ext cx="619123" cy="79913"/>
                <a:chOff x="1371600" y="2638425"/>
                <a:chExt cx="619125" cy="104775"/>
              </a:xfrm>
            </p:grpSpPr>
            <p:sp>
              <p:nvSpPr>
                <p:cNvPr id="220" name="Oval 219"/>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1" name="Oval 220"/>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2" name="Oval 221"/>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23" name="Oval 222"/>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grpSp>
          <p:nvGrpSpPr>
            <p:cNvPr id="191" name="Group 190"/>
            <p:cNvGrpSpPr/>
            <p:nvPr/>
          </p:nvGrpSpPr>
          <p:grpSpPr>
            <a:xfrm>
              <a:off x="1371600" y="2182090"/>
              <a:ext cx="667539" cy="340115"/>
              <a:chOff x="1066800" y="5562600"/>
              <a:chExt cx="771523" cy="609600"/>
            </a:xfrm>
          </p:grpSpPr>
          <p:sp>
            <p:nvSpPr>
              <p:cNvPr id="192" name="Rounded Rectangle 191"/>
              <p:cNvSpPr/>
              <p:nvPr/>
            </p:nvSpPr>
            <p:spPr>
              <a:xfrm>
                <a:off x="1066800" y="5562600"/>
                <a:ext cx="771523" cy="609600"/>
              </a:xfrm>
              <a:prstGeom prst="roundRect">
                <a:avLst/>
              </a:prstGeom>
              <a:no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ndara"/>
                  <a:ea typeface="+mn-ea"/>
                  <a:cs typeface="+mn-cs"/>
                </a:endParaRPr>
              </a:p>
            </p:txBody>
          </p:sp>
          <p:grpSp>
            <p:nvGrpSpPr>
              <p:cNvPr id="193" name="Group 19"/>
              <p:cNvGrpSpPr/>
              <p:nvPr/>
            </p:nvGrpSpPr>
            <p:grpSpPr>
              <a:xfrm>
                <a:off x="1152525" y="5613454"/>
                <a:ext cx="619123" cy="79913"/>
                <a:chOff x="1371600" y="2638425"/>
                <a:chExt cx="619125" cy="104775"/>
              </a:xfrm>
            </p:grpSpPr>
            <p:sp>
              <p:nvSpPr>
                <p:cNvPr id="208" name="Oval 207"/>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9" name="Oval 208"/>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10" name="Oval 209"/>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11" name="Oval 210"/>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sp>
            <p:nvSpPr>
              <p:cNvPr id="194" name="Oval 193"/>
              <p:cNvSpPr/>
              <p:nvPr/>
            </p:nvSpPr>
            <p:spPr>
              <a:xfrm>
                <a:off x="1152525"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195" name="Oval 194"/>
              <p:cNvSpPr/>
              <p:nvPr/>
            </p:nvSpPr>
            <p:spPr>
              <a:xfrm>
                <a:off x="1323974"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196" name="Oval 195"/>
              <p:cNvSpPr/>
              <p:nvPr/>
            </p:nvSpPr>
            <p:spPr>
              <a:xfrm>
                <a:off x="1504949"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197" name="Oval 196"/>
              <p:cNvSpPr/>
              <p:nvPr/>
            </p:nvSpPr>
            <p:spPr>
              <a:xfrm>
                <a:off x="1695448" y="5751486"/>
                <a:ext cx="76200" cy="79913"/>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nvGrpSpPr>
              <p:cNvPr id="198" name="Group 25"/>
              <p:cNvGrpSpPr/>
              <p:nvPr/>
            </p:nvGrpSpPr>
            <p:grpSpPr>
              <a:xfrm>
                <a:off x="1152525" y="5874988"/>
                <a:ext cx="619123" cy="79913"/>
                <a:chOff x="1371600" y="2638425"/>
                <a:chExt cx="619125" cy="104775"/>
              </a:xfrm>
            </p:grpSpPr>
            <p:sp>
              <p:nvSpPr>
                <p:cNvPr id="204" name="Oval 203"/>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5" name="Oval 204"/>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6" name="Oval 205"/>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7" name="Oval 206"/>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nvGrpSpPr>
              <p:cNvPr id="199" name="Group 25"/>
              <p:cNvGrpSpPr/>
              <p:nvPr/>
            </p:nvGrpSpPr>
            <p:grpSpPr>
              <a:xfrm>
                <a:off x="1157720" y="6016087"/>
                <a:ext cx="619123" cy="79913"/>
                <a:chOff x="1371600" y="2638425"/>
                <a:chExt cx="619125" cy="104775"/>
              </a:xfrm>
            </p:grpSpPr>
            <p:sp>
              <p:nvSpPr>
                <p:cNvPr id="200" name="Oval 199"/>
                <p:cNvSpPr/>
                <p:nvPr/>
              </p:nvSpPr>
              <p:spPr>
                <a:xfrm>
                  <a:off x="137160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1" name="Oval 200"/>
                <p:cNvSpPr/>
                <p:nvPr/>
              </p:nvSpPr>
              <p:spPr>
                <a:xfrm>
                  <a:off x="1543050"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2" name="Oval 201"/>
                <p:cNvSpPr/>
                <p:nvPr/>
              </p:nvSpPr>
              <p:spPr>
                <a:xfrm>
                  <a:off x="17240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sp>
              <p:nvSpPr>
                <p:cNvPr id="203" name="Oval 202"/>
                <p:cNvSpPr/>
                <p:nvPr/>
              </p:nvSpPr>
              <p:spPr>
                <a:xfrm>
                  <a:off x="1914525" y="2638425"/>
                  <a:ext cx="76200" cy="104775"/>
                </a:xfrm>
                <a:prstGeom prst="ellipse">
                  <a:avLst/>
                </a:prstGeom>
                <a:solidFill>
                  <a:sysClr val="windowText" lastClr="000000"/>
                </a:solidFill>
                <a:ln w="12700" cap="rnd"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ndara"/>
                    <a:ea typeface="+mn-ea"/>
                    <a:cs typeface="+mn-cs"/>
                  </a:endParaRPr>
                </a:p>
              </p:txBody>
            </p:sp>
          </p:grpSp>
        </p:grpSp>
      </p:grpSp>
    </p:spTree>
    <p:extLst>
      <p:ext uri="{BB962C8B-B14F-4D97-AF65-F5344CB8AC3E}">
        <p14:creationId xmlns:p14="http://schemas.microsoft.com/office/powerpoint/2010/main" val="10359170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spreading and performance</a:t>
            </a:r>
            <a:endParaRPr lang="en-US" dirty="0"/>
          </a:p>
        </p:txBody>
      </p:sp>
      <p:sp>
        <p:nvSpPr>
          <p:cNvPr id="3" name="Content Placeholder 2"/>
          <p:cNvSpPr>
            <a:spLocks noGrp="1"/>
          </p:cNvSpPr>
          <p:nvPr>
            <p:ph idx="1"/>
          </p:nvPr>
        </p:nvSpPr>
        <p:spPr/>
        <p:txBody>
          <a:bodyPr/>
          <a:lstStyle/>
          <a:p>
            <a:r>
              <a:rPr lang="en-US" dirty="0" smtClean="0"/>
              <a:t>What effect does load spreading across N units have on performance, relative to 1 unit?</a:t>
            </a:r>
          </a:p>
          <a:p>
            <a:r>
              <a:rPr lang="en-US" dirty="0" smtClean="0"/>
              <a:t>What effect does it have on </a:t>
            </a:r>
            <a:r>
              <a:rPr lang="en-US" b="1" dirty="0" smtClean="0"/>
              <a:t>throughput</a:t>
            </a:r>
            <a:r>
              <a:rPr lang="en-US" dirty="0" smtClean="0"/>
              <a:t>?</a:t>
            </a:r>
          </a:p>
          <a:p>
            <a:r>
              <a:rPr lang="en-US" dirty="0" smtClean="0"/>
              <a:t>What effect does it have on </a:t>
            </a:r>
            <a:r>
              <a:rPr lang="en-US" b="1" dirty="0" smtClean="0"/>
              <a:t>response time</a:t>
            </a:r>
            <a:r>
              <a:rPr lang="en-US" dirty="0" smtClean="0"/>
              <a:t>?</a:t>
            </a:r>
          </a:p>
          <a:p>
            <a:r>
              <a:rPr lang="en-US" b="1" dirty="0" smtClean="0"/>
              <a:t>How does the workload affect the answers?</a:t>
            </a:r>
          </a:p>
          <a:p>
            <a:r>
              <a:rPr lang="en-US" b="1" dirty="0" smtClean="0"/>
              <a:t>E.g., what if striped file access is sequential?</a:t>
            </a:r>
          </a:p>
          <a:p>
            <a:r>
              <a:rPr lang="en-US" b="1" dirty="0" smtClean="0"/>
              <a:t>What if accesses are </a:t>
            </a:r>
            <a:r>
              <a:rPr lang="en-US" b="1" dirty="0"/>
              <a:t>r</a:t>
            </a:r>
            <a:r>
              <a:rPr lang="en-US" b="1" dirty="0" smtClean="0"/>
              <a:t>andom?</a:t>
            </a:r>
          </a:p>
          <a:p>
            <a:r>
              <a:rPr lang="en-US" dirty="0"/>
              <a:t>What if the accesses follow a </a:t>
            </a:r>
            <a:r>
              <a:rPr lang="en-US" b="1" dirty="0"/>
              <a:t>skewed distribution, so some items are more “popular” than others?</a:t>
            </a:r>
          </a:p>
          <a:p>
            <a:endParaRPr lang="en-US" b="1" dirty="0" smtClean="0"/>
          </a:p>
        </p:txBody>
      </p:sp>
    </p:spTree>
    <p:extLst>
      <p:ext uri="{BB962C8B-B14F-4D97-AF65-F5344CB8AC3E}">
        <p14:creationId xmlns:p14="http://schemas.microsoft.com/office/powerpoint/2010/main" val="22441903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storage API</a:t>
            </a:r>
            <a:endParaRPr lang="en-US" dirty="0"/>
          </a:p>
        </p:txBody>
      </p:sp>
      <p:sp>
        <p:nvSpPr>
          <p:cNvPr id="3" name="Content Placeholder 2"/>
          <p:cNvSpPr>
            <a:spLocks noGrp="1"/>
          </p:cNvSpPr>
          <p:nvPr>
            <p:ph idx="1"/>
          </p:nvPr>
        </p:nvSpPr>
        <p:spPr/>
        <p:txBody>
          <a:bodyPr/>
          <a:lstStyle/>
          <a:p>
            <a:r>
              <a:rPr lang="en-US" dirty="0" smtClean="0"/>
              <a:t>Multiple storage objects: dynamic create/destroy</a:t>
            </a:r>
          </a:p>
          <a:p>
            <a:r>
              <a:rPr lang="en-US" dirty="0" smtClean="0"/>
              <a:t>Each object is a sequence of logical blocks</a:t>
            </a:r>
          </a:p>
          <a:p>
            <a:r>
              <a:rPr lang="en-US" dirty="0" smtClean="0"/>
              <a:t>Blocks are fixed-size</a:t>
            </a:r>
          </a:p>
          <a:p>
            <a:r>
              <a:rPr lang="en-US" dirty="0" smtClean="0"/>
              <a:t>Read/write whole blocks, or sequential ranges of blocks</a:t>
            </a:r>
          </a:p>
          <a:p>
            <a:r>
              <a:rPr lang="en-US" dirty="0" smtClean="0"/>
              <a:t>Storage address: object + logical block offset</a:t>
            </a:r>
          </a:p>
          <a:p>
            <a:endParaRPr lang="en-US" dirty="0" smtClean="0"/>
          </a:p>
          <a:p>
            <a:pPr marL="0" indent="0">
              <a:buNone/>
            </a:pPr>
            <a:r>
              <a:rPr lang="en-US" dirty="0" smtClean="0"/>
              <a:t>How to allocate for objects on a disk?</a:t>
            </a:r>
          </a:p>
          <a:p>
            <a:pPr marL="0" indent="0">
              <a:buNone/>
            </a:pPr>
            <a:r>
              <a:rPr lang="en-US" dirty="0" smtClean="0"/>
              <a:t>How to map a storage address to a location on disk?</a:t>
            </a:r>
            <a:endParaRPr lang="en-US" dirty="0"/>
          </a:p>
        </p:txBody>
      </p:sp>
    </p:spTree>
    <p:extLst>
      <p:ext uri="{BB962C8B-B14F-4D97-AF65-F5344CB8AC3E}">
        <p14:creationId xmlns:p14="http://schemas.microsoft.com/office/powerpoint/2010/main" val="116970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5715000" y="76200"/>
            <a:ext cx="3429000" cy="1143000"/>
          </a:xfrm>
        </p:spPr>
        <p:txBody>
          <a:bodyPr/>
          <a:lstStyle/>
          <a:p>
            <a:r>
              <a:rPr lang="en-US" smtClean="0">
                <a:latin typeface="Comic Sans MS" charset="0"/>
                <a:ea typeface="ＭＳ Ｐゴシック" charset="0"/>
                <a:cs typeface="ＭＳ Ｐゴシック" charset="0"/>
              </a:rPr>
              <a:t>RAID 0</a:t>
            </a:r>
            <a:endParaRPr lang="en-US">
              <a:latin typeface="Comic Sans MS" charset="0"/>
              <a:ea typeface="ＭＳ Ｐゴシック" charset="0"/>
              <a:cs typeface="ＭＳ Ｐゴシック" charset="0"/>
            </a:endParaRPr>
          </a:p>
        </p:txBody>
      </p:sp>
      <p:sp>
        <p:nvSpPr>
          <p:cNvPr id="57347"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67"/>
                </a:solidFill>
              </a:rPr>
              <a:t>Fujitsu</a:t>
            </a:r>
          </a:p>
        </p:txBody>
      </p:sp>
      <p:pic>
        <p:nvPicPr>
          <p:cNvPr id="57348" name="Picture 4" descr="glossary-raid-raid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638" y="381000"/>
            <a:ext cx="361156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Content Placeholder 7"/>
          <p:cNvSpPr txBox="1">
            <a:spLocks/>
          </p:cNvSpPr>
          <p:nvPr/>
        </p:nvSpPr>
        <p:spPr bwMode="auto">
          <a:xfrm>
            <a:off x="4648200" y="1600200"/>
            <a:ext cx="421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3200" u="sng" dirty="0">
                <a:solidFill>
                  <a:srgbClr val="651222"/>
                </a:solidFill>
                <a:latin typeface="Comic Sans MS" charset="0"/>
              </a:rPr>
              <a:t>Striping</a:t>
            </a:r>
            <a:endParaRPr lang="en-US" sz="2800" u="sng" dirty="0">
              <a:solidFill>
                <a:srgbClr val="651222"/>
              </a:solidFill>
              <a:latin typeface="Comic Sans MS" charset="0"/>
            </a:endParaRPr>
          </a:p>
          <a:p>
            <a:pPr>
              <a:spcBef>
                <a:spcPct val="20000"/>
              </a:spcBef>
              <a:buFontTx/>
              <a:buChar char="•"/>
            </a:pPr>
            <a:r>
              <a:rPr lang="en-US" dirty="0">
                <a:solidFill>
                  <a:srgbClr val="003367"/>
                </a:solidFill>
                <a:latin typeface="Comic Sans MS" charset="0"/>
              </a:rPr>
              <a:t>Sequential throughput?</a:t>
            </a:r>
          </a:p>
          <a:p>
            <a:pPr>
              <a:spcBef>
                <a:spcPct val="20000"/>
              </a:spcBef>
              <a:buFontTx/>
              <a:buChar char="•"/>
            </a:pPr>
            <a:r>
              <a:rPr lang="en-US" dirty="0">
                <a:solidFill>
                  <a:srgbClr val="003367"/>
                </a:solidFill>
                <a:latin typeface="Comic Sans MS" charset="0"/>
              </a:rPr>
              <a:t>Random throughput?</a:t>
            </a:r>
          </a:p>
          <a:p>
            <a:pPr>
              <a:spcBef>
                <a:spcPct val="20000"/>
              </a:spcBef>
              <a:buFontTx/>
              <a:buChar char="•"/>
            </a:pPr>
            <a:r>
              <a:rPr lang="en-US" dirty="0">
                <a:solidFill>
                  <a:srgbClr val="003367"/>
                </a:solidFill>
                <a:latin typeface="Comic Sans MS" charset="0"/>
              </a:rPr>
              <a:t>Random latency?</a:t>
            </a:r>
          </a:p>
          <a:p>
            <a:pPr>
              <a:spcBef>
                <a:spcPct val="20000"/>
              </a:spcBef>
              <a:buFontTx/>
              <a:buChar char="•"/>
            </a:pPr>
            <a:r>
              <a:rPr lang="en-US" dirty="0">
                <a:solidFill>
                  <a:srgbClr val="003367"/>
                </a:solidFill>
                <a:latin typeface="Comic Sans MS" charset="0"/>
              </a:rPr>
              <a:t>Read vs. write?</a:t>
            </a:r>
          </a:p>
          <a:p>
            <a:pPr>
              <a:spcBef>
                <a:spcPct val="20000"/>
              </a:spcBef>
              <a:buFontTx/>
              <a:buChar char="•"/>
            </a:pPr>
            <a:r>
              <a:rPr lang="en-US" dirty="0" smtClean="0">
                <a:solidFill>
                  <a:srgbClr val="003367"/>
                </a:solidFill>
                <a:latin typeface="Comic Sans MS" charset="0"/>
              </a:rPr>
              <a:t>Cost </a:t>
            </a:r>
            <a:r>
              <a:rPr lang="en-US" dirty="0">
                <a:solidFill>
                  <a:srgbClr val="003367"/>
                </a:solidFill>
                <a:latin typeface="Comic Sans MS" charset="0"/>
              </a:rPr>
              <a:t>per GB?</a:t>
            </a:r>
          </a:p>
        </p:txBody>
      </p:sp>
      <p:sp>
        <p:nvSpPr>
          <p:cNvPr id="2" name="Rectangle 1"/>
          <p:cNvSpPr/>
          <p:nvPr/>
        </p:nvSpPr>
        <p:spPr>
          <a:xfrm>
            <a:off x="4724400" y="4953000"/>
            <a:ext cx="2784386" cy="461665"/>
          </a:xfrm>
          <a:prstGeom prst="rect">
            <a:avLst/>
          </a:prstGeom>
        </p:spPr>
        <p:txBody>
          <a:bodyPr wrap="none">
            <a:spAutoFit/>
          </a:bodyPr>
          <a:lstStyle/>
          <a:p>
            <a:r>
              <a:rPr lang="en-US" b="1" dirty="0" smtClean="0"/>
              <a:t>Pure </a:t>
            </a:r>
            <a:r>
              <a:rPr lang="en-US" b="1" dirty="0" err="1" smtClean="0"/>
              <a:t>declustering</a:t>
            </a:r>
            <a:endParaRPr lang="en-US" b="1" dirty="0"/>
          </a:p>
        </p:txBody>
      </p:sp>
    </p:spTree>
    <p:extLst>
      <p:ext uri="{BB962C8B-B14F-4D97-AF65-F5344CB8AC3E}">
        <p14:creationId xmlns:p14="http://schemas.microsoft.com/office/powerpoint/2010/main" val="6450018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rIns="132080"/>
          <a:lstStyle/>
          <a:p>
            <a:r>
              <a:rPr lang="en-US" dirty="0" smtClean="0">
                <a:latin typeface="Arial" charset="0"/>
                <a:ea typeface="ＭＳ Ｐゴシック" charset="0"/>
              </a:rPr>
              <a:t>What about failures?</a:t>
            </a:r>
            <a:endParaRPr lang="en-US" dirty="0">
              <a:latin typeface="Arial" charset="0"/>
              <a:ea typeface="ＭＳ Ｐゴシック" charset="0"/>
            </a:endParaRPr>
          </a:p>
        </p:txBody>
      </p:sp>
      <p:sp>
        <p:nvSpPr>
          <p:cNvPr id="37890" name="Rectangle 2"/>
          <p:cNvSpPr>
            <a:spLocks noGrp="1" noChangeArrowheads="1"/>
          </p:cNvSpPr>
          <p:nvPr>
            <p:ph type="body" idx="1"/>
          </p:nvPr>
        </p:nvSpPr>
        <p:spPr>
          <a:xfrm>
            <a:off x="457200" y="1371600"/>
            <a:ext cx="8226425" cy="4111625"/>
          </a:xfrm>
        </p:spPr>
        <p:txBody>
          <a:bodyPr rIns="132080"/>
          <a:lstStyle/>
          <a:p>
            <a:r>
              <a:rPr lang="en-US" b="1" dirty="0" smtClean="0">
                <a:latin typeface="Arial" charset="0"/>
                <a:ea typeface="ＭＳ Ｐゴシック" charset="0"/>
              </a:rPr>
              <a:t>Systems fail</a:t>
            </a:r>
            <a:r>
              <a:rPr lang="en-US" dirty="0" smtClean="0">
                <a:latin typeface="Arial" charset="0"/>
                <a:ea typeface="ＭＳ Ｐゴシック" charset="0"/>
              </a:rPr>
              <a:t>.  Here’s a reasonable set of assumptions about failure properties for servers/bricks (or disks)</a:t>
            </a:r>
            <a:endParaRPr lang="en-US" dirty="0">
              <a:latin typeface="Arial" charset="0"/>
              <a:ea typeface="ＭＳ Ｐゴシック" charset="0"/>
            </a:endParaRPr>
          </a:p>
          <a:p>
            <a:pPr marL="782638" lvl="1"/>
            <a:r>
              <a:rPr lang="en-US" b="1" dirty="0">
                <a:solidFill>
                  <a:srgbClr val="651222"/>
                </a:solidFill>
                <a:latin typeface="Arial" charset="0"/>
                <a:ea typeface="ＭＳ Ｐゴシック" charset="0"/>
              </a:rPr>
              <a:t>Fail-stop</a:t>
            </a:r>
            <a:r>
              <a:rPr lang="en-US" dirty="0">
                <a:latin typeface="Arial" charset="0"/>
                <a:ea typeface="ＭＳ Ｐゴシック" charset="0"/>
              </a:rPr>
              <a:t> or </a:t>
            </a:r>
            <a:r>
              <a:rPr lang="en-US" b="1" dirty="0">
                <a:solidFill>
                  <a:srgbClr val="651222"/>
                </a:solidFill>
                <a:latin typeface="Arial" charset="0"/>
                <a:ea typeface="ＭＳ Ｐゴシック" charset="0"/>
              </a:rPr>
              <a:t>fail-fast </a:t>
            </a:r>
            <a:r>
              <a:rPr lang="en-US" dirty="0">
                <a:latin typeface="Arial" charset="0"/>
                <a:ea typeface="ＭＳ Ｐゴシック" charset="0"/>
              </a:rPr>
              <a:t>fault model</a:t>
            </a:r>
          </a:p>
          <a:p>
            <a:pPr marL="782638" lvl="1"/>
            <a:r>
              <a:rPr lang="en-US" dirty="0">
                <a:latin typeface="Arial" charset="0"/>
                <a:ea typeface="ＭＳ Ｐゴシック" charset="0"/>
              </a:rPr>
              <a:t>Nodes either function correctly or remain silent</a:t>
            </a:r>
          </a:p>
          <a:p>
            <a:pPr marL="782638" lvl="1"/>
            <a:r>
              <a:rPr lang="en-US" dirty="0">
                <a:latin typeface="Arial" charset="0"/>
                <a:ea typeface="ＭＳ Ｐゴシック" charset="0"/>
              </a:rPr>
              <a:t>A failed node may restart, or not</a:t>
            </a:r>
          </a:p>
          <a:p>
            <a:pPr marL="782638" lvl="1"/>
            <a:r>
              <a:rPr lang="en-US" dirty="0">
                <a:latin typeface="Arial" charset="0"/>
                <a:ea typeface="ＭＳ Ｐゴシック" charset="0"/>
              </a:rPr>
              <a:t>A restarted node loses its memory state, and recovers its secondary (disk) </a:t>
            </a:r>
            <a:r>
              <a:rPr lang="en-US" dirty="0" smtClean="0">
                <a:latin typeface="Arial" charset="0"/>
                <a:ea typeface="ＭＳ Ｐゴシック" charset="0"/>
              </a:rPr>
              <a:t>state</a:t>
            </a:r>
          </a:p>
          <a:p>
            <a:pPr marL="382588"/>
            <a:r>
              <a:rPr lang="en-US" dirty="0" smtClean="0">
                <a:latin typeface="Arial" charset="0"/>
                <a:ea typeface="ＭＳ Ｐゴシック" charset="0"/>
              </a:rPr>
              <a:t>If failures are random/independent, the probability of </a:t>
            </a:r>
            <a:r>
              <a:rPr lang="en-US" b="1" dirty="0" smtClean="0">
                <a:latin typeface="Arial" charset="0"/>
                <a:ea typeface="ＭＳ Ｐゴシック" charset="0"/>
              </a:rPr>
              <a:t>some</a:t>
            </a:r>
            <a:r>
              <a:rPr lang="en-US" dirty="0" smtClean="0">
                <a:latin typeface="Arial" charset="0"/>
                <a:ea typeface="ＭＳ Ｐゴシック" charset="0"/>
              </a:rPr>
              <a:t> failure is linear with the number of units.</a:t>
            </a:r>
          </a:p>
          <a:p>
            <a:pPr marL="782638" lvl="1"/>
            <a:r>
              <a:rPr lang="en-US" dirty="0" smtClean="0">
                <a:latin typeface="Arial" charset="0"/>
                <a:ea typeface="ＭＳ Ｐゴシック" charset="0"/>
              </a:rPr>
              <a:t>Higher scale </a:t>
            </a:r>
            <a:r>
              <a:rPr lang="en-US" dirty="0" smtClean="0">
                <a:latin typeface="Arial" charset="0"/>
                <a:ea typeface="ＭＳ Ｐゴシック" charset="0"/>
                <a:sym typeface="Wingdings"/>
              </a:rPr>
              <a:t> less reliable!</a:t>
            </a:r>
            <a:endParaRPr lang="en-US" dirty="0" smtClean="0">
              <a:latin typeface="Arial" charset="0"/>
              <a:ea typeface="ＭＳ Ｐゴシック" charset="0"/>
            </a:endParaRPr>
          </a:p>
          <a:p>
            <a:pPr marL="382588"/>
            <a:r>
              <a:rPr lang="en-US" dirty="0" smtClean="0">
                <a:latin typeface="Arial" charset="0"/>
                <a:ea typeface="ＭＳ Ｐゴシック" charset="0"/>
              </a:rPr>
              <a:t>If a disk in a striped storage system fails, we lose the entire file!  (It’s no good with all those holes.)</a:t>
            </a:r>
          </a:p>
        </p:txBody>
      </p:sp>
      <p:sp>
        <p:nvSpPr>
          <p:cNvPr id="4" name="Text Box 41"/>
          <p:cNvSpPr txBox="1">
            <a:spLocks noChangeArrowheads="1"/>
          </p:cNvSpPr>
          <p:nvPr/>
        </p:nvSpPr>
        <p:spPr bwMode="auto">
          <a:xfrm>
            <a:off x="7667625" y="76200"/>
            <a:ext cx="10191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r>
              <a:rPr lang="en-US" sz="9600" b="1" dirty="0">
                <a:solidFill>
                  <a:srgbClr val="CC0000"/>
                </a:solidFill>
              </a:rPr>
              <a:t>X</a:t>
            </a:r>
          </a:p>
        </p:txBody>
      </p:sp>
      <p:pic>
        <p:nvPicPr>
          <p:cNvPr id="5"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662238"/>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Documents and Settings\Administrator\Local Settings\Temporary Internet Files\Content.IE5\WH4RMTKL\MCj0434816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362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no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6670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644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04800"/>
            <a:ext cx="8458200" cy="6617198"/>
          </a:xfrm>
          <a:prstGeom prst="rect">
            <a:avLst/>
          </a:prstGeom>
        </p:spPr>
        <p:txBody>
          <a:bodyPr wrap="square">
            <a:spAutoFit/>
          </a:bodyPr>
          <a:lstStyle/>
          <a:p>
            <a:r>
              <a:rPr lang="en-US" sz="1600" b="1" dirty="0" smtClean="0"/>
              <a:t>What is the probability that a disk fails in an array of N disks at any given time? </a:t>
            </a:r>
          </a:p>
          <a:p>
            <a:endParaRPr lang="en-US" sz="1600" dirty="0"/>
          </a:p>
          <a:p>
            <a:r>
              <a:rPr lang="en-US" sz="1600" dirty="0" smtClean="0"/>
              <a:t>Let's </a:t>
            </a:r>
            <a:r>
              <a:rPr lang="en-US" sz="1600" dirty="0"/>
              <a:t>make some reasonable assumptions (not always true, but reasonable) about the disks in the array</a:t>
            </a:r>
            <a:r>
              <a:rPr lang="en-US" sz="1600" dirty="0" smtClean="0"/>
              <a:t>:</a:t>
            </a:r>
          </a:p>
          <a:p>
            <a:endParaRPr lang="en-US" sz="1600" dirty="0"/>
          </a:p>
          <a:p>
            <a:pPr marL="285750" indent="-285750">
              <a:buFontTx/>
              <a:buChar char="-"/>
            </a:pPr>
            <a:r>
              <a:rPr lang="en-US" sz="1600" dirty="0" smtClean="0"/>
              <a:t>Disk </a:t>
            </a:r>
            <a:r>
              <a:rPr lang="en-US" sz="1600" b="1" dirty="0"/>
              <a:t>failures are independent</a:t>
            </a:r>
            <a:r>
              <a:rPr lang="en-US" sz="1600" dirty="0"/>
              <a:t>: a disk doesn't "know" what happens to other disks when it "decides" to fail</a:t>
            </a:r>
            <a:r>
              <a:rPr lang="en-US" sz="1600" dirty="0" smtClean="0"/>
              <a:t>.</a:t>
            </a:r>
          </a:p>
          <a:p>
            <a:pPr marL="285750" indent="-285750">
              <a:buFontTx/>
              <a:buChar char="-"/>
            </a:pPr>
            <a:endParaRPr lang="en-US" sz="1600" dirty="0"/>
          </a:p>
          <a:p>
            <a:pPr marL="285750" indent="-285750">
              <a:buFontTx/>
              <a:buChar char="-"/>
            </a:pPr>
            <a:r>
              <a:rPr lang="en-US" sz="1600" dirty="0" smtClean="0"/>
              <a:t>Disks </a:t>
            </a:r>
            <a:r>
              <a:rPr lang="en-US" sz="1600" dirty="0"/>
              <a:t>all have the same probability of failure in any given </a:t>
            </a:r>
            <a:r>
              <a:rPr lang="en-US" sz="1600" dirty="0" smtClean="0"/>
              <a:t>point in time (or any given interval): </a:t>
            </a:r>
            <a:r>
              <a:rPr lang="en-US" sz="1600" dirty="0"/>
              <a:t>no disk is more or less prone to failing to any other</a:t>
            </a:r>
            <a:r>
              <a:rPr lang="en-US" sz="1600" dirty="0" smtClean="0"/>
              <a:t>.</a:t>
            </a:r>
          </a:p>
          <a:p>
            <a:pPr marL="285750" indent="-285750">
              <a:buFontTx/>
              <a:buChar char="-"/>
            </a:pPr>
            <a:endParaRPr lang="en-US" sz="1600" dirty="0"/>
          </a:p>
          <a:p>
            <a:pPr marL="285750" indent="-285750">
              <a:buFontTx/>
              <a:buChar char="-"/>
            </a:pPr>
            <a:r>
              <a:rPr lang="en-US" sz="1600" dirty="0" smtClean="0"/>
              <a:t>Disk </a:t>
            </a:r>
            <a:r>
              <a:rPr lang="en-US" sz="1600" dirty="0"/>
              <a:t>failures are evenly distributed in time: no </a:t>
            </a:r>
            <a:r>
              <a:rPr lang="en-US" sz="1600" dirty="0" smtClean="0"/>
              <a:t>interval in time </a:t>
            </a:r>
            <a:r>
              <a:rPr lang="en-US" sz="1600" dirty="0"/>
              <a:t>is more prone to disk failures than any </a:t>
            </a:r>
            <a:r>
              <a:rPr lang="en-US" sz="1600" dirty="0" smtClean="0"/>
              <a:t>other</a:t>
            </a:r>
            <a:r>
              <a:rPr lang="en-US" sz="1600" dirty="0"/>
              <a:t> </a:t>
            </a:r>
            <a:r>
              <a:rPr lang="en-US" sz="1600" dirty="0" smtClean="0"/>
              <a:t>interval.</a:t>
            </a:r>
          </a:p>
          <a:p>
            <a:pPr marL="285750" indent="-285750">
              <a:buFontTx/>
              <a:buChar char="-"/>
            </a:pPr>
            <a:endParaRPr lang="en-US" sz="1600" dirty="0"/>
          </a:p>
          <a:p>
            <a:r>
              <a:rPr lang="en-US" sz="1600" dirty="0" smtClean="0"/>
              <a:t>So the </a:t>
            </a:r>
            <a:r>
              <a:rPr lang="en-US" sz="1600" dirty="0"/>
              <a:t>probability of any given disk failing in any given interval (of some fixed length</a:t>
            </a:r>
            <a:r>
              <a:rPr lang="en-US" sz="1600" dirty="0" smtClean="0"/>
              <a:t>) is a constant.  Let us call this constant F</a:t>
            </a:r>
            <a:r>
              <a:rPr lang="en-US" sz="1600" dirty="0"/>
              <a:t>.</a:t>
            </a:r>
          </a:p>
          <a:p>
            <a:r>
              <a:rPr lang="en-US" sz="1600" dirty="0"/>
              <a:t> </a:t>
            </a:r>
          </a:p>
          <a:p>
            <a:r>
              <a:rPr lang="en-US" sz="1600" dirty="0"/>
              <a:t>It is an axiom of elementary probability that:</a:t>
            </a:r>
          </a:p>
          <a:p>
            <a:r>
              <a:rPr lang="en-US" sz="1600" dirty="0"/>
              <a:t>- The probability of either A or B occurring (but not both) is P(A) + P(B) - P(A and B).</a:t>
            </a:r>
          </a:p>
          <a:p>
            <a:r>
              <a:rPr lang="en-US" sz="1600" dirty="0"/>
              <a:t>- The probability of both A and B occurring is P(A)*P(B).</a:t>
            </a:r>
          </a:p>
          <a:p>
            <a:r>
              <a:rPr lang="en-US" sz="1600" dirty="0"/>
              <a:t> </a:t>
            </a:r>
          </a:p>
          <a:p>
            <a:r>
              <a:rPr lang="en-US" sz="1600" dirty="0"/>
              <a:t>Well, if F is a small number (it is), then the probability of two disks failing in the same interval is F-squared, a very small number.  So forget about that.</a:t>
            </a:r>
          </a:p>
          <a:p>
            <a:r>
              <a:rPr lang="en-US" sz="1600" dirty="0"/>
              <a:t> </a:t>
            </a:r>
          </a:p>
          <a:p>
            <a:r>
              <a:rPr lang="en-US" sz="1600" dirty="0"/>
              <a:t>So </a:t>
            </a:r>
            <a:r>
              <a:rPr lang="en-US" sz="1600" dirty="0" smtClean="0"/>
              <a:t>the </a:t>
            </a:r>
            <a:r>
              <a:rPr lang="en-US" sz="1600" dirty="0"/>
              <a:t>probability that </a:t>
            </a:r>
            <a:r>
              <a:rPr lang="en-US" sz="1600" b="1" dirty="0"/>
              <a:t>any</a:t>
            </a:r>
            <a:r>
              <a:rPr lang="en-US" sz="1600" dirty="0"/>
              <a:t> </a:t>
            </a:r>
            <a:r>
              <a:rPr lang="en-US" sz="1600" dirty="0" smtClean="0"/>
              <a:t>one of </a:t>
            </a:r>
            <a:r>
              <a:rPr lang="en-US" sz="1600" dirty="0"/>
              <a:t>N disks fails in </a:t>
            </a:r>
            <a:r>
              <a:rPr lang="en-US" sz="1600" dirty="0" smtClean="0"/>
              <a:t>some given </a:t>
            </a:r>
            <a:r>
              <a:rPr lang="en-US" sz="1600" dirty="0"/>
              <a:t>interval is NF.</a:t>
            </a:r>
          </a:p>
          <a:p>
            <a:r>
              <a:rPr lang="en-US" dirty="0"/>
              <a:t> </a:t>
            </a:r>
          </a:p>
        </p:txBody>
      </p:sp>
    </p:spTree>
    <p:extLst>
      <p:ext uri="{BB962C8B-B14F-4D97-AF65-F5344CB8AC3E}">
        <p14:creationId xmlns:p14="http://schemas.microsoft.com/office/powerpoint/2010/main" val="9969861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715000" y="76200"/>
            <a:ext cx="3429000" cy="1143000"/>
          </a:xfrm>
        </p:spPr>
        <p:txBody>
          <a:bodyPr/>
          <a:lstStyle/>
          <a:p>
            <a:r>
              <a:rPr lang="en-US" smtClean="0">
                <a:latin typeface="Comic Sans MS" charset="0"/>
                <a:ea typeface="ＭＳ Ｐゴシック" charset="0"/>
                <a:cs typeface="ＭＳ Ｐゴシック" charset="0"/>
              </a:rPr>
              <a:t>RAID 1</a:t>
            </a:r>
            <a:endParaRPr lang="en-US">
              <a:latin typeface="Comic Sans MS" charset="0"/>
              <a:ea typeface="ＭＳ Ｐゴシック" charset="0"/>
              <a:cs typeface="ＭＳ Ｐゴシック" charset="0"/>
            </a:endParaRPr>
          </a:p>
        </p:txBody>
      </p:sp>
      <p:sp>
        <p:nvSpPr>
          <p:cNvPr id="58371"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003367"/>
                </a:solidFill>
              </a:rPr>
              <a:t>Fujitsu</a:t>
            </a:r>
          </a:p>
        </p:txBody>
      </p:sp>
      <p:pic>
        <p:nvPicPr>
          <p:cNvPr id="58372" name="Picture 5" descr="glossary-raid-raid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04800"/>
            <a:ext cx="3848100"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Content Placeholder 7"/>
          <p:cNvSpPr txBox="1">
            <a:spLocks/>
          </p:cNvSpPr>
          <p:nvPr/>
        </p:nvSpPr>
        <p:spPr bwMode="auto">
          <a:xfrm>
            <a:off x="4648200" y="1600200"/>
            <a:ext cx="421798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pPr>
            <a:r>
              <a:rPr lang="en-US" sz="3200" u="sng" dirty="0">
                <a:solidFill>
                  <a:srgbClr val="651222"/>
                </a:solidFill>
                <a:latin typeface="Comic Sans MS" charset="0"/>
              </a:rPr>
              <a:t>Mirroring</a:t>
            </a:r>
            <a:endParaRPr lang="en-US" sz="2800" u="sng" dirty="0">
              <a:solidFill>
                <a:srgbClr val="651222"/>
              </a:solidFill>
              <a:latin typeface="Comic Sans MS" charset="0"/>
            </a:endParaRPr>
          </a:p>
          <a:p>
            <a:pPr>
              <a:spcBef>
                <a:spcPct val="20000"/>
              </a:spcBef>
              <a:buFontTx/>
              <a:buChar char="•"/>
            </a:pPr>
            <a:r>
              <a:rPr lang="en-US" dirty="0">
                <a:solidFill>
                  <a:srgbClr val="003367"/>
                </a:solidFill>
                <a:latin typeface="Comic Sans MS" charset="0"/>
              </a:rPr>
              <a:t>Sequential throughput?</a:t>
            </a:r>
          </a:p>
          <a:p>
            <a:pPr>
              <a:spcBef>
                <a:spcPct val="20000"/>
              </a:spcBef>
              <a:buFontTx/>
              <a:buChar char="•"/>
            </a:pPr>
            <a:r>
              <a:rPr lang="en-US" dirty="0">
                <a:solidFill>
                  <a:srgbClr val="003367"/>
                </a:solidFill>
                <a:latin typeface="Comic Sans MS" charset="0"/>
              </a:rPr>
              <a:t>Random throughput?</a:t>
            </a:r>
          </a:p>
          <a:p>
            <a:pPr>
              <a:spcBef>
                <a:spcPct val="20000"/>
              </a:spcBef>
              <a:buFontTx/>
              <a:buChar char="•"/>
            </a:pPr>
            <a:r>
              <a:rPr lang="en-US" dirty="0">
                <a:solidFill>
                  <a:srgbClr val="003367"/>
                </a:solidFill>
                <a:latin typeface="Comic Sans MS" charset="0"/>
              </a:rPr>
              <a:t>Random latency?</a:t>
            </a:r>
          </a:p>
          <a:p>
            <a:pPr>
              <a:spcBef>
                <a:spcPct val="20000"/>
              </a:spcBef>
              <a:buFontTx/>
              <a:buChar char="•"/>
            </a:pPr>
            <a:r>
              <a:rPr lang="en-US" dirty="0">
                <a:solidFill>
                  <a:srgbClr val="003367"/>
                </a:solidFill>
                <a:latin typeface="Comic Sans MS" charset="0"/>
              </a:rPr>
              <a:t>Read vs. write?</a:t>
            </a:r>
          </a:p>
          <a:p>
            <a:pPr>
              <a:spcBef>
                <a:spcPct val="20000"/>
              </a:spcBef>
              <a:buFontTx/>
              <a:buChar char="•"/>
            </a:pPr>
            <a:r>
              <a:rPr lang="en-US" dirty="0" smtClean="0">
                <a:solidFill>
                  <a:srgbClr val="003367"/>
                </a:solidFill>
                <a:latin typeface="Comic Sans MS" charset="0"/>
              </a:rPr>
              <a:t>Cost </a:t>
            </a:r>
            <a:r>
              <a:rPr lang="en-US" dirty="0">
                <a:solidFill>
                  <a:srgbClr val="003367"/>
                </a:solidFill>
                <a:latin typeface="Comic Sans MS" charset="0"/>
              </a:rPr>
              <a:t>per GB?</a:t>
            </a:r>
          </a:p>
        </p:txBody>
      </p:sp>
      <p:sp>
        <p:nvSpPr>
          <p:cNvPr id="6" name="Rectangle 5"/>
          <p:cNvSpPr/>
          <p:nvPr/>
        </p:nvSpPr>
        <p:spPr>
          <a:xfrm>
            <a:off x="4724400" y="4953000"/>
            <a:ext cx="2510723" cy="461665"/>
          </a:xfrm>
          <a:prstGeom prst="rect">
            <a:avLst/>
          </a:prstGeom>
        </p:spPr>
        <p:txBody>
          <a:bodyPr wrap="none">
            <a:spAutoFit/>
          </a:bodyPr>
          <a:lstStyle/>
          <a:p>
            <a:r>
              <a:rPr lang="en-US" b="1" dirty="0" smtClean="0"/>
              <a:t>Pure replication</a:t>
            </a:r>
            <a:endParaRPr lang="en-US" b="1" dirty="0"/>
          </a:p>
        </p:txBody>
      </p:sp>
    </p:spTree>
    <p:extLst>
      <p:ext uri="{BB962C8B-B14F-4D97-AF65-F5344CB8AC3E}">
        <p14:creationId xmlns:p14="http://schemas.microsoft.com/office/powerpoint/2010/main" val="24572282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5"/>
          <p:cNvSpPr txBox="1">
            <a:spLocks noChangeArrowheads="1"/>
          </p:cNvSpPr>
          <p:nvPr/>
        </p:nvSpPr>
        <p:spPr bwMode="auto">
          <a:xfrm>
            <a:off x="8001000" y="6291263"/>
            <a:ext cx="865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003367"/>
                </a:solidFill>
              </a:rPr>
              <a:t>Fujitsu</a:t>
            </a:r>
          </a:p>
        </p:txBody>
      </p:sp>
      <p:sp>
        <p:nvSpPr>
          <p:cNvPr id="52228" name="Content Placeholder 7"/>
          <p:cNvSpPr txBox="1">
            <a:spLocks/>
          </p:cNvSpPr>
          <p:nvPr/>
        </p:nvSpPr>
        <p:spPr bwMode="auto">
          <a:xfrm>
            <a:off x="5181601" y="19050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Tx/>
              <a:buChar char="•"/>
            </a:pPr>
            <a:r>
              <a:rPr lang="en-US" sz="2000" dirty="0">
                <a:solidFill>
                  <a:srgbClr val="003367"/>
                </a:solidFill>
                <a:latin typeface="Arial"/>
              </a:rPr>
              <a:t>Market standard</a:t>
            </a:r>
          </a:p>
          <a:p>
            <a:pPr>
              <a:spcBef>
                <a:spcPct val="20000"/>
              </a:spcBef>
              <a:buFontTx/>
              <a:buChar char="•"/>
            </a:pPr>
            <a:r>
              <a:rPr lang="en-US" sz="2000" b="1" dirty="0" smtClean="0">
                <a:solidFill>
                  <a:srgbClr val="800000"/>
                </a:solidFill>
                <a:latin typeface="Arial"/>
              </a:rPr>
              <a:t>Striping</a:t>
            </a:r>
            <a:r>
              <a:rPr lang="en-US" sz="2000" dirty="0" smtClean="0">
                <a:solidFill>
                  <a:srgbClr val="003367"/>
                </a:solidFill>
                <a:latin typeface="Arial"/>
              </a:rPr>
              <a:t> for high throughput for pipelined/batched reads.</a:t>
            </a:r>
            <a:endParaRPr lang="en-US" sz="2000" dirty="0">
              <a:solidFill>
                <a:srgbClr val="003367"/>
              </a:solidFill>
              <a:latin typeface="Arial"/>
            </a:endParaRPr>
          </a:p>
          <a:p>
            <a:pPr>
              <a:spcBef>
                <a:spcPct val="20000"/>
              </a:spcBef>
              <a:buFontTx/>
              <a:buChar char="•"/>
            </a:pPr>
            <a:r>
              <a:rPr lang="en-US" sz="2000" dirty="0" smtClean="0">
                <a:solidFill>
                  <a:srgbClr val="003367"/>
                </a:solidFill>
                <a:latin typeface="Arial"/>
              </a:rPr>
              <a:t>Data redundancy: </a:t>
            </a:r>
            <a:r>
              <a:rPr lang="en-US" sz="2000" b="1" dirty="0" smtClean="0">
                <a:solidFill>
                  <a:srgbClr val="800000"/>
                </a:solidFill>
                <a:latin typeface="Arial"/>
              </a:rPr>
              <a:t>parity</a:t>
            </a:r>
          </a:p>
          <a:p>
            <a:pPr>
              <a:spcBef>
                <a:spcPct val="20000"/>
              </a:spcBef>
              <a:buFontTx/>
              <a:buChar char="•"/>
            </a:pPr>
            <a:r>
              <a:rPr lang="en-US" sz="2000" dirty="0" smtClean="0">
                <a:solidFill>
                  <a:srgbClr val="003367"/>
                </a:solidFill>
                <a:latin typeface="Arial"/>
              </a:rPr>
              <a:t>Parity enables recovery from </a:t>
            </a:r>
            <a:r>
              <a:rPr lang="en-US" sz="2000" b="1" dirty="0" smtClean="0">
                <a:solidFill>
                  <a:srgbClr val="003367"/>
                </a:solidFill>
                <a:latin typeface="Arial"/>
              </a:rPr>
              <a:t>one </a:t>
            </a:r>
            <a:r>
              <a:rPr lang="en-US" sz="2000" dirty="0" smtClean="0">
                <a:solidFill>
                  <a:srgbClr val="003367"/>
                </a:solidFill>
                <a:latin typeface="Arial"/>
              </a:rPr>
              <a:t>disk failure.</a:t>
            </a:r>
          </a:p>
          <a:p>
            <a:pPr>
              <a:spcBef>
                <a:spcPct val="20000"/>
              </a:spcBef>
              <a:buFontTx/>
              <a:buChar char="•"/>
            </a:pPr>
            <a:r>
              <a:rPr lang="en-US" sz="2000" dirty="0" smtClean="0">
                <a:solidFill>
                  <a:srgbClr val="003367"/>
                </a:solidFill>
                <a:latin typeface="Arial"/>
              </a:rPr>
              <a:t>Cheaper than mirroring</a:t>
            </a:r>
          </a:p>
          <a:p>
            <a:pPr>
              <a:spcBef>
                <a:spcPct val="20000"/>
              </a:spcBef>
              <a:buFontTx/>
              <a:buChar char="•"/>
            </a:pPr>
            <a:r>
              <a:rPr lang="en-US" sz="2000" dirty="0" smtClean="0">
                <a:solidFill>
                  <a:srgbClr val="003367"/>
                </a:solidFill>
                <a:latin typeface="Arial"/>
              </a:rPr>
              <a:t>Random block write must also update parity for stripe </a:t>
            </a:r>
          </a:p>
          <a:p>
            <a:pPr>
              <a:spcBef>
                <a:spcPct val="20000"/>
              </a:spcBef>
              <a:buFontTx/>
              <a:buChar char="•"/>
            </a:pPr>
            <a:r>
              <a:rPr lang="en-US" sz="2000" dirty="0" smtClean="0">
                <a:solidFill>
                  <a:srgbClr val="003367"/>
                </a:solidFill>
                <a:latin typeface="Arial"/>
              </a:rPr>
              <a:t>Distributes parity: no</a:t>
            </a:r>
            <a:r>
              <a:rPr lang="ja-JP" altLang="en-US" sz="2000" dirty="0" smtClean="0">
                <a:solidFill>
                  <a:srgbClr val="003367"/>
                </a:solidFill>
                <a:latin typeface="Arial"/>
              </a:rPr>
              <a:t>“</a:t>
            </a:r>
            <a:r>
              <a:rPr lang="en-US" sz="2000" dirty="0">
                <a:solidFill>
                  <a:srgbClr val="003367"/>
                </a:solidFill>
                <a:latin typeface="Arial"/>
              </a:rPr>
              <a:t>hot spot</a:t>
            </a:r>
            <a:r>
              <a:rPr lang="ja-JP" altLang="en-US" sz="2000" dirty="0">
                <a:solidFill>
                  <a:srgbClr val="003367"/>
                </a:solidFill>
                <a:latin typeface="Arial"/>
              </a:rPr>
              <a:t>”</a:t>
            </a:r>
            <a:r>
              <a:rPr lang="en-US" sz="2000" dirty="0">
                <a:solidFill>
                  <a:srgbClr val="003367"/>
                </a:solidFill>
                <a:latin typeface="Arial"/>
              </a:rPr>
              <a:t> for random </a:t>
            </a:r>
            <a:r>
              <a:rPr lang="en-US" sz="2000" dirty="0" smtClean="0">
                <a:solidFill>
                  <a:srgbClr val="003367"/>
                </a:solidFill>
                <a:latin typeface="Arial"/>
              </a:rPr>
              <a:t>writes</a:t>
            </a:r>
          </a:p>
        </p:txBody>
      </p:sp>
      <p:pic>
        <p:nvPicPr>
          <p:cNvPr id="52229" name="Picture 6" descr="glossary-raid-raid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4976813"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Title 1"/>
          <p:cNvSpPr>
            <a:spLocks noGrp="1"/>
          </p:cNvSpPr>
          <p:nvPr>
            <p:ph type="title"/>
          </p:nvPr>
        </p:nvSpPr>
        <p:spPr>
          <a:xfrm>
            <a:off x="4851400" y="228600"/>
            <a:ext cx="4267200" cy="1143000"/>
          </a:xfrm>
        </p:spPr>
        <p:txBody>
          <a:bodyPr/>
          <a:lstStyle/>
          <a:p>
            <a:r>
              <a:rPr lang="en-US" dirty="0" smtClean="0">
                <a:latin typeface="+mn-lt"/>
                <a:ea typeface="ＭＳ Ｐゴシック" charset="0"/>
                <a:cs typeface="ＭＳ Ｐゴシック" charset="0"/>
              </a:rPr>
              <a:t>Building a better disk: RAID </a:t>
            </a:r>
            <a:r>
              <a:rPr lang="en-US" dirty="0">
                <a:latin typeface="+mn-lt"/>
                <a:ea typeface="ＭＳ Ｐゴシック" charset="0"/>
                <a:cs typeface="ＭＳ Ｐゴシック" charset="0"/>
              </a:rPr>
              <a:t>5</a:t>
            </a:r>
          </a:p>
        </p:txBody>
      </p:sp>
    </p:spTree>
    <p:extLst>
      <p:ext uri="{BB962C8B-B14F-4D97-AF65-F5344CB8AC3E}">
        <p14:creationId xmlns:p14="http://schemas.microsoft.com/office/powerpoint/2010/main" val="37459992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Parity</a:t>
            </a:r>
            <a:endParaRPr lang="en-US" dirty="0"/>
          </a:p>
        </p:txBody>
      </p:sp>
      <p:pic>
        <p:nvPicPr>
          <p:cNvPr id="3" name="Picture 2"/>
          <p:cNvPicPr>
            <a:picLocks noChangeAspect="1"/>
          </p:cNvPicPr>
          <p:nvPr/>
        </p:nvPicPr>
        <p:blipFill>
          <a:blip r:embed="rId2"/>
          <a:stretch>
            <a:fillRect/>
          </a:stretch>
        </p:blipFill>
        <p:spPr>
          <a:xfrm>
            <a:off x="762000" y="1600200"/>
            <a:ext cx="7661737" cy="3263900"/>
          </a:xfrm>
          <a:prstGeom prst="rect">
            <a:avLst/>
          </a:prstGeom>
        </p:spPr>
      </p:pic>
      <p:sp>
        <p:nvSpPr>
          <p:cNvPr id="4" name="Text Box 57"/>
          <p:cNvSpPr txBox="1">
            <a:spLocks noChangeArrowheads="1"/>
          </p:cNvSpPr>
          <p:nvPr/>
        </p:nvSpPr>
        <p:spPr bwMode="auto">
          <a:xfrm>
            <a:off x="914400" y="5181600"/>
            <a:ext cx="7315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dirty="0" smtClean="0">
                <a:solidFill>
                  <a:srgbClr val="003367"/>
                </a:solidFill>
                <a:cs typeface="Arial" charset="0"/>
              </a:rPr>
              <a:t>A parity bit (or parity block) is redundant information stored with a string of data bits (or a stripe of data blocks).   Parity costs less than full replication (e.g., mirroring), but allows us to reconstruct the data string/stripe if any single bit/block is lost.   </a:t>
            </a:r>
            <a:endParaRPr lang="en-US" sz="2000" dirty="0">
              <a:solidFill>
                <a:srgbClr val="003367"/>
              </a:solidFill>
              <a:cs typeface="Arial" charset="0"/>
            </a:endParaRPr>
          </a:p>
        </p:txBody>
      </p:sp>
    </p:spTree>
    <p:extLst>
      <p:ext uri="{BB962C8B-B14F-4D97-AF65-F5344CB8AC3E}">
        <p14:creationId xmlns:p14="http://schemas.microsoft.com/office/powerpoint/2010/main" val="28846220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3892"/>
            <a:ext cx="8915400" cy="6863419"/>
          </a:xfrm>
          <a:prstGeom prst="rect">
            <a:avLst/>
          </a:prstGeom>
        </p:spPr>
        <p:txBody>
          <a:bodyPr wrap="square">
            <a:spAutoFit/>
          </a:bodyPr>
          <a:lstStyle/>
          <a:p>
            <a:r>
              <a:rPr lang="en-US" sz="1600" b="1" dirty="0"/>
              <a:t>Just to spell it out</a:t>
            </a:r>
            <a:r>
              <a:rPr lang="en-US" sz="1600" dirty="0"/>
              <a:t>: a </a:t>
            </a:r>
            <a:r>
              <a:rPr lang="en-US" sz="1600" b="1" dirty="0">
                <a:solidFill>
                  <a:srgbClr val="800000"/>
                </a:solidFill>
              </a:rPr>
              <a:t>stripe</a:t>
            </a:r>
            <a:r>
              <a:rPr lang="en-US" sz="1600" dirty="0">
                <a:solidFill>
                  <a:srgbClr val="800000"/>
                </a:solidFill>
              </a:rPr>
              <a:t> </a:t>
            </a:r>
            <a:r>
              <a:rPr lang="en-US" sz="1600" dirty="0"/>
              <a:t>is an array of blocks, one block per disk in the disk array.  Each block is an array of bits ("memory/storage is fungible").   </a:t>
            </a:r>
            <a:r>
              <a:rPr lang="en-US" sz="1600" dirty="0" smtClean="0"/>
              <a:t>In RAID-5, one </a:t>
            </a:r>
            <a:r>
              <a:rPr lang="en-US" sz="1600" dirty="0"/>
              <a:t>of the blocks of each stripe is a </a:t>
            </a:r>
            <a:r>
              <a:rPr lang="en-US" sz="1600" b="1" dirty="0">
                <a:solidFill>
                  <a:srgbClr val="800000"/>
                </a:solidFill>
              </a:rPr>
              <a:t>parity block</a:t>
            </a:r>
            <a:r>
              <a:rPr lang="en-US" sz="1600" dirty="0"/>
              <a:t>.  Each bit in the parity block contains parity over the corresponding bits in the </a:t>
            </a:r>
            <a:r>
              <a:rPr lang="en-US" sz="1600" dirty="0" smtClean="0"/>
              <a:t>data blocks </a:t>
            </a:r>
            <a:r>
              <a:rPr lang="en-US" sz="1600" dirty="0"/>
              <a:t>(i.e., the result of a bitwise XOR, </a:t>
            </a:r>
            <a:r>
              <a:rPr lang="en-US" sz="1600" dirty="0" smtClean="0"/>
              <a:t>exclusive-or</a:t>
            </a:r>
            <a:r>
              <a:rPr lang="en-US" sz="1600" dirty="0"/>
              <a:t>).  </a:t>
            </a:r>
            <a:endParaRPr lang="en-US" sz="1600" dirty="0" smtClean="0"/>
          </a:p>
          <a:p>
            <a:endParaRPr lang="en-US" sz="1600" dirty="0"/>
          </a:p>
          <a:p>
            <a:r>
              <a:rPr lang="en-US" sz="1600" dirty="0" smtClean="0"/>
              <a:t>Q: </a:t>
            </a:r>
            <a:r>
              <a:rPr lang="en-US" sz="1600" dirty="0"/>
              <a:t> </a:t>
            </a:r>
            <a:r>
              <a:rPr lang="en-US" sz="1600" b="1" dirty="0"/>
              <a:t>If two </a:t>
            </a:r>
            <a:r>
              <a:rPr lang="en-US" sz="1600" b="1" dirty="0" smtClean="0"/>
              <a:t>bits/blocks </a:t>
            </a:r>
            <a:r>
              <a:rPr lang="en-US" sz="1600" b="1" dirty="0"/>
              <a:t>are lost, your even/odd state </a:t>
            </a:r>
            <a:r>
              <a:rPr lang="en-US" sz="1600" b="1" dirty="0" smtClean="0"/>
              <a:t>may not </a:t>
            </a:r>
            <a:r>
              <a:rPr lang="en-US" sz="1600" b="1" dirty="0"/>
              <a:t> be changed. Therefore, how do you </a:t>
            </a:r>
            <a:r>
              <a:rPr lang="en-US" sz="1600" b="1" dirty="0" smtClean="0"/>
              <a:t>recover from </a:t>
            </a:r>
            <a:r>
              <a:rPr lang="en-US" sz="1600" b="1" dirty="0"/>
              <a:t>a failure in this situation</a:t>
            </a:r>
            <a:r>
              <a:rPr lang="en-US" sz="1600" b="1" dirty="0" smtClean="0"/>
              <a:t>?</a:t>
            </a:r>
          </a:p>
          <a:p>
            <a:r>
              <a:rPr lang="en-US" sz="1600" dirty="0" smtClean="0"/>
              <a:t>A: A </a:t>
            </a:r>
            <a:r>
              <a:rPr lang="en-US" sz="1600" dirty="0"/>
              <a:t>classic RAID 5 </a:t>
            </a:r>
            <a:r>
              <a:rPr lang="en-US" sz="1600" dirty="0" smtClean="0"/>
              <a:t>can </a:t>
            </a:r>
            <a:r>
              <a:rPr lang="en-US" sz="1600" dirty="0"/>
              <a:t>survive only a single disk failure.   That is why many deployments are using alternatives with more redundancy, e.g., "RAID-6" (two parity disks) </a:t>
            </a:r>
            <a:r>
              <a:rPr lang="en-US" sz="1600" dirty="0" smtClean="0"/>
              <a:t>or "</a:t>
            </a:r>
            <a:r>
              <a:rPr lang="en-US" sz="1600" dirty="0"/>
              <a:t>RAID-10" (essentially a mirrored pair of RAID-5 units, 2x5=10).</a:t>
            </a:r>
          </a:p>
          <a:p>
            <a:r>
              <a:rPr lang="en-US" sz="1600" dirty="0"/>
              <a:t> </a:t>
            </a:r>
          </a:p>
          <a:p>
            <a:r>
              <a:rPr lang="en-US" sz="1600" dirty="0" smtClean="0"/>
              <a:t>Q: </a:t>
            </a:r>
            <a:r>
              <a:rPr lang="en-US" sz="1600" b="1" dirty="0"/>
              <a:t>How do you know which </a:t>
            </a:r>
            <a:r>
              <a:rPr lang="en-US" sz="1600" b="1" dirty="0" smtClean="0"/>
              <a:t>bit/block </a:t>
            </a:r>
            <a:r>
              <a:rPr lang="en-US" sz="1600" b="1" dirty="0"/>
              <a:t>was lost</a:t>
            </a:r>
            <a:r>
              <a:rPr lang="en-US" sz="1600" b="1" dirty="0" smtClean="0"/>
              <a:t>?</a:t>
            </a:r>
          </a:p>
          <a:p>
            <a:r>
              <a:rPr lang="en-US" sz="1600" dirty="0" smtClean="0"/>
              <a:t>A:  It </a:t>
            </a:r>
            <a:r>
              <a:rPr lang="en-US" sz="1600" dirty="0"/>
              <a:t>is presumed that disk drive failure is detectable by external means.  One possibility is that the disk drive is "fail stop": if it fails, it simply stops serving requests.  Or the failed disk reports errors when you try to use it.  It is presumed that a disk doesn't ever lie about the stored data (essentially a "byzantine" failure).   Fortunately, this assumption is almost always true.</a:t>
            </a:r>
          </a:p>
          <a:p>
            <a:r>
              <a:rPr lang="en-US" sz="1600" dirty="0"/>
              <a:t> </a:t>
            </a:r>
          </a:p>
          <a:p>
            <a:r>
              <a:rPr lang="en-US" sz="1600" dirty="0"/>
              <a:t>So: in a classic RAID-5, if you know which drive has failed, it is easy to rebuild each stripe from the contents of the remaining disks. For each stripe, the failed disk either contains the parity block of that stripe, or it contains some data block of the stripe.  These cases are symmetric: either way the array can rebuild the contains of the missing block</a:t>
            </a:r>
            <a:r>
              <a:rPr lang="en-US" sz="1600" dirty="0" smtClean="0"/>
              <a:t>.</a:t>
            </a:r>
            <a:r>
              <a:rPr lang="en-US" sz="1600" dirty="0"/>
              <a:t> </a:t>
            </a:r>
          </a:p>
          <a:p>
            <a:r>
              <a:rPr lang="en-US" sz="1600" dirty="0"/>
              <a:t> </a:t>
            </a:r>
          </a:p>
          <a:p>
            <a:r>
              <a:rPr lang="en-US" sz="1600" b="1" dirty="0"/>
              <a:t>Note</a:t>
            </a:r>
            <a:r>
              <a:rPr lang="en-US" sz="1600" dirty="0"/>
              <a:t> that recovery is very expensive.  The recovery process must read the contents of all surviving disks, and write parity data to a replacement disk.  That means that a disk failure must be repaired quickly: if a drive fails in your RAID, you should replace it right away.</a:t>
            </a:r>
          </a:p>
          <a:p>
            <a:r>
              <a:rPr lang="en-US" dirty="0"/>
              <a:t> </a:t>
            </a:r>
          </a:p>
        </p:txBody>
      </p:sp>
    </p:spTree>
    <p:extLst>
      <p:ext uri="{BB962C8B-B14F-4D97-AF65-F5344CB8AC3E}">
        <p14:creationId xmlns:p14="http://schemas.microsoft.com/office/powerpoint/2010/main" val="95986301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915400" cy="6494087"/>
          </a:xfrm>
          <a:prstGeom prst="rect">
            <a:avLst/>
          </a:prstGeom>
        </p:spPr>
        <p:txBody>
          <a:bodyPr wrap="square">
            <a:spAutoFit/>
          </a:bodyPr>
          <a:lstStyle/>
          <a:p>
            <a:r>
              <a:rPr lang="en-US" sz="1600" b="1" dirty="0" smtClean="0"/>
              <a:t>Q: </a:t>
            </a:r>
            <a:r>
              <a:rPr lang="en-US" sz="1600" dirty="0" smtClean="0"/>
              <a:t>Can </a:t>
            </a:r>
            <a:r>
              <a:rPr lang="en-US" sz="1600" dirty="0"/>
              <a:t>you specify the differences between read and write on that same slide for the different raids? I know you said in class that for raid 1 reads get faster and writes get slower? Could you explain that and also for the other raids?</a:t>
            </a:r>
          </a:p>
          <a:p>
            <a:endParaRPr lang="en-US" sz="1600" dirty="0" smtClean="0"/>
          </a:p>
          <a:p>
            <a:r>
              <a:rPr lang="en-US" sz="1600" b="1" dirty="0" smtClean="0"/>
              <a:t>A: </a:t>
            </a:r>
            <a:r>
              <a:rPr lang="en-US" sz="1600" dirty="0" smtClean="0"/>
              <a:t>Once </a:t>
            </a:r>
            <a:r>
              <a:rPr lang="en-US" sz="1600" dirty="0"/>
              <a:t>you understand the RAID 0, 1, 5 patterns (striping, mirroring, and parity), all of these differences are "obvious".  </a:t>
            </a:r>
            <a:r>
              <a:rPr lang="en-US" sz="1600" dirty="0" smtClean="0"/>
              <a:t> The </a:t>
            </a:r>
            <a:r>
              <a:rPr lang="en-US" sz="1600" dirty="0"/>
              <a:t>differences stem from different levels of redundancy.  Redundancy increases $$$ cost but it also improves reliability.  And redundancy tends to make writes more expensive than reads: redundant data must be kept up to date in a write, but it may allow more copies to choose from for load-balancing reads.</a:t>
            </a:r>
          </a:p>
          <a:p>
            <a:r>
              <a:rPr lang="en-US" sz="1600" dirty="0"/>
              <a:t> </a:t>
            </a:r>
          </a:p>
          <a:p>
            <a:r>
              <a:rPr lang="en-US" sz="1600" dirty="0" smtClean="0"/>
              <a:t>Always be </a:t>
            </a:r>
            <a:r>
              <a:rPr lang="en-US" sz="1600" dirty="0"/>
              <a:t>careful and precise about "faster" and "slower".  For example, for random accesses, throughput goes up with RAIDs but latency (minimum response time, not counting queuing delays) is unchanged: you still have to reach out with a disk arm to get to that data</a:t>
            </a:r>
            <a:r>
              <a:rPr lang="en-US" sz="1600" dirty="0" smtClean="0"/>
              <a:t>.  This example underscores that “faster” and “slower” also depend on characteristics of the workload.</a:t>
            </a:r>
            <a:endParaRPr lang="en-US" sz="1600" dirty="0"/>
          </a:p>
          <a:p>
            <a:r>
              <a:rPr lang="en-US" sz="1600" dirty="0"/>
              <a:t> </a:t>
            </a:r>
          </a:p>
          <a:p>
            <a:r>
              <a:rPr lang="en-US" sz="1600" dirty="0"/>
              <a:t>Also</a:t>
            </a:r>
            <a:r>
              <a:rPr lang="en-US" sz="1600" dirty="0" smtClean="0"/>
              <a:t>, “faster” and “slower” are relative, so you must specify a baseline.  Writes </a:t>
            </a:r>
            <a:r>
              <a:rPr lang="en-US" sz="1600" dirty="0"/>
              <a:t>on RAID-1 </a:t>
            </a:r>
            <a:r>
              <a:rPr lang="en-US" sz="1600" dirty="0" smtClean="0"/>
              <a:t>are slower </a:t>
            </a:r>
            <a:r>
              <a:rPr lang="en-US" sz="1600" dirty="0"/>
              <a:t>than for RAID-</a:t>
            </a:r>
            <a:r>
              <a:rPr lang="en-US" sz="1600" dirty="0" smtClean="0"/>
              <a:t>0, because </a:t>
            </a:r>
            <a:r>
              <a:rPr lang="en-US" sz="1600" dirty="0"/>
              <a:t>writes in RAID-1 have to go to all disks.  In RAID-0 or RAID-5 you can write different data to multiple disks in parallel, but not in RAID-1. </a:t>
            </a:r>
            <a:r>
              <a:rPr lang="en-US" sz="1600" dirty="0" smtClean="0"/>
              <a:t>  But RAID-1 is no slower for writes than a single disk---just more expensive.  Also, RAID</a:t>
            </a:r>
            <a:r>
              <a:rPr lang="en-US" sz="1600" dirty="0"/>
              <a:t>-1s can load-balance better than RAID-0 or RAID-5 for random read workloads.  For any given block, you have N disks to choose from that have a copy of the block, so you can choose the least </a:t>
            </a:r>
            <a:r>
              <a:rPr lang="en-US" sz="1600" dirty="0" smtClean="0"/>
              <a:t>loaded.  So read throughput on a RAID-1 is N times better than a single disk.</a:t>
            </a:r>
          </a:p>
          <a:p>
            <a:endParaRPr lang="en-US" sz="1600" dirty="0"/>
          </a:p>
          <a:p>
            <a:r>
              <a:rPr lang="en-US" sz="1600" dirty="0" smtClean="0"/>
              <a:t>RAID</a:t>
            </a:r>
            <a:r>
              <a:rPr lang="en-US" sz="1600" dirty="0"/>
              <a:t>-5 suffers for random write throughput because any write of a data chunk that is smaller than a whole stripe must also write a parity block.   For a stream of random single-block writes, that means RAID-5 is doing twice as much work as RAID-0.   So throughput will be lower</a:t>
            </a:r>
            <a:r>
              <a:rPr lang="en-US" sz="1600" dirty="0" smtClean="0"/>
              <a:t>.</a:t>
            </a:r>
            <a:r>
              <a:rPr lang="en-US" sz="1600" dirty="0"/>
              <a:t> </a:t>
            </a:r>
          </a:p>
        </p:txBody>
      </p:sp>
    </p:spTree>
    <p:extLst>
      <p:ext uri="{BB962C8B-B14F-4D97-AF65-F5344CB8AC3E}">
        <p14:creationId xmlns:p14="http://schemas.microsoft.com/office/powerpoint/2010/main" val="29592811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Arial" charset="0"/>
                <a:ea typeface="ＭＳ Ｐゴシック" charset="0"/>
              </a:rPr>
              <a:t>Names and layers</a:t>
            </a:r>
          </a:p>
        </p:txBody>
      </p:sp>
      <p:sp>
        <p:nvSpPr>
          <p:cNvPr id="50" name="Rectangle 3"/>
          <p:cNvSpPr>
            <a:spLocks noChangeArrowheads="1"/>
          </p:cNvSpPr>
          <p:nvPr/>
        </p:nvSpPr>
        <p:spPr bwMode="auto">
          <a:xfrm>
            <a:off x="3740150" y="2216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1" name="Oval 4"/>
          <p:cNvSpPr>
            <a:spLocks noChangeArrowheads="1"/>
          </p:cNvSpPr>
          <p:nvPr/>
        </p:nvSpPr>
        <p:spPr bwMode="auto">
          <a:xfrm>
            <a:off x="2901950" y="1758950"/>
            <a:ext cx="139700" cy="44450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2" name="Line 5"/>
          <p:cNvSpPr>
            <a:spLocks noChangeShapeType="1"/>
          </p:cNvSpPr>
          <p:nvPr/>
        </p:nvSpPr>
        <p:spPr bwMode="auto">
          <a:xfrm flipH="1">
            <a:off x="2438400" y="17526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3" name="Line 6"/>
          <p:cNvSpPr>
            <a:spLocks noChangeShapeType="1"/>
          </p:cNvSpPr>
          <p:nvPr/>
        </p:nvSpPr>
        <p:spPr bwMode="auto">
          <a:xfrm>
            <a:off x="2438400" y="1981200"/>
            <a:ext cx="533400" cy="2286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4" name="Arc 7"/>
          <p:cNvSpPr>
            <a:spLocks/>
          </p:cNvSpPr>
          <p:nvPr/>
        </p:nvSpPr>
        <p:spPr bwMode="auto">
          <a:xfrm>
            <a:off x="2971800" y="1524000"/>
            <a:ext cx="762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5" name="Arc 8"/>
          <p:cNvSpPr>
            <a:spLocks/>
          </p:cNvSpPr>
          <p:nvPr/>
        </p:nvSpPr>
        <p:spPr bwMode="auto">
          <a:xfrm>
            <a:off x="2971800" y="2211388"/>
            <a:ext cx="77788" cy="228600"/>
          </a:xfrm>
          <a:custGeom>
            <a:avLst/>
            <a:gdLst>
              <a:gd name="T0" fmla="*/ 0 w 22050"/>
              <a:gd name="T1" fmla="*/ 2147483647 h 21600"/>
              <a:gd name="T2" fmla="*/ 2147483647 w 22050"/>
              <a:gd name="T3" fmla="*/ 2147483647 h 21600"/>
              <a:gd name="T4" fmla="*/ 2147483647 w 22050"/>
              <a:gd name="T5" fmla="*/ 2147483647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1"/>
                </a:cubicBezTo>
                <a:cubicBezTo>
                  <a:pt x="12379" y="-1"/>
                  <a:pt x="22050" y="9670"/>
                  <a:pt x="22050" y="21600"/>
                </a:cubicBezTo>
              </a:path>
              <a:path w="22050" h="21600" stroke="0" extrusionOk="0">
                <a:moveTo>
                  <a:pt x="-1" y="4"/>
                </a:moveTo>
                <a:cubicBezTo>
                  <a:pt x="149" y="1"/>
                  <a:pt x="299" y="-1"/>
                  <a:pt x="450" y="-1"/>
                </a:cubicBezTo>
                <a:cubicBezTo>
                  <a:pt x="12379" y="-1"/>
                  <a:pt x="22050" y="9670"/>
                  <a:pt x="22050" y="21600"/>
                </a:cubicBezTo>
                <a:lnTo>
                  <a:pt x="450"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6" name="Oval 9"/>
          <p:cNvSpPr>
            <a:spLocks noChangeArrowheads="1"/>
          </p:cNvSpPr>
          <p:nvPr/>
        </p:nvSpPr>
        <p:spPr bwMode="auto">
          <a:xfrm>
            <a:off x="2978150" y="1835150"/>
            <a:ext cx="63500" cy="292100"/>
          </a:xfrm>
          <a:prstGeom prst="ellipse">
            <a:avLst/>
          </a:prstGeom>
          <a:solidFill>
            <a:srgbClr val="333399"/>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7" name="Arc 10"/>
          <p:cNvSpPr>
            <a:spLocks/>
          </p:cNvSpPr>
          <p:nvPr/>
        </p:nvSpPr>
        <p:spPr bwMode="auto">
          <a:xfrm>
            <a:off x="2971800" y="1524000"/>
            <a:ext cx="152400" cy="2286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8" name="Arc 11"/>
          <p:cNvSpPr>
            <a:spLocks/>
          </p:cNvSpPr>
          <p:nvPr/>
        </p:nvSpPr>
        <p:spPr bwMode="auto">
          <a:xfrm>
            <a:off x="2971800" y="2211388"/>
            <a:ext cx="153988" cy="152400"/>
          </a:xfrm>
          <a:custGeom>
            <a:avLst/>
            <a:gdLst>
              <a:gd name="T0" fmla="*/ 0 w 21825"/>
              <a:gd name="T1" fmla="*/ 2147483647 h 21600"/>
              <a:gd name="T2" fmla="*/ 2147483647 w 21825"/>
              <a:gd name="T3" fmla="*/ 2147483647 h 21600"/>
              <a:gd name="T4" fmla="*/ 2147483647 w 21825"/>
              <a:gd name="T5" fmla="*/ 2147483647 h 21600"/>
              <a:gd name="T6" fmla="*/ 0 60000 65536"/>
              <a:gd name="T7" fmla="*/ 0 60000 65536"/>
              <a:gd name="T8" fmla="*/ 0 60000 65536"/>
              <a:gd name="T9" fmla="*/ 0 w 21825"/>
              <a:gd name="T10" fmla="*/ 0 h 21600"/>
              <a:gd name="T11" fmla="*/ 21825 w 21825"/>
              <a:gd name="T12" fmla="*/ 21600 h 21600"/>
            </a:gdLst>
            <a:ahLst/>
            <a:cxnLst>
              <a:cxn ang="T6">
                <a:pos x="T0" y="T1"/>
              </a:cxn>
              <a:cxn ang="T7">
                <a:pos x="T2" y="T3"/>
              </a:cxn>
              <a:cxn ang="T8">
                <a:pos x="T4" y="T5"/>
              </a:cxn>
            </a:cxnLst>
            <a:rect l="T9" t="T10" r="T11" b="T12"/>
            <a:pathLst>
              <a:path w="21825" h="21600" fill="none" extrusionOk="0">
                <a:moveTo>
                  <a:pt x="0" y="1"/>
                </a:moveTo>
                <a:cubicBezTo>
                  <a:pt x="74" y="0"/>
                  <a:pt x="149" y="-1"/>
                  <a:pt x="225" y="-1"/>
                </a:cubicBezTo>
                <a:cubicBezTo>
                  <a:pt x="12154" y="-1"/>
                  <a:pt x="21825" y="9670"/>
                  <a:pt x="21825" y="21600"/>
                </a:cubicBezTo>
              </a:path>
              <a:path w="21825" h="21600" stroke="0" extrusionOk="0">
                <a:moveTo>
                  <a:pt x="0" y="1"/>
                </a:moveTo>
                <a:cubicBezTo>
                  <a:pt x="74" y="0"/>
                  <a:pt x="149" y="-1"/>
                  <a:pt x="225" y="-1"/>
                </a:cubicBezTo>
                <a:cubicBezTo>
                  <a:pt x="12154" y="-1"/>
                  <a:pt x="21825" y="9670"/>
                  <a:pt x="21825" y="21600"/>
                </a:cubicBezTo>
                <a:lnTo>
                  <a:pt x="225" y="21600"/>
                </a:lnTo>
                <a:close/>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59" name="Rectangle 12"/>
          <p:cNvSpPr>
            <a:spLocks noChangeArrowheads="1"/>
          </p:cNvSpPr>
          <p:nvPr/>
        </p:nvSpPr>
        <p:spPr bwMode="auto">
          <a:xfrm>
            <a:off x="3641725" y="1736725"/>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notes in notebook file</a:t>
            </a:r>
          </a:p>
        </p:txBody>
      </p:sp>
      <p:sp>
        <p:nvSpPr>
          <p:cNvPr id="60" name="Rectangle 13"/>
          <p:cNvSpPr>
            <a:spLocks noChangeArrowheads="1"/>
          </p:cNvSpPr>
          <p:nvPr/>
        </p:nvSpPr>
        <p:spPr bwMode="auto">
          <a:xfrm>
            <a:off x="1447800" y="1665288"/>
            <a:ext cx="750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a:solidFill>
                  <a:sysClr val="windowText" lastClr="000000"/>
                </a:solidFill>
              </a:rPr>
              <a:t>User</a:t>
            </a:r>
          </a:p>
          <a:p>
            <a:pPr defTabSz="914400" fontAlgn="auto">
              <a:spcBef>
                <a:spcPts val="0"/>
              </a:spcBef>
              <a:spcAft>
                <a:spcPts val="0"/>
              </a:spcAft>
              <a:defRPr/>
            </a:pPr>
            <a:r>
              <a:rPr lang="en-US" sz="2000" kern="0" dirty="0">
                <a:solidFill>
                  <a:sysClr val="windowText" lastClr="000000"/>
                </a:solidFill>
              </a:rPr>
              <a:t>view</a:t>
            </a:r>
          </a:p>
        </p:txBody>
      </p:sp>
      <p:sp>
        <p:nvSpPr>
          <p:cNvPr id="61" name="Rectangle 14"/>
          <p:cNvSpPr>
            <a:spLocks noChangeArrowheads="1"/>
          </p:cNvSpPr>
          <p:nvPr/>
        </p:nvSpPr>
        <p:spPr bwMode="auto">
          <a:xfrm>
            <a:off x="4175125" y="2270125"/>
            <a:ext cx="145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Application</a:t>
            </a:r>
          </a:p>
        </p:txBody>
      </p:sp>
      <p:sp>
        <p:nvSpPr>
          <p:cNvPr id="62" name="Rectangle 15"/>
          <p:cNvSpPr>
            <a:spLocks noChangeArrowheads="1"/>
          </p:cNvSpPr>
          <p:nvPr/>
        </p:nvSpPr>
        <p:spPr bwMode="auto">
          <a:xfrm>
            <a:off x="3740150" y="3359150"/>
            <a:ext cx="2806700" cy="596900"/>
          </a:xfrm>
          <a:prstGeom prst="rect">
            <a:avLst/>
          </a:prstGeom>
          <a:solidFill>
            <a:srgbClr val="66FFFF">
              <a:alpha val="50195"/>
            </a:srgbClr>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3" name="Rectangle 16"/>
          <p:cNvSpPr>
            <a:spLocks noChangeArrowheads="1"/>
          </p:cNvSpPr>
          <p:nvPr/>
        </p:nvSpPr>
        <p:spPr bwMode="auto">
          <a:xfrm>
            <a:off x="4327525" y="3413125"/>
            <a:ext cx="152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File System</a:t>
            </a:r>
          </a:p>
        </p:txBody>
      </p:sp>
      <p:sp>
        <p:nvSpPr>
          <p:cNvPr id="64" name="Line 17"/>
          <p:cNvSpPr>
            <a:spLocks noChangeShapeType="1"/>
          </p:cNvSpPr>
          <p:nvPr/>
        </p:nvSpPr>
        <p:spPr bwMode="auto">
          <a:xfrm>
            <a:off x="5029200" y="2819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5" name="Rectangle 18"/>
          <p:cNvSpPr>
            <a:spLocks noChangeArrowheads="1"/>
          </p:cNvSpPr>
          <p:nvPr/>
        </p:nvSpPr>
        <p:spPr bwMode="auto">
          <a:xfrm>
            <a:off x="5165725" y="2879725"/>
            <a:ext cx="282376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dirty="0" err="1">
                <a:solidFill>
                  <a:sysClr val="windowText" lastClr="000000"/>
                </a:solidFill>
              </a:rPr>
              <a:t>n</a:t>
            </a:r>
            <a:r>
              <a:rPr lang="en-US" sz="2000" kern="0" dirty="0" err="1" smtClean="0">
                <a:solidFill>
                  <a:sysClr val="windowText" lastClr="000000"/>
                </a:solidFill>
              </a:rPr>
              <a:t>otefile</a:t>
            </a:r>
            <a:r>
              <a:rPr lang="en-US" sz="2000" kern="0" dirty="0" smtClean="0">
                <a:solidFill>
                  <a:sysClr val="windowText" lastClr="000000"/>
                </a:solidFill>
              </a:rPr>
              <a:t>: </a:t>
            </a:r>
            <a:r>
              <a:rPr lang="en-US" sz="2000" kern="0" dirty="0" err="1" smtClean="0">
                <a:solidFill>
                  <a:sysClr val="windowText" lastClr="000000"/>
                </a:solidFill>
              </a:rPr>
              <a:t>fd</a:t>
            </a:r>
            <a:r>
              <a:rPr lang="en-US" sz="2000" kern="0" dirty="0">
                <a:solidFill>
                  <a:sysClr val="windowText" lastClr="000000"/>
                </a:solidFill>
              </a:rPr>
              <a:t>, byte range*</a:t>
            </a:r>
          </a:p>
        </p:txBody>
      </p:sp>
      <p:sp>
        <p:nvSpPr>
          <p:cNvPr id="66" name="Line 19"/>
          <p:cNvSpPr>
            <a:spLocks noChangeShapeType="1"/>
          </p:cNvSpPr>
          <p:nvPr/>
        </p:nvSpPr>
        <p:spPr bwMode="auto">
          <a:xfrm>
            <a:off x="5029200" y="3962400"/>
            <a:ext cx="0" cy="533400"/>
          </a:xfrm>
          <a:prstGeom prst="line">
            <a:avLst/>
          </a:prstGeom>
          <a:noFill/>
          <a:ln w="508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7" name="Rectangle 20"/>
          <p:cNvSpPr>
            <a:spLocks noChangeArrowheads="1"/>
          </p:cNvSpPr>
          <p:nvPr/>
        </p:nvSpPr>
        <p:spPr bwMode="auto">
          <a:xfrm>
            <a:off x="3816350" y="4502150"/>
            <a:ext cx="2806700" cy="5969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68" name="Rectangle 21"/>
          <p:cNvSpPr>
            <a:spLocks noChangeArrowheads="1"/>
          </p:cNvSpPr>
          <p:nvPr/>
        </p:nvSpPr>
        <p:spPr bwMode="auto">
          <a:xfrm>
            <a:off x="4175125" y="4556125"/>
            <a:ext cx="2024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Disk Subsystem</a:t>
            </a:r>
          </a:p>
        </p:txBody>
      </p:sp>
      <p:sp>
        <p:nvSpPr>
          <p:cNvPr id="69" name="Rectangle 22"/>
          <p:cNvSpPr>
            <a:spLocks noChangeArrowheads="1"/>
          </p:cNvSpPr>
          <p:nvPr/>
        </p:nvSpPr>
        <p:spPr bwMode="auto">
          <a:xfrm>
            <a:off x="5165725" y="3946525"/>
            <a:ext cx="1882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device, block #</a:t>
            </a:r>
          </a:p>
        </p:txBody>
      </p:sp>
      <p:sp>
        <p:nvSpPr>
          <p:cNvPr id="70" name="Rectangle 23"/>
          <p:cNvSpPr>
            <a:spLocks noChangeArrowheads="1"/>
          </p:cNvSpPr>
          <p:nvPr/>
        </p:nvSpPr>
        <p:spPr bwMode="auto">
          <a:xfrm>
            <a:off x="5165725" y="5165725"/>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kern="0">
                <a:solidFill>
                  <a:sysClr val="windowText" lastClr="000000"/>
                </a:solidFill>
              </a:rPr>
              <a:t>surface, cylinder, sector</a:t>
            </a:r>
          </a:p>
        </p:txBody>
      </p:sp>
      <p:sp>
        <p:nvSpPr>
          <p:cNvPr id="71" name="Arc 24"/>
          <p:cNvSpPr>
            <a:spLocks/>
          </p:cNvSpPr>
          <p:nvPr/>
        </p:nvSpPr>
        <p:spPr bwMode="auto">
          <a:xfrm>
            <a:off x="3810000" y="5105400"/>
            <a:ext cx="1219200" cy="762000"/>
          </a:xfrm>
          <a:custGeom>
            <a:avLst/>
            <a:gdLst>
              <a:gd name="T0" fmla="*/ 2147483647 w 21589"/>
              <a:gd name="T1" fmla="*/ 2147483647 h 21600"/>
              <a:gd name="T2" fmla="*/ 0 w 21589"/>
              <a:gd name="T3" fmla="*/ 2147483647 h 21600"/>
              <a:gd name="T4" fmla="*/ 0 w 21589"/>
              <a:gd name="T5" fmla="*/ 0 h 21600"/>
              <a:gd name="T6" fmla="*/ 0 60000 65536"/>
              <a:gd name="T7" fmla="*/ 0 60000 65536"/>
              <a:gd name="T8" fmla="*/ 0 60000 65536"/>
              <a:gd name="T9" fmla="*/ 0 w 21589"/>
              <a:gd name="T10" fmla="*/ 0 h 21600"/>
              <a:gd name="T11" fmla="*/ 21589 w 21589"/>
              <a:gd name="T12" fmla="*/ 21600 h 21600"/>
            </a:gdLst>
            <a:ahLst/>
            <a:cxnLst>
              <a:cxn ang="T6">
                <a:pos x="T0" y="T1"/>
              </a:cxn>
              <a:cxn ang="T7">
                <a:pos x="T2" y="T3"/>
              </a:cxn>
              <a:cxn ang="T8">
                <a:pos x="T4" y="T5"/>
              </a:cxn>
            </a:cxnLst>
            <a:rect l="T9" t="T10" r="T11" b="T12"/>
            <a:pathLst>
              <a:path w="21589" h="21600" fill="none" extrusionOk="0">
                <a:moveTo>
                  <a:pt x="21589" y="676"/>
                </a:moveTo>
                <a:cubicBezTo>
                  <a:pt x="21224" y="12336"/>
                  <a:pt x="11666" y="21600"/>
                  <a:pt x="-1" y="21600"/>
                </a:cubicBezTo>
              </a:path>
              <a:path w="21589" h="21600" stroke="0" extrusionOk="0">
                <a:moveTo>
                  <a:pt x="21589" y="676"/>
                </a:moveTo>
                <a:cubicBezTo>
                  <a:pt x="21224" y="12336"/>
                  <a:pt x="11666" y="21600"/>
                  <a:pt x="-1" y="21600"/>
                </a:cubicBezTo>
                <a:lnTo>
                  <a:pt x="0" y="0"/>
                </a:lnTo>
                <a:close/>
              </a:path>
            </a:pathLst>
          </a:custGeom>
          <a:noFill/>
          <a:ln w="50800" cap="rnd">
            <a:solidFill>
              <a:srgbClr val="00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52" name="Group 25"/>
          <p:cNvGrpSpPr>
            <a:grpSpLocks/>
          </p:cNvGrpSpPr>
          <p:nvPr/>
        </p:nvGrpSpPr>
        <p:grpSpPr bwMode="auto">
          <a:xfrm>
            <a:off x="533400" y="4725988"/>
            <a:ext cx="3090863" cy="1668462"/>
            <a:chOff x="336" y="2977"/>
            <a:chExt cx="1947" cy="1051"/>
          </a:xfrm>
        </p:grpSpPr>
        <p:sp>
          <p:nvSpPr>
            <p:cNvPr id="73" name="Oval 26"/>
            <p:cNvSpPr>
              <a:spLocks noChangeArrowheads="1"/>
            </p:cNvSpPr>
            <p:nvPr/>
          </p:nvSpPr>
          <p:spPr bwMode="auto">
            <a:xfrm>
              <a:off x="340" y="3124"/>
              <a:ext cx="1768" cy="90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nvGrpSpPr>
            <p:cNvPr id="48167" name="Group 27"/>
            <p:cNvGrpSpPr>
              <a:grpSpLocks/>
            </p:cNvGrpSpPr>
            <p:nvPr/>
          </p:nvGrpSpPr>
          <p:grpSpPr bwMode="auto">
            <a:xfrm>
              <a:off x="455" y="3220"/>
              <a:ext cx="1514" cy="670"/>
              <a:chOff x="455" y="3220"/>
              <a:chExt cx="1514" cy="670"/>
            </a:xfrm>
          </p:grpSpPr>
          <p:sp>
            <p:nvSpPr>
              <p:cNvPr id="81" name="Oval 28"/>
              <p:cNvSpPr>
                <a:spLocks noChangeArrowheads="1"/>
              </p:cNvSpPr>
              <p:nvPr/>
            </p:nvSpPr>
            <p:spPr bwMode="auto">
              <a:xfrm>
                <a:off x="455" y="3220"/>
                <a:ext cx="1514" cy="670"/>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2" name="Oval 29"/>
              <p:cNvSpPr>
                <a:spLocks noChangeArrowheads="1"/>
              </p:cNvSpPr>
              <p:nvPr/>
            </p:nvSpPr>
            <p:spPr bwMode="auto">
              <a:xfrm>
                <a:off x="605" y="3316"/>
                <a:ext cx="1213" cy="44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3" name="Oval 30"/>
              <p:cNvSpPr>
                <a:spLocks noChangeArrowheads="1"/>
              </p:cNvSpPr>
              <p:nvPr/>
            </p:nvSpPr>
            <p:spPr bwMode="auto">
              <a:xfrm>
                <a:off x="766" y="3412"/>
                <a:ext cx="913" cy="23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75" name="Line 31"/>
            <p:cNvSpPr>
              <a:spLocks noChangeShapeType="1"/>
            </p:cNvSpPr>
            <p:nvPr/>
          </p:nvSpPr>
          <p:spPr bwMode="auto">
            <a:xfrm>
              <a:off x="1822" y="3386"/>
              <a:ext cx="461" cy="0"/>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6" name="Line 32"/>
            <p:cNvSpPr>
              <a:spLocks noChangeShapeType="1"/>
            </p:cNvSpPr>
            <p:nvPr/>
          </p:nvSpPr>
          <p:spPr bwMode="auto">
            <a:xfrm flipH="1" flipV="1">
              <a:off x="336" y="3504"/>
              <a:ext cx="864" cy="4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7" name="Line 33"/>
            <p:cNvSpPr>
              <a:spLocks noChangeShapeType="1"/>
            </p:cNvSpPr>
            <p:nvPr/>
          </p:nvSpPr>
          <p:spPr bwMode="auto">
            <a:xfrm flipH="1" flipV="1">
              <a:off x="912" y="3120"/>
              <a:ext cx="288" cy="43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8" name="Arc 34"/>
            <p:cNvSpPr>
              <a:spLocks/>
            </p:cNvSpPr>
            <p:nvPr/>
          </p:nvSpPr>
          <p:spPr bwMode="auto">
            <a:xfrm>
              <a:off x="1391" y="2977"/>
              <a:ext cx="625" cy="288"/>
            </a:xfrm>
            <a:custGeom>
              <a:avLst/>
              <a:gdLst>
                <a:gd name="T0" fmla="*/ 0 w 21635"/>
                <a:gd name="T1" fmla="*/ 0 h 21600"/>
                <a:gd name="T2" fmla="*/ 0 w 21635"/>
                <a:gd name="T3" fmla="*/ 0 h 21600"/>
                <a:gd name="T4" fmla="*/ 0 w 21635"/>
                <a:gd name="T5" fmla="*/ 0 h 21600"/>
                <a:gd name="T6" fmla="*/ 0 60000 65536"/>
                <a:gd name="T7" fmla="*/ 0 60000 65536"/>
                <a:gd name="T8" fmla="*/ 0 60000 65536"/>
                <a:gd name="T9" fmla="*/ 0 w 21635"/>
                <a:gd name="T10" fmla="*/ 0 h 21600"/>
                <a:gd name="T11" fmla="*/ 21635 w 21635"/>
                <a:gd name="T12" fmla="*/ 21600 h 21600"/>
              </a:gdLst>
              <a:ahLst/>
              <a:cxnLst>
                <a:cxn ang="T6">
                  <a:pos x="T0" y="T1"/>
                </a:cxn>
                <a:cxn ang="T7">
                  <a:pos x="T2" y="T3"/>
                </a:cxn>
                <a:cxn ang="T8">
                  <a:pos x="T4" y="T5"/>
                </a:cxn>
              </a:cxnLst>
              <a:rect l="T9" t="T10" r="T11" b="T12"/>
              <a:pathLst>
                <a:path w="21635" h="21600" fill="none" extrusionOk="0">
                  <a:moveTo>
                    <a:pt x="0" y="0"/>
                  </a:moveTo>
                  <a:cubicBezTo>
                    <a:pt x="11" y="0"/>
                    <a:pt x="23" y="-1"/>
                    <a:pt x="35" y="-1"/>
                  </a:cubicBezTo>
                  <a:cubicBezTo>
                    <a:pt x="11964" y="-1"/>
                    <a:pt x="21635" y="9670"/>
                    <a:pt x="21635" y="21600"/>
                  </a:cubicBezTo>
                </a:path>
                <a:path w="21635" h="21600" stroke="0" extrusionOk="0">
                  <a:moveTo>
                    <a:pt x="0" y="0"/>
                  </a:moveTo>
                  <a:cubicBezTo>
                    <a:pt x="11" y="0"/>
                    <a:pt x="23" y="-1"/>
                    <a:pt x="35" y="-1"/>
                  </a:cubicBezTo>
                  <a:cubicBezTo>
                    <a:pt x="11964" y="-1"/>
                    <a:pt x="21635" y="9670"/>
                    <a:pt x="21635" y="21600"/>
                  </a:cubicBezTo>
                  <a:lnTo>
                    <a:pt x="35" y="21600"/>
                  </a:lnTo>
                  <a:close/>
                </a:path>
              </a:pathLst>
            </a:custGeom>
            <a:noFill/>
            <a:ln w="12700" cap="rnd">
              <a:solidFill>
                <a:srgbClr val="000000"/>
              </a:solidFill>
              <a:round/>
              <a:headEnd type="none" w="sm" len="sm"/>
              <a:tailEnd type="stealth"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79" name="Arc 35"/>
            <p:cNvSpPr>
              <a:spLocks/>
            </p:cNvSpPr>
            <p:nvPr/>
          </p:nvSpPr>
          <p:spPr bwMode="auto">
            <a:xfrm>
              <a:off x="630" y="3314"/>
              <a:ext cx="457" cy="239"/>
            </a:xfrm>
            <a:custGeom>
              <a:avLst/>
              <a:gdLst>
                <a:gd name="T0" fmla="*/ 0 w 21383"/>
                <a:gd name="T1" fmla="*/ 0 h 21479"/>
                <a:gd name="T2" fmla="*/ 0 w 21383"/>
                <a:gd name="T3" fmla="*/ 0 h 21479"/>
                <a:gd name="T4" fmla="*/ 0 w 21383"/>
                <a:gd name="T5" fmla="*/ 0 h 21479"/>
                <a:gd name="T6" fmla="*/ 0 60000 65536"/>
                <a:gd name="T7" fmla="*/ 0 60000 65536"/>
                <a:gd name="T8" fmla="*/ 0 60000 65536"/>
                <a:gd name="T9" fmla="*/ 0 w 21383"/>
                <a:gd name="T10" fmla="*/ 0 h 21479"/>
                <a:gd name="T11" fmla="*/ 21383 w 21383"/>
                <a:gd name="T12" fmla="*/ 21479 h 21479"/>
              </a:gdLst>
              <a:ahLst/>
              <a:cxnLst>
                <a:cxn ang="T6">
                  <a:pos x="T0" y="T1"/>
                </a:cxn>
                <a:cxn ang="T7">
                  <a:pos x="T2" y="T3"/>
                </a:cxn>
                <a:cxn ang="T8">
                  <a:pos x="T4" y="T5"/>
                </a:cxn>
              </a:cxnLst>
              <a:rect l="T9" t="T10" r="T11" b="T12"/>
              <a:pathLst>
                <a:path w="21383" h="21479" fill="none" extrusionOk="0">
                  <a:moveTo>
                    <a:pt x="0" y="18423"/>
                  </a:moveTo>
                  <a:cubicBezTo>
                    <a:pt x="1399" y="8635"/>
                    <a:pt x="9264" y="1047"/>
                    <a:pt x="19095" y="0"/>
                  </a:cubicBezTo>
                </a:path>
                <a:path w="21383" h="21479" stroke="0" extrusionOk="0">
                  <a:moveTo>
                    <a:pt x="0" y="18423"/>
                  </a:moveTo>
                  <a:cubicBezTo>
                    <a:pt x="1399" y="8635"/>
                    <a:pt x="9264" y="1047"/>
                    <a:pt x="19095" y="0"/>
                  </a:cubicBezTo>
                  <a:lnTo>
                    <a:pt x="21383" y="21479"/>
                  </a:lnTo>
                  <a:close/>
                </a:path>
              </a:pathLst>
            </a:custGeom>
            <a:noFill/>
            <a:ln w="50800" cap="rnd">
              <a:solidFill>
                <a:srgbClr val="FF00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0" name="AutoShape 36"/>
            <p:cNvSpPr>
              <a:spLocks noChangeArrowheads="1"/>
            </p:cNvSpPr>
            <p:nvPr/>
          </p:nvSpPr>
          <p:spPr bwMode="auto">
            <a:xfrm rot="10740000">
              <a:off x="1780" y="3364"/>
              <a:ext cx="136" cy="184"/>
            </a:xfrm>
            <a:prstGeom prst="triangle">
              <a:avLst>
                <a:gd name="adj" fmla="val 49995"/>
              </a:avLst>
            </a:prstGeom>
            <a:solidFill>
              <a:srgbClr val="000000"/>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grpSp>
      <p:sp>
        <p:nvSpPr>
          <p:cNvPr id="84" name="Rectangle 37"/>
          <p:cNvSpPr>
            <a:spLocks noChangeArrowheads="1"/>
          </p:cNvSpPr>
          <p:nvPr/>
        </p:nvSpPr>
        <p:spPr bwMode="auto">
          <a:xfrm>
            <a:off x="768350" y="2978150"/>
            <a:ext cx="2806700" cy="292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5" name="Rectangle 38"/>
          <p:cNvSpPr>
            <a:spLocks noChangeArrowheads="1"/>
          </p:cNvSpPr>
          <p:nvPr/>
        </p:nvSpPr>
        <p:spPr bwMode="auto">
          <a:xfrm>
            <a:off x="1758950" y="29781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6" name="Rectangle 39"/>
          <p:cNvSpPr>
            <a:spLocks noChangeArrowheads="1"/>
          </p:cNvSpPr>
          <p:nvPr/>
        </p:nvSpPr>
        <p:spPr bwMode="auto">
          <a:xfrm>
            <a:off x="768350" y="3968750"/>
            <a:ext cx="2120900" cy="292100"/>
          </a:xfrm>
          <a:prstGeom prst="rect">
            <a:avLst/>
          </a:prstGeom>
          <a:solidFill>
            <a:srgbClr val="FF0033"/>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7" name="Rectangle 40"/>
          <p:cNvSpPr>
            <a:spLocks noChangeArrowheads="1"/>
          </p:cNvSpPr>
          <p:nvPr/>
        </p:nvSpPr>
        <p:spPr bwMode="auto">
          <a:xfrm>
            <a:off x="1758950" y="3968750"/>
            <a:ext cx="749300" cy="292100"/>
          </a:xfrm>
          <a:prstGeom prst="rect">
            <a:avLst/>
          </a:prstGeom>
          <a:solidFill>
            <a:srgbClr val="333399"/>
          </a:solidFill>
          <a:ln w="12700">
            <a:solidFill>
              <a:srgbClr val="000000"/>
            </a:solid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8" name="Line 41"/>
          <p:cNvSpPr>
            <a:spLocks noChangeShapeType="1"/>
          </p:cNvSpPr>
          <p:nvPr/>
        </p:nvSpPr>
        <p:spPr bwMode="auto">
          <a:xfrm>
            <a:off x="1752600" y="32766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89" name="Line 42"/>
          <p:cNvSpPr>
            <a:spLocks noChangeShapeType="1"/>
          </p:cNvSpPr>
          <p:nvPr/>
        </p:nvSpPr>
        <p:spPr bwMode="auto">
          <a:xfrm>
            <a:off x="2514600" y="3352800"/>
            <a:ext cx="0" cy="6096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0" name="Line 43"/>
          <p:cNvSpPr>
            <a:spLocks noChangeShapeType="1"/>
          </p:cNvSpPr>
          <p:nvPr/>
        </p:nvSpPr>
        <p:spPr bwMode="auto">
          <a:xfrm>
            <a:off x="762000" y="4267200"/>
            <a:ext cx="152400" cy="1295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1" name="Line 44"/>
          <p:cNvSpPr>
            <a:spLocks noChangeShapeType="1"/>
          </p:cNvSpPr>
          <p:nvPr/>
        </p:nvSpPr>
        <p:spPr bwMode="auto">
          <a:xfrm flipH="1">
            <a:off x="1676400" y="4267200"/>
            <a:ext cx="1219200" cy="914400"/>
          </a:xfrm>
          <a:prstGeom prst="line">
            <a:avLst/>
          </a:prstGeom>
          <a:noFill/>
          <a:ln w="12700">
            <a:solidFill>
              <a:srgbClr val="00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2" name="Arc 45"/>
          <p:cNvSpPr>
            <a:spLocks/>
          </p:cNvSpPr>
          <p:nvPr/>
        </p:nvSpPr>
        <p:spPr bwMode="auto">
          <a:xfrm rot="14040000">
            <a:off x="1255713" y="5294313"/>
            <a:ext cx="79375" cy="155575"/>
          </a:xfrm>
          <a:custGeom>
            <a:avLst/>
            <a:gdLst>
              <a:gd name="T0" fmla="*/ 2147483647 w 22048"/>
              <a:gd name="T1" fmla="*/ 0 h 21826"/>
              <a:gd name="T2" fmla="*/ 0 w 22048"/>
              <a:gd name="T3" fmla="*/ 2147483647 h 21826"/>
              <a:gd name="T4" fmla="*/ 2147483647 w 22048"/>
              <a:gd name="T5" fmla="*/ 2147483647 h 21826"/>
              <a:gd name="T6" fmla="*/ 0 60000 65536"/>
              <a:gd name="T7" fmla="*/ 0 60000 65536"/>
              <a:gd name="T8" fmla="*/ 0 60000 65536"/>
              <a:gd name="T9" fmla="*/ 0 w 22048"/>
              <a:gd name="T10" fmla="*/ 0 h 21826"/>
              <a:gd name="T11" fmla="*/ 22048 w 22048"/>
              <a:gd name="T12" fmla="*/ 21826 h 21826"/>
            </a:gdLst>
            <a:ahLst/>
            <a:cxnLst>
              <a:cxn ang="T6">
                <a:pos x="T0" y="T1"/>
              </a:cxn>
              <a:cxn ang="T7">
                <a:pos x="T2" y="T3"/>
              </a:cxn>
              <a:cxn ang="T8">
                <a:pos x="T4" y="T5"/>
              </a:cxn>
            </a:cxnLst>
            <a:rect l="T9" t="T10" r="T11" b="T12"/>
            <a:pathLst>
              <a:path w="22048" h="21826" fill="none" extrusionOk="0">
                <a:moveTo>
                  <a:pt x="22046" y="0"/>
                </a:moveTo>
                <a:cubicBezTo>
                  <a:pt x="22047" y="75"/>
                  <a:pt x="22048" y="150"/>
                  <a:pt x="22048" y="226"/>
                </a:cubicBezTo>
                <a:cubicBezTo>
                  <a:pt x="22048" y="12155"/>
                  <a:pt x="12377" y="21826"/>
                  <a:pt x="448" y="21826"/>
                </a:cubicBezTo>
                <a:cubicBezTo>
                  <a:pt x="298" y="21825"/>
                  <a:pt x="149" y="21824"/>
                  <a:pt x="-1" y="21821"/>
                </a:cubicBezTo>
              </a:path>
              <a:path w="22048" h="21826" stroke="0" extrusionOk="0">
                <a:moveTo>
                  <a:pt x="22046" y="0"/>
                </a:moveTo>
                <a:cubicBezTo>
                  <a:pt x="22047" y="75"/>
                  <a:pt x="22048" y="150"/>
                  <a:pt x="22048" y="226"/>
                </a:cubicBezTo>
                <a:cubicBezTo>
                  <a:pt x="22048" y="12155"/>
                  <a:pt x="12377" y="21826"/>
                  <a:pt x="448" y="21826"/>
                </a:cubicBezTo>
                <a:cubicBezTo>
                  <a:pt x="298" y="21825"/>
                  <a:pt x="149" y="21824"/>
                  <a:pt x="-1" y="21821"/>
                </a:cubicBezTo>
                <a:lnTo>
                  <a:pt x="448" y="226"/>
                </a:lnTo>
                <a:close/>
              </a:path>
            </a:pathLst>
          </a:custGeom>
          <a:noFill/>
          <a:ln w="76200" cap="rnd">
            <a:solidFill>
              <a:srgbClr val="33339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a:solidFill>
                <a:sysClr val="windowText" lastClr="000000"/>
              </a:solidFill>
            </a:endParaRPr>
          </a:p>
        </p:txBody>
      </p:sp>
      <p:sp>
        <p:nvSpPr>
          <p:cNvPr id="93" name="Rectangle 46"/>
          <p:cNvSpPr>
            <a:spLocks noChangeArrowheads="1"/>
          </p:cNvSpPr>
          <p:nvPr/>
        </p:nvSpPr>
        <p:spPr bwMode="auto">
          <a:xfrm>
            <a:off x="1736725" y="3459163"/>
            <a:ext cx="749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ysClr val="windowText" lastClr="000000"/>
                </a:solidFill>
              </a:rPr>
              <a:t>bytes</a:t>
            </a:r>
          </a:p>
        </p:txBody>
      </p:sp>
      <p:sp>
        <p:nvSpPr>
          <p:cNvPr id="94" name="Rectangle 47"/>
          <p:cNvSpPr>
            <a:spLocks noChangeArrowheads="1"/>
          </p:cNvSpPr>
          <p:nvPr/>
        </p:nvSpPr>
        <p:spPr bwMode="auto">
          <a:xfrm>
            <a:off x="822325" y="2925763"/>
            <a:ext cx="428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dirty="0" err="1">
                <a:solidFill>
                  <a:sysClr val="windowText" lastClr="000000"/>
                </a:solidFill>
              </a:rPr>
              <a:t>fd</a:t>
            </a:r>
            <a:endParaRPr lang="en-US" sz="2000" b="1" kern="0" dirty="0">
              <a:solidFill>
                <a:sysClr val="windowText" lastClr="000000"/>
              </a:solidFill>
            </a:endParaRPr>
          </a:p>
        </p:txBody>
      </p:sp>
      <p:sp>
        <p:nvSpPr>
          <p:cNvPr id="95" name="Rectangle 48"/>
          <p:cNvSpPr>
            <a:spLocks noChangeArrowheads="1"/>
          </p:cNvSpPr>
          <p:nvPr/>
        </p:nvSpPr>
        <p:spPr bwMode="auto">
          <a:xfrm>
            <a:off x="746125" y="3916363"/>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914400" fontAlgn="auto">
              <a:spcBef>
                <a:spcPts val="0"/>
              </a:spcBef>
              <a:spcAft>
                <a:spcPts val="0"/>
              </a:spcAft>
              <a:defRPr/>
            </a:pPr>
            <a:r>
              <a:rPr lang="en-US" sz="2000" b="1" kern="0">
                <a:solidFill>
                  <a:srgbClr val="FFFFFF"/>
                </a:solidFill>
              </a:rPr>
              <a:t>block#</a:t>
            </a:r>
          </a:p>
        </p:txBody>
      </p:sp>
      <p:sp>
        <p:nvSpPr>
          <p:cNvPr id="96" name="TextBox 48"/>
          <p:cNvSpPr txBox="1">
            <a:spLocks noChangeArrowheads="1"/>
          </p:cNvSpPr>
          <p:nvPr/>
        </p:nvSpPr>
        <p:spPr bwMode="auto">
          <a:xfrm>
            <a:off x="5176838" y="5991225"/>
            <a:ext cx="3405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2000" kern="0" dirty="0" smtClean="0">
                <a:solidFill>
                  <a:srgbClr val="000000"/>
                </a:solidFill>
              </a:rPr>
              <a:t>Add more layers as needed.</a:t>
            </a:r>
          </a:p>
        </p:txBody>
      </p:sp>
    </p:spTree>
    <p:extLst>
      <p:ext uri="{BB962C8B-B14F-4D97-AF65-F5344CB8AC3E}">
        <p14:creationId xmlns:p14="http://schemas.microsoft.com/office/powerpoint/2010/main" val="17199085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More (optional) layers of mapping</a:t>
            </a:r>
            <a:endParaRPr lang="en-US" sz="3600" dirty="0"/>
          </a:p>
        </p:txBody>
      </p:sp>
      <p:grpSp>
        <p:nvGrpSpPr>
          <p:cNvPr id="64" name="Group 63"/>
          <p:cNvGrpSpPr/>
          <p:nvPr/>
        </p:nvGrpSpPr>
        <p:grpSpPr>
          <a:xfrm>
            <a:off x="990600" y="5372100"/>
            <a:ext cx="695739" cy="266700"/>
            <a:chOff x="7508867" y="5195111"/>
            <a:chExt cx="695739" cy="266700"/>
          </a:xfrm>
        </p:grpSpPr>
        <p:sp>
          <p:nvSpPr>
            <p:cNvPr id="21" name="Rectangle 20"/>
            <p:cNvSpPr/>
            <p:nvPr/>
          </p:nvSpPr>
          <p:spPr bwMode="auto">
            <a:xfrm>
              <a:off x="7508867" y="5195111"/>
              <a:ext cx="695739" cy="2667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22" name="Group 21"/>
            <p:cNvGrpSpPr/>
            <p:nvPr/>
          </p:nvGrpSpPr>
          <p:grpSpPr>
            <a:xfrm>
              <a:off x="7562385" y="5248451"/>
              <a:ext cx="160554" cy="160020"/>
              <a:chOff x="1462087" y="3963988"/>
              <a:chExt cx="377825" cy="280987"/>
            </a:xfrm>
            <a:solidFill>
              <a:srgbClr val="2AA0B1"/>
            </a:solidFill>
          </p:grpSpPr>
          <p:sp>
            <p:nvSpPr>
              <p:cNvPr id="35"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6"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7"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8"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9"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3" name="Group 22"/>
            <p:cNvGrpSpPr/>
            <p:nvPr/>
          </p:nvGrpSpPr>
          <p:grpSpPr>
            <a:xfrm>
              <a:off x="7776460" y="5248451"/>
              <a:ext cx="160554" cy="160020"/>
              <a:chOff x="1462087" y="3963988"/>
              <a:chExt cx="377825" cy="280987"/>
            </a:xfrm>
            <a:solidFill>
              <a:srgbClr val="2AA0B1"/>
            </a:solidFill>
          </p:grpSpPr>
          <p:sp>
            <p:nvSpPr>
              <p:cNvPr id="30"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1"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2"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3"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34"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4" name="Group 23"/>
            <p:cNvGrpSpPr/>
            <p:nvPr/>
          </p:nvGrpSpPr>
          <p:grpSpPr>
            <a:xfrm>
              <a:off x="7990533" y="5248451"/>
              <a:ext cx="160554" cy="160020"/>
              <a:chOff x="1462087" y="3963988"/>
              <a:chExt cx="377825" cy="280987"/>
            </a:xfrm>
            <a:solidFill>
              <a:srgbClr val="2AA0B1"/>
            </a:solidFill>
          </p:grpSpPr>
          <p:sp>
            <p:nvSpPr>
              <p:cNvPr id="25"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6"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7"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8"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9"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grpSp>
        <p:nvGrpSpPr>
          <p:cNvPr id="126" name="Group 125"/>
          <p:cNvGrpSpPr/>
          <p:nvPr/>
        </p:nvGrpSpPr>
        <p:grpSpPr>
          <a:xfrm>
            <a:off x="2047461" y="5372100"/>
            <a:ext cx="695739" cy="266700"/>
            <a:chOff x="7508867" y="5195111"/>
            <a:chExt cx="695739" cy="266700"/>
          </a:xfrm>
        </p:grpSpPr>
        <p:sp>
          <p:nvSpPr>
            <p:cNvPr id="127" name="Rectangle 126"/>
            <p:cNvSpPr/>
            <p:nvPr/>
          </p:nvSpPr>
          <p:spPr bwMode="auto">
            <a:xfrm>
              <a:off x="7508867" y="5195111"/>
              <a:ext cx="695739" cy="2667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128" name="Group 127"/>
            <p:cNvGrpSpPr/>
            <p:nvPr/>
          </p:nvGrpSpPr>
          <p:grpSpPr>
            <a:xfrm>
              <a:off x="7562385" y="5248451"/>
              <a:ext cx="160554" cy="160020"/>
              <a:chOff x="1462087" y="3963988"/>
              <a:chExt cx="377825" cy="280987"/>
            </a:xfrm>
            <a:solidFill>
              <a:srgbClr val="2AA0B1"/>
            </a:solidFill>
          </p:grpSpPr>
          <p:sp>
            <p:nvSpPr>
              <p:cNvPr id="14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29" name="Group 128"/>
            <p:cNvGrpSpPr/>
            <p:nvPr/>
          </p:nvGrpSpPr>
          <p:grpSpPr>
            <a:xfrm>
              <a:off x="7776460" y="5248451"/>
              <a:ext cx="160554" cy="160020"/>
              <a:chOff x="1462087" y="3963988"/>
              <a:chExt cx="377825" cy="280987"/>
            </a:xfrm>
            <a:solidFill>
              <a:srgbClr val="2AA0B1"/>
            </a:solidFill>
          </p:grpSpPr>
          <p:sp>
            <p:nvSpPr>
              <p:cNvPr id="136"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7"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8"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9"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40"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30" name="Group 129"/>
            <p:cNvGrpSpPr/>
            <p:nvPr/>
          </p:nvGrpSpPr>
          <p:grpSpPr>
            <a:xfrm>
              <a:off x="7990533" y="5248451"/>
              <a:ext cx="160554" cy="160020"/>
              <a:chOff x="1462087" y="3963988"/>
              <a:chExt cx="377825" cy="280987"/>
            </a:xfrm>
            <a:solidFill>
              <a:srgbClr val="2AA0B1"/>
            </a:solidFill>
          </p:grpSpPr>
          <p:sp>
            <p:nvSpPr>
              <p:cNvPr id="13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3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grpSp>
        <p:nvGrpSpPr>
          <p:cNvPr id="146" name="Group 145"/>
          <p:cNvGrpSpPr/>
          <p:nvPr/>
        </p:nvGrpSpPr>
        <p:grpSpPr>
          <a:xfrm>
            <a:off x="3048000" y="5372100"/>
            <a:ext cx="695739" cy="266700"/>
            <a:chOff x="7508867" y="5195111"/>
            <a:chExt cx="695739" cy="266700"/>
          </a:xfrm>
        </p:grpSpPr>
        <p:sp>
          <p:nvSpPr>
            <p:cNvPr id="147" name="Rectangle 146"/>
            <p:cNvSpPr/>
            <p:nvPr/>
          </p:nvSpPr>
          <p:spPr bwMode="auto">
            <a:xfrm>
              <a:off x="7508867" y="5195111"/>
              <a:ext cx="695739" cy="266700"/>
            </a:xfrm>
            <a:prstGeom prst="rect">
              <a:avLst/>
            </a:prstGeom>
            <a:solidFill>
              <a:schemeClr val="bg2">
                <a:lumMod val="20000"/>
                <a:lumOff val="80000"/>
              </a:schemeClr>
            </a:solidFill>
            <a:ln w="38100" cap="flat" cmpd="sng" algn="ctr">
              <a:solidFill>
                <a:srgbClr val="2AA0B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grpSp>
          <p:nvGrpSpPr>
            <p:cNvPr id="148" name="Group 147"/>
            <p:cNvGrpSpPr/>
            <p:nvPr/>
          </p:nvGrpSpPr>
          <p:grpSpPr>
            <a:xfrm>
              <a:off x="7562385" y="5248451"/>
              <a:ext cx="160554" cy="160020"/>
              <a:chOff x="1462087" y="3963988"/>
              <a:chExt cx="377825" cy="280987"/>
            </a:xfrm>
            <a:solidFill>
              <a:srgbClr val="2AA0B1"/>
            </a:solidFill>
          </p:grpSpPr>
          <p:sp>
            <p:nvSpPr>
              <p:cNvPr id="16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6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6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6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6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49" name="Group 148"/>
            <p:cNvGrpSpPr/>
            <p:nvPr/>
          </p:nvGrpSpPr>
          <p:grpSpPr>
            <a:xfrm>
              <a:off x="7776460" y="5248451"/>
              <a:ext cx="160554" cy="160020"/>
              <a:chOff x="1462087" y="3963988"/>
              <a:chExt cx="377825" cy="280987"/>
            </a:xfrm>
            <a:solidFill>
              <a:srgbClr val="2AA0B1"/>
            </a:solidFill>
          </p:grpSpPr>
          <p:sp>
            <p:nvSpPr>
              <p:cNvPr id="156"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7"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8"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9"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60"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50" name="Group 149"/>
            <p:cNvGrpSpPr/>
            <p:nvPr/>
          </p:nvGrpSpPr>
          <p:grpSpPr>
            <a:xfrm>
              <a:off x="7990533" y="5248451"/>
              <a:ext cx="160554" cy="160020"/>
              <a:chOff x="1462087" y="3963988"/>
              <a:chExt cx="377825" cy="280987"/>
            </a:xfrm>
            <a:solidFill>
              <a:srgbClr val="2AA0B1"/>
            </a:solidFill>
          </p:grpSpPr>
          <p:sp>
            <p:nvSpPr>
              <p:cNvPr id="15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5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grpSp>
        <p:nvGrpSpPr>
          <p:cNvPr id="170" name="Group 169"/>
          <p:cNvGrpSpPr/>
          <p:nvPr/>
        </p:nvGrpSpPr>
        <p:grpSpPr>
          <a:xfrm>
            <a:off x="1525785" y="3900794"/>
            <a:ext cx="160554" cy="160020"/>
            <a:chOff x="1462087" y="3963988"/>
            <a:chExt cx="377825" cy="280987"/>
          </a:xfrm>
          <a:solidFill>
            <a:srgbClr val="2AA0B1"/>
          </a:solidFill>
        </p:grpSpPr>
        <p:sp>
          <p:nvSpPr>
            <p:cNvPr id="17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7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7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7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7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86" name="Group 185"/>
          <p:cNvGrpSpPr/>
          <p:nvPr/>
        </p:nvGrpSpPr>
        <p:grpSpPr>
          <a:xfrm>
            <a:off x="1678185" y="4053194"/>
            <a:ext cx="160554" cy="160020"/>
            <a:chOff x="1462087" y="3963988"/>
            <a:chExt cx="377825" cy="280987"/>
          </a:xfrm>
          <a:solidFill>
            <a:srgbClr val="2AA0B1"/>
          </a:solidFill>
        </p:grpSpPr>
        <p:sp>
          <p:nvSpPr>
            <p:cNvPr id="187"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88"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89"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0"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1"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92" name="Group 191"/>
          <p:cNvGrpSpPr/>
          <p:nvPr/>
        </p:nvGrpSpPr>
        <p:grpSpPr>
          <a:xfrm>
            <a:off x="2169871" y="4053194"/>
            <a:ext cx="160554" cy="160020"/>
            <a:chOff x="1462087" y="3963988"/>
            <a:chExt cx="377825" cy="280987"/>
          </a:xfrm>
          <a:solidFill>
            <a:srgbClr val="2AA0B1"/>
          </a:solidFill>
        </p:grpSpPr>
        <p:sp>
          <p:nvSpPr>
            <p:cNvPr id="193"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4"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5"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6"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197"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198" name="Group 197"/>
          <p:cNvGrpSpPr/>
          <p:nvPr/>
        </p:nvGrpSpPr>
        <p:grpSpPr>
          <a:xfrm>
            <a:off x="1579502" y="3581400"/>
            <a:ext cx="160554" cy="160020"/>
            <a:chOff x="1462087" y="3963988"/>
            <a:chExt cx="377825" cy="280987"/>
          </a:xfrm>
          <a:solidFill>
            <a:srgbClr val="2AA0B1"/>
          </a:solidFill>
        </p:grpSpPr>
        <p:sp>
          <p:nvSpPr>
            <p:cNvPr id="199"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0"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1"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2"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3"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04" name="Group 203"/>
          <p:cNvGrpSpPr/>
          <p:nvPr/>
        </p:nvGrpSpPr>
        <p:grpSpPr>
          <a:xfrm>
            <a:off x="2743200" y="3683574"/>
            <a:ext cx="160554" cy="160020"/>
            <a:chOff x="1462087" y="3963988"/>
            <a:chExt cx="377825" cy="280987"/>
          </a:xfrm>
          <a:solidFill>
            <a:srgbClr val="2AA0B1"/>
          </a:solidFill>
        </p:grpSpPr>
        <p:sp>
          <p:nvSpPr>
            <p:cNvPr id="205"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6"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7"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8"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09"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10" name="Group 209"/>
          <p:cNvGrpSpPr/>
          <p:nvPr/>
        </p:nvGrpSpPr>
        <p:grpSpPr>
          <a:xfrm>
            <a:off x="2368573" y="3790254"/>
            <a:ext cx="160554" cy="160020"/>
            <a:chOff x="1462087" y="3963988"/>
            <a:chExt cx="377825" cy="280987"/>
          </a:xfrm>
          <a:solidFill>
            <a:srgbClr val="2AA0B1"/>
          </a:solidFill>
        </p:grpSpPr>
        <p:sp>
          <p:nvSpPr>
            <p:cNvPr id="211"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2"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3"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4"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5"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grpSp>
        <p:nvGrpSpPr>
          <p:cNvPr id="216" name="Group 215"/>
          <p:cNvGrpSpPr/>
          <p:nvPr/>
        </p:nvGrpSpPr>
        <p:grpSpPr>
          <a:xfrm>
            <a:off x="2933430" y="4152254"/>
            <a:ext cx="160554" cy="160020"/>
            <a:chOff x="1462087" y="3963988"/>
            <a:chExt cx="377825" cy="280987"/>
          </a:xfrm>
          <a:solidFill>
            <a:srgbClr val="2AA0B1"/>
          </a:solidFill>
        </p:grpSpPr>
        <p:sp>
          <p:nvSpPr>
            <p:cNvPr id="217" name="Rectangle 312"/>
            <p:cNvSpPr>
              <a:spLocks noChangeArrowheads="1"/>
            </p:cNvSpPr>
            <p:nvPr/>
          </p:nvSpPr>
          <p:spPr bwMode="auto">
            <a:xfrm>
              <a:off x="1462087" y="4005263"/>
              <a:ext cx="377825" cy="166687"/>
            </a:xfrm>
            <a:prstGeom prst="rect">
              <a:avLst/>
            </a:prstGeom>
            <a:grpFill/>
            <a:ln w="25400">
              <a:noFill/>
              <a:miter lim="800000"/>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8" name="Oval 313"/>
            <p:cNvSpPr>
              <a:spLocks noChangeArrowheads="1"/>
            </p:cNvSpPr>
            <p:nvPr/>
          </p:nvSpPr>
          <p:spPr bwMode="auto">
            <a:xfrm>
              <a:off x="1462087" y="3963988"/>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19" name="Oval 314"/>
            <p:cNvSpPr>
              <a:spLocks noChangeArrowheads="1"/>
            </p:cNvSpPr>
            <p:nvPr/>
          </p:nvSpPr>
          <p:spPr bwMode="auto">
            <a:xfrm>
              <a:off x="1462087" y="4151313"/>
              <a:ext cx="377825" cy="93662"/>
            </a:xfrm>
            <a:prstGeom prst="ellipse">
              <a:avLst/>
            </a:prstGeom>
            <a:grpFill/>
            <a:ln w="25400">
              <a:solidFill>
                <a:sysClr val="windowText" lastClr="000000"/>
              </a:solidFill>
              <a:round/>
              <a:headEnd/>
              <a:tailEnd/>
            </a:ln>
          </p:spPr>
          <p:txBody>
            <a:bodyPr wrap="none" anchor="ct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0" name="Line 315"/>
            <p:cNvSpPr>
              <a:spLocks noChangeShapeType="1"/>
            </p:cNvSpPr>
            <p:nvPr/>
          </p:nvSpPr>
          <p:spPr bwMode="auto">
            <a:xfrm>
              <a:off x="1839912"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sp>
          <p:nvSpPr>
            <p:cNvPr id="221" name="Line 316"/>
            <p:cNvSpPr>
              <a:spLocks noChangeShapeType="1"/>
            </p:cNvSpPr>
            <p:nvPr/>
          </p:nvSpPr>
          <p:spPr bwMode="auto">
            <a:xfrm>
              <a:off x="1462087" y="4011613"/>
              <a:ext cx="0" cy="187325"/>
            </a:xfrm>
            <a:prstGeom prst="line">
              <a:avLst/>
            </a:prstGeom>
            <a:grpFill/>
            <a:ln w="25400">
              <a:solidFill>
                <a:sysClr val="windowText" lastClr="000000"/>
              </a:solidFill>
              <a:round/>
              <a:headEnd/>
              <a:tailEnd/>
            </a:ln>
          </p:spPr>
          <p:txBody>
            <a:bodyPr/>
            <a:lstStyle/>
            <a:p>
              <a:pPr defTabSz="914400" fontAlgn="auto">
                <a:spcBef>
                  <a:spcPts val="0"/>
                </a:spcBef>
                <a:spcAft>
                  <a:spcPts val="0"/>
                </a:spcAft>
                <a:defRPr/>
              </a:pPr>
              <a:endParaRPr lang="en-US" sz="1800" kern="0">
                <a:solidFill>
                  <a:sysClr val="windowText" lastClr="000000"/>
                </a:solidFill>
                <a:latin typeface="Arial" pitchFamily="-1" charset="0"/>
                <a:ea typeface="ＭＳ Ｐゴシック" pitchFamily="-1" charset="-128"/>
                <a:cs typeface="ＭＳ Ｐゴシック" pitchFamily="-1" charset="-128"/>
              </a:endParaRPr>
            </a:p>
          </p:txBody>
        </p:sp>
      </p:grpSp>
      <p:sp>
        <p:nvSpPr>
          <p:cNvPr id="222" name="Explosion 2 221"/>
          <p:cNvSpPr/>
          <p:nvPr/>
        </p:nvSpPr>
        <p:spPr bwMode="auto">
          <a:xfrm>
            <a:off x="914400" y="4512498"/>
            <a:ext cx="3038061" cy="500079"/>
          </a:xfrm>
          <a:prstGeom prst="irregularSeal2">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23" name="Text Box 57"/>
          <p:cNvSpPr txBox="1">
            <a:spLocks noChangeArrowheads="1"/>
          </p:cNvSpPr>
          <p:nvPr/>
        </p:nvSpPr>
        <p:spPr bwMode="auto">
          <a:xfrm>
            <a:off x="1677958" y="44958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smtClean="0">
                <a:solidFill>
                  <a:srgbClr val="003367"/>
                </a:solidFill>
                <a:cs typeface="Arial" charset="0"/>
              </a:rPr>
              <a:t>map</a:t>
            </a:r>
            <a:endParaRPr lang="en-US" sz="2000">
              <a:solidFill>
                <a:srgbClr val="003367"/>
              </a:solidFill>
              <a:cs typeface="Arial" charset="0"/>
            </a:endParaRPr>
          </a:p>
        </p:txBody>
      </p:sp>
      <p:sp>
        <p:nvSpPr>
          <p:cNvPr id="224" name="Explosion 2 223"/>
          <p:cNvSpPr/>
          <p:nvPr/>
        </p:nvSpPr>
        <p:spPr bwMode="auto">
          <a:xfrm>
            <a:off x="924339" y="2928921"/>
            <a:ext cx="3038061" cy="500079"/>
          </a:xfrm>
          <a:prstGeom prst="irregularSeal2">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25" name="Text Box 57"/>
          <p:cNvSpPr txBox="1">
            <a:spLocks noChangeArrowheads="1"/>
          </p:cNvSpPr>
          <p:nvPr/>
        </p:nvSpPr>
        <p:spPr bwMode="auto">
          <a:xfrm>
            <a:off x="1687897" y="291222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3367"/>
                </a:solidFill>
                <a:cs typeface="Arial" charset="0"/>
              </a:rPr>
              <a:t>map</a:t>
            </a:r>
            <a:endParaRPr lang="en-US" sz="2000" dirty="0">
              <a:solidFill>
                <a:srgbClr val="003367"/>
              </a:solidFill>
              <a:cs typeface="Arial" charset="0"/>
            </a:endParaRPr>
          </a:p>
        </p:txBody>
      </p:sp>
      <p:sp>
        <p:nvSpPr>
          <p:cNvPr id="227" name="Rectangle 226"/>
          <p:cNvSpPr/>
          <p:nvPr/>
        </p:nvSpPr>
        <p:spPr bwMode="auto">
          <a:xfrm>
            <a:off x="1866007" y="1828800"/>
            <a:ext cx="267593"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28" name="Rectangle 227"/>
          <p:cNvSpPr/>
          <p:nvPr/>
        </p:nvSpPr>
        <p:spPr bwMode="auto">
          <a:xfrm>
            <a:off x="2018407" y="1981200"/>
            <a:ext cx="267593"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29" name="Rectangle 228"/>
          <p:cNvSpPr/>
          <p:nvPr/>
        </p:nvSpPr>
        <p:spPr bwMode="auto">
          <a:xfrm>
            <a:off x="2170807" y="2133600"/>
            <a:ext cx="267593"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sp>
        <p:nvSpPr>
          <p:cNvPr id="230" name="Rectangle 229"/>
          <p:cNvSpPr/>
          <p:nvPr/>
        </p:nvSpPr>
        <p:spPr bwMode="auto">
          <a:xfrm>
            <a:off x="2323207" y="2286000"/>
            <a:ext cx="267593" cy="22860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Arial" charset="0"/>
            </a:endParaRPr>
          </a:p>
        </p:txBody>
      </p:sp>
      <p:cxnSp>
        <p:nvCxnSpPr>
          <p:cNvPr id="232" name="Straight Connector 231"/>
          <p:cNvCxnSpPr/>
          <p:nvPr/>
        </p:nvCxnSpPr>
        <p:spPr bwMode="auto">
          <a:xfrm>
            <a:off x="998754" y="2743200"/>
            <a:ext cx="3116046"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4" name="Straight Connector 233"/>
          <p:cNvCxnSpPr/>
          <p:nvPr/>
        </p:nvCxnSpPr>
        <p:spPr bwMode="auto">
          <a:xfrm>
            <a:off x="998754" y="4343400"/>
            <a:ext cx="3116046"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15" name="Text Box 57"/>
          <p:cNvSpPr txBox="1">
            <a:spLocks noChangeArrowheads="1"/>
          </p:cNvSpPr>
          <p:nvPr/>
        </p:nvSpPr>
        <p:spPr bwMode="auto">
          <a:xfrm>
            <a:off x="3886200" y="1905000"/>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a:solidFill>
                  <a:srgbClr val="003367"/>
                </a:solidFill>
                <a:cs typeface="Arial" charset="0"/>
              </a:rPr>
              <a:t>F</a:t>
            </a:r>
            <a:r>
              <a:rPr lang="en-US" b="1" dirty="0" smtClean="0">
                <a:solidFill>
                  <a:srgbClr val="003367"/>
                </a:solidFill>
                <a:cs typeface="Arial" charset="0"/>
              </a:rPr>
              <a:t>iles</a:t>
            </a:r>
            <a:endParaRPr lang="en-US" sz="2000" dirty="0">
              <a:solidFill>
                <a:srgbClr val="003367"/>
              </a:solidFill>
              <a:cs typeface="Arial" charset="0"/>
            </a:endParaRPr>
          </a:p>
        </p:txBody>
      </p:sp>
      <p:sp>
        <p:nvSpPr>
          <p:cNvPr id="116" name="Text Box 57"/>
          <p:cNvSpPr txBox="1">
            <a:spLocks noChangeArrowheads="1"/>
          </p:cNvSpPr>
          <p:nvPr/>
        </p:nvSpPr>
        <p:spPr bwMode="auto">
          <a:xfrm>
            <a:off x="3810000" y="2990672"/>
            <a:ext cx="22860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3367"/>
                </a:solidFill>
                <a:cs typeface="Arial" charset="0"/>
              </a:rPr>
              <a:t>Logical disk volumes or objects</a:t>
            </a:r>
            <a:endParaRPr lang="en-US" sz="2000" dirty="0">
              <a:solidFill>
                <a:srgbClr val="003367"/>
              </a:solidFill>
              <a:cs typeface="Arial" charset="0"/>
            </a:endParaRPr>
          </a:p>
        </p:txBody>
      </p:sp>
      <p:sp>
        <p:nvSpPr>
          <p:cNvPr id="117" name="Text Box 57"/>
          <p:cNvSpPr txBox="1">
            <a:spLocks noChangeArrowheads="1"/>
          </p:cNvSpPr>
          <p:nvPr/>
        </p:nvSpPr>
        <p:spPr bwMode="auto">
          <a:xfrm>
            <a:off x="4114800" y="5188803"/>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b="1" dirty="0" smtClean="0">
                <a:solidFill>
                  <a:srgbClr val="003367"/>
                </a:solidFill>
                <a:cs typeface="Arial" charset="0"/>
              </a:rPr>
              <a:t>Physical disks</a:t>
            </a:r>
            <a:endParaRPr lang="en-US" sz="2000" dirty="0">
              <a:solidFill>
                <a:srgbClr val="003367"/>
              </a:solidFill>
              <a:cs typeface="Arial" charset="0"/>
            </a:endParaRPr>
          </a:p>
        </p:txBody>
      </p:sp>
      <p:sp>
        <p:nvSpPr>
          <p:cNvPr id="118" name="Text Box 57"/>
          <p:cNvSpPr txBox="1">
            <a:spLocks noChangeArrowheads="1"/>
          </p:cNvSpPr>
          <p:nvPr/>
        </p:nvSpPr>
        <p:spPr bwMode="auto">
          <a:xfrm>
            <a:off x="6629400" y="2133600"/>
            <a:ext cx="25146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dirty="0" smtClean="0">
                <a:solidFill>
                  <a:srgbClr val="003367"/>
                </a:solidFill>
                <a:cs typeface="Arial" charset="0"/>
              </a:rPr>
              <a:t>There could be many more layers than this!</a:t>
            </a:r>
          </a:p>
        </p:txBody>
      </p:sp>
      <p:sp>
        <p:nvSpPr>
          <p:cNvPr id="119" name="Text Box 57"/>
          <p:cNvSpPr txBox="1">
            <a:spLocks noChangeArrowheads="1"/>
          </p:cNvSpPr>
          <p:nvPr/>
        </p:nvSpPr>
        <p:spPr bwMode="auto">
          <a:xfrm>
            <a:off x="6477000" y="3810000"/>
            <a:ext cx="251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dirty="0" smtClean="0">
                <a:solidFill>
                  <a:srgbClr val="003367"/>
                </a:solidFill>
                <a:cs typeface="Arial" charset="0"/>
              </a:rPr>
              <a:t>For “storage virtualization”…</a:t>
            </a:r>
          </a:p>
        </p:txBody>
      </p:sp>
      <p:sp>
        <p:nvSpPr>
          <p:cNvPr id="120" name="Text Box 57"/>
          <p:cNvSpPr txBox="1">
            <a:spLocks noChangeArrowheads="1"/>
          </p:cNvSpPr>
          <p:nvPr/>
        </p:nvSpPr>
        <p:spPr bwMode="auto">
          <a:xfrm>
            <a:off x="6477000" y="5638800"/>
            <a:ext cx="251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dirty="0" smtClean="0">
                <a:solidFill>
                  <a:srgbClr val="003367"/>
                </a:solidFill>
                <a:cs typeface="Arial" charset="0"/>
              </a:rPr>
              <a:t>It’s turtles all the way down.</a:t>
            </a:r>
          </a:p>
        </p:txBody>
      </p:sp>
    </p:spTree>
    <p:extLst>
      <p:ext uri="{BB962C8B-B14F-4D97-AF65-F5344CB8AC3E}">
        <p14:creationId xmlns:p14="http://schemas.microsoft.com/office/powerpoint/2010/main" val="114440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05928"/>
            <a:ext cx="9144000" cy="5275872"/>
          </a:xfrm>
          <a:prstGeom prst="rect">
            <a:avLst/>
          </a:prstGeom>
        </p:spPr>
      </p:pic>
      <p:sp>
        <p:nvSpPr>
          <p:cNvPr id="4" name="Title 3"/>
          <p:cNvSpPr>
            <a:spLocks noGrp="1"/>
          </p:cNvSpPr>
          <p:nvPr>
            <p:ph type="title"/>
          </p:nvPr>
        </p:nvSpPr>
        <p:spPr/>
        <p:txBody>
          <a:bodyPr/>
          <a:lstStyle/>
          <a:p>
            <a:r>
              <a:rPr lang="en-US" sz="3200" dirty="0" smtClean="0"/>
              <a:t>Example: AWS Simple Storage Service</a:t>
            </a:r>
            <a:endParaRPr lang="en-US" sz="3200" dirty="0"/>
          </a:p>
        </p:txBody>
      </p:sp>
    </p:spTree>
    <p:extLst>
      <p:ext uri="{BB962C8B-B14F-4D97-AF65-F5344CB8AC3E}">
        <p14:creationId xmlns:p14="http://schemas.microsoft.com/office/powerpoint/2010/main" val="21271990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Which block?</a:t>
            </a:r>
            <a:endParaRPr lang="en-US" dirty="0"/>
          </a:p>
        </p:txBody>
      </p:sp>
      <p:sp>
        <p:nvSpPr>
          <p:cNvPr id="194" name="Text Box 57"/>
          <p:cNvSpPr txBox="1">
            <a:spLocks noChangeArrowheads="1"/>
          </p:cNvSpPr>
          <p:nvPr/>
        </p:nvSpPr>
        <p:spPr bwMode="auto">
          <a:xfrm>
            <a:off x="533400" y="1676400"/>
            <a:ext cx="807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dirty="0" smtClean="0">
                <a:solidFill>
                  <a:srgbClr val="003367"/>
                </a:solidFill>
                <a:cs typeface="Arial" charset="0"/>
              </a:rPr>
              <a:t>When an app requests to read/write a file at offset </a:t>
            </a:r>
            <a:r>
              <a:rPr lang="en-US" b="1" dirty="0" err="1" smtClean="0">
                <a:solidFill>
                  <a:srgbClr val="003367"/>
                </a:solidFill>
                <a:cs typeface="Arial" charset="0"/>
              </a:rPr>
              <a:t>i</a:t>
            </a:r>
            <a:r>
              <a:rPr lang="en-US" dirty="0" smtClean="0">
                <a:solidFill>
                  <a:srgbClr val="003367"/>
                </a:solidFill>
                <a:cs typeface="Arial" charset="0"/>
              </a:rPr>
              <a:t>, how to know which block contains that byte </a:t>
            </a:r>
            <a:r>
              <a:rPr lang="en-US" b="1" dirty="0" err="1" smtClean="0">
                <a:solidFill>
                  <a:srgbClr val="003367"/>
                </a:solidFill>
                <a:cs typeface="Arial" charset="0"/>
              </a:rPr>
              <a:t>i</a:t>
            </a:r>
            <a:r>
              <a:rPr lang="en-US" dirty="0" smtClean="0">
                <a:solidFill>
                  <a:srgbClr val="003367"/>
                </a:solidFill>
                <a:cs typeface="Arial" charset="0"/>
              </a:rPr>
              <a:t> on storage?</a:t>
            </a:r>
          </a:p>
          <a:p>
            <a:pPr defTabSz="914400" eaLnBrk="1" hangingPunct="1"/>
            <a:endParaRPr lang="en-US" b="1" dirty="0">
              <a:solidFill>
                <a:srgbClr val="003367"/>
              </a:solidFill>
              <a:cs typeface="Arial" charset="0"/>
            </a:endParaRPr>
          </a:p>
          <a:p>
            <a:pPr defTabSz="914400" eaLnBrk="1" hangingPunct="1"/>
            <a:r>
              <a:rPr lang="en-US" b="1" dirty="0" smtClean="0">
                <a:solidFill>
                  <a:srgbClr val="003367"/>
                </a:solidFill>
                <a:cs typeface="Arial" charset="0"/>
              </a:rPr>
              <a:t>We need a map! </a:t>
            </a:r>
          </a:p>
          <a:p>
            <a:pPr defTabSz="914400" eaLnBrk="1" hangingPunct="1"/>
            <a:endParaRPr lang="en-US" b="1" dirty="0">
              <a:solidFill>
                <a:srgbClr val="003367"/>
              </a:solidFill>
              <a:cs typeface="Arial" charset="0"/>
            </a:endParaRPr>
          </a:p>
          <a:p>
            <a:pPr defTabSz="914400" eaLnBrk="1" hangingPunct="1"/>
            <a:r>
              <a:rPr lang="en-US" dirty="0" smtClean="0">
                <a:solidFill>
                  <a:srgbClr val="003367"/>
                </a:solidFill>
                <a:cs typeface="Arial" charset="0"/>
              </a:rPr>
              <a:t>We know which </a:t>
            </a:r>
            <a:r>
              <a:rPr lang="en-US" b="1" dirty="0" smtClean="0">
                <a:solidFill>
                  <a:srgbClr val="003367"/>
                </a:solidFill>
                <a:cs typeface="Arial" charset="0"/>
              </a:rPr>
              <a:t>logical block </a:t>
            </a:r>
            <a:r>
              <a:rPr lang="en-US" dirty="0" smtClean="0">
                <a:solidFill>
                  <a:srgbClr val="003367"/>
                </a:solidFill>
                <a:cs typeface="Arial" charset="0"/>
              </a:rPr>
              <a:t>it is in the file (simple arithmetic), but how do we know which block it is on disk?</a:t>
            </a:r>
          </a:p>
          <a:p>
            <a:pPr defTabSz="914400" eaLnBrk="1" hangingPunct="1"/>
            <a:endParaRPr lang="en-US" b="1" dirty="0" smtClean="0">
              <a:solidFill>
                <a:srgbClr val="003367"/>
              </a:solidFill>
              <a:cs typeface="Arial" charset="0"/>
            </a:endParaRPr>
          </a:p>
          <a:p>
            <a:pPr defTabSz="914400" eaLnBrk="1" hangingPunct="1"/>
            <a:r>
              <a:rPr lang="en-US" b="1" dirty="0">
                <a:solidFill>
                  <a:srgbClr val="003367"/>
                </a:solidFill>
                <a:cs typeface="Arial" charset="0"/>
              </a:rPr>
              <a:t>We need a map! </a:t>
            </a:r>
          </a:p>
          <a:p>
            <a:pPr defTabSz="914400" eaLnBrk="1" hangingPunct="1"/>
            <a:endParaRPr lang="en-US" b="1" dirty="0">
              <a:solidFill>
                <a:srgbClr val="003367"/>
              </a:solidFill>
              <a:cs typeface="Arial" charset="0"/>
            </a:endParaRPr>
          </a:p>
        </p:txBody>
      </p:sp>
    </p:spTree>
    <p:extLst>
      <p:ext uri="{BB962C8B-B14F-4D97-AF65-F5344CB8AC3E}">
        <p14:creationId xmlns:p14="http://schemas.microsoft.com/office/powerpoint/2010/main" val="574478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1"/>
          <p:cNvSpPr>
            <a:spLocks noChangeArrowheads="1"/>
          </p:cNvSpPr>
          <p:nvPr/>
        </p:nvSpPr>
        <p:spPr bwMode="auto">
          <a:xfrm>
            <a:off x="4789488" y="2185988"/>
            <a:ext cx="457200" cy="84137"/>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658" name="Title 1"/>
          <p:cNvSpPr>
            <a:spLocks noGrp="1"/>
          </p:cNvSpPr>
          <p:nvPr>
            <p:ph type="title"/>
          </p:nvPr>
        </p:nvSpPr>
        <p:spPr>
          <a:xfrm>
            <a:off x="381000" y="-236538"/>
            <a:ext cx="8077200" cy="1554163"/>
          </a:xfrm>
        </p:spPr>
        <p:txBody>
          <a:bodyPr/>
          <a:lstStyle/>
          <a:p>
            <a:r>
              <a:rPr lang="en-US">
                <a:latin typeface="Arial" charset="0"/>
                <a:ea typeface="ＭＳ Ｐゴシック" charset="0"/>
              </a:rPr>
              <a:t>Block maps</a:t>
            </a:r>
          </a:p>
        </p:txBody>
      </p:sp>
      <p:cxnSp>
        <p:nvCxnSpPr>
          <p:cNvPr id="4" name="Straight Connector 3"/>
          <p:cNvCxnSpPr/>
          <p:nvPr/>
        </p:nvCxnSpPr>
        <p:spPr bwMode="auto">
          <a:xfrm>
            <a:off x="4789488" y="15303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8" name="Straight Connector 7"/>
          <p:cNvCxnSpPr/>
          <p:nvPr/>
        </p:nvCxnSpPr>
        <p:spPr bwMode="auto">
          <a:xfrm>
            <a:off x="4789488" y="14478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9" name="Straight Connector 8"/>
          <p:cNvCxnSpPr/>
          <p:nvPr/>
        </p:nvCxnSpPr>
        <p:spPr bwMode="auto">
          <a:xfrm>
            <a:off x="4789488" y="16938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0" name="Straight Connector 9"/>
          <p:cNvCxnSpPr/>
          <p:nvPr/>
        </p:nvCxnSpPr>
        <p:spPr bwMode="auto">
          <a:xfrm>
            <a:off x="4789488" y="19415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1" name="Straight Connector 10"/>
          <p:cNvCxnSpPr/>
          <p:nvPr/>
        </p:nvCxnSpPr>
        <p:spPr bwMode="auto">
          <a:xfrm>
            <a:off x="4789488" y="21875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2" name="Straight Connector 11"/>
          <p:cNvCxnSpPr/>
          <p:nvPr/>
        </p:nvCxnSpPr>
        <p:spPr bwMode="auto">
          <a:xfrm>
            <a:off x="4789488" y="2435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3" name="Straight Connector 12"/>
          <p:cNvCxnSpPr/>
          <p:nvPr/>
        </p:nvCxnSpPr>
        <p:spPr bwMode="auto">
          <a:xfrm>
            <a:off x="4789488" y="26812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4" name="Straight Connector 13"/>
          <p:cNvCxnSpPr/>
          <p:nvPr/>
        </p:nvCxnSpPr>
        <p:spPr bwMode="auto">
          <a:xfrm>
            <a:off x="4789488" y="29289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5" name="Straight Connector 14"/>
          <p:cNvCxnSpPr/>
          <p:nvPr/>
        </p:nvCxnSpPr>
        <p:spPr bwMode="auto">
          <a:xfrm>
            <a:off x="4789488" y="31750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6" name="Straight Connector 15"/>
          <p:cNvCxnSpPr/>
          <p:nvPr/>
        </p:nvCxnSpPr>
        <p:spPr bwMode="auto">
          <a:xfrm>
            <a:off x="4789488" y="34210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7" name="Straight Connector 16"/>
          <p:cNvCxnSpPr/>
          <p:nvPr/>
        </p:nvCxnSpPr>
        <p:spPr bwMode="auto">
          <a:xfrm>
            <a:off x="4789488" y="36687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8" name="Straight Connector 17"/>
          <p:cNvCxnSpPr/>
          <p:nvPr/>
        </p:nvCxnSpPr>
        <p:spPr bwMode="auto">
          <a:xfrm>
            <a:off x="4789488" y="39147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19" name="Straight Connector 18"/>
          <p:cNvCxnSpPr/>
          <p:nvPr/>
        </p:nvCxnSpPr>
        <p:spPr bwMode="auto">
          <a:xfrm>
            <a:off x="4789488" y="4162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0" name="Straight Connector 19"/>
          <p:cNvCxnSpPr/>
          <p:nvPr/>
        </p:nvCxnSpPr>
        <p:spPr bwMode="auto">
          <a:xfrm>
            <a:off x="4789488" y="44084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1" name="Straight Connector 20"/>
          <p:cNvCxnSpPr/>
          <p:nvPr/>
        </p:nvCxnSpPr>
        <p:spPr bwMode="auto">
          <a:xfrm>
            <a:off x="4789488" y="46561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2" name="Straight Connector 21"/>
          <p:cNvCxnSpPr/>
          <p:nvPr/>
        </p:nvCxnSpPr>
        <p:spPr bwMode="auto">
          <a:xfrm>
            <a:off x="4789488" y="49847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3" name="Straight Connector 22"/>
          <p:cNvCxnSpPr/>
          <p:nvPr/>
        </p:nvCxnSpPr>
        <p:spPr bwMode="auto">
          <a:xfrm>
            <a:off x="4789488" y="16129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4" name="Straight Connector 23"/>
          <p:cNvCxnSpPr/>
          <p:nvPr/>
        </p:nvCxnSpPr>
        <p:spPr bwMode="auto">
          <a:xfrm>
            <a:off x="4789488" y="17764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5" name="Straight Connector 24"/>
          <p:cNvCxnSpPr/>
          <p:nvPr/>
        </p:nvCxnSpPr>
        <p:spPr bwMode="auto">
          <a:xfrm>
            <a:off x="4789488" y="20240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6" name="Straight Connector 25"/>
          <p:cNvCxnSpPr/>
          <p:nvPr/>
        </p:nvCxnSpPr>
        <p:spPr bwMode="auto">
          <a:xfrm>
            <a:off x="4789488" y="22701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7" name="Straight Connector 26"/>
          <p:cNvCxnSpPr/>
          <p:nvPr/>
        </p:nvCxnSpPr>
        <p:spPr bwMode="auto">
          <a:xfrm>
            <a:off x="4789488" y="25177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8" name="Straight Connector 27"/>
          <p:cNvCxnSpPr/>
          <p:nvPr/>
        </p:nvCxnSpPr>
        <p:spPr bwMode="auto">
          <a:xfrm>
            <a:off x="4789488" y="27638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29" name="Straight Connector 28"/>
          <p:cNvCxnSpPr/>
          <p:nvPr/>
        </p:nvCxnSpPr>
        <p:spPr bwMode="auto">
          <a:xfrm>
            <a:off x="4789488" y="30099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0" name="Straight Connector 29"/>
          <p:cNvCxnSpPr/>
          <p:nvPr/>
        </p:nvCxnSpPr>
        <p:spPr bwMode="auto">
          <a:xfrm>
            <a:off x="4789488" y="32575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1" name="Straight Connector 30"/>
          <p:cNvCxnSpPr/>
          <p:nvPr/>
        </p:nvCxnSpPr>
        <p:spPr bwMode="auto">
          <a:xfrm>
            <a:off x="4789488" y="35036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2" name="Straight Connector 31"/>
          <p:cNvCxnSpPr/>
          <p:nvPr/>
        </p:nvCxnSpPr>
        <p:spPr bwMode="auto">
          <a:xfrm>
            <a:off x="4789488" y="37512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3" name="Straight Connector 32"/>
          <p:cNvCxnSpPr/>
          <p:nvPr/>
        </p:nvCxnSpPr>
        <p:spPr bwMode="auto">
          <a:xfrm>
            <a:off x="4789488" y="39973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4" name="Straight Connector 33"/>
          <p:cNvCxnSpPr/>
          <p:nvPr/>
        </p:nvCxnSpPr>
        <p:spPr bwMode="auto">
          <a:xfrm>
            <a:off x="4789488" y="42449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5" name="Straight Connector 34"/>
          <p:cNvCxnSpPr/>
          <p:nvPr/>
        </p:nvCxnSpPr>
        <p:spPr bwMode="auto">
          <a:xfrm>
            <a:off x="4789488" y="44910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6" name="Straight Connector 35"/>
          <p:cNvCxnSpPr/>
          <p:nvPr/>
        </p:nvCxnSpPr>
        <p:spPr bwMode="auto">
          <a:xfrm>
            <a:off x="4789488" y="47371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7" name="Straight Connector 36"/>
          <p:cNvCxnSpPr/>
          <p:nvPr/>
        </p:nvCxnSpPr>
        <p:spPr bwMode="auto">
          <a:xfrm>
            <a:off x="4789488" y="50673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8" name="Straight Connector 37"/>
          <p:cNvCxnSpPr/>
          <p:nvPr/>
        </p:nvCxnSpPr>
        <p:spPr bwMode="auto">
          <a:xfrm>
            <a:off x="4789488" y="53133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39" name="Straight Connector 38"/>
          <p:cNvCxnSpPr/>
          <p:nvPr/>
        </p:nvCxnSpPr>
        <p:spPr bwMode="auto">
          <a:xfrm>
            <a:off x="4789488" y="18589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0" name="Straight Connector 39"/>
          <p:cNvCxnSpPr/>
          <p:nvPr/>
        </p:nvCxnSpPr>
        <p:spPr bwMode="auto">
          <a:xfrm>
            <a:off x="4789488" y="21050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1" name="Straight Connector 40"/>
          <p:cNvCxnSpPr/>
          <p:nvPr/>
        </p:nvCxnSpPr>
        <p:spPr bwMode="auto">
          <a:xfrm>
            <a:off x="4789488" y="23526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2" name="Straight Connector 41"/>
          <p:cNvCxnSpPr/>
          <p:nvPr/>
        </p:nvCxnSpPr>
        <p:spPr bwMode="auto">
          <a:xfrm>
            <a:off x="4789488" y="25987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3" name="Straight Connector 42"/>
          <p:cNvCxnSpPr/>
          <p:nvPr/>
        </p:nvCxnSpPr>
        <p:spPr bwMode="auto">
          <a:xfrm>
            <a:off x="4789488" y="28463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4" name="Straight Connector 43"/>
          <p:cNvCxnSpPr/>
          <p:nvPr/>
        </p:nvCxnSpPr>
        <p:spPr bwMode="auto">
          <a:xfrm>
            <a:off x="4789488" y="30924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5" name="Straight Connector 44"/>
          <p:cNvCxnSpPr/>
          <p:nvPr/>
        </p:nvCxnSpPr>
        <p:spPr bwMode="auto">
          <a:xfrm>
            <a:off x="4789488" y="33401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6" name="Straight Connector 45"/>
          <p:cNvCxnSpPr/>
          <p:nvPr/>
        </p:nvCxnSpPr>
        <p:spPr bwMode="auto">
          <a:xfrm>
            <a:off x="4789488" y="35861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7" name="Straight Connector 46"/>
          <p:cNvCxnSpPr/>
          <p:nvPr/>
        </p:nvCxnSpPr>
        <p:spPr bwMode="auto">
          <a:xfrm>
            <a:off x="4789488" y="38322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8" name="Straight Connector 47"/>
          <p:cNvCxnSpPr/>
          <p:nvPr/>
        </p:nvCxnSpPr>
        <p:spPr bwMode="auto">
          <a:xfrm>
            <a:off x="4789488" y="40798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49" name="Straight Connector 48"/>
          <p:cNvCxnSpPr/>
          <p:nvPr/>
        </p:nvCxnSpPr>
        <p:spPr bwMode="auto">
          <a:xfrm>
            <a:off x="4789488" y="43259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0" name="Straight Connector 49"/>
          <p:cNvCxnSpPr/>
          <p:nvPr/>
        </p:nvCxnSpPr>
        <p:spPr bwMode="auto">
          <a:xfrm>
            <a:off x="4789488" y="45735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1" name="Straight Connector 50"/>
          <p:cNvCxnSpPr/>
          <p:nvPr/>
        </p:nvCxnSpPr>
        <p:spPr bwMode="auto">
          <a:xfrm>
            <a:off x="4789488" y="48196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2" name="Straight Connector 51"/>
          <p:cNvCxnSpPr/>
          <p:nvPr/>
        </p:nvCxnSpPr>
        <p:spPr bwMode="auto">
          <a:xfrm>
            <a:off x="4789488" y="51482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3" name="Straight Connector 52"/>
          <p:cNvCxnSpPr/>
          <p:nvPr/>
        </p:nvCxnSpPr>
        <p:spPr bwMode="auto">
          <a:xfrm>
            <a:off x="4789488" y="53959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4" name="Straight Connector 53"/>
          <p:cNvCxnSpPr/>
          <p:nvPr/>
        </p:nvCxnSpPr>
        <p:spPr bwMode="auto">
          <a:xfrm>
            <a:off x="4789488" y="55594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5" name="Straight Connector 54"/>
          <p:cNvCxnSpPr/>
          <p:nvPr/>
        </p:nvCxnSpPr>
        <p:spPr bwMode="auto">
          <a:xfrm>
            <a:off x="4789488" y="49022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6" name="Straight Connector 55"/>
          <p:cNvCxnSpPr/>
          <p:nvPr/>
        </p:nvCxnSpPr>
        <p:spPr bwMode="auto">
          <a:xfrm>
            <a:off x="4789488" y="523081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7" name="Straight Connector 56"/>
          <p:cNvCxnSpPr/>
          <p:nvPr/>
        </p:nvCxnSpPr>
        <p:spPr bwMode="auto">
          <a:xfrm>
            <a:off x="4789488" y="5478463"/>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8" name="Straight Connector 57"/>
          <p:cNvCxnSpPr/>
          <p:nvPr/>
        </p:nvCxnSpPr>
        <p:spPr bwMode="auto">
          <a:xfrm>
            <a:off x="4789488" y="56419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59" name="Straight Connector 58"/>
          <p:cNvCxnSpPr/>
          <p:nvPr/>
        </p:nvCxnSpPr>
        <p:spPr bwMode="auto">
          <a:xfrm>
            <a:off x="4789488" y="57245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0" name="Straight Connector 59"/>
          <p:cNvCxnSpPr/>
          <p:nvPr/>
        </p:nvCxnSpPr>
        <p:spPr bwMode="auto">
          <a:xfrm>
            <a:off x="4789488" y="58070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1" name="Straight Connector 60"/>
          <p:cNvCxnSpPr/>
          <p:nvPr/>
        </p:nvCxnSpPr>
        <p:spPr bwMode="auto">
          <a:xfrm>
            <a:off x="4789488" y="588962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2" name="Straight Connector 61"/>
          <p:cNvCxnSpPr/>
          <p:nvPr/>
        </p:nvCxnSpPr>
        <p:spPr bwMode="auto">
          <a:xfrm>
            <a:off x="4789488" y="5972175"/>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3" name="Straight Connector 62"/>
          <p:cNvCxnSpPr/>
          <p:nvPr/>
        </p:nvCxnSpPr>
        <p:spPr bwMode="auto">
          <a:xfrm>
            <a:off x="4789488" y="60531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4" name="Straight Connector 63"/>
          <p:cNvCxnSpPr/>
          <p:nvPr/>
        </p:nvCxnSpPr>
        <p:spPr bwMode="auto">
          <a:xfrm>
            <a:off x="4789488" y="61356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5" name="Straight Connector 64"/>
          <p:cNvCxnSpPr/>
          <p:nvPr/>
        </p:nvCxnSpPr>
        <p:spPr bwMode="auto">
          <a:xfrm>
            <a:off x="4789488" y="62182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6" name="Straight Connector 65"/>
          <p:cNvCxnSpPr/>
          <p:nvPr/>
        </p:nvCxnSpPr>
        <p:spPr bwMode="auto">
          <a:xfrm>
            <a:off x="4789488" y="630078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7" name="Straight Connector 66"/>
          <p:cNvCxnSpPr/>
          <p:nvPr/>
        </p:nvCxnSpPr>
        <p:spPr bwMode="auto">
          <a:xfrm>
            <a:off x="4789488" y="6383338"/>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8" name="Straight Connector 67"/>
          <p:cNvCxnSpPr/>
          <p:nvPr/>
        </p:nvCxnSpPr>
        <p:spPr bwMode="auto">
          <a:xfrm>
            <a:off x="4789488" y="64643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69" name="Straight Connector 68"/>
          <p:cNvCxnSpPr/>
          <p:nvPr/>
        </p:nvCxnSpPr>
        <p:spPr bwMode="auto">
          <a:xfrm>
            <a:off x="4789488" y="654685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0" name="Straight Connector 69"/>
          <p:cNvCxnSpPr/>
          <p:nvPr/>
        </p:nvCxnSpPr>
        <p:spPr bwMode="auto">
          <a:xfrm>
            <a:off x="4789488" y="6629400"/>
            <a:ext cx="457200" cy="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1" name="Straight Connector 70"/>
          <p:cNvCxnSpPr/>
          <p:nvPr/>
        </p:nvCxnSpPr>
        <p:spPr bwMode="auto">
          <a:xfrm flipH="1" flipV="1">
            <a:off x="4789488" y="14478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cxnSp>
        <p:nvCxnSpPr>
          <p:cNvPr id="73" name="Straight Connector 72"/>
          <p:cNvCxnSpPr/>
          <p:nvPr/>
        </p:nvCxnSpPr>
        <p:spPr bwMode="auto">
          <a:xfrm flipH="1" flipV="1">
            <a:off x="5246688" y="1447800"/>
            <a:ext cx="0" cy="5181600"/>
          </a:xfrm>
          <a:prstGeom prst="line">
            <a:avLst/>
          </a:prstGeom>
          <a:solidFill>
            <a:srgbClr val="00B8FF"/>
          </a:solidFill>
          <a:ln w="9525" cap="flat" cmpd="sng" algn="ctr">
            <a:solidFill>
              <a:schemeClr val="accent1">
                <a:lumMod val="50000"/>
              </a:schemeClr>
            </a:solidFill>
            <a:prstDash val="solid"/>
            <a:round/>
            <a:headEnd type="none" w="med" len="med"/>
            <a:tailEnd type="none" w="med" len="med"/>
          </a:ln>
          <a:effectLst/>
        </p:spPr>
      </p:cxnSp>
      <p:sp>
        <p:nvSpPr>
          <p:cNvPr id="70725" name="Rectangle 302"/>
          <p:cNvSpPr>
            <a:spLocks noChangeArrowheads="1"/>
          </p:cNvSpPr>
          <p:nvPr/>
        </p:nvSpPr>
        <p:spPr bwMode="auto">
          <a:xfrm>
            <a:off x="6096000" y="3979863"/>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2000" dirty="0" smtClean="0">
                <a:solidFill>
                  <a:srgbClr val="003367"/>
                </a:solidFill>
              </a:rPr>
              <a:t>map</a:t>
            </a:r>
            <a:endParaRPr lang="en-US" sz="2000" dirty="0">
              <a:solidFill>
                <a:srgbClr val="003367"/>
              </a:solidFill>
            </a:endParaRPr>
          </a:p>
        </p:txBody>
      </p:sp>
      <p:cxnSp>
        <p:nvCxnSpPr>
          <p:cNvPr id="70726" name="Straight Connector 292"/>
          <p:cNvCxnSpPr>
            <a:cxnSpLocks noChangeShapeType="1"/>
            <a:stCxn id="70728" idx="3"/>
          </p:cNvCxnSpPr>
          <p:nvPr/>
        </p:nvCxnSpPr>
        <p:spPr bwMode="auto">
          <a:xfrm>
            <a:off x="5246688" y="2641600"/>
            <a:ext cx="1077912" cy="10382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0727" name="Rectangle 302"/>
          <p:cNvSpPr>
            <a:spLocks noChangeArrowheads="1"/>
          </p:cNvSpPr>
          <p:nvPr/>
        </p:nvSpPr>
        <p:spPr bwMode="auto">
          <a:xfrm>
            <a:off x="152400" y="1747838"/>
            <a:ext cx="4419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pPr>
            <a:r>
              <a:rPr lang="en-US" sz="2000" dirty="0">
                <a:solidFill>
                  <a:srgbClr val="003367"/>
                </a:solidFill>
              </a:rPr>
              <a:t>Large </a:t>
            </a:r>
            <a:r>
              <a:rPr lang="en-US" sz="2000" dirty="0" smtClean="0">
                <a:solidFill>
                  <a:srgbClr val="003367"/>
                </a:solidFill>
              </a:rPr>
              <a:t>storage objects </a:t>
            </a:r>
            <a:r>
              <a:rPr lang="en-US" sz="2000" dirty="0">
                <a:solidFill>
                  <a:srgbClr val="003367"/>
                </a:solidFill>
              </a:rPr>
              <a:t>(e.g., files, segments</a:t>
            </a:r>
            <a:r>
              <a:rPr lang="en-US" sz="2000" dirty="0" smtClean="0">
                <a:solidFill>
                  <a:srgbClr val="003367"/>
                </a:solidFill>
              </a:rPr>
              <a:t>) may </a:t>
            </a:r>
            <a:r>
              <a:rPr lang="en-US" sz="2000" dirty="0">
                <a:solidFill>
                  <a:srgbClr val="003367"/>
                </a:solidFill>
              </a:rPr>
              <a:t>be </a:t>
            </a:r>
            <a:r>
              <a:rPr lang="en-US" sz="2000" b="1" dirty="0">
                <a:solidFill>
                  <a:srgbClr val="003367"/>
                </a:solidFill>
              </a:rPr>
              <a:t>mapped</a:t>
            </a:r>
            <a:r>
              <a:rPr lang="en-US" sz="2000" dirty="0">
                <a:solidFill>
                  <a:srgbClr val="003367"/>
                </a:solidFill>
              </a:rPr>
              <a:t> so they don’t have to be stored </a:t>
            </a:r>
            <a:r>
              <a:rPr lang="en-US" sz="2000" dirty="0" smtClean="0">
                <a:solidFill>
                  <a:srgbClr val="003367"/>
                </a:solidFill>
              </a:rPr>
              <a:t>contiguously in memory or on disk.</a:t>
            </a:r>
            <a:endParaRPr lang="en-US" sz="2000" dirty="0">
              <a:solidFill>
                <a:srgbClr val="003367"/>
              </a:solidFill>
            </a:endParaRPr>
          </a:p>
          <a:p>
            <a:pPr algn="ctr">
              <a:buClr>
                <a:srgbClr val="000000"/>
              </a:buClr>
              <a:buSzPct val="100000"/>
              <a:buFont typeface="Times New Roman" charset="0"/>
              <a:buNone/>
            </a:pPr>
            <a:endParaRPr lang="en-US" sz="2000" dirty="0">
              <a:solidFill>
                <a:srgbClr val="003367"/>
              </a:solidFill>
            </a:endParaRPr>
          </a:p>
        </p:txBody>
      </p:sp>
      <p:sp>
        <p:nvSpPr>
          <p:cNvPr id="70728" name="Rectangle 78"/>
          <p:cNvSpPr>
            <a:spLocks noChangeArrowheads="1"/>
          </p:cNvSpPr>
          <p:nvPr/>
        </p:nvSpPr>
        <p:spPr bwMode="auto">
          <a:xfrm>
            <a:off x="4789488" y="2598738"/>
            <a:ext cx="457200" cy="84137"/>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29" name="Rectangle 79"/>
          <p:cNvSpPr>
            <a:spLocks noChangeArrowheads="1"/>
          </p:cNvSpPr>
          <p:nvPr/>
        </p:nvSpPr>
        <p:spPr bwMode="auto">
          <a:xfrm>
            <a:off x="4789488" y="2682875"/>
            <a:ext cx="457200" cy="85725"/>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30" name="Rectangle 80"/>
          <p:cNvSpPr>
            <a:spLocks noChangeArrowheads="1"/>
          </p:cNvSpPr>
          <p:nvPr/>
        </p:nvSpPr>
        <p:spPr bwMode="auto">
          <a:xfrm>
            <a:off x="4789488" y="3257550"/>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31" name="Rectangle 81"/>
          <p:cNvSpPr>
            <a:spLocks noChangeArrowheads="1"/>
          </p:cNvSpPr>
          <p:nvPr/>
        </p:nvSpPr>
        <p:spPr bwMode="auto">
          <a:xfrm>
            <a:off x="4789488" y="3832225"/>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32" name="Rectangle 82"/>
          <p:cNvSpPr>
            <a:spLocks noChangeArrowheads="1"/>
          </p:cNvSpPr>
          <p:nvPr/>
        </p:nvSpPr>
        <p:spPr bwMode="auto">
          <a:xfrm>
            <a:off x="4789488" y="4737100"/>
            <a:ext cx="457200" cy="84138"/>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33" name="Rectangle 302"/>
          <p:cNvSpPr>
            <a:spLocks noChangeArrowheads="1"/>
          </p:cNvSpPr>
          <p:nvPr/>
        </p:nvSpPr>
        <p:spPr bwMode="auto">
          <a:xfrm>
            <a:off x="152400" y="3276600"/>
            <a:ext cx="4495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buFont typeface="Times New Roman" charset="0"/>
              <a:buNone/>
            </a:pPr>
            <a:r>
              <a:rPr lang="en-US" sz="2000" u="sng" dirty="0">
                <a:solidFill>
                  <a:srgbClr val="003367"/>
                </a:solidFill>
              </a:rPr>
              <a:t>Idea</a:t>
            </a:r>
            <a:r>
              <a:rPr lang="en-US" sz="2000" dirty="0">
                <a:solidFill>
                  <a:srgbClr val="003367"/>
                </a:solidFill>
              </a:rPr>
              <a:t>: use a level of indirection through a </a:t>
            </a:r>
            <a:r>
              <a:rPr lang="en-US" sz="2000" b="1" dirty="0">
                <a:solidFill>
                  <a:srgbClr val="651222"/>
                </a:solidFill>
              </a:rPr>
              <a:t>map</a:t>
            </a:r>
            <a:r>
              <a:rPr lang="en-US" sz="2000" dirty="0">
                <a:solidFill>
                  <a:srgbClr val="003367"/>
                </a:solidFill>
              </a:rPr>
              <a:t> to assemble a storage object from “scraps” of storage in different locations.</a:t>
            </a:r>
          </a:p>
          <a:p>
            <a:pPr>
              <a:buClr>
                <a:srgbClr val="000000"/>
              </a:buClr>
              <a:buSzPct val="100000"/>
              <a:buFont typeface="Times New Roman" charset="0"/>
              <a:buNone/>
            </a:pPr>
            <a:endParaRPr lang="en-US" sz="2000" dirty="0">
              <a:solidFill>
                <a:srgbClr val="003367"/>
              </a:solidFill>
            </a:endParaRPr>
          </a:p>
          <a:p>
            <a:pPr>
              <a:buClr>
                <a:srgbClr val="000000"/>
              </a:buClr>
              <a:buSzPct val="100000"/>
              <a:buFont typeface="Times New Roman" charset="0"/>
              <a:buNone/>
            </a:pPr>
            <a:r>
              <a:rPr lang="en-US" sz="2000" dirty="0">
                <a:solidFill>
                  <a:srgbClr val="003367"/>
                </a:solidFill>
              </a:rPr>
              <a:t>The “scraps” can be fixed-size </a:t>
            </a:r>
            <a:r>
              <a:rPr lang="en-US" sz="2000" dirty="0" smtClean="0">
                <a:solidFill>
                  <a:srgbClr val="003367"/>
                </a:solidFill>
              </a:rPr>
              <a:t>slots: </a:t>
            </a:r>
            <a:r>
              <a:rPr lang="en-US" sz="2000" dirty="0">
                <a:solidFill>
                  <a:srgbClr val="003367"/>
                </a:solidFill>
              </a:rPr>
              <a:t>that makes allocation easy because the slots are interchangeable (</a:t>
            </a:r>
            <a:r>
              <a:rPr lang="en-US" sz="2000" b="1" dirty="0">
                <a:solidFill>
                  <a:srgbClr val="003367"/>
                </a:solidFill>
              </a:rPr>
              <a:t>fixed partitioning</a:t>
            </a:r>
            <a:r>
              <a:rPr lang="en-US" sz="2000" dirty="0">
                <a:solidFill>
                  <a:srgbClr val="003367"/>
                </a:solidFill>
              </a:rPr>
              <a:t>)</a:t>
            </a:r>
            <a:r>
              <a:rPr lang="en-US" sz="2000" dirty="0" smtClean="0">
                <a:solidFill>
                  <a:srgbClr val="003367"/>
                </a:solidFill>
              </a:rPr>
              <a:t>.  Fixed-size chunks of data or storage are called </a:t>
            </a:r>
            <a:r>
              <a:rPr lang="en-US" sz="2000" b="1" dirty="0" smtClean="0">
                <a:solidFill>
                  <a:srgbClr val="003367"/>
                </a:solidFill>
              </a:rPr>
              <a:t>blocks</a:t>
            </a:r>
            <a:r>
              <a:rPr lang="en-US" sz="2000" dirty="0" smtClean="0">
                <a:solidFill>
                  <a:srgbClr val="003367"/>
                </a:solidFill>
              </a:rPr>
              <a:t> or </a:t>
            </a:r>
            <a:r>
              <a:rPr lang="en-US" sz="2000" b="1" dirty="0" smtClean="0">
                <a:solidFill>
                  <a:srgbClr val="003367"/>
                </a:solidFill>
              </a:rPr>
              <a:t>pages</a:t>
            </a:r>
            <a:r>
              <a:rPr lang="en-US" sz="2000" dirty="0" smtClean="0">
                <a:solidFill>
                  <a:srgbClr val="003367"/>
                </a:solidFill>
              </a:rPr>
              <a:t>.</a:t>
            </a:r>
            <a:endParaRPr lang="en-US" sz="2000" dirty="0">
              <a:solidFill>
                <a:srgbClr val="003367"/>
              </a:solidFill>
            </a:endParaRPr>
          </a:p>
        </p:txBody>
      </p:sp>
      <p:grpSp>
        <p:nvGrpSpPr>
          <p:cNvPr id="70734" name="Group 4"/>
          <p:cNvGrpSpPr>
            <a:grpSpLocks/>
          </p:cNvGrpSpPr>
          <p:nvPr/>
        </p:nvGrpSpPr>
        <p:grpSpPr bwMode="auto">
          <a:xfrm>
            <a:off x="6324600" y="3530600"/>
            <a:ext cx="685800" cy="549275"/>
            <a:chOff x="5867400" y="5334000"/>
            <a:chExt cx="457200" cy="904875"/>
          </a:xfrm>
        </p:grpSpPr>
        <p:cxnSp>
          <p:nvCxnSpPr>
            <p:cNvPr id="85" name="Straight Connector 84"/>
            <p:cNvCxnSpPr/>
            <p:nvPr/>
          </p:nvCxnSpPr>
          <p:spPr bwMode="auto">
            <a:xfrm>
              <a:off x="5867400" y="5334000"/>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6" name="Straight Connector 85"/>
            <p:cNvCxnSpPr/>
            <p:nvPr/>
          </p:nvCxnSpPr>
          <p:spPr bwMode="auto">
            <a:xfrm>
              <a:off x="5867400" y="5417688"/>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7" name="Straight Connector 86"/>
            <p:cNvCxnSpPr/>
            <p:nvPr/>
          </p:nvCxnSpPr>
          <p:spPr bwMode="auto">
            <a:xfrm>
              <a:off x="5867400" y="549876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8" name="Straight Connector 87"/>
            <p:cNvCxnSpPr/>
            <p:nvPr/>
          </p:nvCxnSpPr>
          <p:spPr bwMode="auto">
            <a:xfrm>
              <a:off x="5867400" y="5582449"/>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9" name="Straight Connector 88"/>
            <p:cNvCxnSpPr/>
            <p:nvPr/>
          </p:nvCxnSpPr>
          <p:spPr bwMode="auto">
            <a:xfrm>
              <a:off x="5867400" y="566352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0" name="Straight Connector 89"/>
            <p:cNvCxnSpPr/>
            <p:nvPr/>
          </p:nvCxnSpPr>
          <p:spPr bwMode="auto">
            <a:xfrm>
              <a:off x="5867400" y="574459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1" name="Straight Connector 90"/>
            <p:cNvCxnSpPr/>
            <p:nvPr/>
          </p:nvCxnSpPr>
          <p:spPr bwMode="auto">
            <a:xfrm>
              <a:off x="5867400" y="582828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2" name="Straight Connector 91"/>
            <p:cNvCxnSpPr/>
            <p:nvPr/>
          </p:nvCxnSpPr>
          <p:spPr bwMode="auto">
            <a:xfrm>
              <a:off x="5867400" y="590935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3" name="Straight Connector 92"/>
            <p:cNvCxnSpPr/>
            <p:nvPr/>
          </p:nvCxnSpPr>
          <p:spPr bwMode="auto">
            <a:xfrm>
              <a:off x="5867400" y="599304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4" name="Straight Connector 93"/>
            <p:cNvCxnSpPr/>
            <p:nvPr/>
          </p:nvCxnSpPr>
          <p:spPr bwMode="auto">
            <a:xfrm>
              <a:off x="5867400" y="607411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5" name="Straight Connector 94"/>
            <p:cNvCxnSpPr/>
            <p:nvPr/>
          </p:nvCxnSpPr>
          <p:spPr bwMode="auto">
            <a:xfrm>
              <a:off x="5867400" y="6155187"/>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6" name="Straight Connector 95"/>
            <p:cNvCxnSpPr/>
            <p:nvPr/>
          </p:nvCxnSpPr>
          <p:spPr bwMode="auto">
            <a:xfrm>
              <a:off x="5867400" y="623887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7" name="Straight Connector 96"/>
            <p:cNvCxnSpPr/>
            <p:nvPr/>
          </p:nvCxnSpPr>
          <p:spPr bwMode="auto">
            <a:xfrm flipV="1">
              <a:off x="58674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9" name="Straight Connector 98"/>
            <p:cNvCxnSpPr/>
            <p:nvPr/>
          </p:nvCxnSpPr>
          <p:spPr bwMode="auto">
            <a:xfrm flipV="1">
              <a:off x="63246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grpSp>
      <p:cxnSp>
        <p:nvCxnSpPr>
          <p:cNvPr id="70735" name="Straight Connector 292"/>
          <p:cNvCxnSpPr>
            <a:cxnSpLocks noChangeShapeType="1"/>
          </p:cNvCxnSpPr>
          <p:nvPr/>
        </p:nvCxnSpPr>
        <p:spPr bwMode="auto">
          <a:xfrm flipV="1">
            <a:off x="5246688" y="3579813"/>
            <a:ext cx="1077912" cy="3016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0736" name="Straight Connector 292"/>
          <p:cNvCxnSpPr>
            <a:cxnSpLocks noChangeShapeType="1"/>
            <a:stCxn id="70730" idx="3"/>
          </p:cNvCxnSpPr>
          <p:nvPr/>
        </p:nvCxnSpPr>
        <p:spPr bwMode="auto">
          <a:xfrm>
            <a:off x="5246688" y="3300413"/>
            <a:ext cx="1077912" cy="330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0737" name="Straight Connector 292"/>
          <p:cNvCxnSpPr>
            <a:cxnSpLocks noChangeShapeType="1"/>
            <a:stCxn id="70657" idx="3"/>
          </p:cNvCxnSpPr>
          <p:nvPr/>
        </p:nvCxnSpPr>
        <p:spPr bwMode="auto">
          <a:xfrm>
            <a:off x="5246688" y="2227263"/>
            <a:ext cx="1077912" cy="165893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0738" name="Straight Connector 292"/>
          <p:cNvCxnSpPr>
            <a:cxnSpLocks noChangeShapeType="1"/>
            <a:stCxn id="70729" idx="3"/>
          </p:cNvCxnSpPr>
          <p:nvPr/>
        </p:nvCxnSpPr>
        <p:spPr bwMode="auto">
          <a:xfrm>
            <a:off x="5246688" y="2725738"/>
            <a:ext cx="1077912" cy="12541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0739" name="Straight Connector 292"/>
          <p:cNvCxnSpPr>
            <a:cxnSpLocks noChangeShapeType="1"/>
            <a:stCxn id="70732" idx="3"/>
          </p:cNvCxnSpPr>
          <p:nvPr/>
        </p:nvCxnSpPr>
        <p:spPr bwMode="auto">
          <a:xfrm flipV="1">
            <a:off x="5246688" y="3779838"/>
            <a:ext cx="1077912" cy="100012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0740" name="Cloud Callout 161801"/>
          <p:cNvSpPr>
            <a:spLocks noChangeArrowheads="1"/>
          </p:cNvSpPr>
          <p:nvPr/>
        </p:nvSpPr>
        <p:spPr bwMode="auto">
          <a:xfrm>
            <a:off x="6807200" y="1244600"/>
            <a:ext cx="1879600" cy="1727200"/>
          </a:xfrm>
          <a:prstGeom prst="cloudCallout">
            <a:avLst>
              <a:gd name="adj1" fmla="val -36375"/>
              <a:gd name="adj2" fmla="val 8019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41" name="Rectangle 120"/>
          <p:cNvSpPr>
            <a:spLocks noChangeArrowheads="1"/>
          </p:cNvSpPr>
          <p:nvPr/>
        </p:nvSpPr>
        <p:spPr bwMode="auto">
          <a:xfrm>
            <a:off x="7569200" y="1514475"/>
            <a:ext cx="457200" cy="1109663"/>
          </a:xfrm>
          <a:prstGeom prst="rect">
            <a:avLst/>
          </a:prstGeom>
          <a:solidFill>
            <a:srgbClr val="00B8FF"/>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0742" name="Rectangle 302"/>
          <p:cNvSpPr>
            <a:spLocks noChangeArrowheads="1"/>
          </p:cNvSpPr>
          <p:nvPr/>
        </p:nvSpPr>
        <p:spPr bwMode="auto">
          <a:xfrm>
            <a:off x="5556250" y="4622800"/>
            <a:ext cx="37401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pPr>
            <a:r>
              <a:rPr lang="en-US" sz="2000" u="sng" dirty="0" smtClean="0">
                <a:solidFill>
                  <a:srgbClr val="003367"/>
                </a:solidFill>
              </a:rPr>
              <a:t>Examples</a:t>
            </a:r>
            <a:r>
              <a:rPr lang="en-US" sz="2000" dirty="0" smtClean="0">
                <a:solidFill>
                  <a:srgbClr val="003367"/>
                </a:solidFill>
              </a:rPr>
              <a:t>: </a:t>
            </a:r>
            <a:r>
              <a:rPr lang="en-US" sz="2000" dirty="0">
                <a:solidFill>
                  <a:srgbClr val="651222"/>
                </a:solidFill>
              </a:rPr>
              <a:t>page tables</a:t>
            </a:r>
            <a:r>
              <a:rPr lang="en-US" sz="2000" dirty="0">
                <a:solidFill>
                  <a:srgbClr val="003367"/>
                </a:solidFill>
              </a:rPr>
              <a:t> that implement a VAS</a:t>
            </a:r>
            <a:r>
              <a:rPr lang="en-US" sz="2000" dirty="0" smtClean="0">
                <a:solidFill>
                  <a:srgbClr val="003367"/>
                </a:solidFill>
              </a:rPr>
              <a:t>.</a:t>
            </a:r>
          </a:p>
          <a:p>
            <a:pPr>
              <a:buClr>
                <a:srgbClr val="000000"/>
              </a:buClr>
              <a:buSzPct val="100000"/>
            </a:pPr>
            <a:endParaRPr lang="en-US" sz="2000" dirty="0">
              <a:solidFill>
                <a:srgbClr val="003367"/>
              </a:solidFill>
            </a:endParaRPr>
          </a:p>
          <a:p>
            <a:pPr>
              <a:buClr>
                <a:srgbClr val="000000"/>
              </a:buClr>
              <a:buSzPct val="100000"/>
            </a:pPr>
            <a:r>
              <a:rPr lang="en-US" sz="2000" dirty="0" smtClean="0">
                <a:solidFill>
                  <a:srgbClr val="003367"/>
                </a:solidFill>
              </a:rPr>
              <a:t>One issue now is that each access must indirect through the map…</a:t>
            </a:r>
            <a:endParaRPr lang="en-US" sz="2000" dirty="0">
              <a:solidFill>
                <a:srgbClr val="003367"/>
              </a:solidFill>
            </a:endParaRPr>
          </a:p>
          <a:p>
            <a:pPr>
              <a:buClr>
                <a:srgbClr val="000000"/>
              </a:buClr>
              <a:buSzPct val="100000"/>
              <a:buFont typeface="Times New Roman" charset="0"/>
              <a:buNone/>
            </a:pPr>
            <a:endParaRPr lang="en-US" sz="2000" dirty="0">
              <a:solidFill>
                <a:srgbClr val="003367"/>
              </a:solidFill>
            </a:endParaRPr>
          </a:p>
        </p:txBody>
      </p:sp>
      <p:sp>
        <p:nvSpPr>
          <p:cNvPr id="102" name="Rectangle 302"/>
          <p:cNvSpPr>
            <a:spLocks noChangeArrowheads="1"/>
          </p:cNvSpPr>
          <p:nvPr/>
        </p:nvSpPr>
        <p:spPr bwMode="auto">
          <a:xfrm>
            <a:off x="7543800" y="2895600"/>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charset="0"/>
              <a:buNone/>
            </a:pPr>
            <a:r>
              <a:rPr lang="en-US" sz="2000" dirty="0" smtClean="0">
                <a:solidFill>
                  <a:srgbClr val="003367"/>
                </a:solidFill>
              </a:rPr>
              <a:t>object</a:t>
            </a:r>
            <a:endParaRPr lang="en-US" sz="2000" dirty="0">
              <a:solidFill>
                <a:srgbClr val="003367"/>
              </a:solidFill>
            </a:endParaRPr>
          </a:p>
        </p:txBody>
      </p:sp>
    </p:spTree>
    <p:extLst>
      <p:ext uri="{BB962C8B-B14F-4D97-AF65-F5344CB8AC3E}">
        <p14:creationId xmlns:p14="http://schemas.microsoft.com/office/powerpoint/2010/main" val="21098609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Arial" charset="0"/>
                <a:ea typeface="ＭＳ Ｐゴシック" charset="0"/>
              </a:rPr>
              <a:t>Indirection</a:t>
            </a:r>
          </a:p>
        </p:txBody>
      </p:sp>
      <p:pic>
        <p:nvPicPr>
          <p:cNvPr id="716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8600"/>
            <a:ext cx="4724400" cy="668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943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84788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Arial" charset="0"/>
                <a:ea typeface="ＭＳ Ｐゴシック" charset="0"/>
              </a:rPr>
              <a:t>Using block maps</a:t>
            </a:r>
          </a:p>
        </p:txBody>
      </p:sp>
      <p:sp>
        <p:nvSpPr>
          <p:cNvPr id="3" name="Content Placeholder 2"/>
          <p:cNvSpPr>
            <a:spLocks noGrp="1"/>
          </p:cNvSpPr>
          <p:nvPr>
            <p:ph idx="1"/>
          </p:nvPr>
        </p:nvSpPr>
        <p:spPr>
          <a:xfrm>
            <a:off x="457200" y="1450975"/>
            <a:ext cx="8305800" cy="4111625"/>
          </a:xfrm>
        </p:spPr>
        <p:txBody>
          <a:bodyPr/>
          <a:lstStyle/>
          <a:p>
            <a:pPr>
              <a:defRPr/>
            </a:pPr>
            <a:r>
              <a:rPr lang="en-US" sz="2000" dirty="0" smtClean="0"/>
              <a:t>Files are accessed through e.g. </a:t>
            </a:r>
            <a:r>
              <a:rPr lang="en-US" sz="2000" b="1" dirty="0" smtClean="0"/>
              <a:t>read/write</a:t>
            </a:r>
            <a:r>
              <a:rPr lang="en-US" sz="2000" dirty="0" smtClean="0"/>
              <a:t> </a:t>
            </a:r>
            <a:r>
              <a:rPr lang="en-US" sz="2000" dirty="0" err="1" smtClean="0"/>
              <a:t>syscalls</a:t>
            </a:r>
            <a:r>
              <a:rPr lang="en-US" sz="2000" dirty="0" smtClean="0"/>
              <a:t>: the kernel can chop them up, allocate space in pieces, and reassemble them.</a:t>
            </a:r>
          </a:p>
          <a:p>
            <a:pPr>
              <a:defRPr/>
            </a:pPr>
            <a:r>
              <a:rPr lang="en-US" sz="2000" dirty="0" smtClean="0"/>
              <a:t>Allocate in units of fixed-size </a:t>
            </a:r>
            <a:r>
              <a:rPr lang="en-US" sz="2000" b="1" dirty="0" smtClean="0"/>
              <a:t>logical blocks</a:t>
            </a:r>
            <a:r>
              <a:rPr lang="en-US" sz="2000" dirty="0"/>
              <a:t> </a:t>
            </a:r>
            <a:r>
              <a:rPr lang="en-US" sz="2000" dirty="0" smtClean="0"/>
              <a:t>(e.g., 4KB, 8KB).</a:t>
            </a:r>
          </a:p>
          <a:p>
            <a:pPr>
              <a:defRPr/>
            </a:pPr>
            <a:r>
              <a:rPr lang="en-US" sz="2000" dirty="0" smtClean="0"/>
              <a:t>Each logical block in the object has an address (</a:t>
            </a:r>
            <a:r>
              <a:rPr lang="en-US" sz="2000" b="1" dirty="0" smtClean="0">
                <a:solidFill>
                  <a:srgbClr val="651222"/>
                </a:solidFill>
              </a:rPr>
              <a:t>logical block number</a:t>
            </a:r>
            <a:r>
              <a:rPr lang="en-US" sz="2000" dirty="0"/>
              <a:t> </a:t>
            </a:r>
            <a:r>
              <a:rPr lang="en-US" sz="2000" dirty="0" smtClean="0"/>
              <a:t>or </a:t>
            </a:r>
            <a:r>
              <a:rPr lang="en-US" sz="2000" b="1" dirty="0" smtClean="0"/>
              <a:t>logical</a:t>
            </a:r>
            <a:r>
              <a:rPr lang="en-US" sz="2000" dirty="0" smtClean="0"/>
              <a:t> </a:t>
            </a:r>
            <a:r>
              <a:rPr lang="en-US" sz="2000" b="1" dirty="0" err="1" smtClean="0"/>
              <a:t>blockID</a:t>
            </a:r>
            <a:r>
              <a:rPr lang="en-US" sz="2000" dirty="0" smtClean="0"/>
              <a:t>): a block offset within the object.</a:t>
            </a:r>
          </a:p>
          <a:p>
            <a:pPr>
              <a:defRPr/>
            </a:pPr>
            <a:r>
              <a:rPr lang="en-US" sz="2000" dirty="0" smtClean="0"/>
              <a:t>Use a </a:t>
            </a:r>
            <a:r>
              <a:rPr lang="en-US" sz="2000" b="1" dirty="0" smtClean="0">
                <a:solidFill>
                  <a:srgbClr val="651222"/>
                </a:solidFill>
              </a:rPr>
              <a:t>block map </a:t>
            </a:r>
            <a:r>
              <a:rPr lang="en-US" sz="2000" dirty="0" smtClean="0"/>
              <a:t>data structure.</a:t>
            </a:r>
          </a:p>
          <a:p>
            <a:pPr lvl="1">
              <a:defRPr/>
            </a:pPr>
            <a:r>
              <a:rPr lang="en-US" sz="1800" b="1" dirty="0" smtClean="0"/>
              <a:t>Index by logical </a:t>
            </a:r>
            <a:r>
              <a:rPr lang="en-US" sz="1800" b="1" dirty="0" err="1" smtClean="0"/>
              <a:t>blockID</a:t>
            </a:r>
            <a:r>
              <a:rPr lang="en-US" sz="1800" b="1" dirty="0" smtClean="0"/>
              <a:t>, return underlying address</a:t>
            </a:r>
          </a:p>
          <a:p>
            <a:pPr lvl="1">
              <a:defRPr/>
            </a:pPr>
            <a:r>
              <a:rPr lang="en-US" sz="1800" b="1" dirty="0" smtClean="0"/>
              <a:t>Example</a:t>
            </a:r>
            <a:r>
              <a:rPr lang="en-US" sz="1800" dirty="0" smtClean="0"/>
              <a:t>: </a:t>
            </a:r>
            <a:r>
              <a:rPr lang="en-US" sz="1800" dirty="0" err="1" smtClean="0"/>
              <a:t>inode</a:t>
            </a:r>
            <a:r>
              <a:rPr lang="en-US" sz="1800" dirty="0" smtClean="0"/>
              <a:t> indexes file blocks on disk</a:t>
            </a:r>
          </a:p>
          <a:p>
            <a:pPr lvl="1">
              <a:defRPr/>
            </a:pPr>
            <a:r>
              <a:rPr lang="en-US" sz="1800" dirty="0" smtClean="0"/>
              <a:t>Maps </a:t>
            </a:r>
            <a:r>
              <a:rPr lang="en-US" sz="1800" dirty="0" err="1" smtClean="0"/>
              <a:t>file+logical</a:t>
            </a:r>
            <a:r>
              <a:rPr lang="en-US" sz="1800" dirty="0" smtClean="0"/>
              <a:t> </a:t>
            </a:r>
            <a:r>
              <a:rPr lang="en-US" sz="1800" dirty="0" err="1" smtClean="0"/>
              <a:t>blockID</a:t>
            </a:r>
            <a:r>
              <a:rPr lang="en-US" sz="1800" dirty="0" smtClean="0"/>
              <a:t> to disk block #</a:t>
            </a:r>
          </a:p>
          <a:p>
            <a:pPr lvl="1">
              <a:defRPr/>
            </a:pPr>
            <a:r>
              <a:rPr lang="en-US" sz="1800" b="1" dirty="0" smtClean="0"/>
              <a:t>Example</a:t>
            </a:r>
            <a:r>
              <a:rPr lang="en-US" sz="1800" dirty="0" smtClean="0"/>
              <a:t>: page table indexes pages in memory</a:t>
            </a:r>
          </a:p>
          <a:p>
            <a:pPr lvl="1">
              <a:defRPr/>
            </a:pPr>
            <a:r>
              <a:rPr lang="en-US" sz="1800" dirty="0" smtClean="0"/>
              <a:t>Maps </a:t>
            </a:r>
            <a:r>
              <a:rPr lang="en-US" sz="1800" dirty="0" err="1" smtClean="0"/>
              <a:t>VAS+page</a:t>
            </a:r>
            <a:r>
              <a:rPr lang="en-US" sz="1800" dirty="0" smtClean="0"/>
              <a:t> VPN to machine frame PFN</a:t>
            </a:r>
          </a:p>
        </p:txBody>
      </p:sp>
      <p:sp>
        <p:nvSpPr>
          <p:cNvPr id="73731" name="Rectangle 3"/>
          <p:cNvSpPr>
            <a:spLocks noChangeArrowheads="1"/>
          </p:cNvSpPr>
          <p:nvPr/>
        </p:nvSpPr>
        <p:spPr bwMode="auto">
          <a:xfrm>
            <a:off x="6400800" y="4572000"/>
            <a:ext cx="2667000" cy="2209800"/>
          </a:xfrm>
          <a:prstGeom prst="rect">
            <a:avLst/>
          </a:prstGeom>
          <a:solidFill>
            <a:srgbClr val="F3F3F3"/>
          </a:solidFill>
          <a:ln w="9525">
            <a:solidFill>
              <a:schemeClr val="tx1"/>
            </a:solidFill>
            <a:round/>
            <a:headEnd/>
            <a:tailEnd/>
          </a:ln>
        </p:spPr>
        <p:txBody>
          <a:bodyPr/>
          <a:lstStyle/>
          <a:p>
            <a:pPr>
              <a:buClr>
                <a:srgbClr val="000000"/>
              </a:buClr>
              <a:buSzPct val="100000"/>
              <a:buFont typeface="Times New Roman" charset="0"/>
              <a:buNone/>
            </a:pPr>
            <a:endParaRPr lang="en-US" sz="1800">
              <a:solidFill>
                <a:prstClr val="white"/>
              </a:solidFill>
              <a:cs typeface="Arial" charset="0"/>
            </a:endParaRPr>
          </a:p>
        </p:txBody>
      </p:sp>
      <p:grpSp>
        <p:nvGrpSpPr>
          <p:cNvPr id="73732" name="Group 4"/>
          <p:cNvGrpSpPr>
            <a:grpSpLocks/>
          </p:cNvGrpSpPr>
          <p:nvPr/>
        </p:nvGrpSpPr>
        <p:grpSpPr bwMode="auto">
          <a:xfrm>
            <a:off x="7467600" y="5470525"/>
            <a:ext cx="685800" cy="549275"/>
            <a:chOff x="5867400" y="5334000"/>
            <a:chExt cx="457200" cy="904875"/>
          </a:xfrm>
        </p:grpSpPr>
        <p:cxnSp>
          <p:nvCxnSpPr>
            <p:cNvPr id="6" name="Straight Connector 5"/>
            <p:cNvCxnSpPr/>
            <p:nvPr/>
          </p:nvCxnSpPr>
          <p:spPr bwMode="auto">
            <a:xfrm>
              <a:off x="5867400" y="5334000"/>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7" name="Straight Connector 6"/>
            <p:cNvCxnSpPr/>
            <p:nvPr/>
          </p:nvCxnSpPr>
          <p:spPr bwMode="auto">
            <a:xfrm>
              <a:off x="5867400" y="5417688"/>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8" name="Straight Connector 7"/>
            <p:cNvCxnSpPr/>
            <p:nvPr/>
          </p:nvCxnSpPr>
          <p:spPr bwMode="auto">
            <a:xfrm>
              <a:off x="5867400" y="549876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9" name="Straight Connector 8"/>
            <p:cNvCxnSpPr/>
            <p:nvPr/>
          </p:nvCxnSpPr>
          <p:spPr bwMode="auto">
            <a:xfrm>
              <a:off x="5867400" y="5582449"/>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0" name="Straight Connector 9"/>
            <p:cNvCxnSpPr/>
            <p:nvPr/>
          </p:nvCxnSpPr>
          <p:spPr bwMode="auto">
            <a:xfrm>
              <a:off x="5867400" y="5663521"/>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1" name="Straight Connector 10"/>
            <p:cNvCxnSpPr/>
            <p:nvPr/>
          </p:nvCxnSpPr>
          <p:spPr bwMode="auto">
            <a:xfrm>
              <a:off x="5867400" y="574459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2" name="Straight Connector 11"/>
            <p:cNvCxnSpPr/>
            <p:nvPr/>
          </p:nvCxnSpPr>
          <p:spPr bwMode="auto">
            <a:xfrm>
              <a:off x="5867400" y="582828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3" name="Straight Connector 12"/>
            <p:cNvCxnSpPr/>
            <p:nvPr/>
          </p:nvCxnSpPr>
          <p:spPr bwMode="auto">
            <a:xfrm>
              <a:off x="5867400" y="5909354"/>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4" name="Straight Connector 13"/>
            <p:cNvCxnSpPr/>
            <p:nvPr/>
          </p:nvCxnSpPr>
          <p:spPr bwMode="auto">
            <a:xfrm>
              <a:off x="5867400" y="5993042"/>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5" name="Straight Connector 14"/>
            <p:cNvCxnSpPr/>
            <p:nvPr/>
          </p:nvCxnSpPr>
          <p:spPr bwMode="auto">
            <a:xfrm>
              <a:off x="5867400" y="607411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6" name="Straight Connector 15"/>
            <p:cNvCxnSpPr/>
            <p:nvPr/>
          </p:nvCxnSpPr>
          <p:spPr bwMode="auto">
            <a:xfrm>
              <a:off x="5867400" y="6155187"/>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7" name="Straight Connector 16"/>
            <p:cNvCxnSpPr/>
            <p:nvPr/>
          </p:nvCxnSpPr>
          <p:spPr bwMode="auto">
            <a:xfrm>
              <a:off x="5867400" y="6238875"/>
              <a:ext cx="457200" cy="0"/>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8" name="Straight Connector 17"/>
            <p:cNvCxnSpPr/>
            <p:nvPr/>
          </p:nvCxnSpPr>
          <p:spPr bwMode="auto">
            <a:xfrm flipV="1">
              <a:off x="58674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cxnSp>
          <p:nvCxnSpPr>
            <p:cNvPr id="19" name="Straight Connector 18"/>
            <p:cNvCxnSpPr/>
            <p:nvPr/>
          </p:nvCxnSpPr>
          <p:spPr bwMode="auto">
            <a:xfrm flipV="1">
              <a:off x="6324600" y="5334000"/>
              <a:ext cx="0" cy="904875"/>
            </a:xfrm>
            <a:prstGeom prst="line">
              <a:avLst/>
            </a:prstGeom>
            <a:solidFill>
              <a:srgbClr val="00B8FF"/>
            </a:solidFill>
            <a:ln w="9525" cap="flat" cmpd="sng" algn="ctr">
              <a:solidFill>
                <a:schemeClr val="accent2">
                  <a:lumMod val="75000"/>
                </a:schemeClr>
              </a:solidFill>
              <a:prstDash val="solid"/>
              <a:round/>
              <a:headEnd type="none" w="med" len="med"/>
              <a:tailEnd type="none" w="med" len="med"/>
            </a:ln>
            <a:effectLst/>
          </p:spPr>
        </p:cxnSp>
      </p:grpSp>
      <p:cxnSp>
        <p:nvCxnSpPr>
          <p:cNvPr id="73733" name="Straight Connector 292"/>
          <p:cNvCxnSpPr>
            <a:cxnSpLocks noChangeShapeType="1"/>
          </p:cNvCxnSpPr>
          <p:nvPr/>
        </p:nvCxnSpPr>
        <p:spPr bwMode="auto">
          <a:xfrm flipH="1">
            <a:off x="8153400" y="5394325"/>
            <a:ext cx="6858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3734" name="Straight Connector 292"/>
          <p:cNvCxnSpPr>
            <a:cxnSpLocks noChangeShapeType="1"/>
          </p:cNvCxnSpPr>
          <p:nvPr/>
        </p:nvCxnSpPr>
        <p:spPr bwMode="auto">
          <a:xfrm flipH="1" flipV="1">
            <a:off x="8153400" y="5699125"/>
            <a:ext cx="6858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3735" name="Straight Connector 292"/>
          <p:cNvCxnSpPr>
            <a:cxnSpLocks noChangeShapeType="1"/>
          </p:cNvCxnSpPr>
          <p:nvPr/>
        </p:nvCxnSpPr>
        <p:spPr bwMode="auto">
          <a:xfrm flipH="1">
            <a:off x="8153400" y="5622925"/>
            <a:ext cx="6858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73736" name="Straight Connector 292"/>
          <p:cNvCxnSpPr>
            <a:cxnSpLocks noChangeShapeType="1"/>
          </p:cNvCxnSpPr>
          <p:nvPr/>
        </p:nvCxnSpPr>
        <p:spPr bwMode="auto">
          <a:xfrm flipH="1" flipV="1">
            <a:off x="8153400" y="5927725"/>
            <a:ext cx="6858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73737" name="Text Box 9"/>
          <p:cNvSpPr txBox="1">
            <a:spLocks noChangeArrowheads="1"/>
          </p:cNvSpPr>
          <p:nvPr/>
        </p:nvSpPr>
        <p:spPr bwMode="auto">
          <a:xfrm>
            <a:off x="6477000" y="46116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636464"/>
                </a:solidFill>
                <a:latin typeface="Helvetica" charset="0"/>
                <a:cs typeface="Arial" charset="0"/>
              </a:rPr>
              <a:t>Index map with name, e.g., logical blockID #.</a:t>
            </a:r>
            <a:endParaRPr lang="en-US" sz="4000">
              <a:solidFill>
                <a:srgbClr val="636464"/>
              </a:solidFill>
              <a:latin typeface="Helvetica" charset="0"/>
              <a:cs typeface="Arial" charset="0"/>
            </a:endParaRPr>
          </a:p>
        </p:txBody>
      </p:sp>
      <p:sp>
        <p:nvSpPr>
          <p:cNvPr id="73738" name="AutoShape 50"/>
          <p:cNvSpPr>
            <a:spLocks noChangeArrowheads="1"/>
          </p:cNvSpPr>
          <p:nvPr/>
        </p:nvSpPr>
        <p:spPr bwMode="auto">
          <a:xfrm flipV="1">
            <a:off x="6964363" y="5257800"/>
            <a:ext cx="479425" cy="56356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15875">
            <a:solidFill>
              <a:srgbClr val="003366"/>
            </a:solidFill>
            <a:miter lim="800000"/>
            <a:headEnd type="none" w="sm" len="sm"/>
            <a:tailEnd type="none" w="sm" len="sm"/>
          </a:ln>
        </p:spPr>
        <p:txBody>
          <a:bodyPr anchor="ctr">
            <a:spAutoFit/>
          </a:bodyPr>
          <a:lstStyle/>
          <a:p>
            <a:endParaRPr lang="en-US">
              <a:solidFill>
                <a:prstClr val="white"/>
              </a:solidFill>
            </a:endParaRPr>
          </a:p>
        </p:txBody>
      </p:sp>
      <p:sp>
        <p:nvSpPr>
          <p:cNvPr id="73739" name="Text Box 9"/>
          <p:cNvSpPr txBox="1">
            <a:spLocks noChangeArrowheads="1"/>
          </p:cNvSpPr>
          <p:nvPr/>
        </p:nvSpPr>
        <p:spPr bwMode="auto">
          <a:xfrm>
            <a:off x="6553200" y="60594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636464"/>
                </a:solidFill>
                <a:latin typeface="Helvetica" charset="0"/>
                <a:cs typeface="Arial" charset="0"/>
              </a:rPr>
              <a:t>Read address of the block from map entry.</a:t>
            </a:r>
            <a:endParaRPr lang="en-US" sz="4000">
              <a:solidFill>
                <a:srgbClr val="636464"/>
              </a:solidFill>
              <a:latin typeface="Helvetica" charset="0"/>
              <a:cs typeface="Arial" charset="0"/>
            </a:endParaRPr>
          </a:p>
        </p:txBody>
      </p:sp>
      <p:sp>
        <p:nvSpPr>
          <p:cNvPr id="28" name="Rectangle 302"/>
          <p:cNvSpPr>
            <a:spLocks noChangeArrowheads="1"/>
          </p:cNvSpPr>
          <p:nvPr/>
        </p:nvSpPr>
        <p:spPr bwMode="auto">
          <a:xfrm>
            <a:off x="381000" y="5638800"/>
            <a:ext cx="60198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pPr>
            <a:endParaRPr lang="en-US" sz="2000" dirty="0">
              <a:solidFill>
                <a:srgbClr val="003367"/>
              </a:solidFill>
            </a:endParaRPr>
          </a:p>
          <a:p>
            <a:pPr>
              <a:buClr>
                <a:srgbClr val="000000"/>
              </a:buClr>
              <a:buSzPct val="100000"/>
            </a:pPr>
            <a:r>
              <a:rPr lang="en-US" sz="1800" b="1" dirty="0" smtClean="0">
                <a:solidFill>
                  <a:srgbClr val="003367"/>
                </a:solidFill>
              </a:rPr>
              <a:t>Note</a:t>
            </a:r>
            <a:r>
              <a:rPr lang="en-US" sz="1800" dirty="0" smtClean="0">
                <a:solidFill>
                  <a:srgbClr val="003367"/>
                </a:solidFill>
              </a:rPr>
              <a:t>: the addresses (block # or PFN) might themselves be </a:t>
            </a:r>
            <a:r>
              <a:rPr lang="en-US" sz="1800" dirty="0" err="1" smtClean="0">
                <a:solidFill>
                  <a:srgbClr val="003367"/>
                </a:solidFill>
              </a:rPr>
              <a:t>blockIDs</a:t>
            </a:r>
            <a:r>
              <a:rPr lang="en-US" sz="1800" dirty="0" smtClean="0">
                <a:solidFill>
                  <a:srgbClr val="003367"/>
                </a:solidFill>
              </a:rPr>
              <a:t> indexing another level of virtual map!</a:t>
            </a:r>
            <a:endParaRPr lang="en-US" sz="1800" dirty="0">
              <a:solidFill>
                <a:srgbClr val="003367"/>
              </a:solidFill>
            </a:endParaRPr>
          </a:p>
          <a:p>
            <a:pPr>
              <a:buClr>
                <a:srgbClr val="000000"/>
              </a:buClr>
              <a:buSzPct val="100000"/>
              <a:buFont typeface="Times New Roman" charset="0"/>
              <a:buNone/>
            </a:pPr>
            <a:endParaRPr lang="en-US" sz="2000" dirty="0">
              <a:solidFill>
                <a:srgbClr val="003367"/>
              </a:solidFill>
            </a:endParaRPr>
          </a:p>
        </p:txBody>
      </p:sp>
    </p:spTree>
    <p:extLst>
      <p:ext uri="{BB962C8B-B14F-4D97-AF65-F5344CB8AC3E}">
        <p14:creationId xmlns:p14="http://schemas.microsoft.com/office/powerpoint/2010/main" val="9685107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3"/>
            <a:ext cx="8226425" cy="1554163"/>
          </a:xfrm>
        </p:spPr>
        <p:txBody>
          <a:bodyPr/>
          <a:lstStyle/>
          <a:p>
            <a:r>
              <a:rPr lang="en-US" dirty="0" smtClean="0"/>
              <a:t>To put it another way</a:t>
            </a:r>
            <a:endParaRPr lang="en-US" dirty="0"/>
          </a:p>
        </p:txBody>
      </p:sp>
      <p:sp>
        <p:nvSpPr>
          <p:cNvPr id="3" name="Content Placeholder 2"/>
          <p:cNvSpPr>
            <a:spLocks noGrp="1"/>
          </p:cNvSpPr>
          <p:nvPr>
            <p:ph idx="1"/>
          </p:nvPr>
        </p:nvSpPr>
        <p:spPr/>
        <p:txBody>
          <a:bodyPr/>
          <a:lstStyle/>
          <a:p>
            <a:r>
              <a:rPr lang="en-US" sz="2000" b="0" dirty="0" smtClean="0"/>
              <a:t>Variable partitioning is a pain.  We need it for heaps, and for other cases (e.g., address space layout).</a:t>
            </a:r>
          </a:p>
          <a:p>
            <a:r>
              <a:rPr lang="en-US" sz="2000" b="0" dirty="0" smtClean="0"/>
              <a:t>But for </a:t>
            </a:r>
            <a:r>
              <a:rPr lang="en-US" sz="2000" dirty="0" smtClean="0"/>
              <a:t>files/storage</a:t>
            </a:r>
            <a:r>
              <a:rPr lang="en-US" sz="2000" b="0" dirty="0" smtClean="0"/>
              <a:t> we can break the objects down into “pieces”. </a:t>
            </a:r>
          </a:p>
          <a:p>
            <a:pPr lvl="1"/>
            <a:r>
              <a:rPr lang="en-US" sz="1800" b="0" dirty="0" smtClean="0"/>
              <a:t>When access to files is through an API, we can add some code behind that API to represent the file contents with a dynamic linked data structure (a </a:t>
            </a:r>
            <a:r>
              <a:rPr lang="en-US" sz="1800" dirty="0" smtClean="0"/>
              <a:t>map</a:t>
            </a:r>
            <a:r>
              <a:rPr lang="en-US" sz="1800" b="0" dirty="0" smtClean="0"/>
              <a:t>).   </a:t>
            </a:r>
          </a:p>
          <a:p>
            <a:pPr lvl="1"/>
            <a:r>
              <a:rPr lang="en-US" sz="1800" b="0" dirty="0" smtClean="0"/>
              <a:t>If the pieces are fixed-size (called </a:t>
            </a:r>
            <a:r>
              <a:rPr lang="en-US" sz="1800" dirty="0" smtClean="0"/>
              <a:t>pages</a:t>
            </a:r>
            <a:r>
              <a:rPr lang="en-US" sz="1800" b="0" dirty="0" smtClean="0"/>
              <a:t> or </a:t>
            </a:r>
            <a:r>
              <a:rPr lang="en-US" sz="1800" dirty="0" smtClean="0"/>
              <a:t>logical blocks</a:t>
            </a:r>
            <a:r>
              <a:rPr lang="en-US" sz="1800" b="0" dirty="0" smtClean="0"/>
              <a:t>), we can use </a:t>
            </a:r>
            <a:r>
              <a:rPr lang="en-US" sz="1800" dirty="0" smtClean="0"/>
              <a:t>fixed partitioning </a:t>
            </a:r>
            <a:r>
              <a:rPr lang="en-US" sz="1800" b="0" dirty="0" smtClean="0"/>
              <a:t>to allocate the underlying storage, which is efficient and trivial.</a:t>
            </a:r>
          </a:p>
          <a:p>
            <a:pPr lvl="1"/>
            <a:r>
              <a:rPr lang="en-US" sz="1800" b="0" dirty="0" smtClean="0"/>
              <a:t>With that solution, internal fragmentation is an issue, but only for small objects. (Why?)</a:t>
            </a:r>
          </a:p>
          <a:p>
            <a:r>
              <a:rPr lang="en-US" sz="2000" b="0" dirty="0"/>
              <a:t>That approach can work for VM </a:t>
            </a:r>
            <a:r>
              <a:rPr lang="en-US" sz="2000" dirty="0"/>
              <a:t>segments</a:t>
            </a:r>
            <a:r>
              <a:rPr lang="en-US" sz="2000" b="0" dirty="0"/>
              <a:t> </a:t>
            </a:r>
            <a:r>
              <a:rPr lang="en-US" sz="2000" b="0" dirty="0" smtClean="0"/>
              <a:t>too: we </a:t>
            </a:r>
            <a:r>
              <a:rPr lang="en-US" sz="2000" b="0" dirty="0"/>
              <a:t>have VM hardware to support </a:t>
            </a:r>
            <a:r>
              <a:rPr lang="en-US" sz="2000" b="0" dirty="0" smtClean="0"/>
              <a:t>it (since the 1970s).</a:t>
            </a:r>
            <a:endParaRPr lang="en-US" sz="2000" b="0" dirty="0"/>
          </a:p>
        </p:txBody>
      </p:sp>
    </p:spTree>
    <p:extLst>
      <p:ext uri="{BB962C8B-B14F-4D97-AF65-F5344CB8AC3E}">
        <p14:creationId xmlns:p14="http://schemas.microsoft.com/office/powerpoint/2010/main" val="165516105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files: </a:t>
            </a:r>
            <a:r>
              <a:rPr lang="en-US" dirty="0" err="1" smtClean="0"/>
              <a:t>inodes</a:t>
            </a:r>
            <a:endParaRPr lang="en-US" dirty="0"/>
          </a:p>
        </p:txBody>
      </p:sp>
      <p:sp>
        <p:nvSpPr>
          <p:cNvPr id="3" name="Content Placeholder 2"/>
          <p:cNvSpPr>
            <a:spLocks noGrp="1"/>
          </p:cNvSpPr>
          <p:nvPr>
            <p:ph idx="1"/>
          </p:nvPr>
        </p:nvSpPr>
        <p:spPr>
          <a:xfrm>
            <a:off x="457200" y="1600200"/>
            <a:ext cx="8226425" cy="4648200"/>
          </a:xfrm>
        </p:spPr>
        <p:txBody>
          <a:bodyPr/>
          <a:lstStyle/>
          <a:p>
            <a:r>
              <a:rPr lang="en-US" dirty="0" smtClean="0"/>
              <a:t>There are many many file system implementations.</a:t>
            </a:r>
          </a:p>
          <a:p>
            <a:r>
              <a:rPr lang="en-US" dirty="0" smtClean="0"/>
              <a:t>Most of them use a block map to represent each file.</a:t>
            </a:r>
          </a:p>
          <a:p>
            <a:r>
              <a:rPr lang="en-US" dirty="0" smtClean="0"/>
              <a:t>Each file is represented by a corresponding data object, which is the root of its block map, and holds other information about the file (the file’s “</a:t>
            </a:r>
            <a:r>
              <a:rPr lang="en-US" b="1" dirty="0" smtClean="0">
                <a:solidFill>
                  <a:srgbClr val="651222"/>
                </a:solidFill>
              </a:rPr>
              <a:t>metadata</a:t>
            </a:r>
            <a:r>
              <a:rPr lang="en-US" dirty="0" smtClean="0"/>
              <a:t>”).</a:t>
            </a:r>
          </a:p>
          <a:p>
            <a:r>
              <a:rPr lang="en-US" dirty="0" smtClean="0"/>
              <a:t>In classical Unix and many other systems, this per-file object is called an </a:t>
            </a:r>
            <a:r>
              <a:rPr lang="en-US" b="1" dirty="0" err="1" smtClean="0">
                <a:solidFill>
                  <a:srgbClr val="651222"/>
                </a:solidFill>
              </a:rPr>
              <a:t>inode</a:t>
            </a:r>
            <a:r>
              <a:rPr lang="en-US" dirty="0" smtClean="0"/>
              <a:t>.  (“index node”)</a:t>
            </a:r>
          </a:p>
          <a:p>
            <a:r>
              <a:rPr lang="en-US" dirty="0" smtClean="0"/>
              <a:t>The </a:t>
            </a:r>
            <a:r>
              <a:rPr lang="en-US" dirty="0" err="1" smtClean="0"/>
              <a:t>inode</a:t>
            </a:r>
            <a:r>
              <a:rPr lang="en-US" dirty="0" smtClean="0"/>
              <a:t> for a file is stored “on disk”: the OS/FS reads it in and keeps it in memory while the file is in active use.</a:t>
            </a:r>
          </a:p>
          <a:p>
            <a:r>
              <a:rPr lang="en-US" dirty="0" smtClean="0"/>
              <a:t>When a file is modified, the OS/FS writes any changes to its </a:t>
            </a:r>
            <a:r>
              <a:rPr lang="en-US" dirty="0" err="1" smtClean="0"/>
              <a:t>inode</a:t>
            </a:r>
            <a:r>
              <a:rPr lang="en-US" dirty="0"/>
              <a:t>/</a:t>
            </a:r>
            <a:r>
              <a:rPr lang="en-US" dirty="0" smtClean="0"/>
              <a:t>maps back to the disk. </a:t>
            </a:r>
            <a:endParaRPr lang="en-US" dirty="0"/>
          </a:p>
        </p:txBody>
      </p:sp>
    </p:spTree>
    <p:extLst>
      <p:ext uri="{BB962C8B-B14F-4D97-AF65-F5344CB8AC3E}">
        <p14:creationId xmlns:p14="http://schemas.microsoft.com/office/powerpoint/2010/main" val="19819675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2"/>
          <p:cNvSpPr>
            <a:spLocks noChangeArrowheads="1"/>
          </p:cNvSpPr>
          <p:nvPr/>
        </p:nvSpPr>
        <p:spPr bwMode="auto">
          <a:xfrm>
            <a:off x="2743200" y="2492375"/>
            <a:ext cx="2514600" cy="2895600"/>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74754" name="Title 1"/>
          <p:cNvSpPr>
            <a:spLocks noGrp="1"/>
          </p:cNvSpPr>
          <p:nvPr>
            <p:ph type="title"/>
          </p:nvPr>
        </p:nvSpPr>
        <p:spPr/>
        <p:txBody>
          <a:bodyPr/>
          <a:lstStyle/>
          <a:p>
            <a:r>
              <a:rPr lang="en-US">
                <a:latin typeface="Arial" charset="0"/>
                <a:ea typeface="ＭＳ Ｐゴシック" charset="0"/>
              </a:rPr>
              <a:t>Inodes</a:t>
            </a:r>
          </a:p>
        </p:txBody>
      </p:sp>
      <p:sp>
        <p:nvSpPr>
          <p:cNvPr id="41994" name="Text Box 56"/>
          <p:cNvSpPr txBox="1">
            <a:spLocks noChangeArrowheads="1"/>
          </p:cNvSpPr>
          <p:nvPr/>
        </p:nvSpPr>
        <p:spPr bwMode="auto">
          <a:xfrm>
            <a:off x="2514600" y="4953000"/>
            <a:ext cx="123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err="1" smtClean="0">
                <a:solidFill>
                  <a:srgbClr val="000000"/>
                </a:solidFill>
                <a:latin typeface="Arial"/>
              </a:rPr>
              <a:t>inode</a:t>
            </a:r>
            <a:endParaRPr lang="en-US" sz="2000" b="1" dirty="0">
              <a:solidFill>
                <a:srgbClr val="000000"/>
              </a:solidFill>
              <a:latin typeface="Arial"/>
            </a:endParaRPr>
          </a:p>
        </p:txBody>
      </p:sp>
      <p:sp>
        <p:nvSpPr>
          <p:cNvPr id="74756" name="Text Box 57"/>
          <p:cNvSpPr txBox="1">
            <a:spLocks noChangeArrowheads="1"/>
          </p:cNvSpPr>
          <p:nvPr/>
        </p:nvSpPr>
        <p:spPr bwMode="auto">
          <a:xfrm>
            <a:off x="228600" y="5629275"/>
            <a:ext cx="6172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An </a:t>
            </a:r>
            <a:r>
              <a:rPr lang="en-US" sz="1800" b="1" dirty="0" err="1">
                <a:solidFill>
                  <a:srgbClr val="003367"/>
                </a:solidFill>
                <a:cs typeface="Arial" charset="0"/>
              </a:rPr>
              <a:t>inode</a:t>
            </a:r>
            <a:r>
              <a:rPr lang="en-US" sz="1800" b="1" dirty="0">
                <a:solidFill>
                  <a:srgbClr val="003367"/>
                </a:solidFill>
                <a:cs typeface="Arial" charset="0"/>
              </a:rPr>
              <a:t> could be “anywhere” on disk.  </a:t>
            </a:r>
            <a:r>
              <a:rPr lang="en-US" sz="1800" dirty="0">
                <a:solidFill>
                  <a:srgbClr val="003367"/>
                </a:solidFill>
                <a:cs typeface="Arial" charset="0"/>
              </a:rPr>
              <a:t>How to find the </a:t>
            </a:r>
            <a:r>
              <a:rPr lang="en-US" sz="1800" dirty="0" err="1">
                <a:solidFill>
                  <a:srgbClr val="003367"/>
                </a:solidFill>
                <a:cs typeface="Arial" charset="0"/>
              </a:rPr>
              <a:t>inode</a:t>
            </a:r>
            <a:r>
              <a:rPr lang="en-US" sz="1800" dirty="0">
                <a:solidFill>
                  <a:srgbClr val="003367"/>
                </a:solidFill>
                <a:cs typeface="Arial" charset="0"/>
              </a:rPr>
              <a:t> for a given file?  </a:t>
            </a:r>
            <a:r>
              <a:rPr lang="en-US" sz="1800" b="1" dirty="0" smtClean="0">
                <a:solidFill>
                  <a:srgbClr val="003367"/>
                </a:solidFill>
                <a:cs typeface="Arial" charset="0"/>
              </a:rPr>
              <a:t>Assume</a:t>
            </a:r>
            <a:r>
              <a:rPr lang="en-US" sz="1800" dirty="0" smtClean="0">
                <a:solidFill>
                  <a:srgbClr val="003367"/>
                </a:solidFill>
                <a:cs typeface="Arial" charset="0"/>
              </a:rPr>
              <a:t>: </a:t>
            </a:r>
            <a:r>
              <a:rPr lang="en-US" sz="1800" dirty="0" err="1" smtClean="0">
                <a:solidFill>
                  <a:srgbClr val="003367"/>
                </a:solidFill>
                <a:cs typeface="Arial" charset="0"/>
              </a:rPr>
              <a:t>inodes</a:t>
            </a:r>
            <a:r>
              <a:rPr lang="en-US" sz="1800" dirty="0" smtClean="0">
                <a:solidFill>
                  <a:srgbClr val="003367"/>
                </a:solidFill>
                <a:cs typeface="Arial" charset="0"/>
              </a:rPr>
              <a:t> </a:t>
            </a:r>
            <a:r>
              <a:rPr lang="en-US" sz="1800" dirty="0">
                <a:solidFill>
                  <a:srgbClr val="003367"/>
                </a:solidFill>
                <a:cs typeface="Arial" charset="0"/>
              </a:rPr>
              <a:t>are uniquely numbered: we can find an </a:t>
            </a:r>
            <a:r>
              <a:rPr lang="en-US" sz="1800" dirty="0" err="1">
                <a:solidFill>
                  <a:srgbClr val="003367"/>
                </a:solidFill>
                <a:cs typeface="Arial" charset="0"/>
              </a:rPr>
              <a:t>inode</a:t>
            </a:r>
            <a:r>
              <a:rPr lang="en-US" sz="1800" dirty="0">
                <a:solidFill>
                  <a:srgbClr val="003367"/>
                </a:solidFill>
                <a:cs typeface="Arial" charset="0"/>
              </a:rPr>
              <a:t> from its number.</a:t>
            </a:r>
          </a:p>
        </p:txBody>
      </p:sp>
      <p:sp>
        <p:nvSpPr>
          <p:cNvPr id="60421" name="Text Box 57"/>
          <p:cNvSpPr txBox="1">
            <a:spLocks noChangeArrowheads="1"/>
          </p:cNvSpPr>
          <p:nvPr/>
        </p:nvSpPr>
        <p:spPr bwMode="auto">
          <a:xfrm>
            <a:off x="152400" y="2514600"/>
            <a:ext cx="2514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defRPr/>
            </a:pPr>
            <a:r>
              <a:rPr lang="en-US" sz="1800" b="1" dirty="0">
                <a:solidFill>
                  <a:srgbClr val="003367"/>
                </a:solidFill>
                <a:cs typeface="Arial" charset="0"/>
              </a:rPr>
              <a:t>A fixed-size </a:t>
            </a:r>
            <a:r>
              <a:rPr lang="en-US" sz="1800" b="1" dirty="0" err="1">
                <a:solidFill>
                  <a:srgbClr val="003367"/>
                </a:solidFill>
                <a:cs typeface="Arial" charset="0"/>
              </a:rPr>
              <a:t>inode</a:t>
            </a:r>
            <a:r>
              <a:rPr lang="en-US" sz="1800" b="1" dirty="0">
                <a:solidFill>
                  <a:srgbClr val="003367"/>
                </a:solidFill>
                <a:cs typeface="Arial" charset="0"/>
              </a:rPr>
              <a:t> has a fixed-size block map.</a:t>
            </a:r>
          </a:p>
          <a:p>
            <a:pPr defTabSz="914400" eaLnBrk="1" hangingPunct="1">
              <a:defRPr/>
            </a:pPr>
            <a:endParaRPr lang="en-US" sz="1800" b="1" dirty="0">
              <a:solidFill>
                <a:srgbClr val="003367"/>
              </a:solidFill>
              <a:cs typeface="Arial" charset="0"/>
            </a:endParaRPr>
          </a:p>
          <a:p>
            <a:pPr defTabSz="914400" eaLnBrk="1" hangingPunct="1">
              <a:defRPr/>
            </a:pPr>
            <a:r>
              <a:rPr lang="en-US" sz="1800" dirty="0">
                <a:solidFill>
                  <a:srgbClr val="B5B5B5">
                    <a:lumMod val="50000"/>
                  </a:srgbClr>
                </a:solidFill>
                <a:cs typeface="Arial" charset="0"/>
              </a:rPr>
              <a:t>How to represent large files that have more logical blocks than can fit in the </a:t>
            </a:r>
            <a:r>
              <a:rPr lang="en-US" sz="1800" dirty="0" err="1">
                <a:solidFill>
                  <a:srgbClr val="B5B5B5">
                    <a:lumMod val="50000"/>
                  </a:srgbClr>
                </a:solidFill>
                <a:cs typeface="Arial" charset="0"/>
              </a:rPr>
              <a:t>inode’s</a:t>
            </a:r>
            <a:r>
              <a:rPr lang="en-US" sz="1800" dirty="0">
                <a:solidFill>
                  <a:srgbClr val="B5B5B5">
                    <a:lumMod val="50000"/>
                  </a:srgbClr>
                </a:solidFill>
                <a:cs typeface="Arial" charset="0"/>
              </a:rPr>
              <a:t> map?</a:t>
            </a:r>
          </a:p>
        </p:txBody>
      </p:sp>
      <p:sp>
        <p:nvSpPr>
          <p:cNvPr id="28" name="Text Box 56"/>
          <p:cNvSpPr txBox="1">
            <a:spLocks noChangeArrowheads="1"/>
          </p:cNvSpPr>
          <p:nvPr/>
        </p:nvSpPr>
        <p:spPr bwMode="auto">
          <a:xfrm>
            <a:off x="2895600" y="3841750"/>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Arial"/>
              </a:rPr>
              <a:t>block map</a:t>
            </a:r>
            <a:endParaRPr lang="en-US" b="1" dirty="0">
              <a:solidFill>
                <a:srgbClr val="000000"/>
              </a:solidFill>
              <a:latin typeface="Arial"/>
            </a:endParaRPr>
          </a:p>
        </p:txBody>
      </p:sp>
      <p:sp>
        <p:nvSpPr>
          <p:cNvPr id="74759" name="Oval 24"/>
          <p:cNvSpPr>
            <a:spLocks noChangeArrowheads="1"/>
          </p:cNvSpPr>
          <p:nvPr/>
        </p:nvSpPr>
        <p:spPr bwMode="auto">
          <a:xfrm>
            <a:off x="4446588" y="3408363"/>
            <a:ext cx="330200" cy="338137"/>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74760" name="Oval 25"/>
          <p:cNvSpPr>
            <a:spLocks noChangeArrowheads="1"/>
          </p:cNvSpPr>
          <p:nvPr/>
        </p:nvSpPr>
        <p:spPr bwMode="auto">
          <a:xfrm>
            <a:off x="4446588" y="4092575"/>
            <a:ext cx="330200" cy="339725"/>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74761" name="Oval 26"/>
          <p:cNvSpPr>
            <a:spLocks noChangeArrowheads="1"/>
          </p:cNvSpPr>
          <p:nvPr/>
        </p:nvSpPr>
        <p:spPr bwMode="auto">
          <a:xfrm>
            <a:off x="4446588" y="4778375"/>
            <a:ext cx="330200" cy="339725"/>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74762" name="Rectangle 27"/>
          <p:cNvSpPr>
            <a:spLocks noChangeArrowheads="1"/>
          </p:cNvSpPr>
          <p:nvPr/>
        </p:nvSpPr>
        <p:spPr bwMode="auto">
          <a:xfrm>
            <a:off x="6432550" y="2873375"/>
            <a:ext cx="992188" cy="862013"/>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74763" name="Rectangle 28"/>
          <p:cNvSpPr>
            <a:spLocks noChangeArrowheads="1"/>
          </p:cNvSpPr>
          <p:nvPr/>
        </p:nvSpPr>
        <p:spPr bwMode="auto">
          <a:xfrm>
            <a:off x="6432550" y="3819525"/>
            <a:ext cx="992188" cy="860425"/>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74764" name="Rectangle 29"/>
          <p:cNvSpPr>
            <a:spLocks noChangeArrowheads="1"/>
          </p:cNvSpPr>
          <p:nvPr/>
        </p:nvSpPr>
        <p:spPr bwMode="auto">
          <a:xfrm>
            <a:off x="6432550" y="4756150"/>
            <a:ext cx="992188" cy="860425"/>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a:solidFill>
                <a:srgbClr val="000000"/>
              </a:solidFill>
            </a:endParaRPr>
          </a:p>
        </p:txBody>
      </p:sp>
      <p:cxnSp>
        <p:nvCxnSpPr>
          <p:cNvPr id="74765" name="AutoShape 30"/>
          <p:cNvCxnSpPr>
            <a:cxnSpLocks noChangeShapeType="1"/>
            <a:stCxn id="74759" idx="6"/>
            <a:endCxn id="74762" idx="1"/>
          </p:cNvCxnSpPr>
          <p:nvPr/>
        </p:nvCxnSpPr>
        <p:spPr bwMode="auto">
          <a:xfrm flipV="1">
            <a:off x="4776788" y="3303588"/>
            <a:ext cx="1655762" cy="274637"/>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6" name="AutoShape 31"/>
          <p:cNvCxnSpPr>
            <a:cxnSpLocks noChangeShapeType="1"/>
            <a:stCxn id="74760" idx="6"/>
            <a:endCxn id="74763" idx="1"/>
          </p:cNvCxnSpPr>
          <p:nvPr/>
        </p:nvCxnSpPr>
        <p:spPr bwMode="auto">
          <a:xfrm flipV="1">
            <a:off x="4776788" y="4249738"/>
            <a:ext cx="1655762" cy="12700"/>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7" name="AutoShape 32"/>
          <p:cNvCxnSpPr>
            <a:cxnSpLocks noChangeShapeType="1"/>
            <a:stCxn id="74761" idx="6"/>
            <a:endCxn id="74764" idx="1"/>
          </p:cNvCxnSpPr>
          <p:nvPr/>
        </p:nvCxnSpPr>
        <p:spPr bwMode="auto">
          <a:xfrm>
            <a:off x="4776788" y="4948238"/>
            <a:ext cx="1655762" cy="238125"/>
          </a:xfrm>
          <a:prstGeom prst="straightConnector1">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68" name="Text Box 11"/>
          <p:cNvSpPr txBox="1">
            <a:spLocks noChangeArrowheads="1"/>
          </p:cNvSpPr>
          <p:nvPr/>
        </p:nvSpPr>
        <p:spPr bwMode="auto">
          <a:xfrm>
            <a:off x="6478588" y="2873375"/>
            <a:ext cx="1066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Once upo</a:t>
            </a:r>
          </a:p>
          <a:p>
            <a:pPr defTabSz="914400"/>
            <a:r>
              <a:rPr lang="en-US" sz="1600" b="1" i="1">
                <a:solidFill>
                  <a:srgbClr val="000000"/>
                </a:solidFill>
                <a:latin typeface="Times New Roman" charset="0"/>
              </a:rPr>
              <a:t>n a time</a:t>
            </a:r>
          </a:p>
          <a:p>
            <a:pPr defTabSz="914400"/>
            <a:r>
              <a:rPr lang="en-US" sz="1600" b="1" i="1">
                <a:solidFill>
                  <a:srgbClr val="009999"/>
                </a:solidFill>
                <a:latin typeface="Times New Roman" charset="0"/>
              </a:rPr>
              <a:t>/n</a:t>
            </a:r>
            <a:r>
              <a:rPr lang="en-US" sz="1600" b="1" i="1">
                <a:solidFill>
                  <a:srgbClr val="000000"/>
                </a:solidFill>
                <a:latin typeface="Times New Roman" charset="0"/>
              </a:rPr>
              <a:t>in a l</a:t>
            </a:r>
            <a:endParaRPr lang="en-US" sz="1600">
              <a:solidFill>
                <a:srgbClr val="000000"/>
              </a:solidFill>
              <a:latin typeface="Times New Roman" charset="0"/>
            </a:endParaRPr>
          </a:p>
        </p:txBody>
      </p:sp>
      <p:sp>
        <p:nvSpPr>
          <p:cNvPr id="74769" name="Text Box 12"/>
          <p:cNvSpPr txBox="1">
            <a:spLocks noChangeArrowheads="1"/>
          </p:cNvSpPr>
          <p:nvPr/>
        </p:nvSpPr>
        <p:spPr bwMode="auto">
          <a:xfrm>
            <a:off x="6419850" y="3787775"/>
            <a:ext cx="1200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and far </a:t>
            </a:r>
          </a:p>
          <a:p>
            <a:pPr defTabSz="914400"/>
            <a:r>
              <a:rPr lang="en-US" sz="1600" b="1" i="1">
                <a:solidFill>
                  <a:srgbClr val="000000"/>
                </a:solidFill>
                <a:latin typeface="Times New Roman" charset="0"/>
              </a:rPr>
              <a:t>far away</a:t>
            </a:r>
          </a:p>
          <a:p>
            <a:pPr defTabSz="914400"/>
            <a:r>
              <a:rPr lang="en-US" sz="1600" b="1" i="1">
                <a:solidFill>
                  <a:srgbClr val="000000"/>
                </a:solidFill>
                <a:latin typeface="Times New Roman" charset="0"/>
              </a:rPr>
              <a:t>,</a:t>
            </a:r>
            <a:r>
              <a:rPr lang="en-US" sz="1600" b="1" i="1">
                <a:solidFill>
                  <a:srgbClr val="009999"/>
                </a:solidFill>
                <a:latin typeface="Times New Roman" charset="0"/>
              </a:rPr>
              <a:t>/n</a:t>
            </a:r>
            <a:r>
              <a:rPr lang="en-US" sz="1600" b="1" i="1">
                <a:solidFill>
                  <a:srgbClr val="000000"/>
                </a:solidFill>
                <a:latin typeface="Times New Roman" charset="0"/>
              </a:rPr>
              <a:t>lived t</a:t>
            </a:r>
            <a:endParaRPr lang="en-US" sz="1600">
              <a:solidFill>
                <a:srgbClr val="000000"/>
              </a:solidFill>
              <a:latin typeface="Times New Roman" charset="0"/>
            </a:endParaRPr>
          </a:p>
        </p:txBody>
      </p:sp>
      <p:sp>
        <p:nvSpPr>
          <p:cNvPr id="74770" name="Text Box 13"/>
          <p:cNvSpPr txBox="1">
            <a:spLocks noChangeArrowheads="1"/>
          </p:cNvSpPr>
          <p:nvPr/>
        </p:nvSpPr>
        <p:spPr bwMode="auto">
          <a:xfrm>
            <a:off x="6496050" y="4791075"/>
            <a:ext cx="12001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600" b="1" i="1">
                <a:solidFill>
                  <a:srgbClr val="000000"/>
                </a:solidFill>
                <a:latin typeface="Times New Roman" charset="0"/>
              </a:rPr>
              <a:t>he wise  and sage</a:t>
            </a:r>
          </a:p>
          <a:p>
            <a:pPr defTabSz="914400"/>
            <a:r>
              <a:rPr lang="en-US" sz="1600" b="1" i="1">
                <a:solidFill>
                  <a:srgbClr val="000000"/>
                </a:solidFill>
                <a:latin typeface="Times New Roman" charset="0"/>
              </a:rPr>
              <a:t>wizard.</a:t>
            </a:r>
            <a:endParaRPr lang="en-US" sz="1600">
              <a:solidFill>
                <a:srgbClr val="000000"/>
              </a:solidFill>
              <a:latin typeface="Times New Roman" charset="0"/>
            </a:endParaRPr>
          </a:p>
        </p:txBody>
      </p:sp>
      <p:grpSp>
        <p:nvGrpSpPr>
          <p:cNvPr id="74771" name="Group 20"/>
          <p:cNvGrpSpPr>
            <a:grpSpLocks/>
          </p:cNvGrpSpPr>
          <p:nvPr/>
        </p:nvGrpSpPr>
        <p:grpSpPr bwMode="auto">
          <a:xfrm>
            <a:off x="4267200" y="2644775"/>
            <a:ext cx="735013" cy="2601913"/>
            <a:chOff x="4114800" y="1905000"/>
            <a:chExt cx="993775" cy="3516193"/>
          </a:xfrm>
        </p:grpSpPr>
        <p:grpSp>
          <p:nvGrpSpPr>
            <p:cNvPr id="74776" name="Group 20"/>
            <p:cNvGrpSpPr>
              <a:grpSpLocks/>
            </p:cNvGrpSpPr>
            <p:nvPr/>
          </p:nvGrpSpPr>
          <p:grpSpPr bwMode="auto">
            <a:xfrm>
              <a:off x="4114800" y="2710320"/>
              <a:ext cx="992981" cy="2710873"/>
              <a:chOff x="1296" y="1680"/>
              <a:chExt cx="144" cy="384"/>
            </a:xfrm>
          </p:grpSpPr>
          <p:sp>
            <p:nvSpPr>
              <p:cNvPr id="74778" name="Rectangle 21"/>
              <p:cNvSpPr>
                <a:spLocks noChangeArrowheads="1"/>
              </p:cNvSpPr>
              <p:nvPr/>
            </p:nvSpPr>
            <p:spPr bwMode="auto">
              <a:xfrm>
                <a:off x="1296" y="1680"/>
                <a:ext cx="144" cy="384"/>
              </a:xfrm>
              <a:prstGeom prst="rect">
                <a:avLst/>
              </a:prstGeom>
              <a:noFill/>
              <a:ln w="15875">
                <a:solidFill>
                  <a:srgbClr val="3333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pPr defTabSz="914400"/>
                <a:endParaRPr lang="en-US" sz="1800">
                  <a:solidFill>
                    <a:srgbClr val="000000"/>
                  </a:solidFill>
                </a:endParaRPr>
              </a:p>
            </p:txBody>
          </p:sp>
          <p:sp>
            <p:nvSpPr>
              <p:cNvPr id="74779"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37305A"/>
                  </a:solidFill>
                </a:endParaRPr>
              </a:p>
            </p:txBody>
          </p:sp>
          <p:sp>
            <p:nvSpPr>
              <p:cNvPr id="74780"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srgbClr val="37305A"/>
                  </a:solidFill>
                </a:endParaRPr>
              </a:p>
            </p:txBody>
          </p:sp>
        </p:grpSp>
        <p:sp>
          <p:nvSpPr>
            <p:cNvPr id="74777" name="Rectangle 44"/>
            <p:cNvSpPr>
              <a:spLocks noChangeArrowheads="1"/>
            </p:cNvSpPr>
            <p:nvPr/>
          </p:nvSpPr>
          <p:spPr bwMode="auto">
            <a:xfrm>
              <a:off x="4114800" y="1905000"/>
              <a:ext cx="993775" cy="804863"/>
            </a:xfrm>
            <a:prstGeom prst="rect">
              <a:avLst/>
            </a:prstGeom>
            <a:solidFill>
              <a:schemeClr val="accent1"/>
            </a:solidFill>
            <a:ln w="19050">
              <a:solidFill>
                <a:schemeClr val="tx1"/>
              </a:solidFill>
              <a:miter lim="800000"/>
              <a:headEnd/>
              <a:tailEnd/>
            </a:ln>
          </p:spPr>
          <p:txBody>
            <a:bodyPr wrap="none" anchor="ctr"/>
            <a:lstStyle/>
            <a:p>
              <a:pPr defTabSz="914400"/>
              <a:endParaRPr lang="en-US" sz="1800">
                <a:solidFill>
                  <a:srgbClr val="000000"/>
                </a:solidFill>
              </a:endParaRPr>
            </a:p>
          </p:txBody>
        </p:sp>
      </p:grpSp>
      <p:sp>
        <p:nvSpPr>
          <p:cNvPr id="78" name="Text Box 56"/>
          <p:cNvSpPr txBox="1">
            <a:spLocks noChangeArrowheads="1"/>
          </p:cNvSpPr>
          <p:nvPr/>
        </p:nvSpPr>
        <p:spPr bwMode="auto">
          <a:xfrm>
            <a:off x="2743200" y="2701925"/>
            <a:ext cx="1447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Arial"/>
              </a:rPr>
              <a:t>attributes</a:t>
            </a:r>
          </a:p>
          <a:p>
            <a:pPr defTabSz="914400">
              <a:defRPr/>
            </a:pPr>
            <a:endParaRPr lang="en-US" sz="2000" b="1" dirty="0" smtClean="0">
              <a:solidFill>
                <a:srgbClr val="000000"/>
              </a:solidFill>
              <a:latin typeface="Arial"/>
            </a:endParaRPr>
          </a:p>
          <a:p>
            <a:pPr defTabSz="914400">
              <a:defRPr/>
            </a:pPr>
            <a:endParaRPr lang="en-US" b="1" dirty="0">
              <a:solidFill>
                <a:srgbClr val="000000"/>
              </a:solidFill>
              <a:latin typeface="Arial"/>
            </a:endParaRPr>
          </a:p>
        </p:txBody>
      </p:sp>
      <p:sp>
        <p:nvSpPr>
          <p:cNvPr id="74773" name="Left Brace 21"/>
          <p:cNvSpPr>
            <a:spLocks/>
          </p:cNvSpPr>
          <p:nvPr/>
        </p:nvSpPr>
        <p:spPr bwMode="auto">
          <a:xfrm>
            <a:off x="3962400" y="3254375"/>
            <a:ext cx="152400" cy="1905000"/>
          </a:xfrm>
          <a:prstGeom prst="leftBrace">
            <a:avLst>
              <a:gd name="adj1" fmla="val 833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84" name="Text Box 56"/>
          <p:cNvSpPr txBox="1">
            <a:spLocks noChangeArrowheads="1"/>
          </p:cNvSpPr>
          <p:nvPr/>
        </p:nvSpPr>
        <p:spPr bwMode="auto">
          <a:xfrm>
            <a:off x="6324600" y="5616575"/>
            <a:ext cx="1238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defRPr/>
            </a:pPr>
            <a:r>
              <a:rPr lang="en-US" sz="2000" b="1" dirty="0" smtClean="0">
                <a:solidFill>
                  <a:srgbClr val="000000"/>
                </a:solidFill>
                <a:latin typeface="Arial"/>
              </a:rPr>
              <a:t>data blocks on disk</a:t>
            </a:r>
            <a:endParaRPr lang="en-US" sz="2000" b="1" dirty="0">
              <a:solidFill>
                <a:srgbClr val="000000"/>
              </a:solidFill>
              <a:latin typeface="Arial"/>
            </a:endParaRPr>
          </a:p>
        </p:txBody>
      </p:sp>
      <p:sp>
        <p:nvSpPr>
          <p:cNvPr id="74775" name="Text Box 57"/>
          <p:cNvSpPr txBox="1">
            <a:spLocks noChangeArrowheads="1"/>
          </p:cNvSpPr>
          <p:nvPr/>
        </p:nvSpPr>
        <p:spPr bwMode="auto">
          <a:xfrm>
            <a:off x="228600" y="15240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b="1" dirty="0">
                <a:solidFill>
                  <a:srgbClr val="003367"/>
                </a:solidFill>
                <a:cs typeface="Arial" charset="0"/>
              </a:rPr>
              <a:t>A file’s data blocks could be “anywhere” on disk.  </a:t>
            </a:r>
            <a:r>
              <a:rPr lang="en-US" sz="1800" dirty="0">
                <a:solidFill>
                  <a:srgbClr val="003367"/>
                </a:solidFill>
                <a:cs typeface="Arial" charset="0"/>
              </a:rPr>
              <a:t>The file’s </a:t>
            </a:r>
            <a:r>
              <a:rPr lang="en-US" sz="1800" b="1" dirty="0" err="1">
                <a:solidFill>
                  <a:srgbClr val="651222"/>
                </a:solidFill>
                <a:cs typeface="Arial" charset="0"/>
              </a:rPr>
              <a:t>inode</a:t>
            </a:r>
            <a:r>
              <a:rPr lang="en-US" sz="1800" dirty="0">
                <a:solidFill>
                  <a:srgbClr val="651222"/>
                </a:solidFill>
                <a:cs typeface="Arial" charset="0"/>
              </a:rPr>
              <a:t> </a:t>
            </a:r>
            <a:r>
              <a:rPr lang="en-US" sz="1800" dirty="0">
                <a:solidFill>
                  <a:srgbClr val="003367"/>
                </a:solidFill>
                <a:cs typeface="Arial" charset="0"/>
              </a:rPr>
              <a:t>maps them</a:t>
            </a:r>
            <a:r>
              <a:rPr lang="en-US" sz="1800" dirty="0" smtClean="0">
                <a:solidFill>
                  <a:srgbClr val="003367"/>
                </a:solidFill>
                <a:cs typeface="Arial" charset="0"/>
              </a:rPr>
              <a:t>.  Each entry of the map gives the disk location for the corresponding logical block.</a:t>
            </a:r>
            <a:endParaRPr lang="en-US" sz="1800" dirty="0">
              <a:solidFill>
                <a:srgbClr val="003367"/>
              </a:solidFill>
              <a:cs typeface="Arial" charset="0"/>
            </a:endParaRPr>
          </a:p>
        </p:txBody>
      </p:sp>
    </p:spTree>
    <p:extLst>
      <p:ext uri="{BB962C8B-B14F-4D97-AF65-F5344CB8AC3E}">
        <p14:creationId xmlns:p14="http://schemas.microsoft.com/office/powerpoint/2010/main" val="13103356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498475" y="2731671"/>
            <a:ext cx="8264525" cy="4016375"/>
          </a:xfrm>
          <a:prstGeom prst="rect">
            <a:avLst/>
          </a:prstGeom>
          <a:solidFill>
            <a:srgbClr val="FFFF99"/>
          </a:solidFill>
          <a:ln w="12700">
            <a:solidFill>
              <a:schemeClr val="tx1"/>
            </a:solidFill>
            <a:miter lim="800000"/>
            <a:headEnd/>
            <a:tailEnd/>
          </a:ln>
        </p:spPr>
        <p:txBody>
          <a:bodyPr wrap="none">
            <a:spAutoFit/>
          </a:bodyPr>
          <a:lstStyle/>
          <a:p>
            <a:r>
              <a:rPr lang="en-US" sz="1600" dirty="0">
                <a:solidFill>
                  <a:srgbClr val="37305A"/>
                </a:solidFill>
                <a:latin typeface="Courier New" charset="0"/>
              </a:rPr>
              <a:t>/* Metadata returned by the stat and </a:t>
            </a:r>
            <a:r>
              <a:rPr lang="en-US" sz="1600" dirty="0" err="1">
                <a:solidFill>
                  <a:srgbClr val="37305A"/>
                </a:solidFill>
                <a:latin typeface="Courier New" charset="0"/>
              </a:rPr>
              <a:t>fstat</a:t>
            </a:r>
            <a:r>
              <a:rPr lang="en-US" sz="1600" dirty="0">
                <a:solidFill>
                  <a:srgbClr val="37305A"/>
                </a:solidFill>
                <a:latin typeface="Courier New" charset="0"/>
              </a:rPr>
              <a:t> functions */</a:t>
            </a:r>
          </a:p>
          <a:p>
            <a:r>
              <a:rPr lang="en-US" sz="1600" dirty="0" err="1">
                <a:solidFill>
                  <a:srgbClr val="37305A"/>
                </a:solidFill>
                <a:latin typeface="Courier New" charset="0"/>
              </a:rPr>
              <a:t>struct</a:t>
            </a:r>
            <a:r>
              <a:rPr lang="en-US" sz="1600" dirty="0">
                <a:solidFill>
                  <a:srgbClr val="37305A"/>
                </a:solidFill>
                <a:latin typeface="Courier New" charset="0"/>
              </a:rPr>
              <a:t> stat {</a:t>
            </a:r>
          </a:p>
          <a:p>
            <a:r>
              <a:rPr lang="en-US" sz="1600" dirty="0">
                <a:solidFill>
                  <a:srgbClr val="37305A"/>
                </a:solidFill>
                <a:latin typeface="Courier New" charset="0"/>
              </a:rPr>
              <a:t>    </a:t>
            </a:r>
            <a:r>
              <a:rPr lang="en-US" sz="1600" dirty="0" err="1">
                <a:solidFill>
                  <a:srgbClr val="37305A"/>
                </a:solidFill>
                <a:latin typeface="Courier New" charset="0"/>
              </a:rPr>
              <a:t>dev_t</a:t>
            </a:r>
            <a:r>
              <a:rPr lang="en-US" sz="1600" dirty="0">
                <a:solidFill>
                  <a:srgbClr val="37305A"/>
                </a:solidFill>
                <a:latin typeface="Courier New" charset="0"/>
              </a:rPr>
              <a:t>         </a:t>
            </a:r>
            <a:r>
              <a:rPr lang="en-US" sz="1600" dirty="0" err="1">
                <a:solidFill>
                  <a:srgbClr val="37305A"/>
                </a:solidFill>
                <a:latin typeface="Courier New" charset="0"/>
              </a:rPr>
              <a:t>st_dev</a:t>
            </a:r>
            <a:r>
              <a:rPr lang="en-US" sz="1600" dirty="0">
                <a:solidFill>
                  <a:srgbClr val="37305A"/>
                </a:solidFill>
                <a:latin typeface="Courier New" charset="0"/>
              </a:rPr>
              <a:t>;      /* device */</a:t>
            </a:r>
          </a:p>
          <a:p>
            <a:r>
              <a:rPr lang="en-US" sz="1600" dirty="0">
                <a:solidFill>
                  <a:srgbClr val="37305A"/>
                </a:solidFill>
                <a:latin typeface="Courier New" charset="0"/>
              </a:rPr>
              <a:t>    </a:t>
            </a:r>
            <a:r>
              <a:rPr lang="en-US" sz="1600" dirty="0" err="1">
                <a:solidFill>
                  <a:srgbClr val="37305A"/>
                </a:solidFill>
                <a:latin typeface="Courier New" charset="0"/>
              </a:rPr>
              <a:t>ino_t</a:t>
            </a:r>
            <a:r>
              <a:rPr lang="en-US" sz="1600" dirty="0">
                <a:solidFill>
                  <a:srgbClr val="37305A"/>
                </a:solidFill>
                <a:latin typeface="Courier New" charset="0"/>
              </a:rPr>
              <a:t>         </a:t>
            </a:r>
            <a:r>
              <a:rPr lang="en-US" sz="1600" dirty="0" err="1">
                <a:solidFill>
                  <a:srgbClr val="37305A"/>
                </a:solidFill>
                <a:latin typeface="Courier New" charset="0"/>
              </a:rPr>
              <a:t>st_ino</a:t>
            </a:r>
            <a:r>
              <a:rPr lang="en-US" sz="1600" dirty="0">
                <a:solidFill>
                  <a:srgbClr val="37305A"/>
                </a:solidFill>
                <a:latin typeface="Courier New" charset="0"/>
              </a:rPr>
              <a:t>;      /* </a:t>
            </a:r>
            <a:r>
              <a:rPr lang="en-US" sz="1600" dirty="0" err="1">
                <a:solidFill>
                  <a:srgbClr val="37305A"/>
                </a:solidFill>
                <a:latin typeface="Courier New" charset="0"/>
              </a:rPr>
              <a:t>inode</a:t>
            </a:r>
            <a:r>
              <a:rPr lang="en-US" sz="1600" dirty="0">
                <a:solidFill>
                  <a:srgbClr val="37305A"/>
                </a:solidFill>
                <a:latin typeface="Courier New" charset="0"/>
              </a:rPr>
              <a:t> */</a:t>
            </a:r>
          </a:p>
          <a:p>
            <a:r>
              <a:rPr lang="en-US" sz="1600" dirty="0">
                <a:solidFill>
                  <a:srgbClr val="37305A"/>
                </a:solidFill>
                <a:latin typeface="Courier New" charset="0"/>
              </a:rPr>
              <a:t>    </a:t>
            </a:r>
            <a:r>
              <a:rPr lang="en-US" sz="1600" dirty="0" err="1">
                <a:solidFill>
                  <a:srgbClr val="37305A"/>
                </a:solidFill>
                <a:latin typeface="Courier New" charset="0"/>
              </a:rPr>
              <a:t>mode_t</a:t>
            </a:r>
            <a:r>
              <a:rPr lang="en-US" sz="1600" dirty="0">
                <a:solidFill>
                  <a:srgbClr val="37305A"/>
                </a:solidFill>
                <a:latin typeface="Courier New" charset="0"/>
              </a:rPr>
              <a:t>        </a:t>
            </a:r>
            <a:r>
              <a:rPr lang="en-US" sz="1600" dirty="0" err="1">
                <a:solidFill>
                  <a:srgbClr val="37305A"/>
                </a:solidFill>
                <a:latin typeface="Courier New" charset="0"/>
              </a:rPr>
              <a:t>st_mode</a:t>
            </a:r>
            <a:r>
              <a:rPr lang="en-US" sz="1600" dirty="0">
                <a:solidFill>
                  <a:srgbClr val="37305A"/>
                </a:solidFill>
                <a:latin typeface="Courier New" charset="0"/>
              </a:rPr>
              <a:t>;     /* protection and file type */</a:t>
            </a:r>
          </a:p>
          <a:p>
            <a:r>
              <a:rPr lang="en-US" sz="1600" dirty="0">
                <a:solidFill>
                  <a:srgbClr val="37305A"/>
                </a:solidFill>
                <a:latin typeface="Courier New" charset="0"/>
              </a:rPr>
              <a:t>    </a:t>
            </a:r>
            <a:r>
              <a:rPr lang="en-US" sz="1600" dirty="0" err="1">
                <a:solidFill>
                  <a:srgbClr val="37305A"/>
                </a:solidFill>
                <a:latin typeface="Courier New" charset="0"/>
              </a:rPr>
              <a:t>nlink_t</a:t>
            </a:r>
            <a:r>
              <a:rPr lang="en-US" sz="1600" dirty="0">
                <a:solidFill>
                  <a:srgbClr val="37305A"/>
                </a:solidFill>
                <a:latin typeface="Courier New" charset="0"/>
              </a:rPr>
              <a:t>       </a:t>
            </a:r>
            <a:r>
              <a:rPr lang="en-US" sz="1600" dirty="0" err="1">
                <a:solidFill>
                  <a:srgbClr val="37305A"/>
                </a:solidFill>
                <a:latin typeface="Courier New" charset="0"/>
              </a:rPr>
              <a:t>st_nlink</a:t>
            </a:r>
            <a:r>
              <a:rPr lang="en-US" sz="1600" dirty="0">
                <a:solidFill>
                  <a:srgbClr val="37305A"/>
                </a:solidFill>
                <a:latin typeface="Courier New" charset="0"/>
              </a:rPr>
              <a:t>;    /* number of hard links */</a:t>
            </a:r>
          </a:p>
          <a:p>
            <a:r>
              <a:rPr lang="en-US" sz="1600" dirty="0">
                <a:solidFill>
                  <a:srgbClr val="37305A"/>
                </a:solidFill>
                <a:latin typeface="Courier New" charset="0"/>
              </a:rPr>
              <a:t>    </a:t>
            </a:r>
            <a:r>
              <a:rPr lang="en-US" sz="1600" dirty="0" err="1">
                <a:solidFill>
                  <a:srgbClr val="37305A"/>
                </a:solidFill>
                <a:latin typeface="Courier New" charset="0"/>
              </a:rPr>
              <a:t>uid_t</a:t>
            </a:r>
            <a:r>
              <a:rPr lang="en-US" sz="1600" dirty="0">
                <a:solidFill>
                  <a:srgbClr val="37305A"/>
                </a:solidFill>
                <a:latin typeface="Courier New" charset="0"/>
              </a:rPr>
              <a:t>         </a:t>
            </a:r>
            <a:r>
              <a:rPr lang="en-US" sz="1600" dirty="0" err="1">
                <a:solidFill>
                  <a:srgbClr val="37305A"/>
                </a:solidFill>
                <a:latin typeface="Courier New" charset="0"/>
              </a:rPr>
              <a:t>st_uid</a:t>
            </a:r>
            <a:r>
              <a:rPr lang="en-US" sz="1600" dirty="0">
                <a:solidFill>
                  <a:srgbClr val="37305A"/>
                </a:solidFill>
                <a:latin typeface="Courier New" charset="0"/>
              </a:rPr>
              <a:t>;      /* user ID of owner */</a:t>
            </a:r>
          </a:p>
          <a:p>
            <a:r>
              <a:rPr lang="en-US" sz="1600" dirty="0">
                <a:solidFill>
                  <a:srgbClr val="37305A"/>
                </a:solidFill>
                <a:latin typeface="Courier New" charset="0"/>
              </a:rPr>
              <a:t>    </a:t>
            </a:r>
            <a:r>
              <a:rPr lang="en-US" sz="1600" dirty="0" err="1">
                <a:solidFill>
                  <a:srgbClr val="37305A"/>
                </a:solidFill>
                <a:latin typeface="Courier New" charset="0"/>
              </a:rPr>
              <a:t>gid_t</a:t>
            </a:r>
            <a:r>
              <a:rPr lang="en-US" sz="1600" dirty="0">
                <a:solidFill>
                  <a:srgbClr val="37305A"/>
                </a:solidFill>
                <a:latin typeface="Courier New" charset="0"/>
              </a:rPr>
              <a:t>         </a:t>
            </a:r>
            <a:r>
              <a:rPr lang="en-US" sz="1600" dirty="0" err="1">
                <a:solidFill>
                  <a:srgbClr val="37305A"/>
                </a:solidFill>
                <a:latin typeface="Courier New" charset="0"/>
              </a:rPr>
              <a:t>st_gid</a:t>
            </a:r>
            <a:r>
              <a:rPr lang="en-US" sz="1600" dirty="0">
                <a:solidFill>
                  <a:srgbClr val="37305A"/>
                </a:solidFill>
                <a:latin typeface="Courier New" charset="0"/>
              </a:rPr>
              <a:t>;      /* group ID of owner */</a:t>
            </a:r>
          </a:p>
          <a:p>
            <a:r>
              <a:rPr lang="en-US" sz="1600" dirty="0">
                <a:solidFill>
                  <a:srgbClr val="37305A"/>
                </a:solidFill>
                <a:latin typeface="Courier New" charset="0"/>
              </a:rPr>
              <a:t>    </a:t>
            </a:r>
            <a:r>
              <a:rPr lang="en-US" sz="1600" dirty="0" err="1">
                <a:solidFill>
                  <a:srgbClr val="37305A"/>
                </a:solidFill>
                <a:latin typeface="Courier New" charset="0"/>
              </a:rPr>
              <a:t>dev_t</a:t>
            </a:r>
            <a:r>
              <a:rPr lang="en-US" sz="1600" dirty="0">
                <a:solidFill>
                  <a:srgbClr val="37305A"/>
                </a:solidFill>
                <a:latin typeface="Courier New" charset="0"/>
              </a:rPr>
              <a:t>         </a:t>
            </a:r>
            <a:r>
              <a:rPr lang="en-US" sz="1600" dirty="0" err="1">
                <a:solidFill>
                  <a:srgbClr val="37305A"/>
                </a:solidFill>
                <a:latin typeface="Courier New" charset="0"/>
              </a:rPr>
              <a:t>st_rdev</a:t>
            </a:r>
            <a:r>
              <a:rPr lang="en-US" sz="1600" dirty="0">
                <a:solidFill>
                  <a:srgbClr val="37305A"/>
                </a:solidFill>
                <a:latin typeface="Courier New" charset="0"/>
              </a:rPr>
              <a:t>;     /* device type (if </a:t>
            </a:r>
            <a:r>
              <a:rPr lang="en-US" sz="1600" dirty="0" err="1">
                <a:solidFill>
                  <a:srgbClr val="37305A"/>
                </a:solidFill>
                <a:latin typeface="Courier New" charset="0"/>
              </a:rPr>
              <a:t>inode</a:t>
            </a:r>
            <a:r>
              <a:rPr lang="en-US" sz="1600" dirty="0">
                <a:solidFill>
                  <a:srgbClr val="37305A"/>
                </a:solidFill>
                <a:latin typeface="Courier New" charset="0"/>
              </a:rPr>
              <a:t> device) */</a:t>
            </a:r>
          </a:p>
          <a:p>
            <a:r>
              <a:rPr lang="en-US" sz="1600" dirty="0">
                <a:solidFill>
                  <a:srgbClr val="37305A"/>
                </a:solidFill>
                <a:latin typeface="Courier New" charset="0"/>
              </a:rPr>
              <a:t>    </a:t>
            </a:r>
            <a:r>
              <a:rPr lang="en-US" sz="1600" dirty="0" err="1">
                <a:solidFill>
                  <a:srgbClr val="37305A"/>
                </a:solidFill>
                <a:latin typeface="Courier New" charset="0"/>
              </a:rPr>
              <a:t>off_t</a:t>
            </a:r>
            <a:r>
              <a:rPr lang="en-US" sz="1600" dirty="0">
                <a:solidFill>
                  <a:srgbClr val="37305A"/>
                </a:solidFill>
                <a:latin typeface="Courier New" charset="0"/>
              </a:rPr>
              <a:t>         </a:t>
            </a:r>
            <a:r>
              <a:rPr lang="en-US" sz="1600" dirty="0" err="1">
                <a:solidFill>
                  <a:srgbClr val="37305A"/>
                </a:solidFill>
                <a:latin typeface="Courier New" charset="0"/>
              </a:rPr>
              <a:t>st_size</a:t>
            </a:r>
            <a:r>
              <a:rPr lang="en-US" sz="1600" dirty="0">
                <a:solidFill>
                  <a:srgbClr val="37305A"/>
                </a:solidFill>
                <a:latin typeface="Courier New" charset="0"/>
              </a:rPr>
              <a:t>;     /* total size, in bytes */</a:t>
            </a:r>
          </a:p>
          <a:p>
            <a:r>
              <a:rPr lang="en-US" sz="1600" dirty="0">
                <a:solidFill>
                  <a:srgbClr val="37305A"/>
                </a:solidFill>
                <a:latin typeface="Courier New" charset="0"/>
              </a:rPr>
              <a:t>    unsigned long </a:t>
            </a:r>
            <a:r>
              <a:rPr lang="en-US" sz="1600" dirty="0" err="1">
                <a:solidFill>
                  <a:srgbClr val="37305A"/>
                </a:solidFill>
                <a:latin typeface="Courier New" charset="0"/>
              </a:rPr>
              <a:t>st_blksize</a:t>
            </a:r>
            <a:r>
              <a:rPr lang="en-US" sz="1600" dirty="0">
                <a:solidFill>
                  <a:srgbClr val="37305A"/>
                </a:solidFill>
                <a:latin typeface="Courier New" charset="0"/>
              </a:rPr>
              <a:t>;  /* </a:t>
            </a:r>
            <a:r>
              <a:rPr lang="en-US" sz="1600" dirty="0" err="1">
                <a:solidFill>
                  <a:srgbClr val="37305A"/>
                </a:solidFill>
                <a:latin typeface="Courier New" charset="0"/>
              </a:rPr>
              <a:t>blocksize</a:t>
            </a:r>
            <a:r>
              <a:rPr lang="en-US" sz="1600" dirty="0">
                <a:solidFill>
                  <a:srgbClr val="37305A"/>
                </a:solidFill>
                <a:latin typeface="Courier New" charset="0"/>
              </a:rPr>
              <a:t> for </a:t>
            </a:r>
            <a:r>
              <a:rPr lang="en-US" sz="1600" dirty="0" err="1">
                <a:solidFill>
                  <a:srgbClr val="37305A"/>
                </a:solidFill>
                <a:latin typeface="Courier New" charset="0"/>
              </a:rPr>
              <a:t>filesystem</a:t>
            </a:r>
            <a:r>
              <a:rPr lang="en-US" sz="1600" dirty="0">
                <a:solidFill>
                  <a:srgbClr val="37305A"/>
                </a:solidFill>
                <a:latin typeface="Courier New" charset="0"/>
              </a:rPr>
              <a:t> I/O */</a:t>
            </a:r>
          </a:p>
          <a:p>
            <a:r>
              <a:rPr lang="en-US" sz="1600" dirty="0">
                <a:solidFill>
                  <a:srgbClr val="37305A"/>
                </a:solidFill>
                <a:latin typeface="Courier New" charset="0"/>
              </a:rPr>
              <a:t>    unsigned long </a:t>
            </a:r>
            <a:r>
              <a:rPr lang="en-US" sz="1600" dirty="0" err="1">
                <a:solidFill>
                  <a:srgbClr val="37305A"/>
                </a:solidFill>
                <a:latin typeface="Courier New" charset="0"/>
              </a:rPr>
              <a:t>st_blocks</a:t>
            </a:r>
            <a:r>
              <a:rPr lang="en-US" sz="1600" dirty="0">
                <a:solidFill>
                  <a:srgbClr val="37305A"/>
                </a:solidFill>
                <a:latin typeface="Courier New" charset="0"/>
              </a:rPr>
              <a:t>;   /* number of blocks allocated */</a:t>
            </a:r>
          </a:p>
          <a:p>
            <a:r>
              <a:rPr lang="en-US" sz="1600" dirty="0">
                <a:solidFill>
                  <a:srgbClr val="37305A"/>
                </a:solidFill>
                <a:latin typeface="Courier New" charset="0"/>
              </a:rPr>
              <a:t>    </a:t>
            </a:r>
            <a:r>
              <a:rPr lang="en-US" sz="1600" dirty="0" err="1">
                <a:solidFill>
                  <a:srgbClr val="37305A"/>
                </a:solidFill>
                <a:latin typeface="Courier New" charset="0"/>
              </a:rPr>
              <a:t>time_t</a:t>
            </a:r>
            <a:r>
              <a:rPr lang="en-US" sz="1600" dirty="0">
                <a:solidFill>
                  <a:srgbClr val="37305A"/>
                </a:solidFill>
                <a:latin typeface="Courier New" charset="0"/>
              </a:rPr>
              <a:t>        </a:t>
            </a:r>
            <a:r>
              <a:rPr lang="en-US" sz="1600" dirty="0" err="1">
                <a:solidFill>
                  <a:srgbClr val="37305A"/>
                </a:solidFill>
                <a:latin typeface="Courier New" charset="0"/>
              </a:rPr>
              <a:t>st_atime</a:t>
            </a:r>
            <a:r>
              <a:rPr lang="en-US" sz="1600" dirty="0">
                <a:solidFill>
                  <a:srgbClr val="37305A"/>
                </a:solidFill>
                <a:latin typeface="Courier New" charset="0"/>
              </a:rPr>
              <a:t>;    /* time of last access */</a:t>
            </a:r>
          </a:p>
          <a:p>
            <a:r>
              <a:rPr lang="en-US" sz="1600" dirty="0">
                <a:solidFill>
                  <a:srgbClr val="37305A"/>
                </a:solidFill>
                <a:latin typeface="Courier New" charset="0"/>
              </a:rPr>
              <a:t>    </a:t>
            </a:r>
            <a:r>
              <a:rPr lang="en-US" sz="1600" dirty="0" err="1">
                <a:solidFill>
                  <a:srgbClr val="37305A"/>
                </a:solidFill>
                <a:latin typeface="Courier New" charset="0"/>
              </a:rPr>
              <a:t>time_t</a:t>
            </a:r>
            <a:r>
              <a:rPr lang="en-US" sz="1600" dirty="0">
                <a:solidFill>
                  <a:srgbClr val="37305A"/>
                </a:solidFill>
                <a:latin typeface="Courier New" charset="0"/>
              </a:rPr>
              <a:t>        </a:t>
            </a:r>
            <a:r>
              <a:rPr lang="en-US" sz="1600" dirty="0" err="1">
                <a:solidFill>
                  <a:srgbClr val="37305A"/>
                </a:solidFill>
                <a:latin typeface="Courier New" charset="0"/>
              </a:rPr>
              <a:t>st_mtime</a:t>
            </a:r>
            <a:r>
              <a:rPr lang="en-US" sz="1600" dirty="0">
                <a:solidFill>
                  <a:srgbClr val="37305A"/>
                </a:solidFill>
                <a:latin typeface="Courier New" charset="0"/>
              </a:rPr>
              <a:t>;    /* time of last modification */</a:t>
            </a:r>
          </a:p>
          <a:p>
            <a:r>
              <a:rPr lang="en-US" sz="1600" dirty="0">
                <a:solidFill>
                  <a:srgbClr val="37305A"/>
                </a:solidFill>
                <a:latin typeface="Courier New" charset="0"/>
              </a:rPr>
              <a:t>    </a:t>
            </a:r>
            <a:r>
              <a:rPr lang="en-US" sz="1600" dirty="0" err="1">
                <a:solidFill>
                  <a:srgbClr val="37305A"/>
                </a:solidFill>
                <a:latin typeface="Courier New" charset="0"/>
              </a:rPr>
              <a:t>time_t</a:t>
            </a:r>
            <a:r>
              <a:rPr lang="en-US" sz="1600" dirty="0">
                <a:solidFill>
                  <a:srgbClr val="37305A"/>
                </a:solidFill>
                <a:latin typeface="Courier New" charset="0"/>
              </a:rPr>
              <a:t>        </a:t>
            </a:r>
            <a:r>
              <a:rPr lang="en-US" sz="1600" dirty="0" err="1">
                <a:solidFill>
                  <a:srgbClr val="37305A"/>
                </a:solidFill>
                <a:latin typeface="Courier New" charset="0"/>
              </a:rPr>
              <a:t>st_ctime</a:t>
            </a:r>
            <a:r>
              <a:rPr lang="en-US" sz="1600" dirty="0">
                <a:solidFill>
                  <a:srgbClr val="37305A"/>
                </a:solidFill>
                <a:latin typeface="Courier New" charset="0"/>
              </a:rPr>
              <a:t>;    /* time of last change */</a:t>
            </a:r>
          </a:p>
          <a:p>
            <a:r>
              <a:rPr lang="en-US" sz="1600" dirty="0">
                <a:solidFill>
                  <a:srgbClr val="37305A"/>
                </a:solidFill>
                <a:latin typeface="Courier New" charset="0"/>
              </a:rPr>
              <a:t>};</a:t>
            </a:r>
          </a:p>
        </p:txBody>
      </p:sp>
      <p:sp>
        <p:nvSpPr>
          <p:cNvPr id="48131" name="Rectangle 11"/>
          <p:cNvSpPr>
            <a:spLocks noChangeArrowheads="1"/>
          </p:cNvSpPr>
          <p:nvPr/>
        </p:nvSpPr>
        <p:spPr bwMode="auto">
          <a:xfrm>
            <a:off x="7280275" y="6443246"/>
            <a:ext cx="1479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600" dirty="0">
                <a:solidFill>
                  <a:srgbClr val="0036A6"/>
                </a:solidFill>
                <a:latin typeface="Times New Roman" charset="0"/>
              </a:rPr>
              <a:t>Not to be tested</a:t>
            </a:r>
          </a:p>
        </p:txBody>
      </p:sp>
      <p:sp>
        <p:nvSpPr>
          <p:cNvPr id="2" name="Title 1"/>
          <p:cNvSpPr>
            <a:spLocks noGrp="1"/>
          </p:cNvSpPr>
          <p:nvPr>
            <p:ph type="title"/>
          </p:nvPr>
        </p:nvSpPr>
        <p:spPr/>
        <p:txBody>
          <a:bodyPr/>
          <a:lstStyle/>
          <a:p>
            <a:r>
              <a:rPr lang="en-US" dirty="0" smtClean="0"/>
              <a:t>Classical Unix </a:t>
            </a:r>
            <a:r>
              <a:rPr lang="en-US" dirty="0" err="1" smtClean="0"/>
              <a:t>inode</a:t>
            </a:r>
            <a:endParaRPr lang="en-US" dirty="0"/>
          </a:p>
        </p:txBody>
      </p:sp>
      <p:sp>
        <p:nvSpPr>
          <p:cNvPr id="5" name="Text Box 57"/>
          <p:cNvSpPr txBox="1">
            <a:spLocks noChangeArrowheads="1"/>
          </p:cNvSpPr>
          <p:nvPr/>
        </p:nvSpPr>
        <p:spPr bwMode="auto">
          <a:xfrm>
            <a:off x="533400" y="1447800"/>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2000" dirty="0" smtClean="0">
                <a:solidFill>
                  <a:srgbClr val="003367"/>
                </a:solidFill>
                <a:cs typeface="Arial" charset="0"/>
              </a:rPr>
              <a:t>A classical Unix </a:t>
            </a:r>
            <a:r>
              <a:rPr lang="en-US" sz="2000" b="1" dirty="0" err="1" smtClean="0">
                <a:solidFill>
                  <a:srgbClr val="651222"/>
                </a:solidFill>
                <a:cs typeface="Arial" charset="0"/>
              </a:rPr>
              <a:t>inode</a:t>
            </a:r>
            <a:r>
              <a:rPr lang="en-US" sz="2000" dirty="0" smtClean="0">
                <a:solidFill>
                  <a:srgbClr val="651222"/>
                </a:solidFill>
                <a:cs typeface="Arial" charset="0"/>
              </a:rPr>
              <a:t> </a:t>
            </a:r>
            <a:r>
              <a:rPr lang="en-US" sz="2000" dirty="0" smtClean="0">
                <a:solidFill>
                  <a:srgbClr val="003367"/>
                </a:solidFill>
                <a:cs typeface="Arial" charset="0"/>
              </a:rPr>
              <a:t>has a set of </a:t>
            </a:r>
            <a:r>
              <a:rPr lang="en-US" sz="2000" b="1" dirty="0" smtClean="0">
                <a:solidFill>
                  <a:srgbClr val="651222"/>
                </a:solidFill>
                <a:cs typeface="Arial" charset="0"/>
              </a:rPr>
              <a:t>file</a:t>
            </a:r>
            <a:r>
              <a:rPr lang="en-US" sz="2000" dirty="0" smtClean="0">
                <a:solidFill>
                  <a:srgbClr val="651222"/>
                </a:solidFill>
                <a:cs typeface="Arial" charset="0"/>
              </a:rPr>
              <a:t> </a:t>
            </a:r>
            <a:r>
              <a:rPr lang="en-US" sz="2000" b="1" dirty="0" smtClean="0">
                <a:solidFill>
                  <a:srgbClr val="651222"/>
                </a:solidFill>
                <a:cs typeface="Arial" charset="0"/>
              </a:rPr>
              <a:t>attributes</a:t>
            </a:r>
            <a:r>
              <a:rPr lang="en-US" sz="2000" dirty="0" smtClean="0">
                <a:solidFill>
                  <a:srgbClr val="651222"/>
                </a:solidFill>
                <a:cs typeface="Arial" charset="0"/>
              </a:rPr>
              <a:t> </a:t>
            </a:r>
            <a:r>
              <a:rPr lang="en-US" sz="2000" dirty="0" smtClean="0">
                <a:solidFill>
                  <a:srgbClr val="003367"/>
                </a:solidFill>
                <a:cs typeface="Arial" charset="0"/>
              </a:rPr>
              <a:t>(below) in addition to the root of a hierarchical block map for the file.   The </a:t>
            </a:r>
            <a:r>
              <a:rPr lang="en-US" sz="2000" dirty="0" err="1" smtClean="0">
                <a:solidFill>
                  <a:srgbClr val="003367"/>
                </a:solidFill>
                <a:cs typeface="Arial" charset="0"/>
              </a:rPr>
              <a:t>inode</a:t>
            </a:r>
            <a:r>
              <a:rPr lang="en-US" sz="2000" dirty="0" smtClean="0">
                <a:solidFill>
                  <a:srgbClr val="003367"/>
                </a:solidFill>
                <a:cs typeface="Arial" charset="0"/>
              </a:rPr>
              <a:t> structure size is fixed, e.g., total size is 128 bytes: 16 </a:t>
            </a:r>
            <a:r>
              <a:rPr lang="en-US" sz="2000" dirty="0" err="1" smtClean="0">
                <a:solidFill>
                  <a:srgbClr val="003367"/>
                </a:solidFill>
                <a:cs typeface="Arial" charset="0"/>
              </a:rPr>
              <a:t>inodes</a:t>
            </a:r>
            <a:r>
              <a:rPr lang="en-US" sz="2000" dirty="0" smtClean="0">
                <a:solidFill>
                  <a:srgbClr val="003367"/>
                </a:solidFill>
                <a:cs typeface="Arial" charset="0"/>
              </a:rPr>
              <a:t> fit in a 4KB block.</a:t>
            </a:r>
            <a:endParaRPr lang="en-US" sz="2000" dirty="0">
              <a:solidFill>
                <a:srgbClr val="003367"/>
              </a:solidFill>
              <a:cs typeface="Arial" charset="0"/>
            </a:endParaRPr>
          </a:p>
        </p:txBody>
      </p:sp>
      <p:sp>
        <p:nvSpPr>
          <p:cNvPr id="4" name="TextBox 3"/>
          <p:cNvSpPr txBox="1"/>
          <p:nvPr/>
        </p:nvSpPr>
        <p:spPr>
          <a:xfrm>
            <a:off x="9690100" y="6896100"/>
            <a:ext cx="184666" cy="461665"/>
          </a:xfrm>
          <a:prstGeom prst="rect">
            <a:avLst/>
          </a:prstGeom>
          <a:noFill/>
        </p:spPr>
        <p:txBody>
          <a:bodyPr wrap="none" rtlCol="0">
            <a:spAutoFit/>
          </a:bodyPr>
          <a:lstStyle/>
          <a:p>
            <a:endParaRPr lang="en-US" dirty="0">
              <a:solidFill>
                <a:srgbClr val="37305A"/>
              </a:solidFill>
            </a:endParaRPr>
          </a:p>
        </p:txBody>
      </p:sp>
    </p:spTree>
    <p:extLst>
      <p:ext uri="{BB962C8B-B14F-4D97-AF65-F5344CB8AC3E}">
        <p14:creationId xmlns:p14="http://schemas.microsoft.com/office/powerpoint/2010/main" val="36682251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latin typeface="Arial" charset="0"/>
                <a:ea typeface="ＭＳ Ｐゴシック" charset="0"/>
              </a:rPr>
              <a:t>Representing Large Files</a:t>
            </a:r>
          </a:p>
        </p:txBody>
      </p:sp>
      <p:grpSp>
        <p:nvGrpSpPr>
          <p:cNvPr id="80898" name="Group 4"/>
          <p:cNvGrpSpPr>
            <a:grpSpLocks/>
          </p:cNvGrpSpPr>
          <p:nvPr/>
        </p:nvGrpSpPr>
        <p:grpSpPr bwMode="auto">
          <a:xfrm>
            <a:off x="5583238" y="1949450"/>
            <a:ext cx="458787" cy="1208088"/>
            <a:chOff x="1296" y="1680"/>
            <a:chExt cx="144" cy="384"/>
          </a:xfrm>
        </p:grpSpPr>
        <p:sp>
          <p:nvSpPr>
            <p:cNvPr id="8097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8097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7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80899" name="Oval 8"/>
          <p:cNvSpPr>
            <a:spLocks noChangeArrowheads="1"/>
          </p:cNvSpPr>
          <p:nvPr/>
        </p:nvSpPr>
        <p:spPr bwMode="auto">
          <a:xfrm>
            <a:off x="5734050" y="2100263"/>
            <a:ext cx="153988" cy="150812"/>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p>
        </p:txBody>
      </p:sp>
      <p:sp>
        <p:nvSpPr>
          <p:cNvPr id="80900" name="Oval 9"/>
          <p:cNvSpPr>
            <a:spLocks noChangeArrowheads="1"/>
          </p:cNvSpPr>
          <p:nvPr/>
        </p:nvSpPr>
        <p:spPr bwMode="auto">
          <a:xfrm>
            <a:off x="5734050" y="2451100"/>
            <a:ext cx="153988" cy="15398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p>
        </p:txBody>
      </p:sp>
      <p:sp>
        <p:nvSpPr>
          <p:cNvPr id="80901" name="Oval 10"/>
          <p:cNvSpPr>
            <a:spLocks noChangeArrowheads="1"/>
          </p:cNvSpPr>
          <p:nvPr/>
        </p:nvSpPr>
        <p:spPr bwMode="auto">
          <a:xfrm>
            <a:off x="5734050" y="2852738"/>
            <a:ext cx="153988" cy="15240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p>
        </p:txBody>
      </p:sp>
      <p:sp>
        <p:nvSpPr>
          <p:cNvPr id="80902" name="Rectangle 11"/>
          <p:cNvSpPr>
            <a:spLocks noChangeArrowheads="1"/>
          </p:cNvSpPr>
          <p:nvPr/>
        </p:nvSpPr>
        <p:spPr bwMode="auto">
          <a:xfrm>
            <a:off x="6638925" y="1728788"/>
            <a:ext cx="458788" cy="3841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a:p>
        </p:txBody>
      </p:sp>
      <p:sp>
        <p:nvSpPr>
          <p:cNvPr id="80903" name="Rectangle 12"/>
          <p:cNvSpPr>
            <a:spLocks noChangeArrowheads="1"/>
          </p:cNvSpPr>
          <p:nvPr/>
        </p:nvSpPr>
        <p:spPr bwMode="auto">
          <a:xfrm>
            <a:off x="6638925" y="2333625"/>
            <a:ext cx="458788" cy="381000"/>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a:p>
        </p:txBody>
      </p:sp>
      <p:cxnSp>
        <p:nvCxnSpPr>
          <p:cNvPr id="80904" name="AutoShape 13"/>
          <p:cNvCxnSpPr>
            <a:cxnSpLocks noChangeShapeType="1"/>
            <a:stCxn id="80899" idx="6"/>
            <a:endCxn id="80902" idx="1"/>
          </p:cNvCxnSpPr>
          <p:nvPr/>
        </p:nvCxnSpPr>
        <p:spPr bwMode="auto">
          <a:xfrm flipV="1">
            <a:off x="5895975" y="1920875"/>
            <a:ext cx="735013" cy="2555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0905" name="AutoShape 14"/>
          <p:cNvCxnSpPr>
            <a:cxnSpLocks noChangeShapeType="1"/>
            <a:stCxn id="80900" idx="6"/>
            <a:endCxn id="80903" idx="1"/>
          </p:cNvCxnSpPr>
          <p:nvPr/>
        </p:nvCxnSpPr>
        <p:spPr bwMode="auto">
          <a:xfrm flipV="1">
            <a:off x="5895975" y="2524125"/>
            <a:ext cx="735013" cy="476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0906" name="AutoShape 15"/>
          <p:cNvCxnSpPr>
            <a:cxnSpLocks noChangeShapeType="1"/>
            <a:stCxn id="80901" idx="6"/>
            <a:endCxn id="80915" idx="1"/>
          </p:cNvCxnSpPr>
          <p:nvPr/>
        </p:nvCxnSpPr>
        <p:spPr bwMode="auto">
          <a:xfrm>
            <a:off x="5895975" y="2928938"/>
            <a:ext cx="735013" cy="19050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0907" name="Rectangle 16"/>
          <p:cNvSpPr>
            <a:spLocks noChangeArrowheads="1"/>
          </p:cNvSpPr>
          <p:nvPr/>
        </p:nvSpPr>
        <p:spPr bwMode="auto">
          <a:xfrm>
            <a:off x="5583238" y="1652588"/>
            <a:ext cx="458787" cy="323850"/>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cxnSp>
        <p:nvCxnSpPr>
          <p:cNvPr id="80908" name="AutoShape 17"/>
          <p:cNvCxnSpPr>
            <a:cxnSpLocks noChangeShapeType="1"/>
            <a:stCxn id="80965" idx="3"/>
            <a:endCxn id="80968" idx="0"/>
          </p:cNvCxnSpPr>
          <p:nvPr/>
        </p:nvCxnSpPr>
        <p:spPr bwMode="auto">
          <a:xfrm>
            <a:off x="6049963" y="3494088"/>
            <a:ext cx="766762" cy="10144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80909" name="Group 18"/>
          <p:cNvGrpSpPr>
            <a:grpSpLocks/>
          </p:cNvGrpSpPr>
          <p:nvPr/>
        </p:nvGrpSpPr>
        <p:grpSpPr bwMode="auto">
          <a:xfrm>
            <a:off x="6630988" y="4516438"/>
            <a:ext cx="369887" cy="655637"/>
            <a:chOff x="1296" y="1680"/>
            <a:chExt cx="144" cy="384"/>
          </a:xfrm>
        </p:grpSpPr>
        <p:sp>
          <p:nvSpPr>
            <p:cNvPr id="80968" name="Rectangle 19"/>
            <p:cNvSpPr>
              <a:spLocks noChangeArrowheads="1"/>
            </p:cNvSpPr>
            <p:nvPr/>
          </p:nvSpPr>
          <p:spPr bwMode="auto">
            <a:xfrm>
              <a:off x="1296" y="1680"/>
              <a:ext cx="144" cy="384"/>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a:p>
          </p:txBody>
        </p:sp>
        <p:sp>
          <p:nvSpPr>
            <p:cNvPr id="80969" name="Line 20"/>
            <p:cNvSpPr>
              <a:spLocks noChangeShapeType="1"/>
            </p:cNvSpPr>
            <p:nvPr/>
          </p:nvSpPr>
          <p:spPr bwMode="auto">
            <a:xfrm>
              <a:off x="1296" y="1808"/>
              <a:ext cx="144" cy="0"/>
            </a:xfrm>
            <a:prstGeom prst="line">
              <a:avLst/>
            </a:prstGeom>
            <a:noFill/>
            <a:ln w="15875">
              <a:solidFill>
                <a:srgbClr val="6666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70" name="Line 21"/>
            <p:cNvSpPr>
              <a:spLocks noChangeShapeType="1"/>
            </p:cNvSpPr>
            <p:nvPr/>
          </p:nvSpPr>
          <p:spPr bwMode="auto">
            <a:xfrm>
              <a:off x="1296" y="1936"/>
              <a:ext cx="144" cy="0"/>
            </a:xfrm>
            <a:prstGeom prst="line">
              <a:avLst/>
            </a:prstGeom>
            <a:noFill/>
            <a:ln w="15875">
              <a:solidFill>
                <a:srgbClr val="6666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46095" name="Text Box 22"/>
          <p:cNvSpPr txBox="1">
            <a:spLocks noChangeArrowheads="1"/>
          </p:cNvSpPr>
          <p:nvPr/>
        </p:nvSpPr>
        <p:spPr bwMode="auto">
          <a:xfrm>
            <a:off x="5410200" y="1247775"/>
            <a:ext cx="868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2000" b="1" dirty="0" err="1">
                <a:latin typeface="+mn-lt"/>
              </a:rPr>
              <a:t>inode</a:t>
            </a:r>
            <a:endParaRPr lang="en-US" sz="2000" b="1" dirty="0">
              <a:latin typeface="+mn-lt"/>
            </a:endParaRPr>
          </a:p>
        </p:txBody>
      </p:sp>
      <p:sp>
        <p:nvSpPr>
          <p:cNvPr id="46096" name="Text Box 24"/>
          <p:cNvSpPr txBox="1">
            <a:spLocks noChangeArrowheads="1"/>
          </p:cNvSpPr>
          <p:nvPr/>
        </p:nvSpPr>
        <p:spPr bwMode="auto">
          <a:xfrm>
            <a:off x="7158038" y="2863850"/>
            <a:ext cx="1019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dirty="0">
                <a:latin typeface="+mn-lt"/>
              </a:rPr>
              <a:t>indirect</a:t>
            </a:r>
          </a:p>
          <a:p>
            <a:pPr algn="ctr">
              <a:defRPr/>
            </a:pPr>
            <a:r>
              <a:rPr lang="en-US" sz="1800" b="1" dirty="0">
                <a:latin typeface="+mn-lt"/>
              </a:rPr>
              <a:t>block</a:t>
            </a:r>
          </a:p>
        </p:txBody>
      </p:sp>
      <p:sp>
        <p:nvSpPr>
          <p:cNvPr id="46097" name="Text Box 25"/>
          <p:cNvSpPr txBox="1">
            <a:spLocks noChangeArrowheads="1"/>
          </p:cNvSpPr>
          <p:nvPr/>
        </p:nvSpPr>
        <p:spPr bwMode="auto">
          <a:xfrm>
            <a:off x="5562600" y="3962400"/>
            <a:ext cx="1019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b="1" dirty="0">
                <a:latin typeface="+mn-lt"/>
              </a:rPr>
              <a:t>double</a:t>
            </a:r>
          </a:p>
          <a:p>
            <a:pPr algn="ctr">
              <a:defRPr/>
            </a:pPr>
            <a:r>
              <a:rPr lang="en-US" sz="1800" b="1" dirty="0">
                <a:latin typeface="+mn-lt"/>
              </a:rPr>
              <a:t>indirect</a:t>
            </a:r>
          </a:p>
          <a:p>
            <a:pPr algn="ctr">
              <a:defRPr/>
            </a:pPr>
            <a:r>
              <a:rPr lang="en-US" sz="1800" b="1" dirty="0">
                <a:latin typeface="+mn-lt"/>
              </a:rPr>
              <a:t>block</a:t>
            </a:r>
            <a:endParaRPr lang="en-US" sz="2000" b="1" dirty="0">
              <a:latin typeface="+mn-lt"/>
            </a:endParaRPr>
          </a:p>
        </p:txBody>
      </p:sp>
      <p:sp>
        <p:nvSpPr>
          <p:cNvPr id="46098" name="Text Box 28"/>
          <p:cNvSpPr txBox="1">
            <a:spLocks noChangeArrowheads="1"/>
          </p:cNvSpPr>
          <p:nvPr/>
        </p:nvSpPr>
        <p:spPr bwMode="auto">
          <a:xfrm>
            <a:off x="152400" y="4435475"/>
            <a:ext cx="55927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80000"/>
              </a:lnSpc>
              <a:defRPr/>
            </a:pPr>
            <a:r>
              <a:rPr lang="en-US" sz="1800" u="sng" dirty="0">
                <a:solidFill>
                  <a:srgbClr val="003367"/>
                </a:solidFill>
                <a:latin typeface="+mn-lt"/>
              </a:rPr>
              <a:t>Suppose block size = 8KB</a:t>
            </a:r>
          </a:p>
          <a:p>
            <a:pPr>
              <a:lnSpc>
                <a:spcPct val="80000"/>
              </a:lnSpc>
              <a:defRPr/>
            </a:pPr>
            <a:r>
              <a:rPr lang="en-US" sz="1800" dirty="0">
                <a:solidFill>
                  <a:srgbClr val="003367"/>
                </a:solidFill>
                <a:latin typeface="+mn-lt"/>
              </a:rPr>
              <a:t>12 direct block map </a:t>
            </a:r>
            <a:r>
              <a:rPr lang="en-US" sz="1800" dirty="0" smtClean="0">
                <a:solidFill>
                  <a:srgbClr val="003367"/>
                </a:solidFill>
                <a:latin typeface="+mn-lt"/>
              </a:rPr>
              <a:t>entries: map 96KB </a:t>
            </a:r>
            <a:r>
              <a:rPr lang="en-US" sz="1800" dirty="0">
                <a:solidFill>
                  <a:srgbClr val="003367"/>
                </a:solidFill>
                <a:latin typeface="+mn-lt"/>
              </a:rPr>
              <a:t>of data.</a:t>
            </a:r>
          </a:p>
          <a:p>
            <a:pPr>
              <a:lnSpc>
                <a:spcPct val="80000"/>
              </a:lnSpc>
              <a:defRPr/>
            </a:pPr>
            <a:r>
              <a:rPr lang="en-US" sz="1800" dirty="0">
                <a:solidFill>
                  <a:srgbClr val="003367"/>
                </a:solidFill>
                <a:latin typeface="+mn-lt"/>
              </a:rPr>
              <a:t>One indirect </a:t>
            </a:r>
            <a:r>
              <a:rPr lang="en-US" sz="1800" dirty="0" smtClean="0">
                <a:solidFill>
                  <a:srgbClr val="003367"/>
                </a:solidFill>
                <a:latin typeface="+mn-lt"/>
              </a:rPr>
              <a:t>block pointer in </a:t>
            </a:r>
            <a:r>
              <a:rPr lang="en-US" sz="1800" dirty="0" err="1" smtClean="0">
                <a:solidFill>
                  <a:srgbClr val="003367"/>
                </a:solidFill>
                <a:latin typeface="+mn-lt"/>
              </a:rPr>
              <a:t>inode</a:t>
            </a:r>
            <a:r>
              <a:rPr lang="en-US" sz="1800" dirty="0" smtClean="0">
                <a:solidFill>
                  <a:srgbClr val="003367"/>
                </a:solidFill>
                <a:latin typeface="+mn-lt"/>
              </a:rPr>
              <a:t>: + 16MB </a:t>
            </a:r>
            <a:r>
              <a:rPr lang="en-US" sz="1800" dirty="0">
                <a:solidFill>
                  <a:srgbClr val="003367"/>
                </a:solidFill>
                <a:latin typeface="+mn-lt"/>
              </a:rPr>
              <a:t>of data.</a:t>
            </a:r>
          </a:p>
          <a:p>
            <a:pPr>
              <a:lnSpc>
                <a:spcPct val="80000"/>
              </a:lnSpc>
              <a:defRPr/>
            </a:pPr>
            <a:r>
              <a:rPr lang="en-US" sz="1800" dirty="0">
                <a:solidFill>
                  <a:srgbClr val="003367"/>
                </a:solidFill>
                <a:latin typeface="+mn-lt"/>
              </a:rPr>
              <a:t>One double indirect </a:t>
            </a:r>
            <a:r>
              <a:rPr lang="en-US" sz="1800" dirty="0" smtClean="0">
                <a:solidFill>
                  <a:srgbClr val="003367"/>
                </a:solidFill>
                <a:latin typeface="+mn-lt"/>
              </a:rPr>
              <a:t>pointer </a:t>
            </a:r>
            <a:r>
              <a:rPr lang="en-US" sz="1800" dirty="0">
                <a:solidFill>
                  <a:srgbClr val="003367"/>
                </a:solidFill>
                <a:latin typeface="+mn-lt"/>
              </a:rPr>
              <a:t>in </a:t>
            </a:r>
            <a:r>
              <a:rPr lang="en-US" sz="1800" dirty="0" err="1" smtClean="0">
                <a:solidFill>
                  <a:srgbClr val="003367"/>
                </a:solidFill>
                <a:latin typeface="+mn-lt"/>
              </a:rPr>
              <a:t>inode</a:t>
            </a:r>
            <a:r>
              <a:rPr lang="en-US" sz="1800" dirty="0" smtClean="0">
                <a:solidFill>
                  <a:srgbClr val="003367"/>
                </a:solidFill>
                <a:latin typeface="+mn-lt"/>
              </a:rPr>
              <a:t>: +2K </a:t>
            </a:r>
            <a:r>
              <a:rPr lang="en-US" sz="1800" dirty="0" err="1" smtClean="0">
                <a:solidFill>
                  <a:srgbClr val="003367"/>
                </a:solidFill>
                <a:latin typeface="+mn-lt"/>
              </a:rPr>
              <a:t>indirects</a:t>
            </a:r>
            <a:r>
              <a:rPr lang="en-US" sz="1800" dirty="0" smtClean="0">
                <a:solidFill>
                  <a:srgbClr val="003367"/>
                </a:solidFill>
                <a:latin typeface="+mn-lt"/>
              </a:rPr>
              <a:t>.</a:t>
            </a:r>
            <a:endParaRPr lang="en-US" sz="1800" dirty="0">
              <a:solidFill>
                <a:srgbClr val="003367"/>
              </a:solidFill>
              <a:latin typeface="+mn-lt"/>
            </a:endParaRPr>
          </a:p>
          <a:p>
            <a:pPr>
              <a:lnSpc>
                <a:spcPct val="80000"/>
              </a:lnSpc>
              <a:defRPr/>
            </a:pPr>
            <a:endParaRPr lang="en-US" sz="1800" dirty="0">
              <a:solidFill>
                <a:srgbClr val="003367"/>
              </a:solidFill>
              <a:latin typeface="+mn-lt"/>
            </a:endParaRPr>
          </a:p>
          <a:p>
            <a:pPr>
              <a:lnSpc>
                <a:spcPct val="80000"/>
              </a:lnSpc>
              <a:defRPr/>
            </a:pPr>
            <a:r>
              <a:rPr lang="en-US" sz="1800" dirty="0" smtClean="0">
                <a:solidFill>
                  <a:srgbClr val="003367"/>
                </a:solidFill>
                <a:latin typeface="+mn-lt"/>
              </a:rPr>
              <a:t>Maximum </a:t>
            </a:r>
            <a:r>
              <a:rPr lang="en-US" sz="1800" dirty="0">
                <a:solidFill>
                  <a:srgbClr val="003367"/>
                </a:solidFill>
                <a:latin typeface="+mn-lt"/>
              </a:rPr>
              <a:t>file size is 96KB + 16MB + (2K*16MB) + ...</a:t>
            </a:r>
          </a:p>
        </p:txBody>
      </p:sp>
      <p:grpSp>
        <p:nvGrpSpPr>
          <p:cNvPr id="80914" name="Group 29"/>
          <p:cNvGrpSpPr>
            <a:grpSpLocks/>
          </p:cNvGrpSpPr>
          <p:nvPr/>
        </p:nvGrpSpPr>
        <p:grpSpPr bwMode="auto">
          <a:xfrm>
            <a:off x="5583238" y="3157538"/>
            <a:ext cx="458787" cy="673100"/>
            <a:chOff x="1296" y="1680"/>
            <a:chExt cx="144" cy="384"/>
          </a:xfrm>
        </p:grpSpPr>
        <p:sp>
          <p:nvSpPr>
            <p:cNvPr id="80965" name="Rectangle 3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p>
          </p:txBody>
        </p:sp>
        <p:sp>
          <p:nvSpPr>
            <p:cNvPr id="80966" name="Line 3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67" name="Line 3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80915" name="Rectangle 33"/>
          <p:cNvSpPr>
            <a:spLocks noChangeArrowheads="1"/>
          </p:cNvSpPr>
          <p:nvPr/>
        </p:nvSpPr>
        <p:spPr bwMode="auto">
          <a:xfrm>
            <a:off x="6638925" y="2928938"/>
            <a:ext cx="458788" cy="381000"/>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a:p>
        </p:txBody>
      </p:sp>
      <p:cxnSp>
        <p:nvCxnSpPr>
          <p:cNvPr id="80916" name="AutoShape 34"/>
          <p:cNvCxnSpPr>
            <a:cxnSpLocks noChangeShapeType="1"/>
          </p:cNvCxnSpPr>
          <p:nvPr/>
        </p:nvCxnSpPr>
        <p:spPr bwMode="auto">
          <a:xfrm>
            <a:off x="6054725" y="3271838"/>
            <a:ext cx="1423988" cy="414337"/>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80917" name="Group 35"/>
          <p:cNvGrpSpPr>
            <a:grpSpLocks/>
          </p:cNvGrpSpPr>
          <p:nvPr/>
        </p:nvGrpSpPr>
        <p:grpSpPr bwMode="auto">
          <a:xfrm>
            <a:off x="7478713" y="3297238"/>
            <a:ext cx="1000125" cy="1289050"/>
            <a:chOff x="4711" y="2254"/>
            <a:chExt cx="713" cy="916"/>
          </a:xfrm>
        </p:grpSpPr>
        <p:sp>
          <p:nvSpPr>
            <p:cNvPr id="80952" name="Rectangle 36"/>
            <p:cNvSpPr>
              <a:spLocks noChangeArrowheads="1"/>
            </p:cNvSpPr>
            <p:nvPr/>
          </p:nvSpPr>
          <p:spPr bwMode="auto">
            <a:xfrm>
              <a:off x="5135" y="2254"/>
              <a:ext cx="289" cy="242"/>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p>
          </p:txBody>
        </p:sp>
        <p:sp>
          <p:nvSpPr>
            <p:cNvPr id="80953" name="Rectangle 37"/>
            <p:cNvSpPr>
              <a:spLocks noChangeArrowheads="1"/>
            </p:cNvSpPr>
            <p:nvPr/>
          </p:nvSpPr>
          <p:spPr bwMode="auto">
            <a:xfrm>
              <a:off x="5135" y="2590"/>
              <a:ext cx="289" cy="242"/>
            </a:xfrm>
            <a:prstGeom prst="rect">
              <a:avLst/>
            </a:prstGeom>
            <a:solidFill>
              <a:srgbClr val="FFFFFF"/>
            </a:solidFill>
            <a:ln w="15875">
              <a:solidFill>
                <a:srgbClr val="0000FF"/>
              </a:solidFill>
              <a:miter lim="800000"/>
              <a:headEnd type="none" w="sm" len="sm"/>
              <a:tailEnd type="none" w="sm" len="sm"/>
            </a:ln>
          </p:spPr>
          <p:txBody>
            <a:bodyPr anchor="ctr">
              <a:spAutoFit/>
            </a:bodyPr>
            <a:lstStyle/>
            <a:p>
              <a:endParaRPr lang="en-US"/>
            </a:p>
          </p:txBody>
        </p:sp>
        <p:grpSp>
          <p:nvGrpSpPr>
            <p:cNvPr id="80954" name="Group 38"/>
            <p:cNvGrpSpPr>
              <a:grpSpLocks/>
            </p:cNvGrpSpPr>
            <p:nvPr/>
          </p:nvGrpSpPr>
          <p:grpSpPr bwMode="auto">
            <a:xfrm>
              <a:off x="4711" y="2405"/>
              <a:ext cx="233" cy="619"/>
              <a:chOff x="1296" y="1680"/>
              <a:chExt cx="144" cy="384"/>
            </a:xfrm>
          </p:grpSpPr>
          <p:sp>
            <p:nvSpPr>
              <p:cNvPr id="80962" name="Rectangle 39"/>
              <p:cNvSpPr>
                <a:spLocks noChangeArrowheads="1"/>
              </p:cNvSpPr>
              <p:nvPr/>
            </p:nvSpPr>
            <p:spPr bwMode="auto">
              <a:xfrm>
                <a:off x="1296" y="1680"/>
                <a:ext cx="144" cy="384"/>
              </a:xfrm>
              <a:prstGeom prst="rect">
                <a:avLst/>
              </a:prstGeom>
              <a:solidFill>
                <a:srgbClr val="FFFFFF"/>
              </a:solidFill>
              <a:ln w="15875">
                <a:solidFill>
                  <a:srgbClr val="008000"/>
                </a:solidFill>
                <a:miter lim="800000"/>
                <a:headEnd type="none" w="sm" len="sm"/>
                <a:tailEnd type="none" w="sm" len="sm"/>
              </a:ln>
            </p:spPr>
            <p:txBody>
              <a:bodyPr anchor="ctr">
                <a:spAutoFit/>
              </a:bodyPr>
              <a:lstStyle/>
              <a:p>
                <a:endParaRPr lang="en-US"/>
              </a:p>
            </p:txBody>
          </p:sp>
          <p:sp>
            <p:nvSpPr>
              <p:cNvPr id="80963" name="Line 40"/>
              <p:cNvSpPr>
                <a:spLocks noChangeShapeType="1"/>
              </p:cNvSpPr>
              <p:nvPr/>
            </p:nvSpPr>
            <p:spPr bwMode="auto">
              <a:xfrm>
                <a:off x="1296" y="1808"/>
                <a:ext cx="144" cy="0"/>
              </a:xfrm>
              <a:prstGeom prst="line">
                <a:avLst/>
              </a:prstGeom>
              <a:noFill/>
              <a:ln w="158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64" name="Line 41"/>
              <p:cNvSpPr>
                <a:spLocks noChangeShapeType="1"/>
              </p:cNvSpPr>
              <p:nvPr/>
            </p:nvSpPr>
            <p:spPr bwMode="auto">
              <a:xfrm>
                <a:off x="1296" y="1936"/>
                <a:ext cx="144" cy="0"/>
              </a:xfrm>
              <a:prstGeom prst="line">
                <a:avLst/>
              </a:prstGeom>
              <a:noFill/>
              <a:ln w="158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80955" name="Oval 42"/>
            <p:cNvSpPr>
              <a:spLocks noChangeArrowheads="1"/>
            </p:cNvSpPr>
            <p:nvPr/>
          </p:nvSpPr>
          <p:spPr bwMode="auto">
            <a:xfrm>
              <a:off x="4788" y="2482"/>
              <a:ext cx="78" cy="77"/>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p>
          </p:txBody>
        </p:sp>
        <p:sp>
          <p:nvSpPr>
            <p:cNvPr id="80956" name="Oval 43"/>
            <p:cNvSpPr>
              <a:spLocks noChangeArrowheads="1"/>
            </p:cNvSpPr>
            <p:nvPr/>
          </p:nvSpPr>
          <p:spPr bwMode="auto">
            <a:xfrm>
              <a:off x="4788" y="2662"/>
              <a:ext cx="78" cy="7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p>
          </p:txBody>
        </p:sp>
        <p:sp>
          <p:nvSpPr>
            <p:cNvPr id="80957" name="Oval 44"/>
            <p:cNvSpPr>
              <a:spLocks noChangeArrowheads="1"/>
            </p:cNvSpPr>
            <p:nvPr/>
          </p:nvSpPr>
          <p:spPr bwMode="auto">
            <a:xfrm>
              <a:off x="4797" y="2862"/>
              <a:ext cx="77" cy="77"/>
            </a:xfrm>
            <a:prstGeom prst="ellipse">
              <a:avLst/>
            </a:prstGeom>
            <a:solidFill>
              <a:srgbClr val="33CCCC"/>
            </a:solidFill>
            <a:ln w="15875">
              <a:solidFill>
                <a:srgbClr val="33CCCC"/>
              </a:solidFill>
              <a:round/>
              <a:headEnd type="none" w="sm" len="sm"/>
              <a:tailEnd type="none" w="sm" len="sm"/>
            </a:ln>
          </p:spPr>
          <p:txBody>
            <a:bodyPr wrap="none" anchor="ctr">
              <a:spAutoFit/>
            </a:bodyPr>
            <a:lstStyle/>
            <a:p>
              <a:endParaRPr lang="en-US"/>
            </a:p>
          </p:txBody>
        </p:sp>
        <p:cxnSp>
          <p:nvCxnSpPr>
            <p:cNvPr id="80958" name="AutoShape 45"/>
            <p:cNvCxnSpPr>
              <a:cxnSpLocks noChangeShapeType="1"/>
              <a:stCxn id="80956" idx="6"/>
              <a:endCxn id="80953"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0959" name="AutoShape 46"/>
            <p:cNvCxnSpPr>
              <a:cxnSpLocks noChangeShapeType="1"/>
              <a:stCxn id="80955" idx="6"/>
              <a:endCxn id="80952"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0960" name="Rectangle 47"/>
            <p:cNvSpPr>
              <a:spLocks noChangeArrowheads="1"/>
            </p:cNvSpPr>
            <p:nvPr/>
          </p:nvSpPr>
          <p:spPr bwMode="auto">
            <a:xfrm>
              <a:off x="5135" y="2928"/>
              <a:ext cx="289" cy="242"/>
            </a:xfrm>
            <a:prstGeom prst="rect">
              <a:avLst/>
            </a:prstGeom>
            <a:solidFill>
              <a:srgbClr val="FFFFFF"/>
            </a:solidFill>
            <a:ln w="15875">
              <a:solidFill>
                <a:srgbClr val="33CCCC"/>
              </a:solidFill>
              <a:miter lim="800000"/>
              <a:headEnd type="none" w="sm" len="sm"/>
              <a:tailEnd type="none" w="sm" len="sm"/>
            </a:ln>
          </p:spPr>
          <p:txBody>
            <a:bodyPr anchor="ctr">
              <a:spAutoFit/>
            </a:bodyPr>
            <a:lstStyle/>
            <a:p>
              <a:endParaRPr lang="en-US"/>
            </a:p>
          </p:txBody>
        </p:sp>
        <p:cxnSp>
          <p:nvCxnSpPr>
            <p:cNvPr id="80961" name="AutoShape 48"/>
            <p:cNvCxnSpPr>
              <a:cxnSpLocks noChangeShapeType="1"/>
              <a:endCxn id="80960"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80918" name="Group 49"/>
          <p:cNvGrpSpPr>
            <a:grpSpLocks/>
          </p:cNvGrpSpPr>
          <p:nvPr/>
        </p:nvGrpSpPr>
        <p:grpSpPr bwMode="auto">
          <a:xfrm>
            <a:off x="7600950" y="4668838"/>
            <a:ext cx="457200" cy="587375"/>
            <a:chOff x="4711" y="2254"/>
            <a:chExt cx="713" cy="916"/>
          </a:xfrm>
        </p:grpSpPr>
        <p:sp>
          <p:nvSpPr>
            <p:cNvPr id="80939" name="Rectangle 50"/>
            <p:cNvSpPr>
              <a:spLocks noChangeArrowheads="1"/>
            </p:cNvSpPr>
            <p:nvPr/>
          </p:nvSpPr>
          <p:spPr bwMode="auto">
            <a:xfrm>
              <a:off x="5135" y="2254"/>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80940" name="Rectangle 51"/>
            <p:cNvSpPr>
              <a:spLocks noChangeArrowheads="1"/>
            </p:cNvSpPr>
            <p:nvPr/>
          </p:nvSpPr>
          <p:spPr bwMode="auto">
            <a:xfrm>
              <a:off x="5135" y="2590"/>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grpSp>
          <p:nvGrpSpPr>
            <p:cNvPr id="80941" name="Group 52"/>
            <p:cNvGrpSpPr>
              <a:grpSpLocks/>
            </p:cNvGrpSpPr>
            <p:nvPr/>
          </p:nvGrpSpPr>
          <p:grpSpPr bwMode="auto">
            <a:xfrm>
              <a:off x="4711" y="2405"/>
              <a:ext cx="233" cy="619"/>
              <a:chOff x="1296" y="1680"/>
              <a:chExt cx="144" cy="384"/>
            </a:xfrm>
          </p:grpSpPr>
          <p:sp>
            <p:nvSpPr>
              <p:cNvPr id="80949" name="Rectangle 53"/>
              <p:cNvSpPr>
                <a:spLocks noChangeArrowheads="1"/>
              </p:cNvSpPr>
              <p:nvPr/>
            </p:nvSpPr>
            <p:spPr bwMode="auto">
              <a:xfrm>
                <a:off x="1296" y="1680"/>
                <a:ext cx="144" cy="384"/>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80950" name="Line 54"/>
              <p:cNvSpPr>
                <a:spLocks noChangeShapeType="1"/>
              </p:cNvSpPr>
              <p:nvPr/>
            </p:nvSpPr>
            <p:spPr bwMode="auto">
              <a:xfrm>
                <a:off x="1296" y="1808"/>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51" name="Line 55"/>
              <p:cNvSpPr>
                <a:spLocks noChangeShapeType="1"/>
              </p:cNvSpPr>
              <p:nvPr/>
            </p:nvSpPr>
            <p:spPr bwMode="auto">
              <a:xfrm>
                <a:off x="1296" y="1936"/>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80942" name="Oval 56"/>
            <p:cNvSpPr>
              <a:spLocks noChangeArrowheads="1"/>
            </p:cNvSpPr>
            <p:nvPr/>
          </p:nvSpPr>
          <p:spPr bwMode="auto">
            <a:xfrm>
              <a:off x="4788" y="2482"/>
              <a:ext cx="78" cy="77"/>
            </a:xfrm>
            <a:prstGeom prst="ellipse">
              <a:avLst/>
            </a:prstGeom>
            <a:solidFill>
              <a:srgbClr val="00CCFF"/>
            </a:solidFill>
            <a:ln w="15875">
              <a:solidFill>
                <a:schemeClr val="tx1"/>
              </a:solidFill>
              <a:round/>
              <a:headEnd type="none" w="sm" len="sm"/>
              <a:tailEnd type="none" w="sm" len="sm"/>
            </a:ln>
          </p:spPr>
          <p:txBody>
            <a:bodyPr wrap="none" anchor="ctr">
              <a:spAutoFit/>
            </a:bodyPr>
            <a:lstStyle/>
            <a:p>
              <a:endParaRPr lang="en-US"/>
            </a:p>
          </p:txBody>
        </p:sp>
        <p:sp>
          <p:nvSpPr>
            <p:cNvPr id="80943" name="Oval 57"/>
            <p:cNvSpPr>
              <a:spLocks noChangeArrowheads="1"/>
            </p:cNvSpPr>
            <p:nvPr/>
          </p:nvSpPr>
          <p:spPr bwMode="auto">
            <a:xfrm>
              <a:off x="4788" y="2662"/>
              <a:ext cx="78" cy="78"/>
            </a:xfrm>
            <a:prstGeom prst="ellipse">
              <a:avLst/>
            </a:prstGeom>
            <a:solidFill>
              <a:srgbClr val="0000FF"/>
            </a:solidFill>
            <a:ln w="15875">
              <a:solidFill>
                <a:schemeClr val="tx1"/>
              </a:solidFill>
              <a:round/>
              <a:headEnd type="none" w="sm" len="sm"/>
              <a:tailEnd type="none" w="sm" len="sm"/>
            </a:ln>
          </p:spPr>
          <p:txBody>
            <a:bodyPr wrap="none" anchor="ctr">
              <a:spAutoFit/>
            </a:bodyPr>
            <a:lstStyle/>
            <a:p>
              <a:endParaRPr lang="en-US"/>
            </a:p>
          </p:txBody>
        </p:sp>
        <p:sp>
          <p:nvSpPr>
            <p:cNvPr id="80944" name="Oval 58"/>
            <p:cNvSpPr>
              <a:spLocks noChangeArrowheads="1"/>
            </p:cNvSpPr>
            <p:nvPr/>
          </p:nvSpPr>
          <p:spPr bwMode="auto">
            <a:xfrm>
              <a:off x="4797" y="2862"/>
              <a:ext cx="77" cy="77"/>
            </a:xfrm>
            <a:prstGeom prst="ellipse">
              <a:avLst/>
            </a:prstGeom>
            <a:solidFill>
              <a:srgbClr val="33CCCC"/>
            </a:solidFill>
            <a:ln w="15875">
              <a:solidFill>
                <a:schemeClr val="tx1"/>
              </a:solidFill>
              <a:round/>
              <a:headEnd type="none" w="sm" len="sm"/>
              <a:tailEnd type="none" w="sm" len="sm"/>
            </a:ln>
          </p:spPr>
          <p:txBody>
            <a:bodyPr wrap="none" anchor="ctr">
              <a:spAutoFit/>
            </a:bodyPr>
            <a:lstStyle/>
            <a:p>
              <a:endParaRPr lang="en-US"/>
            </a:p>
          </p:txBody>
        </p:sp>
        <p:cxnSp>
          <p:nvCxnSpPr>
            <p:cNvPr id="80945" name="AutoShape 59"/>
            <p:cNvCxnSpPr>
              <a:cxnSpLocks noChangeShapeType="1"/>
              <a:stCxn id="80943" idx="6"/>
              <a:endCxn id="80940"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0946" name="AutoShape 60"/>
            <p:cNvCxnSpPr>
              <a:cxnSpLocks noChangeShapeType="1"/>
              <a:stCxn id="80942" idx="6"/>
              <a:endCxn id="80939"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0947" name="Rectangle 61"/>
            <p:cNvSpPr>
              <a:spLocks noChangeArrowheads="1"/>
            </p:cNvSpPr>
            <p:nvPr/>
          </p:nvSpPr>
          <p:spPr bwMode="auto">
            <a:xfrm>
              <a:off x="5135" y="2928"/>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cxnSp>
          <p:nvCxnSpPr>
            <p:cNvPr id="80948" name="AutoShape 62"/>
            <p:cNvCxnSpPr>
              <a:cxnSpLocks noChangeShapeType="1"/>
              <a:endCxn id="80947"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cxnSp>
        <p:nvCxnSpPr>
          <p:cNvPr id="80919" name="AutoShape 63"/>
          <p:cNvCxnSpPr>
            <a:cxnSpLocks noChangeShapeType="1"/>
            <a:endCxn id="80949" idx="0"/>
          </p:cNvCxnSpPr>
          <p:nvPr/>
        </p:nvCxnSpPr>
        <p:spPr bwMode="auto">
          <a:xfrm>
            <a:off x="7002463" y="4637088"/>
            <a:ext cx="673100" cy="12065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80920" name="Group 64"/>
          <p:cNvGrpSpPr>
            <a:grpSpLocks/>
          </p:cNvGrpSpPr>
          <p:nvPr/>
        </p:nvGrpSpPr>
        <p:grpSpPr bwMode="auto">
          <a:xfrm>
            <a:off x="7620000" y="5354638"/>
            <a:ext cx="457200" cy="587375"/>
            <a:chOff x="4711" y="2254"/>
            <a:chExt cx="713" cy="916"/>
          </a:xfrm>
        </p:grpSpPr>
        <p:sp>
          <p:nvSpPr>
            <p:cNvPr id="80926" name="Rectangle 65"/>
            <p:cNvSpPr>
              <a:spLocks noChangeArrowheads="1"/>
            </p:cNvSpPr>
            <p:nvPr/>
          </p:nvSpPr>
          <p:spPr bwMode="auto">
            <a:xfrm>
              <a:off x="5135" y="2254"/>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80927" name="Rectangle 66"/>
            <p:cNvSpPr>
              <a:spLocks noChangeArrowheads="1"/>
            </p:cNvSpPr>
            <p:nvPr/>
          </p:nvSpPr>
          <p:spPr bwMode="auto">
            <a:xfrm>
              <a:off x="5135" y="2590"/>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grpSp>
          <p:nvGrpSpPr>
            <p:cNvPr id="80928" name="Group 67"/>
            <p:cNvGrpSpPr>
              <a:grpSpLocks/>
            </p:cNvGrpSpPr>
            <p:nvPr/>
          </p:nvGrpSpPr>
          <p:grpSpPr bwMode="auto">
            <a:xfrm>
              <a:off x="4711" y="2405"/>
              <a:ext cx="233" cy="619"/>
              <a:chOff x="1296" y="1680"/>
              <a:chExt cx="144" cy="384"/>
            </a:xfrm>
          </p:grpSpPr>
          <p:sp>
            <p:nvSpPr>
              <p:cNvPr id="80936" name="Rectangle 68"/>
              <p:cNvSpPr>
                <a:spLocks noChangeArrowheads="1"/>
              </p:cNvSpPr>
              <p:nvPr/>
            </p:nvSpPr>
            <p:spPr bwMode="auto">
              <a:xfrm>
                <a:off x="1296" y="1680"/>
                <a:ext cx="144" cy="384"/>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sp>
            <p:nvSpPr>
              <p:cNvPr id="80937" name="Line 69"/>
              <p:cNvSpPr>
                <a:spLocks noChangeShapeType="1"/>
              </p:cNvSpPr>
              <p:nvPr/>
            </p:nvSpPr>
            <p:spPr bwMode="auto">
              <a:xfrm>
                <a:off x="1296" y="1808"/>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38" name="Line 70"/>
              <p:cNvSpPr>
                <a:spLocks noChangeShapeType="1"/>
              </p:cNvSpPr>
              <p:nvPr/>
            </p:nvSpPr>
            <p:spPr bwMode="auto">
              <a:xfrm>
                <a:off x="1296" y="1936"/>
                <a:ext cx="144" cy="0"/>
              </a:xfrm>
              <a:prstGeom prst="line">
                <a:avLst/>
              </a:prstGeom>
              <a:noFill/>
              <a:ln w="158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80929" name="Oval 71"/>
            <p:cNvSpPr>
              <a:spLocks noChangeArrowheads="1"/>
            </p:cNvSpPr>
            <p:nvPr/>
          </p:nvSpPr>
          <p:spPr bwMode="auto">
            <a:xfrm>
              <a:off x="4788" y="2482"/>
              <a:ext cx="78" cy="77"/>
            </a:xfrm>
            <a:prstGeom prst="ellipse">
              <a:avLst/>
            </a:prstGeom>
            <a:solidFill>
              <a:srgbClr val="00CCFF"/>
            </a:solidFill>
            <a:ln w="15875">
              <a:solidFill>
                <a:schemeClr val="tx1"/>
              </a:solidFill>
              <a:round/>
              <a:headEnd type="none" w="sm" len="sm"/>
              <a:tailEnd type="none" w="sm" len="sm"/>
            </a:ln>
          </p:spPr>
          <p:txBody>
            <a:bodyPr wrap="none" anchor="ctr">
              <a:spAutoFit/>
            </a:bodyPr>
            <a:lstStyle/>
            <a:p>
              <a:endParaRPr lang="en-US"/>
            </a:p>
          </p:txBody>
        </p:sp>
        <p:sp>
          <p:nvSpPr>
            <p:cNvPr id="80930" name="Oval 72"/>
            <p:cNvSpPr>
              <a:spLocks noChangeArrowheads="1"/>
            </p:cNvSpPr>
            <p:nvPr/>
          </p:nvSpPr>
          <p:spPr bwMode="auto">
            <a:xfrm>
              <a:off x="4788" y="2662"/>
              <a:ext cx="78" cy="78"/>
            </a:xfrm>
            <a:prstGeom prst="ellipse">
              <a:avLst/>
            </a:prstGeom>
            <a:solidFill>
              <a:srgbClr val="0000FF"/>
            </a:solidFill>
            <a:ln w="15875">
              <a:solidFill>
                <a:schemeClr val="tx1"/>
              </a:solidFill>
              <a:round/>
              <a:headEnd type="none" w="sm" len="sm"/>
              <a:tailEnd type="none" w="sm" len="sm"/>
            </a:ln>
          </p:spPr>
          <p:txBody>
            <a:bodyPr wrap="none" anchor="ctr">
              <a:spAutoFit/>
            </a:bodyPr>
            <a:lstStyle/>
            <a:p>
              <a:endParaRPr lang="en-US"/>
            </a:p>
          </p:txBody>
        </p:sp>
        <p:sp>
          <p:nvSpPr>
            <p:cNvPr id="80931" name="Oval 73"/>
            <p:cNvSpPr>
              <a:spLocks noChangeArrowheads="1"/>
            </p:cNvSpPr>
            <p:nvPr/>
          </p:nvSpPr>
          <p:spPr bwMode="auto">
            <a:xfrm>
              <a:off x="4797" y="2862"/>
              <a:ext cx="77" cy="77"/>
            </a:xfrm>
            <a:prstGeom prst="ellipse">
              <a:avLst/>
            </a:prstGeom>
            <a:solidFill>
              <a:srgbClr val="33CCCC"/>
            </a:solidFill>
            <a:ln w="15875">
              <a:solidFill>
                <a:schemeClr val="tx1"/>
              </a:solidFill>
              <a:round/>
              <a:headEnd type="none" w="sm" len="sm"/>
              <a:tailEnd type="none" w="sm" len="sm"/>
            </a:ln>
          </p:spPr>
          <p:txBody>
            <a:bodyPr wrap="none" anchor="ctr">
              <a:spAutoFit/>
            </a:bodyPr>
            <a:lstStyle/>
            <a:p>
              <a:endParaRPr lang="en-US"/>
            </a:p>
          </p:txBody>
        </p:sp>
        <p:cxnSp>
          <p:nvCxnSpPr>
            <p:cNvPr id="80932" name="AutoShape 74"/>
            <p:cNvCxnSpPr>
              <a:cxnSpLocks noChangeShapeType="1"/>
              <a:stCxn id="80930" idx="6"/>
              <a:endCxn id="80927" idx="1"/>
            </p:cNvCxnSpPr>
            <p:nvPr/>
          </p:nvCxnSpPr>
          <p:spPr bwMode="auto">
            <a:xfrm>
              <a:off x="4871" y="2701"/>
              <a:ext cx="259" cy="10"/>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80933" name="AutoShape 75"/>
            <p:cNvCxnSpPr>
              <a:cxnSpLocks noChangeShapeType="1"/>
              <a:stCxn id="80929" idx="6"/>
              <a:endCxn id="80926" idx="1"/>
            </p:cNvCxnSpPr>
            <p:nvPr/>
          </p:nvCxnSpPr>
          <p:spPr bwMode="auto">
            <a:xfrm flipV="1">
              <a:off x="4871" y="2375"/>
              <a:ext cx="259" cy="146"/>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0934" name="Rectangle 76"/>
            <p:cNvSpPr>
              <a:spLocks noChangeArrowheads="1"/>
            </p:cNvSpPr>
            <p:nvPr/>
          </p:nvSpPr>
          <p:spPr bwMode="auto">
            <a:xfrm>
              <a:off x="5135" y="2928"/>
              <a:ext cx="289" cy="242"/>
            </a:xfrm>
            <a:prstGeom prst="rect">
              <a:avLst/>
            </a:prstGeom>
            <a:solidFill>
              <a:srgbClr val="FFFFFF"/>
            </a:solidFill>
            <a:ln w="15875">
              <a:solidFill>
                <a:schemeClr val="tx1"/>
              </a:solidFill>
              <a:miter lim="800000"/>
              <a:headEnd type="none" w="sm" len="sm"/>
              <a:tailEnd type="none" w="sm" len="sm"/>
            </a:ln>
          </p:spPr>
          <p:txBody>
            <a:bodyPr anchor="ctr">
              <a:spAutoFit/>
            </a:bodyPr>
            <a:lstStyle/>
            <a:p>
              <a:endParaRPr lang="en-US"/>
            </a:p>
          </p:txBody>
        </p:sp>
        <p:cxnSp>
          <p:nvCxnSpPr>
            <p:cNvPr id="80935" name="AutoShape 77"/>
            <p:cNvCxnSpPr>
              <a:cxnSpLocks noChangeShapeType="1"/>
              <a:endCxn id="80934" idx="1"/>
            </p:cNvCxnSpPr>
            <p:nvPr/>
          </p:nvCxnSpPr>
          <p:spPr bwMode="auto">
            <a:xfrm>
              <a:off x="4876" y="2918"/>
              <a:ext cx="254" cy="13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cxnSp>
        <p:nvCxnSpPr>
          <p:cNvPr id="80921" name="AutoShape 78"/>
          <p:cNvCxnSpPr>
            <a:cxnSpLocks noChangeShapeType="1"/>
            <a:endCxn id="80936" idx="0"/>
          </p:cNvCxnSpPr>
          <p:nvPr/>
        </p:nvCxnSpPr>
        <p:spPr bwMode="auto">
          <a:xfrm>
            <a:off x="7002463" y="4832350"/>
            <a:ext cx="692150" cy="6111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80922" name="Rectangle 79"/>
          <p:cNvSpPr>
            <a:spLocks noChangeArrowheads="1"/>
          </p:cNvSpPr>
          <p:nvPr/>
        </p:nvSpPr>
        <p:spPr bwMode="auto">
          <a:xfrm>
            <a:off x="228600" y="1828800"/>
            <a:ext cx="447675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2000" u="sng" dirty="0">
                <a:solidFill>
                  <a:srgbClr val="003367"/>
                </a:solidFill>
              </a:rPr>
              <a:t>Classical Unix file systems</a:t>
            </a:r>
          </a:p>
          <a:p>
            <a:pPr>
              <a:spcBef>
                <a:spcPct val="35000"/>
              </a:spcBef>
            </a:pPr>
            <a:r>
              <a:rPr lang="en-US" sz="2000" dirty="0" err="1">
                <a:solidFill>
                  <a:srgbClr val="003367"/>
                </a:solidFill>
              </a:rPr>
              <a:t>inode</a:t>
            </a:r>
            <a:r>
              <a:rPr lang="en-US" sz="2000" dirty="0">
                <a:solidFill>
                  <a:srgbClr val="003367"/>
                </a:solidFill>
              </a:rPr>
              <a:t> == 128 bytes</a:t>
            </a:r>
          </a:p>
          <a:p>
            <a:pPr>
              <a:spcBef>
                <a:spcPct val="35000"/>
              </a:spcBef>
            </a:pPr>
            <a:r>
              <a:rPr lang="en-US" sz="2000" dirty="0" smtClean="0">
                <a:solidFill>
                  <a:srgbClr val="003367"/>
                </a:solidFill>
              </a:rPr>
              <a:t>Each </a:t>
            </a:r>
            <a:r>
              <a:rPr lang="en-US" sz="2000" dirty="0" err="1">
                <a:solidFill>
                  <a:srgbClr val="003367"/>
                </a:solidFill>
              </a:rPr>
              <a:t>inode</a:t>
            </a:r>
            <a:r>
              <a:rPr lang="en-US" sz="2000" dirty="0">
                <a:solidFill>
                  <a:srgbClr val="003367"/>
                </a:solidFill>
              </a:rPr>
              <a:t> has 68 bytes of attributes and 15 block map entries that are the root of a tree-structured block map.</a:t>
            </a:r>
          </a:p>
          <a:p>
            <a:pPr eaLnBrk="0" hangingPunct="0">
              <a:lnSpc>
                <a:spcPct val="80000"/>
              </a:lnSpc>
              <a:spcBef>
                <a:spcPct val="50000"/>
              </a:spcBef>
            </a:pPr>
            <a:endParaRPr lang="en-US" sz="2000" dirty="0">
              <a:solidFill>
                <a:srgbClr val="003367"/>
              </a:solidFill>
              <a:latin typeface="Times New Roman" charset="0"/>
            </a:endParaRPr>
          </a:p>
        </p:txBody>
      </p:sp>
      <p:sp>
        <p:nvSpPr>
          <p:cNvPr id="80923" name="Rectangle 80"/>
          <p:cNvSpPr>
            <a:spLocks noChangeArrowheads="1"/>
          </p:cNvSpPr>
          <p:nvPr/>
        </p:nvSpPr>
        <p:spPr bwMode="auto">
          <a:xfrm>
            <a:off x="4343400" y="2065338"/>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p>
            <a:pPr algn="ctr"/>
            <a:r>
              <a:rPr lang="en-US" sz="2000" b="1"/>
              <a:t>direct</a:t>
            </a:r>
          </a:p>
          <a:p>
            <a:pPr algn="ctr"/>
            <a:r>
              <a:rPr lang="en-US" sz="2000" b="1"/>
              <a:t>block</a:t>
            </a:r>
          </a:p>
          <a:p>
            <a:pPr algn="ctr"/>
            <a:r>
              <a:rPr lang="en-US" sz="2000" b="1"/>
              <a:t>map</a:t>
            </a:r>
          </a:p>
        </p:txBody>
      </p:sp>
      <p:sp>
        <p:nvSpPr>
          <p:cNvPr id="78" name="Text Box 24"/>
          <p:cNvSpPr txBox="1">
            <a:spLocks noChangeArrowheads="1"/>
          </p:cNvSpPr>
          <p:nvPr/>
        </p:nvSpPr>
        <p:spPr bwMode="auto">
          <a:xfrm>
            <a:off x="6694488" y="5334000"/>
            <a:ext cx="92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600" b="1" dirty="0">
                <a:latin typeface="+mn-lt"/>
              </a:rPr>
              <a:t>indirect</a:t>
            </a:r>
          </a:p>
          <a:p>
            <a:pPr algn="ctr">
              <a:defRPr/>
            </a:pPr>
            <a:r>
              <a:rPr lang="en-US" sz="1600" b="1" dirty="0" smtClean="0">
                <a:latin typeface="+mn-lt"/>
              </a:rPr>
              <a:t>blocks</a:t>
            </a:r>
            <a:endParaRPr lang="en-US" sz="1600" b="1" dirty="0">
              <a:latin typeface="+mn-lt"/>
            </a:endParaRPr>
          </a:p>
        </p:txBody>
      </p:sp>
      <p:sp>
        <p:nvSpPr>
          <p:cNvPr id="80925" name="TextBox 1"/>
          <p:cNvSpPr txBox="1">
            <a:spLocks noChangeArrowheads="1"/>
          </p:cNvSpPr>
          <p:nvPr/>
        </p:nvSpPr>
        <p:spPr bwMode="auto">
          <a:xfrm>
            <a:off x="288925" y="6400800"/>
            <a:ext cx="5197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chemeClr val="bg2"/>
                </a:solidFill>
              </a:rPr>
              <a:t>The numbers on this slide are for illustration only.</a:t>
            </a:r>
          </a:p>
        </p:txBody>
      </p:sp>
    </p:spTree>
    <p:extLst>
      <p:ext uri="{BB962C8B-B14F-4D97-AF65-F5344CB8AC3E}">
        <p14:creationId xmlns:p14="http://schemas.microsoft.com/office/powerpoint/2010/main" val="190789229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2"/>
          <p:cNvSpPr>
            <a:spLocks noGrp="1"/>
          </p:cNvSpPr>
          <p:nvPr>
            <p:ph type="title"/>
          </p:nvPr>
        </p:nvSpPr>
        <p:spPr/>
        <p:txBody>
          <a:bodyPr/>
          <a:lstStyle/>
          <a:p>
            <a:r>
              <a:rPr lang="en-US">
                <a:latin typeface="Arial" charset="0"/>
                <a:ea typeface="ＭＳ Ｐゴシック" charset="0"/>
              </a:rPr>
              <a:t>Skewed tree block maps</a:t>
            </a:r>
          </a:p>
        </p:txBody>
      </p:sp>
      <p:sp>
        <p:nvSpPr>
          <p:cNvPr id="81922" name="Content Placeholder 3"/>
          <p:cNvSpPr>
            <a:spLocks noGrp="1"/>
          </p:cNvSpPr>
          <p:nvPr>
            <p:ph idx="1"/>
          </p:nvPr>
        </p:nvSpPr>
        <p:spPr>
          <a:xfrm>
            <a:off x="457200" y="1447800"/>
            <a:ext cx="8226425" cy="4111625"/>
          </a:xfrm>
        </p:spPr>
        <p:txBody>
          <a:bodyPr/>
          <a:lstStyle/>
          <a:p>
            <a:r>
              <a:rPr lang="en-US" dirty="0" err="1">
                <a:latin typeface="Arial" charset="0"/>
                <a:ea typeface="ＭＳ Ｐゴシック" charset="0"/>
              </a:rPr>
              <a:t>Inodes</a:t>
            </a:r>
            <a:r>
              <a:rPr lang="en-US" dirty="0">
                <a:latin typeface="Arial" charset="0"/>
                <a:ea typeface="ＭＳ Ｐゴシック" charset="0"/>
              </a:rPr>
              <a:t> are the root of a tree-structured block map.</a:t>
            </a:r>
          </a:p>
          <a:p>
            <a:pPr lvl="1"/>
            <a:r>
              <a:rPr lang="en-US" dirty="0">
                <a:latin typeface="Arial" charset="0"/>
                <a:ea typeface="ＭＳ Ｐゴシック" charset="0"/>
              </a:rPr>
              <a:t>Like </a:t>
            </a:r>
            <a:r>
              <a:rPr lang="en-US" dirty="0" smtClean="0">
                <a:latin typeface="Arial" charset="0"/>
                <a:ea typeface="ＭＳ Ｐゴシック" charset="0"/>
              </a:rPr>
              <a:t>hierarchical </a:t>
            </a:r>
            <a:r>
              <a:rPr lang="en-US" dirty="0">
                <a:latin typeface="Arial" charset="0"/>
                <a:ea typeface="ＭＳ Ｐゴシック" charset="0"/>
              </a:rPr>
              <a:t>page tables, </a:t>
            </a:r>
            <a:r>
              <a:rPr lang="en-US" b="1" dirty="0">
                <a:latin typeface="Arial" charset="0"/>
                <a:ea typeface="ＭＳ Ｐゴシック" charset="0"/>
              </a:rPr>
              <a:t>but</a:t>
            </a:r>
          </a:p>
          <a:p>
            <a:r>
              <a:rPr lang="en-US" dirty="0">
                <a:latin typeface="Arial" charset="0"/>
                <a:ea typeface="ＭＳ Ｐゴシック" charset="0"/>
              </a:rPr>
              <a:t>These maps are </a:t>
            </a:r>
            <a:r>
              <a:rPr lang="en-US" dirty="0">
                <a:solidFill>
                  <a:srgbClr val="800000"/>
                </a:solidFill>
                <a:latin typeface="Arial" charset="0"/>
                <a:ea typeface="ＭＳ Ｐゴシック" charset="0"/>
              </a:rPr>
              <a:t>skewed</a:t>
            </a:r>
            <a:r>
              <a:rPr lang="en-US" dirty="0">
                <a:latin typeface="Arial" charset="0"/>
                <a:ea typeface="ＭＳ Ｐゴシック" charset="0"/>
              </a:rPr>
              <a:t>.</a:t>
            </a:r>
          </a:p>
          <a:p>
            <a:pPr lvl="1"/>
            <a:r>
              <a:rPr lang="en-US" dirty="0">
                <a:latin typeface="Arial" charset="0"/>
                <a:ea typeface="ＭＳ Ｐゴシック" charset="0"/>
              </a:rPr>
              <a:t>Low branching factor at the </a:t>
            </a:r>
            <a:r>
              <a:rPr lang="en-US" dirty="0" smtClean="0">
                <a:latin typeface="Arial" charset="0"/>
                <a:ea typeface="ＭＳ Ｐゴシック" charset="0"/>
              </a:rPr>
              <a:t>root.</a:t>
            </a:r>
          </a:p>
          <a:p>
            <a:pPr lvl="1"/>
            <a:r>
              <a:rPr lang="en-US" dirty="0" smtClean="0">
                <a:latin typeface="Arial" charset="0"/>
                <a:ea typeface="ＭＳ Ｐゴシック" charset="0"/>
              </a:rPr>
              <a:t>“The further you go, the bushier they get.”</a:t>
            </a:r>
            <a:endParaRPr lang="en-US" dirty="0">
              <a:latin typeface="Arial" charset="0"/>
              <a:ea typeface="ＭＳ Ｐゴシック" charset="0"/>
            </a:endParaRPr>
          </a:p>
          <a:p>
            <a:pPr lvl="1"/>
            <a:r>
              <a:rPr lang="en-US" dirty="0">
                <a:latin typeface="Arial" charset="0"/>
                <a:ea typeface="ＭＳ Ｐゴシック" charset="0"/>
              </a:rPr>
              <a:t>Small files are cheap: just need the </a:t>
            </a:r>
            <a:r>
              <a:rPr lang="en-US" dirty="0" err="1">
                <a:latin typeface="Arial" charset="0"/>
                <a:ea typeface="ＭＳ Ｐゴシック" charset="0"/>
              </a:rPr>
              <a:t>inode</a:t>
            </a:r>
            <a:r>
              <a:rPr lang="en-US" dirty="0">
                <a:latin typeface="Arial" charset="0"/>
                <a:ea typeface="ＭＳ Ｐゴシック" charset="0"/>
              </a:rPr>
              <a:t> to map it.</a:t>
            </a:r>
          </a:p>
          <a:p>
            <a:pPr lvl="1"/>
            <a:r>
              <a:rPr lang="en-US" dirty="0" smtClean="0">
                <a:latin typeface="Arial" charset="0"/>
                <a:ea typeface="ＭＳ Ｐゴシック" charset="0"/>
              </a:rPr>
              <a:t>…</a:t>
            </a:r>
            <a:r>
              <a:rPr lang="en-US" dirty="0">
                <a:latin typeface="Arial" charset="0"/>
                <a:ea typeface="ＭＳ Ｐゴシック" charset="0"/>
              </a:rPr>
              <a:t>and most files are small.</a:t>
            </a:r>
          </a:p>
          <a:p>
            <a:r>
              <a:rPr lang="en-US" dirty="0">
                <a:latin typeface="Arial" charset="0"/>
                <a:ea typeface="ＭＳ Ｐゴシック" charset="0"/>
              </a:rPr>
              <a:t>Use </a:t>
            </a:r>
            <a:r>
              <a:rPr lang="en-US" b="1" dirty="0">
                <a:solidFill>
                  <a:srgbClr val="800000"/>
                </a:solidFill>
                <a:latin typeface="Arial" charset="0"/>
                <a:ea typeface="ＭＳ Ｐゴシック" charset="0"/>
              </a:rPr>
              <a:t>indirect blocks </a:t>
            </a:r>
            <a:r>
              <a:rPr lang="en-US" dirty="0">
                <a:latin typeface="Arial" charset="0"/>
                <a:ea typeface="ＭＳ Ｐゴシック" charset="0"/>
              </a:rPr>
              <a:t>for large </a:t>
            </a:r>
            <a:r>
              <a:rPr lang="en-US" dirty="0" smtClean="0">
                <a:latin typeface="Arial" charset="0"/>
                <a:ea typeface="ＭＳ Ｐゴシック" charset="0"/>
              </a:rPr>
              <a:t>files.</a:t>
            </a:r>
            <a:endParaRPr lang="en-US" dirty="0">
              <a:latin typeface="Arial" charset="0"/>
              <a:ea typeface="ＭＳ Ｐゴシック" charset="0"/>
            </a:endParaRPr>
          </a:p>
          <a:p>
            <a:pPr lvl="1"/>
            <a:r>
              <a:rPr lang="en-US" dirty="0">
                <a:latin typeface="Arial" charset="0"/>
                <a:ea typeface="ＭＳ Ｐゴシック" charset="0"/>
              </a:rPr>
              <a:t>Requires another fetch for another level of map block</a:t>
            </a:r>
          </a:p>
          <a:p>
            <a:pPr lvl="1"/>
            <a:r>
              <a:rPr lang="en-US" dirty="0">
                <a:latin typeface="Arial" charset="0"/>
                <a:ea typeface="ＭＳ Ｐゴシック" charset="0"/>
              </a:rPr>
              <a:t>But the shift to a high branching factor covers most large files.</a:t>
            </a:r>
          </a:p>
          <a:p>
            <a:r>
              <a:rPr lang="en-US" b="1" dirty="0">
                <a:solidFill>
                  <a:srgbClr val="800000"/>
                </a:solidFill>
                <a:latin typeface="Arial" charset="0"/>
                <a:ea typeface="ＭＳ Ｐゴシック" charset="0"/>
              </a:rPr>
              <a:t>Double indirect blocks</a:t>
            </a:r>
            <a:r>
              <a:rPr lang="en-US" dirty="0">
                <a:latin typeface="Arial" charset="0"/>
                <a:ea typeface="ＭＳ Ｐゴシック" charset="0"/>
              </a:rPr>
              <a:t> allow very large files.</a:t>
            </a:r>
          </a:p>
          <a:p>
            <a:pPr lvl="1"/>
            <a:endParaRPr lang="en-US" dirty="0">
              <a:latin typeface="Arial" charset="0"/>
              <a:ea typeface="ＭＳ Ｐゴシック" charset="0"/>
            </a:endParaRPr>
          </a:p>
        </p:txBody>
      </p:sp>
    </p:spTree>
    <p:extLst>
      <p:ext uri="{BB962C8B-B14F-4D97-AF65-F5344CB8AC3E}">
        <p14:creationId xmlns:p14="http://schemas.microsoft.com/office/powerpoint/2010/main" val="18674519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95265"/>
            <a:ext cx="8305800" cy="4955203"/>
          </a:xfrm>
          <a:prstGeom prst="rect">
            <a:avLst/>
          </a:prstGeom>
        </p:spPr>
        <p:txBody>
          <a:bodyPr wrap="square">
            <a:spAutoFit/>
          </a:bodyPr>
          <a:lstStyle/>
          <a:p>
            <a:r>
              <a:rPr lang="en-US" sz="2000" b="1" dirty="0">
                <a:solidFill>
                  <a:srgbClr val="003367"/>
                </a:solidFill>
              </a:rPr>
              <a:t>Amazon S3 </a:t>
            </a:r>
            <a:r>
              <a:rPr lang="en-US" sz="2000" b="1" dirty="0" smtClean="0">
                <a:solidFill>
                  <a:srgbClr val="003367"/>
                </a:solidFill>
              </a:rPr>
              <a:t>(Simple Storage Service) Basics</a:t>
            </a:r>
            <a:endParaRPr lang="en-US" sz="2000" b="1" dirty="0">
              <a:solidFill>
                <a:srgbClr val="003367"/>
              </a:solidFill>
            </a:endParaRPr>
          </a:p>
          <a:p>
            <a:endParaRPr lang="en-US" sz="2000" dirty="0">
              <a:solidFill>
                <a:srgbClr val="003367"/>
              </a:solidFill>
            </a:endParaRPr>
          </a:p>
          <a:p>
            <a:r>
              <a:rPr lang="en-US" sz="2000" dirty="0" smtClean="0">
                <a:solidFill>
                  <a:srgbClr val="003367"/>
                </a:solidFill>
              </a:rPr>
              <a:t>Amazon </a:t>
            </a:r>
            <a:r>
              <a:rPr lang="en-US" sz="2000" dirty="0">
                <a:solidFill>
                  <a:srgbClr val="003367"/>
                </a:solidFill>
              </a:rPr>
              <a:t>S3 stores data as objects within </a:t>
            </a:r>
            <a:r>
              <a:rPr lang="en-US" sz="2000" b="1" dirty="0">
                <a:solidFill>
                  <a:srgbClr val="003367"/>
                </a:solidFill>
              </a:rPr>
              <a:t>buckets</a:t>
            </a:r>
            <a:r>
              <a:rPr lang="en-US" sz="2000" dirty="0">
                <a:solidFill>
                  <a:srgbClr val="003367"/>
                </a:solidFill>
              </a:rPr>
              <a:t>. An </a:t>
            </a:r>
            <a:r>
              <a:rPr lang="en-US" sz="2000" b="1" dirty="0">
                <a:solidFill>
                  <a:srgbClr val="003367"/>
                </a:solidFill>
              </a:rPr>
              <a:t>object</a:t>
            </a:r>
            <a:r>
              <a:rPr lang="en-US" sz="2000" dirty="0">
                <a:solidFill>
                  <a:srgbClr val="003367"/>
                </a:solidFill>
              </a:rPr>
              <a:t> is comprised of a file and optionally any metadata that describes that file.</a:t>
            </a:r>
          </a:p>
          <a:p>
            <a:endParaRPr lang="en-US" sz="2000" dirty="0">
              <a:solidFill>
                <a:srgbClr val="003367"/>
              </a:solidFill>
            </a:endParaRPr>
          </a:p>
          <a:p>
            <a:r>
              <a:rPr lang="en-US" sz="2000" dirty="0">
                <a:solidFill>
                  <a:srgbClr val="003367"/>
                </a:solidFill>
              </a:rPr>
              <a:t>To store an object in Amazon S3, you upload the file you want to store to a bucket. When you upload a file, you can set permissions on the object as well as any metadata.</a:t>
            </a:r>
          </a:p>
          <a:p>
            <a:endParaRPr lang="en-US" sz="2000" dirty="0">
              <a:solidFill>
                <a:srgbClr val="003367"/>
              </a:solidFill>
            </a:endParaRPr>
          </a:p>
          <a:p>
            <a:r>
              <a:rPr lang="en-US" sz="2000" dirty="0">
                <a:solidFill>
                  <a:srgbClr val="003367"/>
                </a:solidFill>
              </a:rPr>
              <a:t>Buckets are the containers for objects. You can have one or more buckets. For each bucket, you can control access to the bucket (who can create, delete, and list objects in the bucket), view access logs for the bucket and its objects, and choose the geographical region where Amazon S3 will store the bucket and its contents.</a:t>
            </a:r>
          </a:p>
          <a:p>
            <a:endParaRPr lang="en-US" sz="2000" dirty="0">
              <a:solidFill>
                <a:srgbClr val="003367"/>
              </a:solidFill>
            </a:endParaRPr>
          </a:p>
          <a:p>
            <a:r>
              <a:rPr lang="hu-HU" sz="1600" dirty="0">
                <a:solidFill>
                  <a:srgbClr val="003367"/>
                </a:solidFill>
              </a:rPr>
              <a:t>http://docs.aws.amazon.com/AmazonS3/latest/gsg/AmazonS3Basics.html</a:t>
            </a:r>
            <a:endParaRPr lang="en-US" sz="1600" dirty="0">
              <a:solidFill>
                <a:srgbClr val="003367"/>
              </a:solidFill>
            </a:endParaRPr>
          </a:p>
        </p:txBody>
      </p:sp>
    </p:spTree>
    <p:extLst>
      <p:ext uri="{BB962C8B-B14F-4D97-AF65-F5344CB8AC3E}">
        <p14:creationId xmlns:p14="http://schemas.microsoft.com/office/powerpoint/2010/main" val="258916846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Inodes</a:t>
            </a:r>
            <a:r>
              <a:rPr lang="en-US" dirty="0" smtClean="0"/>
              <a:t> on disk</a:t>
            </a:r>
            <a:endParaRPr lang="en-US" dirty="0"/>
          </a:p>
        </p:txBody>
      </p:sp>
      <p:sp>
        <p:nvSpPr>
          <p:cNvPr id="3" name="Content Placeholder 2"/>
          <p:cNvSpPr>
            <a:spLocks noGrp="1"/>
          </p:cNvSpPr>
          <p:nvPr>
            <p:ph idx="1"/>
          </p:nvPr>
        </p:nvSpPr>
        <p:spPr>
          <a:xfrm>
            <a:off x="457200" y="1371600"/>
            <a:ext cx="8226425" cy="4111625"/>
          </a:xfrm>
        </p:spPr>
        <p:txBody>
          <a:bodyPr/>
          <a:lstStyle/>
          <a:p>
            <a:pPr marL="0" indent="0">
              <a:buNone/>
            </a:pPr>
            <a:r>
              <a:rPr lang="en-US" b="1" dirty="0" smtClean="0"/>
              <a:t>Where should </a:t>
            </a:r>
            <a:r>
              <a:rPr lang="en-US" b="1" dirty="0" err="1" smtClean="0"/>
              <a:t>inodes</a:t>
            </a:r>
            <a:r>
              <a:rPr lang="en-US" b="1" dirty="0" smtClean="0"/>
              <a:t> be stored on disk?</a:t>
            </a:r>
          </a:p>
          <a:p>
            <a:r>
              <a:rPr lang="en-US" sz="2000" dirty="0" smtClean="0"/>
              <a:t>They’re a fixed size, so we can dense-pack them into blocks.  We can find them by </a:t>
            </a:r>
            <a:r>
              <a:rPr lang="en-US" sz="2000" b="1" dirty="0" err="1" smtClean="0">
                <a:solidFill>
                  <a:srgbClr val="651222"/>
                </a:solidFill>
              </a:rPr>
              <a:t>inode</a:t>
            </a:r>
            <a:r>
              <a:rPr lang="en-US" sz="2000" b="1" dirty="0" smtClean="0">
                <a:solidFill>
                  <a:srgbClr val="651222"/>
                </a:solidFill>
              </a:rPr>
              <a:t> number</a:t>
            </a:r>
            <a:r>
              <a:rPr lang="en-US" sz="2000" dirty="0" smtClean="0"/>
              <a:t>.  But where should the blocks be?</a:t>
            </a:r>
          </a:p>
          <a:p>
            <a:r>
              <a:rPr lang="en-US" sz="2000" dirty="0" smtClean="0"/>
              <a:t>Early Unix reserved a fixed array of </a:t>
            </a:r>
            <a:r>
              <a:rPr lang="en-US" sz="2000" dirty="0" err="1" smtClean="0"/>
              <a:t>inodes</a:t>
            </a:r>
            <a:r>
              <a:rPr lang="en-US" sz="2000" dirty="0" smtClean="0"/>
              <a:t> at the start of the disk.</a:t>
            </a:r>
          </a:p>
          <a:p>
            <a:pPr lvl="1"/>
            <a:r>
              <a:rPr lang="en-US" dirty="0" smtClean="0"/>
              <a:t>But how many </a:t>
            </a:r>
            <a:r>
              <a:rPr lang="en-US" dirty="0" err="1" smtClean="0"/>
              <a:t>inodes</a:t>
            </a:r>
            <a:r>
              <a:rPr lang="en-US" dirty="0" smtClean="0"/>
              <a:t> will we need?  And don’t we want </a:t>
            </a:r>
            <a:r>
              <a:rPr lang="en-US" dirty="0" err="1" smtClean="0"/>
              <a:t>inodes</a:t>
            </a:r>
            <a:r>
              <a:rPr lang="en-US" dirty="0" smtClean="0"/>
              <a:t> to be stored close to the file data they describe?</a:t>
            </a:r>
          </a:p>
          <a:p>
            <a:r>
              <a:rPr lang="en-US" sz="2000" dirty="0" smtClean="0"/>
              <a:t>Second-gen file systems (FFS) reserve a fixed set of blocks at known locations distributed throughout the storage volume.</a:t>
            </a:r>
          </a:p>
          <a:p>
            <a:r>
              <a:rPr lang="en-US" sz="2000" dirty="0" smtClean="0"/>
              <a:t>Newer file systems add a </a:t>
            </a:r>
            <a:r>
              <a:rPr lang="en-US" sz="2000" b="1" dirty="0" smtClean="0"/>
              <a:t>level of indirection</a:t>
            </a:r>
            <a:r>
              <a:rPr lang="en-US" sz="2000" dirty="0" smtClean="0"/>
              <a:t>: make a system </a:t>
            </a:r>
            <a:r>
              <a:rPr lang="en-US" sz="2000" b="1" dirty="0" err="1" smtClean="0">
                <a:solidFill>
                  <a:srgbClr val="651222"/>
                </a:solidFill>
              </a:rPr>
              <a:t>inode</a:t>
            </a:r>
            <a:r>
              <a:rPr lang="en-US" sz="2000" b="1" dirty="0" smtClean="0">
                <a:solidFill>
                  <a:srgbClr val="651222"/>
                </a:solidFill>
              </a:rPr>
              <a:t> file </a:t>
            </a:r>
            <a:r>
              <a:rPr lang="en-US" sz="2000" dirty="0" smtClean="0"/>
              <a:t>(“</a:t>
            </a:r>
            <a:r>
              <a:rPr lang="en-US" sz="2000" dirty="0" err="1" smtClean="0"/>
              <a:t>ifile</a:t>
            </a:r>
            <a:r>
              <a:rPr lang="en-US" sz="2000" dirty="0" smtClean="0"/>
              <a:t>”) in the volume, and store </a:t>
            </a:r>
            <a:r>
              <a:rPr lang="en-US" sz="2000" dirty="0" err="1" smtClean="0"/>
              <a:t>inodes</a:t>
            </a:r>
            <a:r>
              <a:rPr lang="en-US" sz="2000" dirty="0" smtClean="0"/>
              <a:t> in the </a:t>
            </a:r>
            <a:r>
              <a:rPr lang="en-US" sz="2000" dirty="0" err="1" smtClean="0"/>
              <a:t>inode</a:t>
            </a:r>
            <a:r>
              <a:rPr lang="en-US" sz="2000" dirty="0" smtClean="0"/>
              <a:t> file.</a:t>
            </a:r>
          </a:p>
          <a:p>
            <a:pPr lvl="1"/>
            <a:r>
              <a:rPr lang="en-US" sz="1800" dirty="0" smtClean="0"/>
              <a:t>That allows a variable number of </a:t>
            </a:r>
            <a:r>
              <a:rPr lang="en-US" sz="1800" dirty="0" err="1" smtClean="0"/>
              <a:t>inodes</a:t>
            </a:r>
            <a:r>
              <a:rPr lang="en-US" sz="1800" dirty="0"/>
              <a:t> </a:t>
            </a:r>
            <a:r>
              <a:rPr lang="en-US" sz="1800" dirty="0" smtClean="0"/>
              <a:t>(</a:t>
            </a:r>
            <a:r>
              <a:rPr lang="en-US" sz="1800" dirty="0" err="1" smtClean="0"/>
              <a:t>ifile</a:t>
            </a:r>
            <a:r>
              <a:rPr lang="en-US" sz="1800" dirty="0" smtClean="0"/>
              <a:t> can grow), and they can be anywhere on disk: the </a:t>
            </a:r>
            <a:r>
              <a:rPr lang="en-US" sz="1800" dirty="0" err="1" smtClean="0"/>
              <a:t>ifile</a:t>
            </a:r>
            <a:r>
              <a:rPr lang="en-US" sz="1800" dirty="0" smtClean="0"/>
              <a:t> is itself a file indexed by an </a:t>
            </a:r>
            <a:r>
              <a:rPr lang="en-US" sz="1800" dirty="0" err="1" smtClean="0"/>
              <a:t>inode</a:t>
            </a:r>
            <a:r>
              <a:rPr lang="en-US" sz="1800" dirty="0"/>
              <a:t>.</a:t>
            </a:r>
            <a:endParaRPr lang="en-US" sz="1800" dirty="0" smtClean="0"/>
          </a:p>
          <a:p>
            <a:pPr lvl="1"/>
            <a:r>
              <a:rPr lang="en-US" sz="1800" dirty="0"/>
              <a:t>O</a:t>
            </a:r>
            <a:r>
              <a:rPr lang="en-US" sz="1800" dirty="0" smtClean="0"/>
              <a:t>riginated with Berkeley’s Log Structured File System (LFS) and </a:t>
            </a:r>
            <a:r>
              <a:rPr lang="en-US" sz="1800" dirty="0" err="1" smtClean="0"/>
              <a:t>NetApp’s</a:t>
            </a:r>
            <a:r>
              <a:rPr lang="en-US" sz="1800" dirty="0" smtClean="0"/>
              <a:t> Write Anywhere File Layout (WAFL).</a:t>
            </a:r>
          </a:p>
          <a:p>
            <a:endParaRPr lang="en-US" dirty="0"/>
          </a:p>
        </p:txBody>
      </p:sp>
    </p:spTree>
    <p:extLst>
      <p:ext uri="{BB962C8B-B14F-4D97-AF65-F5344CB8AC3E}">
        <p14:creationId xmlns:p14="http://schemas.microsoft.com/office/powerpoint/2010/main" val="5682892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altLang="ja-JP" dirty="0" smtClean="0"/>
              <a:t>File systems today: </a:t>
            </a:r>
            <a:r>
              <a:rPr lang="ja-JP" altLang="en-US" dirty="0" smtClean="0"/>
              <a:t>“</a:t>
            </a:r>
            <a:r>
              <a:rPr lang="en-US" dirty="0" smtClean="0"/>
              <a:t>Filers</a:t>
            </a:r>
            <a:r>
              <a:rPr lang="ja-JP" altLang="en-US" dirty="0" smtClean="0"/>
              <a:t>”</a:t>
            </a:r>
            <a:endParaRPr lang="en-US" dirty="0"/>
          </a:p>
        </p:txBody>
      </p:sp>
      <p:sp>
        <p:nvSpPr>
          <p:cNvPr id="25603" name="Content Placeholder 4"/>
          <p:cNvSpPr>
            <a:spLocks noGrp="1"/>
          </p:cNvSpPr>
          <p:nvPr>
            <p:ph sz="half" idx="1"/>
          </p:nvPr>
        </p:nvSpPr>
        <p:spPr>
          <a:xfrm>
            <a:off x="457200" y="1600200"/>
            <a:ext cx="7467600" cy="4525963"/>
          </a:xfrm>
        </p:spPr>
        <p:txBody>
          <a:bodyPr/>
          <a:lstStyle/>
          <a:p>
            <a:r>
              <a:rPr lang="en-US" sz="2400" dirty="0" smtClean="0"/>
              <a:t>Network-attached (IP)</a:t>
            </a:r>
          </a:p>
          <a:p>
            <a:r>
              <a:rPr lang="en-US" sz="2400" dirty="0" smtClean="0"/>
              <a:t>RAID appliance</a:t>
            </a:r>
          </a:p>
          <a:p>
            <a:r>
              <a:rPr lang="en-US" sz="2400" dirty="0" smtClean="0"/>
              <a:t>Multiple protocols</a:t>
            </a:r>
          </a:p>
          <a:p>
            <a:pPr lvl="1"/>
            <a:r>
              <a:rPr lang="en-US" sz="2000" dirty="0" err="1" smtClean="0"/>
              <a:t>iSCSI</a:t>
            </a:r>
            <a:r>
              <a:rPr lang="en-US" sz="2000" dirty="0" smtClean="0"/>
              <a:t>, NFS, CIFS</a:t>
            </a:r>
          </a:p>
          <a:p>
            <a:r>
              <a:rPr lang="en-US" sz="2400" dirty="0" smtClean="0"/>
              <a:t>Admin interfaces</a:t>
            </a:r>
          </a:p>
          <a:p>
            <a:r>
              <a:rPr lang="en-US" sz="2400" dirty="0" smtClean="0"/>
              <a:t>Flexible configuration</a:t>
            </a:r>
          </a:p>
          <a:p>
            <a:r>
              <a:rPr lang="en-US" sz="2400" dirty="0" smtClean="0"/>
              <a:t>Lots of virtualization: dynamic volumes</a:t>
            </a:r>
          </a:p>
          <a:p>
            <a:r>
              <a:rPr lang="en-US" sz="2400" dirty="0" smtClean="0"/>
              <a:t>Volume cloning, mirroring, snapshots, etc.</a:t>
            </a:r>
          </a:p>
          <a:p>
            <a:r>
              <a:rPr lang="en-US" sz="2400" dirty="0" err="1" smtClean="0"/>
              <a:t>NetApp</a:t>
            </a:r>
            <a:r>
              <a:rPr lang="en-US" sz="2400" dirty="0" smtClean="0"/>
              <a:t> technology leader since 1994 (WAFL)</a:t>
            </a:r>
            <a:endParaRPr lang="en-US" sz="2400" dirty="0"/>
          </a:p>
        </p:txBody>
      </p:sp>
      <p:pic>
        <p:nvPicPr>
          <p:cNvPr id="5" name="Picture 4" descr="FAS6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143000"/>
            <a:ext cx="3516371" cy="2971800"/>
          </a:xfrm>
          <a:prstGeom prst="rect">
            <a:avLst/>
          </a:prstGeom>
        </p:spPr>
      </p:pic>
    </p:spTree>
    <p:extLst>
      <p:ext uri="{BB962C8B-B14F-4D97-AF65-F5344CB8AC3E}">
        <p14:creationId xmlns:p14="http://schemas.microsoft.com/office/powerpoint/2010/main" val="116202981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1" y="152400"/>
            <a:ext cx="4914900" cy="2297069"/>
          </a:xfrm>
          <a:prstGeom prst="rect">
            <a:avLst/>
          </a:prstGeom>
        </p:spPr>
      </p:pic>
      <p:pic>
        <p:nvPicPr>
          <p:cNvPr id="5" name="Picture 4"/>
          <p:cNvPicPr>
            <a:picLocks noChangeAspect="1"/>
          </p:cNvPicPr>
          <p:nvPr/>
        </p:nvPicPr>
        <p:blipFill>
          <a:blip r:embed="rId3"/>
          <a:stretch>
            <a:fillRect/>
          </a:stretch>
        </p:blipFill>
        <p:spPr>
          <a:xfrm>
            <a:off x="5181600" y="76200"/>
            <a:ext cx="3835400" cy="3760684"/>
          </a:xfrm>
          <a:prstGeom prst="rect">
            <a:avLst/>
          </a:prstGeom>
        </p:spPr>
      </p:pic>
      <p:pic>
        <p:nvPicPr>
          <p:cNvPr id="6" name="Picture 5"/>
          <p:cNvPicPr>
            <a:picLocks noChangeAspect="1"/>
          </p:cNvPicPr>
          <p:nvPr/>
        </p:nvPicPr>
        <p:blipFill>
          <a:blip r:embed="rId4"/>
          <a:stretch>
            <a:fillRect/>
          </a:stretch>
        </p:blipFill>
        <p:spPr>
          <a:xfrm>
            <a:off x="152400" y="2514600"/>
            <a:ext cx="4569702" cy="4114800"/>
          </a:xfrm>
          <a:prstGeom prst="rect">
            <a:avLst/>
          </a:prstGeom>
        </p:spPr>
      </p:pic>
      <p:pic>
        <p:nvPicPr>
          <p:cNvPr id="7" name="Picture 6"/>
          <p:cNvPicPr>
            <a:picLocks noChangeAspect="1"/>
          </p:cNvPicPr>
          <p:nvPr/>
        </p:nvPicPr>
        <p:blipFill>
          <a:blip r:embed="rId5"/>
          <a:stretch>
            <a:fillRect/>
          </a:stretch>
        </p:blipFill>
        <p:spPr>
          <a:xfrm>
            <a:off x="5579726" y="3810000"/>
            <a:ext cx="2268874" cy="2514600"/>
          </a:xfrm>
          <a:prstGeom prst="rect">
            <a:avLst/>
          </a:prstGeom>
        </p:spPr>
      </p:pic>
      <p:sp>
        <p:nvSpPr>
          <p:cNvPr id="8" name="Rectangle 7"/>
          <p:cNvSpPr/>
          <p:nvPr/>
        </p:nvSpPr>
        <p:spPr>
          <a:xfrm>
            <a:off x="4724400" y="6172200"/>
            <a:ext cx="4572000" cy="646331"/>
          </a:xfrm>
          <a:prstGeom prst="rect">
            <a:avLst/>
          </a:prstGeom>
        </p:spPr>
        <p:txBody>
          <a:bodyPr>
            <a:spAutoFit/>
          </a:bodyPr>
          <a:lstStyle/>
          <a:p>
            <a:r>
              <a:rPr lang="en-US" sz="1800" dirty="0"/>
              <a:t>http://</a:t>
            </a:r>
            <a:r>
              <a:rPr lang="en-US" sz="1800" dirty="0" err="1"/>
              <a:t>web.mit.edu</a:t>
            </a:r>
            <a:r>
              <a:rPr lang="en-US" sz="1800" dirty="0"/>
              <a:t>/6.033/2001/</a:t>
            </a:r>
            <a:r>
              <a:rPr lang="en-US" sz="1800" dirty="0" err="1"/>
              <a:t>wwwdocs</a:t>
            </a:r>
            <a:r>
              <a:rPr lang="en-US" sz="1800" dirty="0"/>
              <a:t>/handouts/</a:t>
            </a:r>
            <a:r>
              <a:rPr lang="en-US" sz="1800" dirty="0" err="1"/>
              <a:t>naming_review.html</a:t>
            </a:r>
            <a:endParaRPr lang="en-US" sz="1800" dirty="0"/>
          </a:p>
        </p:txBody>
      </p:sp>
    </p:spTree>
    <p:extLst>
      <p:ext uri="{BB962C8B-B14F-4D97-AF65-F5344CB8AC3E}">
        <p14:creationId xmlns:p14="http://schemas.microsoft.com/office/powerpoint/2010/main" val="1784289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a:latin typeface="Arial" charset="0"/>
                <a:ea typeface="ＭＳ Ｐゴシック" charset="0"/>
              </a:rPr>
              <a:t>Filesystem layout on disk</a:t>
            </a:r>
          </a:p>
        </p:txBody>
      </p:sp>
      <p:grpSp>
        <p:nvGrpSpPr>
          <p:cNvPr id="33794" name="Group 3"/>
          <p:cNvGrpSpPr>
            <a:grpSpLocks/>
          </p:cNvGrpSpPr>
          <p:nvPr/>
        </p:nvGrpSpPr>
        <p:grpSpPr bwMode="auto">
          <a:xfrm>
            <a:off x="1371600" y="1676400"/>
            <a:ext cx="2867025" cy="2103438"/>
            <a:chOff x="432" y="720"/>
            <a:chExt cx="1806" cy="1325"/>
          </a:xfrm>
        </p:grpSpPr>
        <p:grpSp>
          <p:nvGrpSpPr>
            <p:cNvPr id="33861" name="Group 4"/>
            <p:cNvGrpSpPr>
              <a:grpSpLocks/>
            </p:cNvGrpSpPr>
            <p:nvPr/>
          </p:nvGrpSpPr>
          <p:grpSpPr bwMode="auto">
            <a:xfrm>
              <a:off x="1824" y="1152"/>
              <a:ext cx="144" cy="384"/>
              <a:chOff x="1296" y="1680"/>
              <a:chExt cx="144" cy="384"/>
            </a:xfrm>
          </p:grpSpPr>
          <p:sp>
            <p:nvSpPr>
              <p:cNvPr id="33868"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69"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70"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62"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3"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4"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65"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cxnSp>
          <p:nvCxnSpPr>
            <p:cNvPr id="33866" name="AutoShape 14"/>
            <p:cNvCxnSpPr>
              <a:cxnSpLocks noChangeShapeType="1"/>
              <a:stCxn id="33862" idx="2"/>
              <a:endCxn id="33865"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67" name="Text Box 17"/>
            <p:cNvSpPr txBox="1">
              <a:spLocks noChangeArrowheads="1"/>
            </p:cNvSpPr>
            <p:nvPr/>
          </p:nvSpPr>
          <p:spPr bwMode="auto">
            <a:xfrm>
              <a:off x="1488" y="720"/>
              <a:ext cx="7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0</a:t>
              </a:r>
            </a:p>
            <a:p>
              <a:pPr algn="ctr" defTabSz="914400"/>
              <a:r>
                <a:rPr lang="en-US" sz="1800">
                  <a:solidFill>
                    <a:srgbClr val="000000"/>
                  </a:solidFill>
                  <a:latin typeface="Times New Roman" charset="0"/>
                </a:rPr>
                <a:t>bitmap file</a:t>
              </a:r>
              <a:endParaRPr lang="en-US" sz="2000">
                <a:solidFill>
                  <a:srgbClr val="000000"/>
                </a:solidFill>
                <a:latin typeface="Times New Roman" charset="0"/>
              </a:endParaRPr>
            </a:p>
          </p:txBody>
        </p:sp>
      </p:grpSp>
      <p:grpSp>
        <p:nvGrpSpPr>
          <p:cNvPr id="33795" name="Group 19"/>
          <p:cNvGrpSpPr>
            <a:grpSpLocks/>
          </p:cNvGrpSpPr>
          <p:nvPr/>
        </p:nvGrpSpPr>
        <p:grpSpPr bwMode="auto">
          <a:xfrm>
            <a:off x="6172200" y="3692525"/>
            <a:ext cx="658813" cy="803275"/>
            <a:chOff x="3550" y="1798"/>
            <a:chExt cx="415" cy="506"/>
          </a:xfrm>
        </p:grpSpPr>
        <p:grpSp>
          <p:nvGrpSpPr>
            <p:cNvPr id="33854" name="Group 20"/>
            <p:cNvGrpSpPr>
              <a:grpSpLocks/>
            </p:cNvGrpSpPr>
            <p:nvPr/>
          </p:nvGrpSpPr>
          <p:grpSpPr bwMode="auto">
            <a:xfrm>
              <a:off x="3552" y="1805"/>
              <a:ext cx="384" cy="499"/>
              <a:chOff x="1296" y="1680"/>
              <a:chExt cx="144" cy="384"/>
            </a:xfrm>
          </p:grpSpPr>
          <p:sp>
            <p:nvSpPr>
              <p:cNvPr id="33858"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9"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60"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55"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56"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rain: 32</a:t>
              </a:r>
            </a:p>
          </p:txBody>
        </p:sp>
        <p:sp>
          <p:nvSpPr>
            <p:cNvPr id="33857"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hail: 48</a:t>
              </a:r>
            </a:p>
          </p:txBody>
        </p:sp>
      </p:grpSp>
      <p:cxnSp>
        <p:nvCxnSpPr>
          <p:cNvPr id="33796" name="AutoShape 36"/>
          <p:cNvCxnSpPr>
            <a:cxnSpLocks noChangeShapeType="1"/>
            <a:stCxn id="33846" idx="6"/>
            <a:endCxn id="33855"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797" name="Group 37"/>
          <p:cNvGrpSpPr>
            <a:grpSpLocks/>
          </p:cNvGrpSpPr>
          <p:nvPr/>
        </p:nvGrpSpPr>
        <p:grpSpPr bwMode="auto">
          <a:xfrm>
            <a:off x="5334000" y="4618038"/>
            <a:ext cx="228600" cy="609600"/>
            <a:chOff x="1296" y="1680"/>
            <a:chExt cx="144" cy="384"/>
          </a:xfrm>
        </p:grpSpPr>
        <p:sp>
          <p:nvSpPr>
            <p:cNvPr id="33851"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52"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53"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798"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799"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00"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33801"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33802" name="AutoShape 45"/>
          <p:cNvCxnSpPr>
            <a:cxnSpLocks noChangeShapeType="1"/>
            <a:stCxn id="33798" idx="2"/>
            <a:endCxn id="33800"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3" name="AutoShape 46"/>
          <p:cNvCxnSpPr>
            <a:cxnSpLocks noChangeShapeType="1"/>
            <a:stCxn id="33799" idx="2"/>
            <a:endCxn id="33801"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04" name="AutoShape 47"/>
          <p:cNvCxnSpPr>
            <a:cxnSpLocks noChangeShapeType="1"/>
            <a:stCxn id="33856" idx="1"/>
            <a:endCxn id="33851"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05" name="Group 48"/>
          <p:cNvGrpSpPr>
            <a:grpSpLocks/>
          </p:cNvGrpSpPr>
          <p:nvPr/>
        </p:nvGrpSpPr>
        <p:grpSpPr bwMode="auto">
          <a:xfrm>
            <a:off x="4743450" y="1676400"/>
            <a:ext cx="1454150" cy="1295400"/>
            <a:chOff x="2988" y="720"/>
            <a:chExt cx="916" cy="816"/>
          </a:xfrm>
        </p:grpSpPr>
        <p:grpSp>
          <p:nvGrpSpPr>
            <p:cNvPr id="33844" name="Group 49"/>
            <p:cNvGrpSpPr>
              <a:grpSpLocks/>
            </p:cNvGrpSpPr>
            <p:nvPr/>
          </p:nvGrpSpPr>
          <p:grpSpPr bwMode="auto">
            <a:xfrm>
              <a:off x="3360" y="1152"/>
              <a:ext cx="144" cy="384"/>
              <a:chOff x="1296" y="1680"/>
              <a:chExt cx="144" cy="384"/>
            </a:xfrm>
          </p:grpSpPr>
          <p:sp>
            <p:nvSpPr>
              <p:cNvPr id="33848"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9"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50"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4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47"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grpSp>
      <p:sp>
        <p:nvSpPr>
          <p:cNvPr id="33806" name="Text Box 56"/>
          <p:cNvSpPr txBox="1">
            <a:spLocks noChangeArrowheads="1"/>
          </p:cNvSpPr>
          <p:nvPr/>
        </p:nvSpPr>
        <p:spPr bwMode="auto">
          <a:xfrm>
            <a:off x="4800600" y="5334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inode</a:t>
            </a:r>
            <a:endParaRPr lang="en-US" sz="2000" b="1">
              <a:solidFill>
                <a:srgbClr val="000000"/>
              </a:solidFill>
              <a:latin typeface="Times New Roman" charset="0"/>
            </a:endParaRPr>
          </a:p>
        </p:txBody>
      </p:sp>
      <p:sp>
        <p:nvSpPr>
          <p:cNvPr id="33807" name="Text Box 56"/>
          <p:cNvSpPr txBox="1">
            <a:spLocks noChangeArrowheads="1"/>
          </p:cNvSpPr>
          <p:nvPr/>
        </p:nvSpPr>
        <p:spPr bwMode="auto">
          <a:xfrm>
            <a:off x="3821113" y="4618038"/>
            <a:ext cx="865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file blocks</a:t>
            </a:r>
            <a:endParaRPr lang="en-US" sz="2000">
              <a:solidFill>
                <a:srgbClr val="000000"/>
              </a:solidFill>
              <a:latin typeface="Times New Roman" charset="0"/>
            </a:endParaRPr>
          </a:p>
        </p:txBody>
      </p:sp>
      <p:grpSp>
        <p:nvGrpSpPr>
          <p:cNvPr id="33808" name="Group 3"/>
          <p:cNvGrpSpPr>
            <a:grpSpLocks/>
          </p:cNvGrpSpPr>
          <p:nvPr/>
        </p:nvGrpSpPr>
        <p:grpSpPr bwMode="auto">
          <a:xfrm>
            <a:off x="457200" y="2362200"/>
            <a:ext cx="3352800" cy="4389438"/>
            <a:chOff x="-144" y="1152"/>
            <a:chExt cx="2112" cy="2765"/>
          </a:xfrm>
        </p:grpSpPr>
        <p:grpSp>
          <p:nvGrpSpPr>
            <p:cNvPr id="33830" name="Group 4"/>
            <p:cNvGrpSpPr>
              <a:grpSpLocks/>
            </p:cNvGrpSpPr>
            <p:nvPr/>
          </p:nvGrpSpPr>
          <p:grpSpPr bwMode="auto">
            <a:xfrm>
              <a:off x="1824" y="1152"/>
              <a:ext cx="144" cy="384"/>
              <a:chOff x="1296" y="1680"/>
              <a:chExt cx="144" cy="384"/>
            </a:xfrm>
          </p:grpSpPr>
          <p:sp>
            <p:nvSpPr>
              <p:cNvPr id="3384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4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4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31"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2"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3"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34"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11100010</a:t>
              </a:r>
            </a:p>
            <a:p>
              <a:pPr defTabSz="914400"/>
              <a:r>
                <a:rPr lang="en-US" sz="1200" b="1" i="1">
                  <a:solidFill>
                    <a:srgbClr val="000000"/>
                  </a:solidFill>
                  <a:latin typeface="Times New Roman" charset="0"/>
                </a:rPr>
                <a:t>00101101</a:t>
              </a:r>
            </a:p>
            <a:p>
              <a:pPr defTabSz="914400"/>
              <a:r>
                <a:rPr lang="en-US" sz="1200" b="1" i="1">
                  <a:solidFill>
                    <a:srgbClr val="000000"/>
                  </a:solidFill>
                  <a:latin typeface="Times New Roman" charset="0"/>
                </a:rPr>
                <a:t>10111101</a:t>
              </a:r>
              <a:endParaRPr lang="en-US" sz="1200">
                <a:solidFill>
                  <a:srgbClr val="000000"/>
                </a:solidFill>
                <a:latin typeface="Times New Roman" charset="0"/>
              </a:endParaRPr>
            </a:p>
          </p:txBody>
        </p:sp>
        <p:sp>
          <p:nvSpPr>
            <p:cNvPr id="33835"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10011010</a:t>
              </a:r>
            </a:p>
            <a:p>
              <a:pPr defTabSz="914400"/>
              <a:r>
                <a:rPr lang="en-US" sz="1200" b="1" i="1">
                  <a:solidFill>
                    <a:srgbClr val="000000"/>
                  </a:solidFill>
                  <a:latin typeface="Times New Roman" charset="0"/>
                </a:rPr>
                <a:t>00110001</a:t>
              </a:r>
            </a:p>
            <a:p>
              <a:pPr defTabSz="914400"/>
              <a:r>
                <a:rPr lang="en-US" sz="1200" b="1" i="1">
                  <a:solidFill>
                    <a:srgbClr val="000000"/>
                  </a:solidFill>
                  <a:latin typeface="Times New Roman" charset="0"/>
                </a:rPr>
                <a:t>00010101</a:t>
              </a:r>
              <a:endParaRPr lang="en-US" sz="1200">
                <a:solidFill>
                  <a:srgbClr val="000000"/>
                </a:solidFill>
                <a:latin typeface="Times New Roman" charset="0"/>
              </a:endParaRPr>
            </a:p>
          </p:txBody>
        </p:sp>
        <p:sp>
          <p:nvSpPr>
            <p:cNvPr id="33836"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00101110</a:t>
              </a:r>
            </a:p>
            <a:p>
              <a:pPr defTabSz="914400"/>
              <a:r>
                <a:rPr lang="en-US" sz="1200" b="1" i="1">
                  <a:solidFill>
                    <a:srgbClr val="000000"/>
                  </a:solidFill>
                  <a:latin typeface="Times New Roman" charset="0"/>
                </a:rPr>
                <a:t>00011001</a:t>
              </a:r>
            </a:p>
            <a:p>
              <a:pPr defTabSz="914400"/>
              <a:r>
                <a:rPr lang="en-US" sz="1200" b="1" i="1">
                  <a:solidFill>
                    <a:srgbClr val="000000"/>
                  </a:solidFill>
                  <a:latin typeface="Times New Roman" charset="0"/>
                </a:rPr>
                <a:t>01000100</a:t>
              </a:r>
              <a:endParaRPr lang="en-US" sz="1200">
                <a:solidFill>
                  <a:srgbClr val="000000"/>
                </a:solidFill>
                <a:latin typeface="Times New Roman" charset="0"/>
              </a:endParaRPr>
            </a:p>
          </p:txBody>
        </p:sp>
        <p:cxnSp>
          <p:nvCxnSpPr>
            <p:cNvPr id="33837" name="AutoShape 14"/>
            <p:cNvCxnSpPr>
              <a:cxnSpLocks noChangeShapeType="1"/>
              <a:stCxn id="33831" idx="2"/>
              <a:endCxn id="33834"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8" name="AutoShape 15"/>
            <p:cNvCxnSpPr>
              <a:cxnSpLocks noChangeShapeType="1"/>
              <a:stCxn id="33832" idx="2"/>
              <a:endCxn id="33835"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3839" name="AutoShape 16"/>
            <p:cNvCxnSpPr>
              <a:cxnSpLocks noChangeShapeType="1"/>
              <a:stCxn id="33833"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3840" name="Text Box 18"/>
            <p:cNvSpPr txBox="1">
              <a:spLocks noChangeArrowheads="1"/>
            </p:cNvSpPr>
            <p:nvPr/>
          </p:nvSpPr>
          <p:spPr bwMode="auto">
            <a:xfrm>
              <a:off x="-144" y="2812"/>
              <a:ext cx="1392"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b="1">
                  <a:solidFill>
                    <a:srgbClr val="000000"/>
                  </a:solidFill>
                  <a:latin typeface="Times New Roman" charset="0"/>
                </a:rPr>
                <a:t>allocation</a:t>
              </a:r>
            </a:p>
            <a:p>
              <a:pPr algn="ctr" defTabSz="914400"/>
              <a:r>
                <a:rPr lang="en-US" sz="1800" b="1">
                  <a:solidFill>
                    <a:srgbClr val="000000"/>
                  </a:solidFill>
                  <a:latin typeface="Times New Roman" charset="0"/>
                </a:rPr>
                <a:t>bitmap file</a:t>
              </a:r>
            </a:p>
            <a:p>
              <a:pPr algn="ctr" defTabSz="914400"/>
              <a:r>
                <a:rPr lang="en-US" sz="1800">
                  <a:solidFill>
                    <a:srgbClr val="000000"/>
                  </a:solidFill>
                  <a:latin typeface="Times New Roman" charset="0"/>
                </a:rPr>
                <a:t>for disk blocks</a:t>
              </a:r>
            </a:p>
            <a:p>
              <a:pPr algn="ctr" defTabSz="914400"/>
              <a:r>
                <a:rPr lang="en-US" sz="1800">
                  <a:solidFill>
                    <a:srgbClr val="000000"/>
                  </a:solidFill>
                  <a:latin typeface="Times New Roman" charset="0"/>
                </a:rPr>
                <a:t>bit is set iff the corresponding block is in use</a:t>
              </a:r>
              <a:endParaRPr lang="en-US" sz="2000">
                <a:solidFill>
                  <a:srgbClr val="000000"/>
                </a:solidFill>
                <a:latin typeface="Times New Roman" charset="0"/>
              </a:endParaRPr>
            </a:p>
          </p:txBody>
        </p:sp>
      </p:grpSp>
      <p:grpSp>
        <p:nvGrpSpPr>
          <p:cNvPr id="33809" name="Group 27"/>
          <p:cNvGrpSpPr>
            <a:grpSpLocks/>
          </p:cNvGrpSpPr>
          <p:nvPr/>
        </p:nvGrpSpPr>
        <p:grpSpPr bwMode="auto">
          <a:xfrm>
            <a:off x="6881813" y="2941638"/>
            <a:ext cx="738187" cy="792162"/>
            <a:chOff x="4239" y="1632"/>
            <a:chExt cx="465" cy="499"/>
          </a:xfrm>
        </p:grpSpPr>
        <p:grpSp>
          <p:nvGrpSpPr>
            <p:cNvPr id="33823" name="Group 28"/>
            <p:cNvGrpSpPr>
              <a:grpSpLocks/>
            </p:cNvGrpSpPr>
            <p:nvPr/>
          </p:nvGrpSpPr>
          <p:grpSpPr bwMode="auto">
            <a:xfrm>
              <a:off x="4277" y="1632"/>
              <a:ext cx="384" cy="499"/>
              <a:chOff x="1296" y="1680"/>
              <a:chExt cx="144" cy="384"/>
            </a:xfrm>
          </p:grpSpPr>
          <p:sp>
            <p:nvSpPr>
              <p:cNvPr id="33827"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8"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29"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24"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0</a:t>
              </a:r>
            </a:p>
          </p:txBody>
        </p:sp>
        <p:sp>
          <p:nvSpPr>
            <p:cNvPr id="33825"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wind: 18</a:t>
              </a:r>
            </a:p>
          </p:txBody>
        </p:sp>
        <p:sp>
          <p:nvSpPr>
            <p:cNvPr id="33826"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a:solidFill>
                    <a:srgbClr val="000000"/>
                  </a:solidFill>
                  <a:latin typeface="Times New Roman" charset="0"/>
                </a:rPr>
                <a:t>snow: 62</a:t>
              </a:r>
            </a:p>
          </p:txBody>
        </p:sp>
      </p:grpSp>
      <p:cxnSp>
        <p:nvCxnSpPr>
          <p:cNvPr id="33810" name="AutoShape 35"/>
          <p:cNvCxnSpPr>
            <a:cxnSpLocks noChangeShapeType="1"/>
            <a:stCxn id="33816" idx="6"/>
            <a:endCxn id="33827"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3811" name="Group 48"/>
          <p:cNvGrpSpPr>
            <a:grpSpLocks/>
          </p:cNvGrpSpPr>
          <p:nvPr/>
        </p:nvGrpSpPr>
        <p:grpSpPr bwMode="auto">
          <a:xfrm>
            <a:off x="4013200" y="1676400"/>
            <a:ext cx="2184400" cy="2066925"/>
            <a:chOff x="2528" y="720"/>
            <a:chExt cx="1376" cy="1302"/>
          </a:xfrm>
        </p:grpSpPr>
        <p:grpSp>
          <p:nvGrpSpPr>
            <p:cNvPr id="33815" name="Group 49"/>
            <p:cNvGrpSpPr>
              <a:grpSpLocks/>
            </p:cNvGrpSpPr>
            <p:nvPr/>
          </p:nvGrpSpPr>
          <p:grpSpPr bwMode="auto">
            <a:xfrm>
              <a:off x="3360" y="1152"/>
              <a:ext cx="144" cy="384"/>
              <a:chOff x="1296" y="1680"/>
              <a:chExt cx="144" cy="384"/>
            </a:xfrm>
          </p:grpSpPr>
          <p:sp>
            <p:nvSpPr>
              <p:cNvPr id="33820"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a:solidFill>
                    <a:srgbClr val="000000"/>
                  </a:solidFill>
                </a:endParaRPr>
              </a:p>
            </p:txBody>
          </p:sp>
          <p:sp>
            <p:nvSpPr>
              <p:cNvPr id="33821"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3822"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3816"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7"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a:solidFill>
                  <a:srgbClr val="000000"/>
                </a:solidFill>
              </a:endParaRPr>
            </a:p>
          </p:txBody>
        </p:sp>
        <p:sp>
          <p:nvSpPr>
            <p:cNvPr id="33818" name="Text Box 55"/>
            <p:cNvSpPr txBox="1">
              <a:spLocks noChangeArrowheads="1"/>
            </p:cNvSpPr>
            <p:nvPr/>
          </p:nvSpPr>
          <p:spPr bwMode="auto">
            <a:xfrm>
              <a:off x="2988" y="720"/>
              <a:ext cx="91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inode 1</a:t>
              </a:r>
            </a:p>
            <a:p>
              <a:pPr algn="ctr" defTabSz="914400"/>
              <a:r>
                <a:rPr lang="en-US" sz="1800">
                  <a:solidFill>
                    <a:srgbClr val="000000"/>
                  </a:solidFill>
                  <a:latin typeface="Times New Roman" charset="0"/>
                </a:rPr>
                <a:t>root directory</a:t>
              </a:r>
              <a:endParaRPr lang="en-US" sz="2000">
                <a:solidFill>
                  <a:srgbClr val="000000"/>
                </a:solidFill>
                <a:latin typeface="Times New Roman" charset="0"/>
              </a:endParaRPr>
            </a:p>
          </p:txBody>
        </p:sp>
        <p:sp>
          <p:nvSpPr>
            <p:cNvPr id="33819" name="Text Box 56"/>
            <p:cNvSpPr txBox="1">
              <a:spLocks noChangeArrowheads="1"/>
            </p:cNvSpPr>
            <p:nvPr/>
          </p:nvSpPr>
          <p:spPr bwMode="auto">
            <a:xfrm>
              <a:off x="2528" y="1440"/>
              <a:ext cx="78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a:solidFill>
                    <a:srgbClr val="000000"/>
                  </a:solidFill>
                  <a:latin typeface="Times New Roman" charset="0"/>
                </a:rPr>
                <a:t>fixed locations on disk</a:t>
              </a:r>
              <a:endParaRPr lang="en-US" sz="2000">
                <a:solidFill>
                  <a:srgbClr val="000000"/>
                </a:solidFill>
                <a:latin typeface="Times New Roman" charset="0"/>
              </a:endParaRPr>
            </a:p>
          </p:txBody>
        </p:sp>
      </p:grpSp>
      <p:cxnSp>
        <p:nvCxnSpPr>
          <p:cNvPr id="33812" name="Straight Connector 292"/>
          <p:cNvCxnSpPr>
            <a:cxnSpLocks noChangeShapeType="1"/>
            <a:endCxn id="33819" idx="0"/>
          </p:cNvCxnSpPr>
          <p:nvPr/>
        </p:nvCxnSpPr>
        <p:spPr bwMode="auto">
          <a:xfrm>
            <a:off x="4238625" y="2322513"/>
            <a:ext cx="396875" cy="496887"/>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3813" name="Straight Connector 292"/>
          <p:cNvCxnSpPr>
            <a:cxnSpLocks noChangeShapeType="1"/>
            <a:endCxn id="33819" idx="0"/>
          </p:cNvCxnSpPr>
          <p:nvPr/>
        </p:nvCxnSpPr>
        <p:spPr bwMode="auto">
          <a:xfrm flipH="1">
            <a:off x="4635500" y="2286000"/>
            <a:ext cx="393700" cy="533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3814" name="Text Box 60"/>
          <p:cNvSpPr txBox="1">
            <a:spLocks noChangeArrowheads="1"/>
          </p:cNvSpPr>
          <p:nvPr/>
        </p:nvSpPr>
        <p:spPr bwMode="auto">
          <a:xfrm>
            <a:off x="5497513" y="6411913"/>
            <a:ext cx="341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a:solidFill>
                  <a:srgbClr val="000000"/>
                </a:solidFill>
              </a:rPr>
              <a:t>This is a toy example (Nachos).</a:t>
            </a:r>
          </a:p>
        </p:txBody>
      </p:sp>
    </p:spTree>
    <p:extLst>
      <p:ext uri="{BB962C8B-B14F-4D97-AF65-F5344CB8AC3E}">
        <p14:creationId xmlns:p14="http://schemas.microsoft.com/office/powerpoint/2010/main" val="79059920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a:latin typeface="Arial" charset="0"/>
                <a:ea typeface="ＭＳ Ｐゴシック" charset="0"/>
              </a:rPr>
              <a:t>A Filesystem On Disk</a:t>
            </a:r>
          </a:p>
        </p:txBody>
      </p:sp>
      <p:grpSp>
        <p:nvGrpSpPr>
          <p:cNvPr id="29698" name="Group 3"/>
          <p:cNvGrpSpPr>
            <a:grpSpLocks/>
          </p:cNvGrpSpPr>
          <p:nvPr/>
        </p:nvGrpSpPr>
        <p:grpSpPr bwMode="auto">
          <a:xfrm>
            <a:off x="1371600" y="2087563"/>
            <a:ext cx="3276600" cy="3856037"/>
            <a:chOff x="432" y="979"/>
            <a:chExt cx="2064" cy="2429"/>
          </a:xfrm>
        </p:grpSpPr>
        <p:grpSp>
          <p:nvGrpSpPr>
            <p:cNvPr id="29739" name="Group 4"/>
            <p:cNvGrpSpPr>
              <a:grpSpLocks/>
            </p:cNvGrpSpPr>
            <p:nvPr/>
          </p:nvGrpSpPr>
          <p:grpSpPr bwMode="auto">
            <a:xfrm>
              <a:off x="1824" y="1152"/>
              <a:ext cx="144" cy="384"/>
              <a:chOff x="1296" y="1680"/>
              <a:chExt cx="144" cy="384"/>
            </a:xfrm>
          </p:grpSpPr>
          <p:sp>
            <p:nvSpPr>
              <p:cNvPr id="29751"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29752"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29753"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29740"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solidFill>
                  <a:prstClr val="white"/>
                </a:solidFill>
              </a:endParaRPr>
            </a:p>
          </p:txBody>
        </p:sp>
        <p:sp>
          <p:nvSpPr>
            <p:cNvPr id="29741"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solidFill>
                  <a:prstClr val="white"/>
                </a:solidFill>
              </a:endParaRPr>
            </a:p>
          </p:txBody>
        </p:sp>
        <p:sp>
          <p:nvSpPr>
            <p:cNvPr id="29742"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solidFill>
                  <a:prstClr val="white"/>
                </a:solidFill>
              </a:endParaRPr>
            </a:p>
          </p:txBody>
        </p:sp>
        <p:sp>
          <p:nvSpPr>
            <p:cNvPr id="29743"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11100010</a:t>
              </a:r>
            </a:p>
            <a:p>
              <a:pPr eaLnBrk="0" hangingPunct="0"/>
              <a:r>
                <a:rPr lang="en-US" sz="1200" b="1" i="1">
                  <a:solidFill>
                    <a:srgbClr val="003367"/>
                  </a:solidFill>
                  <a:latin typeface="Times New Roman" charset="0"/>
                </a:rPr>
                <a:t>00101101</a:t>
              </a:r>
            </a:p>
            <a:p>
              <a:pPr eaLnBrk="0" hangingPunct="0"/>
              <a:r>
                <a:rPr lang="en-US" sz="1200" b="1" i="1">
                  <a:solidFill>
                    <a:srgbClr val="003367"/>
                  </a:solidFill>
                  <a:latin typeface="Times New Roman" charset="0"/>
                </a:rPr>
                <a:t>10111101</a:t>
              </a:r>
              <a:endParaRPr lang="en-US" sz="1200">
                <a:solidFill>
                  <a:srgbClr val="003367"/>
                </a:solidFill>
                <a:latin typeface="Times New Roman" charset="0"/>
              </a:endParaRPr>
            </a:p>
          </p:txBody>
        </p:sp>
        <p:sp>
          <p:nvSpPr>
            <p:cNvPr id="29744"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10011010</a:t>
              </a:r>
            </a:p>
            <a:p>
              <a:pPr eaLnBrk="0" hangingPunct="0"/>
              <a:r>
                <a:rPr lang="en-US" sz="1200" b="1" i="1">
                  <a:solidFill>
                    <a:srgbClr val="003367"/>
                  </a:solidFill>
                  <a:latin typeface="Times New Roman" charset="0"/>
                </a:rPr>
                <a:t>00110001</a:t>
              </a:r>
            </a:p>
            <a:p>
              <a:pPr eaLnBrk="0" hangingPunct="0"/>
              <a:r>
                <a:rPr lang="en-US" sz="1200" b="1" i="1">
                  <a:solidFill>
                    <a:srgbClr val="003367"/>
                  </a:solidFill>
                  <a:latin typeface="Times New Roman" charset="0"/>
                </a:rPr>
                <a:t>00010101</a:t>
              </a:r>
              <a:endParaRPr lang="en-US" sz="1200">
                <a:solidFill>
                  <a:srgbClr val="003367"/>
                </a:solidFill>
                <a:latin typeface="Times New Roman" charset="0"/>
              </a:endParaRPr>
            </a:p>
          </p:txBody>
        </p:sp>
        <p:sp>
          <p:nvSpPr>
            <p:cNvPr id="29745"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00101110</a:t>
              </a:r>
            </a:p>
            <a:p>
              <a:pPr eaLnBrk="0" hangingPunct="0"/>
              <a:r>
                <a:rPr lang="en-US" sz="1200" b="1" i="1">
                  <a:solidFill>
                    <a:srgbClr val="003367"/>
                  </a:solidFill>
                  <a:latin typeface="Times New Roman" charset="0"/>
                </a:rPr>
                <a:t>00011001</a:t>
              </a:r>
            </a:p>
            <a:p>
              <a:pPr eaLnBrk="0" hangingPunct="0"/>
              <a:r>
                <a:rPr lang="en-US" sz="1200" b="1" i="1">
                  <a:solidFill>
                    <a:srgbClr val="003367"/>
                  </a:solidFill>
                  <a:latin typeface="Times New Roman" charset="0"/>
                </a:rPr>
                <a:t>01000100</a:t>
              </a:r>
              <a:endParaRPr lang="en-US" sz="1200">
                <a:solidFill>
                  <a:srgbClr val="003367"/>
                </a:solidFill>
                <a:latin typeface="Times New Roman" charset="0"/>
              </a:endParaRPr>
            </a:p>
          </p:txBody>
        </p:sp>
        <p:cxnSp>
          <p:nvCxnSpPr>
            <p:cNvPr id="29746" name="AutoShape 14"/>
            <p:cNvCxnSpPr>
              <a:cxnSpLocks noChangeShapeType="1"/>
              <a:stCxn id="29740" idx="2"/>
              <a:endCxn id="29743"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47" name="AutoShape 15"/>
            <p:cNvCxnSpPr>
              <a:cxnSpLocks noChangeShapeType="1"/>
              <a:stCxn id="29741" idx="2"/>
              <a:endCxn id="29744"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48" name="AutoShape 16"/>
            <p:cNvCxnSpPr>
              <a:cxnSpLocks noChangeShapeType="1"/>
              <a:stCxn id="29742"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29749" name="Text Box 17"/>
            <p:cNvSpPr txBox="1">
              <a:spLocks noChangeArrowheads="1"/>
            </p:cNvSpPr>
            <p:nvPr/>
          </p:nvSpPr>
          <p:spPr bwMode="auto">
            <a:xfrm>
              <a:off x="1694"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sector 0</a:t>
              </a:r>
              <a:endParaRPr lang="en-US" sz="1400">
                <a:solidFill>
                  <a:srgbClr val="003367"/>
                </a:solidFill>
                <a:latin typeface="Times New Roman" charset="0"/>
              </a:endParaRPr>
            </a:p>
          </p:txBody>
        </p:sp>
        <p:sp>
          <p:nvSpPr>
            <p:cNvPr id="29750" name="Text Box 18"/>
            <p:cNvSpPr txBox="1">
              <a:spLocks noChangeArrowheads="1"/>
            </p:cNvSpPr>
            <p:nvPr/>
          </p:nvSpPr>
          <p:spPr bwMode="auto">
            <a:xfrm>
              <a:off x="1959" y="1200"/>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rgbClr val="003367"/>
                  </a:solidFill>
                  <a:latin typeface="Times New Roman" charset="0"/>
                </a:rPr>
                <a:t>allocation</a:t>
              </a:r>
            </a:p>
            <a:p>
              <a:pPr algn="ctr" eaLnBrk="0" hangingPunct="0"/>
              <a:r>
                <a:rPr lang="en-US" sz="1200">
                  <a:solidFill>
                    <a:srgbClr val="003367"/>
                  </a:solidFill>
                  <a:latin typeface="Times New Roman" charset="0"/>
                </a:rPr>
                <a:t>bitmap file</a:t>
              </a:r>
              <a:endParaRPr lang="en-US" sz="1400">
                <a:solidFill>
                  <a:srgbClr val="003367"/>
                </a:solidFill>
                <a:latin typeface="Times New Roman" charset="0"/>
              </a:endParaRPr>
            </a:p>
          </p:txBody>
        </p:sp>
      </p:grpSp>
      <p:grpSp>
        <p:nvGrpSpPr>
          <p:cNvPr id="29699" name="Group 19"/>
          <p:cNvGrpSpPr>
            <a:grpSpLocks/>
          </p:cNvGrpSpPr>
          <p:nvPr/>
        </p:nvGrpSpPr>
        <p:grpSpPr bwMode="auto">
          <a:xfrm>
            <a:off x="6172200" y="3692525"/>
            <a:ext cx="658813" cy="803275"/>
            <a:chOff x="3550" y="1798"/>
            <a:chExt cx="415" cy="506"/>
          </a:xfrm>
        </p:grpSpPr>
        <p:grpSp>
          <p:nvGrpSpPr>
            <p:cNvPr id="29732" name="Group 20"/>
            <p:cNvGrpSpPr>
              <a:grpSpLocks/>
            </p:cNvGrpSpPr>
            <p:nvPr/>
          </p:nvGrpSpPr>
          <p:grpSpPr bwMode="auto">
            <a:xfrm>
              <a:off x="3552" y="1805"/>
              <a:ext cx="384" cy="499"/>
              <a:chOff x="1296" y="1680"/>
              <a:chExt cx="144" cy="384"/>
            </a:xfrm>
          </p:grpSpPr>
          <p:sp>
            <p:nvSpPr>
              <p:cNvPr id="29736"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29737"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29738"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29733"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0</a:t>
              </a:r>
            </a:p>
          </p:txBody>
        </p:sp>
        <p:sp>
          <p:nvSpPr>
            <p:cNvPr id="29734"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rain: 32</a:t>
              </a:r>
            </a:p>
          </p:txBody>
        </p:sp>
        <p:sp>
          <p:nvSpPr>
            <p:cNvPr id="29735"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hail: 48</a:t>
              </a:r>
            </a:p>
          </p:txBody>
        </p:sp>
      </p:grpSp>
      <p:grpSp>
        <p:nvGrpSpPr>
          <p:cNvPr id="29700" name="Group 27"/>
          <p:cNvGrpSpPr>
            <a:grpSpLocks/>
          </p:cNvGrpSpPr>
          <p:nvPr/>
        </p:nvGrpSpPr>
        <p:grpSpPr bwMode="auto">
          <a:xfrm>
            <a:off x="6881813" y="2941638"/>
            <a:ext cx="738187" cy="792162"/>
            <a:chOff x="4239" y="1632"/>
            <a:chExt cx="465" cy="499"/>
          </a:xfrm>
        </p:grpSpPr>
        <p:grpSp>
          <p:nvGrpSpPr>
            <p:cNvPr id="29725" name="Group 28"/>
            <p:cNvGrpSpPr>
              <a:grpSpLocks/>
            </p:cNvGrpSpPr>
            <p:nvPr/>
          </p:nvGrpSpPr>
          <p:grpSpPr bwMode="auto">
            <a:xfrm>
              <a:off x="4277" y="1632"/>
              <a:ext cx="384" cy="499"/>
              <a:chOff x="1296" y="1680"/>
              <a:chExt cx="144" cy="384"/>
            </a:xfrm>
          </p:grpSpPr>
          <p:sp>
            <p:nvSpPr>
              <p:cNvPr id="29729"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solidFill>
                    <a:prstClr val="white"/>
                  </a:solidFill>
                </a:endParaRPr>
              </a:p>
            </p:txBody>
          </p:sp>
          <p:sp>
            <p:nvSpPr>
              <p:cNvPr id="29730"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29731"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29726"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0</a:t>
              </a:r>
            </a:p>
          </p:txBody>
        </p:sp>
        <p:sp>
          <p:nvSpPr>
            <p:cNvPr id="29727"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wind: 18</a:t>
              </a:r>
            </a:p>
          </p:txBody>
        </p:sp>
        <p:sp>
          <p:nvSpPr>
            <p:cNvPr id="29728"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snow: 62</a:t>
              </a:r>
            </a:p>
          </p:txBody>
        </p:sp>
      </p:grpSp>
      <p:cxnSp>
        <p:nvCxnSpPr>
          <p:cNvPr id="29701" name="AutoShape 35"/>
          <p:cNvCxnSpPr>
            <a:cxnSpLocks noChangeShapeType="1"/>
            <a:stCxn id="29715" idx="6"/>
            <a:endCxn id="29729"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02" name="AutoShape 36"/>
          <p:cNvCxnSpPr>
            <a:cxnSpLocks noChangeShapeType="1"/>
            <a:stCxn id="29716" idx="6"/>
            <a:endCxn id="29733"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9703" name="Group 37"/>
          <p:cNvGrpSpPr>
            <a:grpSpLocks/>
          </p:cNvGrpSpPr>
          <p:nvPr/>
        </p:nvGrpSpPr>
        <p:grpSpPr bwMode="auto">
          <a:xfrm>
            <a:off x="5334000" y="4618038"/>
            <a:ext cx="228600" cy="609600"/>
            <a:chOff x="1296" y="1680"/>
            <a:chExt cx="144" cy="384"/>
          </a:xfrm>
        </p:grpSpPr>
        <p:sp>
          <p:nvSpPr>
            <p:cNvPr id="29722"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29723"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29724"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29704"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endParaRPr lang="en-US">
              <a:solidFill>
                <a:prstClr val="white"/>
              </a:solidFill>
            </a:endParaRPr>
          </a:p>
        </p:txBody>
      </p:sp>
      <p:sp>
        <p:nvSpPr>
          <p:cNvPr id="29705"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solidFill>
                <a:prstClr val="white"/>
              </a:solidFill>
            </a:endParaRPr>
          </a:p>
        </p:txBody>
      </p:sp>
      <p:sp>
        <p:nvSpPr>
          <p:cNvPr id="29706"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once upo</a:t>
            </a:r>
          </a:p>
          <a:p>
            <a:pPr eaLnBrk="0" hangingPunct="0"/>
            <a:r>
              <a:rPr lang="en-US" sz="1200" b="1" i="1">
                <a:solidFill>
                  <a:srgbClr val="003367"/>
                </a:solidFill>
                <a:latin typeface="Times New Roman" charset="0"/>
              </a:rPr>
              <a:t>n a time</a:t>
            </a:r>
          </a:p>
          <a:p>
            <a:pPr eaLnBrk="0" hangingPunct="0"/>
            <a:r>
              <a:rPr lang="en-US" sz="1200" b="1" i="1">
                <a:solidFill>
                  <a:srgbClr val="0036A6"/>
                </a:solidFill>
                <a:latin typeface="Times New Roman" charset="0"/>
              </a:rPr>
              <a:t>/n</a:t>
            </a:r>
            <a:r>
              <a:rPr lang="en-US" sz="1200" b="1" i="1">
                <a:solidFill>
                  <a:srgbClr val="003367"/>
                </a:solidFill>
                <a:latin typeface="Times New Roman" charset="0"/>
              </a:rPr>
              <a:t> in a l</a:t>
            </a:r>
            <a:endParaRPr lang="en-US" sz="1200">
              <a:solidFill>
                <a:srgbClr val="003367"/>
              </a:solidFill>
              <a:latin typeface="Times New Roman" charset="0"/>
            </a:endParaRPr>
          </a:p>
        </p:txBody>
      </p:sp>
      <p:sp>
        <p:nvSpPr>
          <p:cNvPr id="29707"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and far </a:t>
            </a:r>
          </a:p>
          <a:p>
            <a:pPr eaLnBrk="0" hangingPunct="0"/>
            <a:r>
              <a:rPr lang="en-US" sz="1200" b="1" i="1">
                <a:solidFill>
                  <a:srgbClr val="003367"/>
                </a:solidFill>
                <a:latin typeface="Times New Roman" charset="0"/>
              </a:rPr>
              <a:t>far away</a:t>
            </a:r>
          </a:p>
          <a:p>
            <a:pPr eaLnBrk="0" hangingPunct="0"/>
            <a:r>
              <a:rPr lang="en-US" sz="1200" b="1" i="1">
                <a:solidFill>
                  <a:srgbClr val="003367"/>
                </a:solidFill>
                <a:latin typeface="Times New Roman" charset="0"/>
              </a:rPr>
              <a:t>, lived th</a:t>
            </a:r>
            <a:endParaRPr lang="en-US" sz="1200">
              <a:solidFill>
                <a:srgbClr val="003367"/>
              </a:solidFill>
              <a:latin typeface="Times New Roman" charset="0"/>
            </a:endParaRPr>
          </a:p>
        </p:txBody>
      </p:sp>
      <p:cxnSp>
        <p:nvCxnSpPr>
          <p:cNvPr id="29708" name="AutoShape 45"/>
          <p:cNvCxnSpPr>
            <a:cxnSpLocks noChangeShapeType="1"/>
            <a:stCxn id="29704" idx="2"/>
            <a:endCxn id="29706"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09" name="AutoShape 46"/>
          <p:cNvCxnSpPr>
            <a:cxnSpLocks noChangeShapeType="1"/>
            <a:stCxn id="29705" idx="2"/>
            <a:endCxn id="29707"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29710" name="AutoShape 47"/>
          <p:cNvCxnSpPr>
            <a:cxnSpLocks noChangeShapeType="1"/>
            <a:stCxn id="29734" idx="1"/>
            <a:endCxn id="29722"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29711" name="Group 48"/>
          <p:cNvGrpSpPr>
            <a:grpSpLocks/>
          </p:cNvGrpSpPr>
          <p:nvPr/>
        </p:nvGrpSpPr>
        <p:grpSpPr bwMode="auto">
          <a:xfrm>
            <a:off x="5091113" y="2087563"/>
            <a:ext cx="736600" cy="1341437"/>
            <a:chOff x="3207" y="979"/>
            <a:chExt cx="464" cy="845"/>
          </a:xfrm>
        </p:grpSpPr>
        <p:grpSp>
          <p:nvGrpSpPr>
            <p:cNvPr id="29714" name="Group 49"/>
            <p:cNvGrpSpPr>
              <a:grpSpLocks/>
            </p:cNvGrpSpPr>
            <p:nvPr/>
          </p:nvGrpSpPr>
          <p:grpSpPr bwMode="auto">
            <a:xfrm>
              <a:off x="3360" y="1152"/>
              <a:ext cx="144" cy="384"/>
              <a:chOff x="1296" y="1680"/>
              <a:chExt cx="144" cy="384"/>
            </a:xfrm>
          </p:grpSpPr>
          <p:sp>
            <p:nvSpPr>
              <p:cNvPr id="29719"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29720"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29721"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2971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solidFill>
                  <a:prstClr val="white"/>
                </a:solidFill>
              </a:endParaRPr>
            </a:p>
          </p:txBody>
        </p:sp>
        <p:sp>
          <p:nvSpPr>
            <p:cNvPr id="2971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solidFill>
                  <a:prstClr val="white"/>
                </a:solidFill>
              </a:endParaRPr>
            </a:p>
          </p:txBody>
        </p:sp>
        <p:sp>
          <p:nvSpPr>
            <p:cNvPr id="29717" name="Text Box 55"/>
            <p:cNvSpPr txBox="1">
              <a:spLocks noChangeArrowheads="1"/>
            </p:cNvSpPr>
            <p:nvPr/>
          </p:nvSpPr>
          <p:spPr bwMode="auto">
            <a:xfrm>
              <a:off x="3230"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sector 1</a:t>
              </a:r>
              <a:endParaRPr lang="en-US" sz="1400">
                <a:solidFill>
                  <a:srgbClr val="003367"/>
                </a:solidFill>
                <a:latin typeface="Times New Roman" charset="0"/>
              </a:endParaRPr>
            </a:p>
          </p:txBody>
        </p:sp>
        <p:sp>
          <p:nvSpPr>
            <p:cNvPr id="29718" name="Text Box 56"/>
            <p:cNvSpPr txBox="1">
              <a:spLocks noChangeArrowheads="1"/>
            </p:cNvSpPr>
            <p:nvPr/>
          </p:nvSpPr>
          <p:spPr bwMode="auto">
            <a:xfrm>
              <a:off x="3207" y="1536"/>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rgbClr val="003367"/>
                  </a:solidFill>
                  <a:latin typeface="Times New Roman" charset="0"/>
                </a:rPr>
                <a:t>directory</a:t>
              </a:r>
            </a:p>
            <a:p>
              <a:pPr algn="ctr" eaLnBrk="0" hangingPunct="0"/>
              <a:r>
                <a:rPr lang="en-US" sz="1200">
                  <a:solidFill>
                    <a:srgbClr val="003367"/>
                  </a:solidFill>
                  <a:latin typeface="Times New Roman" charset="0"/>
                </a:rPr>
                <a:t>file</a:t>
              </a:r>
              <a:endParaRPr lang="en-US" sz="1400">
                <a:solidFill>
                  <a:srgbClr val="003367"/>
                </a:solidFill>
                <a:latin typeface="Times New Roman" charset="0"/>
              </a:endParaRPr>
            </a:p>
          </p:txBody>
        </p:sp>
      </p:grpSp>
      <p:sp>
        <p:nvSpPr>
          <p:cNvPr id="29712" name="Freeform 59"/>
          <p:cNvSpPr>
            <a:spLocks noChangeArrowheads="1"/>
          </p:cNvSpPr>
          <p:nvPr/>
        </p:nvSpPr>
        <p:spPr bwMode="auto">
          <a:xfrm>
            <a:off x="3690938" y="3725863"/>
            <a:ext cx="1208087" cy="2613025"/>
          </a:xfrm>
          <a:custGeom>
            <a:avLst/>
            <a:gdLst>
              <a:gd name="T0" fmla="*/ 271368 w 1207440"/>
              <a:gd name="T1" fmla="*/ 2606678 h 2613378"/>
              <a:gd name="T2" fmla="*/ 661462 w 1207440"/>
              <a:gd name="T3" fmla="*/ 2505119 h 2613378"/>
              <a:gd name="T4" fmla="*/ 1068516 w 1207440"/>
              <a:gd name="T5" fmla="*/ 2251222 h 2613378"/>
              <a:gd name="T6" fmla="*/ 1153318 w 1207440"/>
              <a:gd name="T7" fmla="*/ 2217367 h 2613378"/>
              <a:gd name="T8" fmla="*/ 1170279 w 1207440"/>
              <a:gd name="T9" fmla="*/ 2115809 h 2613378"/>
              <a:gd name="T10" fmla="*/ 1204200 w 1207440"/>
              <a:gd name="T11" fmla="*/ 2048103 h 2613378"/>
              <a:gd name="T12" fmla="*/ 1187239 w 1207440"/>
              <a:gd name="T13" fmla="*/ 1303339 h 2613378"/>
              <a:gd name="T14" fmla="*/ 1204200 w 1207440"/>
              <a:gd name="T15" fmla="*/ 812470 h 2613378"/>
              <a:gd name="T16" fmla="*/ 1170279 w 1207440"/>
              <a:gd name="T17" fmla="*/ 270823 h 2613378"/>
              <a:gd name="T18" fmla="*/ 1153318 w 1207440"/>
              <a:gd name="T19" fmla="*/ 220044 h 2613378"/>
              <a:gd name="T20" fmla="*/ 1102436 w 1207440"/>
              <a:gd name="T21" fmla="*/ 135413 h 2613378"/>
              <a:gd name="T22" fmla="*/ 898909 w 1207440"/>
              <a:gd name="T23" fmla="*/ 33852 h 2613378"/>
              <a:gd name="T24" fmla="*/ 831068 w 1207440"/>
              <a:gd name="T25" fmla="*/ 0 h 2613378"/>
              <a:gd name="T26" fmla="*/ 407054 w 1207440"/>
              <a:gd name="T27" fmla="*/ 16928 h 2613378"/>
              <a:gd name="T28" fmla="*/ 356173 w 1207440"/>
              <a:gd name="T29" fmla="*/ 33852 h 2613378"/>
              <a:gd name="T30" fmla="*/ 305290 w 1207440"/>
              <a:gd name="T31" fmla="*/ 67707 h 2613378"/>
              <a:gd name="T32" fmla="*/ 254408 w 1207440"/>
              <a:gd name="T33" fmla="*/ 118486 h 2613378"/>
              <a:gd name="T34" fmla="*/ 203527 w 1207440"/>
              <a:gd name="T35" fmla="*/ 236971 h 2613378"/>
              <a:gd name="T36" fmla="*/ 152646 w 1207440"/>
              <a:gd name="T37" fmla="*/ 270823 h 2613378"/>
              <a:gd name="T38" fmla="*/ 84801 w 1207440"/>
              <a:gd name="T39" fmla="*/ 389308 h 2613378"/>
              <a:gd name="T40" fmla="*/ 33920 w 1207440"/>
              <a:gd name="T41" fmla="*/ 423163 h 2613378"/>
              <a:gd name="T42" fmla="*/ 50881 w 1207440"/>
              <a:gd name="T43" fmla="*/ 1049441 h 2613378"/>
              <a:gd name="T44" fmla="*/ 67841 w 1207440"/>
              <a:gd name="T45" fmla="*/ 1252560 h 2613378"/>
              <a:gd name="T46" fmla="*/ 84801 w 1207440"/>
              <a:gd name="T47" fmla="*/ 1540310 h 2613378"/>
              <a:gd name="T48" fmla="*/ 67841 w 1207440"/>
              <a:gd name="T49" fmla="*/ 1760353 h 2613378"/>
              <a:gd name="T50" fmla="*/ 33920 w 1207440"/>
              <a:gd name="T51" fmla="*/ 1811132 h 2613378"/>
              <a:gd name="T52" fmla="*/ 16960 w 1207440"/>
              <a:gd name="T53" fmla="*/ 1912693 h 2613378"/>
              <a:gd name="T54" fmla="*/ 0 w 1207440"/>
              <a:gd name="T55" fmla="*/ 1980396 h 2613378"/>
              <a:gd name="T56" fmla="*/ 16960 w 1207440"/>
              <a:gd name="T57" fmla="*/ 2352780 h 2613378"/>
              <a:gd name="T58" fmla="*/ 33920 w 1207440"/>
              <a:gd name="T59" fmla="*/ 2420486 h 2613378"/>
              <a:gd name="T60" fmla="*/ 84801 w 1207440"/>
              <a:gd name="T61" fmla="*/ 2437413 h 2613378"/>
              <a:gd name="T62" fmla="*/ 135685 w 1207440"/>
              <a:gd name="T63" fmla="*/ 2471265 h 2613378"/>
              <a:gd name="T64" fmla="*/ 169606 w 1207440"/>
              <a:gd name="T65" fmla="*/ 2522044 h 2613378"/>
              <a:gd name="T66" fmla="*/ 220487 w 1207440"/>
              <a:gd name="T67" fmla="*/ 2538971 h 2613378"/>
              <a:gd name="T68" fmla="*/ 271368 w 1207440"/>
              <a:gd name="T69" fmla="*/ 2606678 h 26133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7440"/>
              <a:gd name="T106" fmla="*/ 0 h 2613378"/>
              <a:gd name="T107" fmla="*/ 1207440 w 1207440"/>
              <a:gd name="T108" fmla="*/ 2613378 h 26133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7440" h="2613378">
                <a:moveTo>
                  <a:pt x="270933" y="2607734"/>
                </a:moveTo>
                <a:cubicBezTo>
                  <a:pt x="344311" y="2602090"/>
                  <a:pt x="537904" y="2560866"/>
                  <a:pt x="660400" y="2506134"/>
                </a:cubicBezTo>
                <a:cubicBezTo>
                  <a:pt x="806252" y="2440966"/>
                  <a:pt x="918477" y="2311464"/>
                  <a:pt x="1066800" y="2252134"/>
                </a:cubicBezTo>
                <a:lnTo>
                  <a:pt x="1151466" y="2218267"/>
                </a:lnTo>
                <a:cubicBezTo>
                  <a:pt x="1157111" y="2184400"/>
                  <a:pt x="1158534" y="2149553"/>
                  <a:pt x="1168400" y="2116667"/>
                </a:cubicBezTo>
                <a:cubicBezTo>
                  <a:pt x="1175653" y="2092489"/>
                  <a:pt x="1201740" y="2074171"/>
                  <a:pt x="1202266" y="2048934"/>
                </a:cubicBezTo>
                <a:cubicBezTo>
                  <a:pt x="1207440" y="1800568"/>
                  <a:pt x="1190977" y="1552223"/>
                  <a:pt x="1185333" y="1303867"/>
                </a:cubicBezTo>
                <a:cubicBezTo>
                  <a:pt x="1190977" y="1140178"/>
                  <a:pt x="1204951" y="976564"/>
                  <a:pt x="1202266" y="812800"/>
                </a:cubicBezTo>
                <a:cubicBezTo>
                  <a:pt x="1199300" y="631850"/>
                  <a:pt x="1183855" y="451247"/>
                  <a:pt x="1168400" y="270934"/>
                </a:cubicBezTo>
                <a:cubicBezTo>
                  <a:pt x="1166876" y="253150"/>
                  <a:pt x="1159449" y="236099"/>
                  <a:pt x="1151466" y="220134"/>
                </a:cubicBezTo>
                <a:cubicBezTo>
                  <a:pt x="1136747" y="190696"/>
                  <a:pt x="1123939" y="158740"/>
                  <a:pt x="1100666" y="135467"/>
                </a:cubicBezTo>
                <a:cubicBezTo>
                  <a:pt x="1003609" y="38410"/>
                  <a:pt x="1007644" y="88957"/>
                  <a:pt x="897466" y="33867"/>
                </a:cubicBezTo>
                <a:lnTo>
                  <a:pt x="829733" y="0"/>
                </a:lnTo>
                <a:cubicBezTo>
                  <a:pt x="688622" y="5645"/>
                  <a:pt x="547265" y="6872"/>
                  <a:pt x="406400" y="16934"/>
                </a:cubicBezTo>
                <a:cubicBezTo>
                  <a:pt x="388596" y="18206"/>
                  <a:pt x="371565" y="25885"/>
                  <a:pt x="355600" y="33867"/>
                </a:cubicBezTo>
                <a:cubicBezTo>
                  <a:pt x="337397" y="42968"/>
                  <a:pt x="320434" y="54705"/>
                  <a:pt x="304800" y="67734"/>
                </a:cubicBezTo>
                <a:cubicBezTo>
                  <a:pt x="286403" y="83065"/>
                  <a:pt x="270933" y="101601"/>
                  <a:pt x="254000" y="118534"/>
                </a:cubicBezTo>
                <a:cubicBezTo>
                  <a:pt x="242236" y="153823"/>
                  <a:pt x="226447" y="209170"/>
                  <a:pt x="203200" y="237067"/>
                </a:cubicBezTo>
                <a:cubicBezTo>
                  <a:pt x="190171" y="252701"/>
                  <a:pt x="169333" y="259645"/>
                  <a:pt x="152400" y="270934"/>
                </a:cubicBezTo>
                <a:cubicBezTo>
                  <a:pt x="139119" y="297497"/>
                  <a:pt x="108601" y="365532"/>
                  <a:pt x="84666" y="389467"/>
                </a:cubicBezTo>
                <a:cubicBezTo>
                  <a:pt x="70275" y="403858"/>
                  <a:pt x="50799" y="412045"/>
                  <a:pt x="33866" y="423334"/>
                </a:cubicBezTo>
                <a:cubicBezTo>
                  <a:pt x="39511" y="632178"/>
                  <a:pt x="42280" y="841120"/>
                  <a:pt x="50800" y="1049867"/>
                </a:cubicBezTo>
                <a:cubicBezTo>
                  <a:pt x="53572" y="1117779"/>
                  <a:pt x="63057" y="1185260"/>
                  <a:pt x="67733" y="1253067"/>
                </a:cubicBezTo>
                <a:cubicBezTo>
                  <a:pt x="74346" y="1348961"/>
                  <a:pt x="79022" y="1444978"/>
                  <a:pt x="84666" y="1540934"/>
                </a:cubicBezTo>
                <a:cubicBezTo>
                  <a:pt x="79022" y="1614312"/>
                  <a:pt x="81296" y="1688733"/>
                  <a:pt x="67733" y="1761067"/>
                </a:cubicBezTo>
                <a:cubicBezTo>
                  <a:pt x="63982" y="1781070"/>
                  <a:pt x="40302" y="1792560"/>
                  <a:pt x="33866" y="1811867"/>
                </a:cubicBezTo>
                <a:cubicBezTo>
                  <a:pt x="23009" y="1844439"/>
                  <a:pt x="23666" y="1879800"/>
                  <a:pt x="16933" y="1913467"/>
                </a:cubicBezTo>
                <a:cubicBezTo>
                  <a:pt x="12369" y="1936288"/>
                  <a:pt x="5644" y="1958622"/>
                  <a:pt x="0" y="1981200"/>
                </a:cubicBezTo>
                <a:cubicBezTo>
                  <a:pt x="5644" y="2105378"/>
                  <a:pt x="7399" y="2229794"/>
                  <a:pt x="16933" y="2353734"/>
                </a:cubicBezTo>
                <a:cubicBezTo>
                  <a:pt x="18718" y="2376938"/>
                  <a:pt x="19328" y="2403294"/>
                  <a:pt x="33866" y="2421467"/>
                </a:cubicBezTo>
                <a:cubicBezTo>
                  <a:pt x="45016" y="2435405"/>
                  <a:pt x="67733" y="2432756"/>
                  <a:pt x="84666" y="2438400"/>
                </a:cubicBezTo>
                <a:cubicBezTo>
                  <a:pt x="101599" y="2449689"/>
                  <a:pt x="121075" y="2457876"/>
                  <a:pt x="135466" y="2472267"/>
                </a:cubicBezTo>
                <a:cubicBezTo>
                  <a:pt x="149857" y="2486658"/>
                  <a:pt x="153441" y="2510354"/>
                  <a:pt x="169333" y="2523067"/>
                </a:cubicBezTo>
                <a:cubicBezTo>
                  <a:pt x="183271" y="2534217"/>
                  <a:pt x="203200" y="2534356"/>
                  <a:pt x="220133" y="2540000"/>
                </a:cubicBezTo>
                <a:cubicBezTo>
                  <a:pt x="257131" y="2595496"/>
                  <a:pt x="197555" y="2613378"/>
                  <a:pt x="270933" y="2607734"/>
                </a:cubicBez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white"/>
              </a:solidFill>
            </a:endParaRPr>
          </a:p>
        </p:txBody>
      </p:sp>
      <p:sp>
        <p:nvSpPr>
          <p:cNvPr id="29713" name="TextBox 60"/>
          <p:cNvSpPr txBox="1">
            <a:spLocks noChangeArrowheads="1"/>
          </p:cNvSpPr>
          <p:nvPr/>
        </p:nvSpPr>
        <p:spPr bwMode="auto">
          <a:xfrm>
            <a:off x="4899025" y="57912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651222"/>
                </a:solidFill>
              </a:rPr>
              <a:t>Data</a:t>
            </a:r>
            <a:endParaRPr lang="en-US" sz="1800">
              <a:solidFill>
                <a:srgbClr val="651222"/>
              </a:solidFill>
            </a:endParaRPr>
          </a:p>
        </p:txBody>
      </p:sp>
    </p:spTree>
    <p:extLst>
      <p:ext uri="{BB962C8B-B14F-4D97-AF65-F5344CB8AC3E}">
        <p14:creationId xmlns:p14="http://schemas.microsoft.com/office/powerpoint/2010/main" val="11194640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a:latin typeface="Arial" charset="0"/>
                <a:ea typeface="ＭＳ Ｐゴシック" charset="0"/>
              </a:rPr>
              <a:t>A Filesystem On Disk</a:t>
            </a:r>
          </a:p>
        </p:txBody>
      </p:sp>
      <p:grpSp>
        <p:nvGrpSpPr>
          <p:cNvPr id="30722" name="Group 3"/>
          <p:cNvGrpSpPr>
            <a:grpSpLocks/>
          </p:cNvGrpSpPr>
          <p:nvPr/>
        </p:nvGrpSpPr>
        <p:grpSpPr bwMode="auto">
          <a:xfrm>
            <a:off x="1371600" y="2087563"/>
            <a:ext cx="3276600" cy="3856037"/>
            <a:chOff x="432" y="979"/>
            <a:chExt cx="2064" cy="2429"/>
          </a:xfrm>
        </p:grpSpPr>
        <p:grpSp>
          <p:nvGrpSpPr>
            <p:cNvPr id="30764" name="Group 4"/>
            <p:cNvGrpSpPr>
              <a:grpSpLocks/>
            </p:cNvGrpSpPr>
            <p:nvPr/>
          </p:nvGrpSpPr>
          <p:grpSpPr bwMode="auto">
            <a:xfrm>
              <a:off x="1824" y="1152"/>
              <a:ext cx="144" cy="384"/>
              <a:chOff x="1296" y="1680"/>
              <a:chExt cx="144" cy="384"/>
            </a:xfrm>
          </p:grpSpPr>
          <p:sp>
            <p:nvSpPr>
              <p:cNvPr id="30776"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30777"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0778"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0765" name="Oval 8"/>
            <p:cNvSpPr>
              <a:spLocks noChangeArrowheads="1"/>
            </p:cNvSpPr>
            <p:nvPr/>
          </p:nvSpPr>
          <p:spPr bwMode="auto">
            <a:xfrm>
              <a:off x="1872" y="1200"/>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a:solidFill>
                  <a:prstClr val="white"/>
                </a:solidFill>
              </a:endParaRPr>
            </a:p>
          </p:txBody>
        </p:sp>
        <p:sp>
          <p:nvSpPr>
            <p:cNvPr id="30766" name="Oval 9"/>
            <p:cNvSpPr>
              <a:spLocks noChangeArrowheads="1"/>
            </p:cNvSpPr>
            <p:nvPr/>
          </p:nvSpPr>
          <p:spPr bwMode="auto">
            <a:xfrm>
              <a:off x="1872" y="1312"/>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solidFill>
                  <a:prstClr val="white"/>
                </a:solidFill>
              </a:endParaRPr>
            </a:p>
          </p:txBody>
        </p:sp>
        <p:sp>
          <p:nvSpPr>
            <p:cNvPr id="30767" name="Oval 10"/>
            <p:cNvSpPr>
              <a:spLocks noChangeArrowheads="1"/>
            </p:cNvSpPr>
            <p:nvPr/>
          </p:nvSpPr>
          <p:spPr bwMode="auto">
            <a:xfrm>
              <a:off x="1872" y="1440"/>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a:solidFill>
                  <a:prstClr val="white"/>
                </a:solidFill>
              </a:endParaRPr>
            </a:p>
          </p:txBody>
        </p:sp>
        <p:sp>
          <p:nvSpPr>
            <p:cNvPr id="30768" name="Text Box 11"/>
            <p:cNvSpPr txBox="1">
              <a:spLocks noChangeArrowheads="1"/>
            </p:cNvSpPr>
            <p:nvPr/>
          </p:nvSpPr>
          <p:spPr bwMode="auto">
            <a:xfrm>
              <a:off x="432" y="1632"/>
              <a:ext cx="510" cy="413"/>
            </a:xfrm>
            <a:prstGeom prst="rect">
              <a:avLst/>
            </a:prstGeom>
            <a:noFill/>
            <a:ln w="15875">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11100010</a:t>
              </a:r>
            </a:p>
            <a:p>
              <a:pPr eaLnBrk="0" hangingPunct="0"/>
              <a:r>
                <a:rPr lang="en-US" sz="1200" b="1" i="1">
                  <a:solidFill>
                    <a:srgbClr val="003367"/>
                  </a:solidFill>
                  <a:latin typeface="Times New Roman" charset="0"/>
                </a:rPr>
                <a:t>00101101</a:t>
              </a:r>
            </a:p>
            <a:p>
              <a:pPr eaLnBrk="0" hangingPunct="0"/>
              <a:r>
                <a:rPr lang="en-US" sz="1200" b="1" i="1">
                  <a:solidFill>
                    <a:srgbClr val="003367"/>
                  </a:solidFill>
                  <a:latin typeface="Times New Roman" charset="0"/>
                </a:rPr>
                <a:t>10111101</a:t>
              </a:r>
              <a:endParaRPr lang="en-US" sz="1200">
                <a:solidFill>
                  <a:srgbClr val="003367"/>
                </a:solidFill>
                <a:latin typeface="Times New Roman" charset="0"/>
              </a:endParaRPr>
            </a:p>
          </p:txBody>
        </p:sp>
        <p:sp>
          <p:nvSpPr>
            <p:cNvPr id="30769" name="Text Box 12"/>
            <p:cNvSpPr txBox="1">
              <a:spLocks noChangeArrowheads="1"/>
            </p:cNvSpPr>
            <p:nvPr/>
          </p:nvSpPr>
          <p:spPr bwMode="auto">
            <a:xfrm>
              <a:off x="768" y="2285"/>
              <a:ext cx="510" cy="413"/>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10011010</a:t>
              </a:r>
            </a:p>
            <a:p>
              <a:pPr eaLnBrk="0" hangingPunct="0"/>
              <a:r>
                <a:rPr lang="en-US" sz="1200" b="1" i="1">
                  <a:solidFill>
                    <a:srgbClr val="003367"/>
                  </a:solidFill>
                  <a:latin typeface="Times New Roman" charset="0"/>
                </a:rPr>
                <a:t>00110001</a:t>
              </a:r>
            </a:p>
            <a:p>
              <a:pPr eaLnBrk="0" hangingPunct="0"/>
              <a:r>
                <a:rPr lang="en-US" sz="1200" b="1" i="1">
                  <a:solidFill>
                    <a:srgbClr val="003367"/>
                  </a:solidFill>
                  <a:latin typeface="Times New Roman" charset="0"/>
                </a:rPr>
                <a:t>00010101</a:t>
              </a:r>
              <a:endParaRPr lang="en-US" sz="1200">
                <a:solidFill>
                  <a:srgbClr val="003367"/>
                </a:solidFill>
                <a:latin typeface="Times New Roman" charset="0"/>
              </a:endParaRPr>
            </a:p>
          </p:txBody>
        </p:sp>
        <p:sp>
          <p:nvSpPr>
            <p:cNvPr id="30770" name="Text Box 13"/>
            <p:cNvSpPr txBox="1">
              <a:spLocks noChangeArrowheads="1"/>
            </p:cNvSpPr>
            <p:nvPr/>
          </p:nvSpPr>
          <p:spPr bwMode="auto">
            <a:xfrm>
              <a:off x="1152" y="2995"/>
              <a:ext cx="510" cy="413"/>
            </a:xfrm>
            <a:prstGeom prst="rect">
              <a:avLst/>
            </a:prstGeom>
            <a:noFill/>
            <a:ln w="15875">
              <a:solidFill>
                <a:srgbClr val="990033"/>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00101110</a:t>
              </a:r>
            </a:p>
            <a:p>
              <a:pPr eaLnBrk="0" hangingPunct="0"/>
              <a:r>
                <a:rPr lang="en-US" sz="1200" b="1" i="1">
                  <a:solidFill>
                    <a:srgbClr val="003367"/>
                  </a:solidFill>
                  <a:latin typeface="Times New Roman" charset="0"/>
                </a:rPr>
                <a:t>00011001</a:t>
              </a:r>
            </a:p>
            <a:p>
              <a:pPr eaLnBrk="0" hangingPunct="0"/>
              <a:r>
                <a:rPr lang="en-US" sz="1200" b="1" i="1">
                  <a:solidFill>
                    <a:srgbClr val="003367"/>
                  </a:solidFill>
                  <a:latin typeface="Times New Roman" charset="0"/>
                </a:rPr>
                <a:t>01000100</a:t>
              </a:r>
              <a:endParaRPr lang="en-US" sz="1200">
                <a:solidFill>
                  <a:srgbClr val="003367"/>
                </a:solidFill>
                <a:latin typeface="Times New Roman" charset="0"/>
              </a:endParaRPr>
            </a:p>
          </p:txBody>
        </p:sp>
        <p:cxnSp>
          <p:nvCxnSpPr>
            <p:cNvPr id="30771" name="AutoShape 14"/>
            <p:cNvCxnSpPr>
              <a:cxnSpLocks noChangeShapeType="1"/>
              <a:stCxn id="30765" idx="2"/>
              <a:endCxn id="30768" idx="0"/>
            </p:cNvCxnSpPr>
            <p:nvPr/>
          </p:nvCxnSpPr>
          <p:spPr bwMode="auto">
            <a:xfrm rot="10800000" flipV="1">
              <a:off x="687" y="1224"/>
              <a:ext cx="1180" cy="40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72" name="AutoShape 15"/>
            <p:cNvCxnSpPr>
              <a:cxnSpLocks noChangeShapeType="1"/>
              <a:stCxn id="30766" idx="2"/>
              <a:endCxn id="30769" idx="0"/>
            </p:cNvCxnSpPr>
            <p:nvPr/>
          </p:nvCxnSpPr>
          <p:spPr bwMode="auto">
            <a:xfrm rot="10800000" flipV="1">
              <a:off x="1023" y="1336"/>
              <a:ext cx="844" cy="944"/>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73" name="AutoShape 16"/>
            <p:cNvCxnSpPr>
              <a:cxnSpLocks noChangeShapeType="1"/>
              <a:stCxn id="30767" idx="4"/>
            </p:cNvCxnSpPr>
            <p:nvPr/>
          </p:nvCxnSpPr>
          <p:spPr bwMode="auto">
            <a:xfrm rot="5400000">
              <a:off x="911" y="2010"/>
              <a:ext cx="1502" cy="468"/>
            </a:xfrm>
            <a:prstGeom prst="curvedConnector3">
              <a:avLst>
                <a:gd name="adj1" fmla="val 1531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30774" name="Text Box 17"/>
            <p:cNvSpPr txBox="1">
              <a:spLocks noChangeArrowheads="1"/>
            </p:cNvSpPr>
            <p:nvPr/>
          </p:nvSpPr>
          <p:spPr bwMode="auto">
            <a:xfrm>
              <a:off x="1694"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sector 0</a:t>
              </a:r>
              <a:endParaRPr lang="en-US" sz="1400">
                <a:solidFill>
                  <a:srgbClr val="003367"/>
                </a:solidFill>
                <a:latin typeface="Times New Roman" charset="0"/>
              </a:endParaRPr>
            </a:p>
          </p:txBody>
        </p:sp>
        <p:sp>
          <p:nvSpPr>
            <p:cNvPr id="30775" name="Text Box 18"/>
            <p:cNvSpPr txBox="1">
              <a:spLocks noChangeArrowheads="1"/>
            </p:cNvSpPr>
            <p:nvPr/>
          </p:nvSpPr>
          <p:spPr bwMode="auto">
            <a:xfrm>
              <a:off x="1959" y="1200"/>
              <a:ext cx="5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rgbClr val="003367"/>
                  </a:solidFill>
                  <a:latin typeface="Times New Roman" charset="0"/>
                </a:rPr>
                <a:t>allocation</a:t>
              </a:r>
            </a:p>
            <a:p>
              <a:pPr algn="ctr" eaLnBrk="0" hangingPunct="0"/>
              <a:r>
                <a:rPr lang="en-US" sz="1200">
                  <a:solidFill>
                    <a:srgbClr val="003367"/>
                  </a:solidFill>
                  <a:latin typeface="Times New Roman" charset="0"/>
                </a:rPr>
                <a:t>bitmap file</a:t>
              </a:r>
              <a:endParaRPr lang="en-US" sz="1400">
                <a:solidFill>
                  <a:srgbClr val="003367"/>
                </a:solidFill>
                <a:latin typeface="Times New Roman" charset="0"/>
              </a:endParaRPr>
            </a:p>
          </p:txBody>
        </p:sp>
      </p:grpSp>
      <p:grpSp>
        <p:nvGrpSpPr>
          <p:cNvPr id="30723" name="Group 19"/>
          <p:cNvGrpSpPr>
            <a:grpSpLocks/>
          </p:cNvGrpSpPr>
          <p:nvPr/>
        </p:nvGrpSpPr>
        <p:grpSpPr bwMode="auto">
          <a:xfrm>
            <a:off x="6172200" y="3692525"/>
            <a:ext cx="658813" cy="803275"/>
            <a:chOff x="3550" y="1798"/>
            <a:chExt cx="415" cy="506"/>
          </a:xfrm>
        </p:grpSpPr>
        <p:grpSp>
          <p:nvGrpSpPr>
            <p:cNvPr id="30757" name="Group 20"/>
            <p:cNvGrpSpPr>
              <a:grpSpLocks/>
            </p:cNvGrpSpPr>
            <p:nvPr/>
          </p:nvGrpSpPr>
          <p:grpSpPr bwMode="auto">
            <a:xfrm>
              <a:off x="3552" y="1805"/>
              <a:ext cx="384" cy="499"/>
              <a:chOff x="1296" y="1680"/>
              <a:chExt cx="144" cy="384"/>
            </a:xfrm>
          </p:grpSpPr>
          <p:sp>
            <p:nvSpPr>
              <p:cNvPr id="30761"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30762"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0763"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0758"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0</a:t>
              </a:r>
            </a:p>
          </p:txBody>
        </p:sp>
        <p:sp>
          <p:nvSpPr>
            <p:cNvPr id="30759"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rain: 32</a:t>
              </a:r>
            </a:p>
          </p:txBody>
        </p:sp>
        <p:sp>
          <p:nvSpPr>
            <p:cNvPr id="30760"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hail: 48</a:t>
              </a:r>
            </a:p>
          </p:txBody>
        </p:sp>
      </p:grpSp>
      <p:grpSp>
        <p:nvGrpSpPr>
          <p:cNvPr id="30724" name="Group 27"/>
          <p:cNvGrpSpPr>
            <a:grpSpLocks/>
          </p:cNvGrpSpPr>
          <p:nvPr/>
        </p:nvGrpSpPr>
        <p:grpSpPr bwMode="auto">
          <a:xfrm>
            <a:off x="6881813" y="2941638"/>
            <a:ext cx="738187" cy="792162"/>
            <a:chOff x="4239" y="1632"/>
            <a:chExt cx="465" cy="499"/>
          </a:xfrm>
        </p:grpSpPr>
        <p:grpSp>
          <p:nvGrpSpPr>
            <p:cNvPr id="30750" name="Group 28"/>
            <p:cNvGrpSpPr>
              <a:grpSpLocks/>
            </p:cNvGrpSpPr>
            <p:nvPr/>
          </p:nvGrpSpPr>
          <p:grpSpPr bwMode="auto">
            <a:xfrm>
              <a:off x="4277" y="1632"/>
              <a:ext cx="384" cy="499"/>
              <a:chOff x="1296" y="1680"/>
              <a:chExt cx="144" cy="384"/>
            </a:xfrm>
          </p:grpSpPr>
          <p:sp>
            <p:nvSpPr>
              <p:cNvPr id="30754"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endParaRPr lang="en-US">
                  <a:solidFill>
                    <a:prstClr val="white"/>
                  </a:solidFill>
                </a:endParaRPr>
              </a:p>
            </p:txBody>
          </p:sp>
          <p:sp>
            <p:nvSpPr>
              <p:cNvPr id="30755"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0756"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0751"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0</a:t>
              </a:r>
            </a:p>
          </p:txBody>
        </p:sp>
        <p:sp>
          <p:nvSpPr>
            <p:cNvPr id="30752"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wind: 18</a:t>
              </a:r>
            </a:p>
          </p:txBody>
        </p:sp>
        <p:sp>
          <p:nvSpPr>
            <p:cNvPr id="30753"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snow: 62</a:t>
              </a:r>
            </a:p>
          </p:txBody>
        </p:sp>
      </p:grpSp>
      <p:cxnSp>
        <p:nvCxnSpPr>
          <p:cNvPr id="30725" name="AutoShape 35"/>
          <p:cNvCxnSpPr>
            <a:cxnSpLocks noChangeShapeType="1"/>
            <a:stCxn id="30740" idx="6"/>
            <a:endCxn id="30754" idx="0"/>
          </p:cNvCxnSpPr>
          <p:nvPr/>
        </p:nvCxnSpPr>
        <p:spPr bwMode="auto">
          <a:xfrm>
            <a:off x="5494338" y="2476500"/>
            <a:ext cx="1752600" cy="457200"/>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26" name="AutoShape 36"/>
          <p:cNvCxnSpPr>
            <a:cxnSpLocks noChangeShapeType="1"/>
            <a:stCxn id="30741" idx="6"/>
            <a:endCxn id="30758" idx="0"/>
          </p:cNvCxnSpPr>
          <p:nvPr/>
        </p:nvCxnSpPr>
        <p:spPr bwMode="auto">
          <a:xfrm>
            <a:off x="5494338" y="2654300"/>
            <a:ext cx="979487" cy="10382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0727" name="Group 37"/>
          <p:cNvGrpSpPr>
            <a:grpSpLocks/>
          </p:cNvGrpSpPr>
          <p:nvPr/>
        </p:nvGrpSpPr>
        <p:grpSpPr bwMode="auto">
          <a:xfrm>
            <a:off x="5334000" y="4618038"/>
            <a:ext cx="228600" cy="609600"/>
            <a:chOff x="1296" y="1680"/>
            <a:chExt cx="144" cy="384"/>
          </a:xfrm>
        </p:grpSpPr>
        <p:sp>
          <p:nvSpPr>
            <p:cNvPr id="30747"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30748"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0749"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0728" name="Oval 41"/>
          <p:cNvSpPr>
            <a:spLocks noChangeArrowheads="1"/>
          </p:cNvSpPr>
          <p:nvPr/>
        </p:nvSpPr>
        <p:spPr bwMode="auto">
          <a:xfrm>
            <a:off x="5410200" y="46942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endParaRPr lang="en-US">
              <a:solidFill>
                <a:prstClr val="white"/>
              </a:solidFill>
            </a:endParaRPr>
          </a:p>
        </p:txBody>
      </p:sp>
      <p:sp>
        <p:nvSpPr>
          <p:cNvPr id="30729" name="Oval 42"/>
          <p:cNvSpPr>
            <a:spLocks noChangeArrowheads="1"/>
          </p:cNvSpPr>
          <p:nvPr/>
        </p:nvSpPr>
        <p:spPr bwMode="auto">
          <a:xfrm>
            <a:off x="5410200" y="48720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a:solidFill>
                <a:prstClr val="white"/>
              </a:solidFill>
            </a:endParaRPr>
          </a:p>
        </p:txBody>
      </p:sp>
      <p:sp>
        <p:nvSpPr>
          <p:cNvPr id="30730" name="Text Box 43"/>
          <p:cNvSpPr txBox="1">
            <a:spLocks noChangeArrowheads="1"/>
          </p:cNvSpPr>
          <p:nvPr/>
        </p:nvSpPr>
        <p:spPr bwMode="auto">
          <a:xfrm>
            <a:off x="3886200" y="39624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once upo</a:t>
            </a:r>
          </a:p>
          <a:p>
            <a:pPr eaLnBrk="0" hangingPunct="0"/>
            <a:r>
              <a:rPr lang="en-US" sz="1200" b="1" i="1">
                <a:solidFill>
                  <a:srgbClr val="003367"/>
                </a:solidFill>
                <a:latin typeface="Times New Roman" charset="0"/>
              </a:rPr>
              <a:t>n a time</a:t>
            </a:r>
          </a:p>
          <a:p>
            <a:pPr eaLnBrk="0" hangingPunct="0"/>
            <a:r>
              <a:rPr lang="en-US" sz="1200" b="1" i="1">
                <a:solidFill>
                  <a:srgbClr val="0036A6"/>
                </a:solidFill>
                <a:latin typeface="Times New Roman" charset="0"/>
              </a:rPr>
              <a:t>/n</a:t>
            </a:r>
            <a:r>
              <a:rPr lang="en-US" sz="1200" b="1" i="1">
                <a:solidFill>
                  <a:srgbClr val="003367"/>
                </a:solidFill>
                <a:latin typeface="Times New Roman" charset="0"/>
              </a:rPr>
              <a:t> in a l</a:t>
            </a:r>
            <a:endParaRPr lang="en-US" sz="1200">
              <a:solidFill>
                <a:srgbClr val="003367"/>
              </a:solidFill>
              <a:latin typeface="Times New Roman" charset="0"/>
            </a:endParaRPr>
          </a:p>
        </p:txBody>
      </p:sp>
      <p:sp>
        <p:nvSpPr>
          <p:cNvPr id="30731" name="Text Box 44"/>
          <p:cNvSpPr txBox="1">
            <a:spLocks noChangeArrowheads="1"/>
          </p:cNvSpPr>
          <p:nvPr/>
        </p:nvSpPr>
        <p:spPr bwMode="auto">
          <a:xfrm>
            <a:off x="3886200" y="52879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en-US" sz="1200" b="1" i="1">
                <a:solidFill>
                  <a:srgbClr val="003367"/>
                </a:solidFill>
                <a:latin typeface="Times New Roman" charset="0"/>
              </a:rPr>
              <a:t>and far </a:t>
            </a:r>
          </a:p>
          <a:p>
            <a:pPr eaLnBrk="0" hangingPunct="0"/>
            <a:r>
              <a:rPr lang="en-US" sz="1200" b="1" i="1">
                <a:solidFill>
                  <a:srgbClr val="003367"/>
                </a:solidFill>
                <a:latin typeface="Times New Roman" charset="0"/>
              </a:rPr>
              <a:t>far away</a:t>
            </a:r>
          </a:p>
          <a:p>
            <a:pPr eaLnBrk="0" hangingPunct="0"/>
            <a:r>
              <a:rPr lang="en-US" sz="1200" b="1" i="1">
                <a:solidFill>
                  <a:srgbClr val="003367"/>
                </a:solidFill>
                <a:latin typeface="Times New Roman" charset="0"/>
              </a:rPr>
              <a:t>, lived th</a:t>
            </a:r>
            <a:endParaRPr lang="en-US" sz="1200">
              <a:solidFill>
                <a:srgbClr val="003367"/>
              </a:solidFill>
              <a:latin typeface="Times New Roman" charset="0"/>
            </a:endParaRPr>
          </a:p>
        </p:txBody>
      </p:sp>
      <p:cxnSp>
        <p:nvCxnSpPr>
          <p:cNvPr id="30732" name="AutoShape 45"/>
          <p:cNvCxnSpPr>
            <a:cxnSpLocks noChangeShapeType="1"/>
            <a:stCxn id="30728" idx="2"/>
            <a:endCxn id="30730" idx="3"/>
          </p:cNvCxnSpPr>
          <p:nvPr/>
        </p:nvCxnSpPr>
        <p:spPr bwMode="auto">
          <a:xfrm rot="10800000">
            <a:off x="4665663" y="4291013"/>
            <a:ext cx="736600" cy="441325"/>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3" name="AutoShape 46"/>
          <p:cNvCxnSpPr>
            <a:cxnSpLocks noChangeShapeType="1"/>
            <a:stCxn id="30729" idx="2"/>
            <a:endCxn id="30731" idx="3"/>
          </p:cNvCxnSpPr>
          <p:nvPr/>
        </p:nvCxnSpPr>
        <p:spPr bwMode="auto">
          <a:xfrm rot="10800000" flipV="1">
            <a:off x="4640263" y="4910138"/>
            <a:ext cx="762000" cy="706437"/>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30734" name="AutoShape 47"/>
          <p:cNvCxnSpPr>
            <a:cxnSpLocks noChangeShapeType="1"/>
            <a:stCxn id="30759" idx="1"/>
            <a:endCxn id="30747" idx="0"/>
          </p:cNvCxnSpPr>
          <p:nvPr/>
        </p:nvCxnSpPr>
        <p:spPr bwMode="auto">
          <a:xfrm rot="10800000" flipV="1">
            <a:off x="5448300" y="4105275"/>
            <a:ext cx="727075" cy="5048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30735" name="Group 48"/>
          <p:cNvGrpSpPr>
            <a:grpSpLocks/>
          </p:cNvGrpSpPr>
          <p:nvPr/>
        </p:nvGrpSpPr>
        <p:grpSpPr bwMode="auto">
          <a:xfrm>
            <a:off x="5091113" y="2087563"/>
            <a:ext cx="736600" cy="1341437"/>
            <a:chOff x="3207" y="979"/>
            <a:chExt cx="464" cy="845"/>
          </a:xfrm>
        </p:grpSpPr>
        <p:grpSp>
          <p:nvGrpSpPr>
            <p:cNvPr id="30739" name="Group 49"/>
            <p:cNvGrpSpPr>
              <a:grpSpLocks/>
            </p:cNvGrpSpPr>
            <p:nvPr/>
          </p:nvGrpSpPr>
          <p:grpSpPr bwMode="auto">
            <a:xfrm>
              <a:off x="3360" y="1152"/>
              <a:ext cx="144" cy="384"/>
              <a:chOff x="1296" y="1680"/>
              <a:chExt cx="144" cy="384"/>
            </a:xfrm>
          </p:grpSpPr>
          <p:sp>
            <p:nvSpPr>
              <p:cNvPr id="30744"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a:solidFill>
                    <a:prstClr val="white"/>
                  </a:solidFill>
                </a:endParaRPr>
              </a:p>
            </p:txBody>
          </p:sp>
          <p:sp>
            <p:nvSpPr>
              <p:cNvPr id="30745"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sp>
            <p:nvSpPr>
              <p:cNvPr id="30746"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a:solidFill>
                    <a:prstClr val="white"/>
                  </a:solidFill>
                </a:endParaRPr>
              </a:p>
            </p:txBody>
          </p:sp>
        </p:grpSp>
        <p:sp>
          <p:nvSpPr>
            <p:cNvPr id="30740"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endParaRPr lang="en-US">
                <a:solidFill>
                  <a:prstClr val="white"/>
                </a:solidFill>
              </a:endParaRPr>
            </a:p>
          </p:txBody>
        </p:sp>
        <p:sp>
          <p:nvSpPr>
            <p:cNvPr id="30741"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endParaRPr lang="en-US">
                <a:solidFill>
                  <a:prstClr val="white"/>
                </a:solidFill>
              </a:endParaRPr>
            </a:p>
          </p:txBody>
        </p:sp>
        <p:sp>
          <p:nvSpPr>
            <p:cNvPr id="30742" name="Text Box 55"/>
            <p:cNvSpPr txBox="1">
              <a:spLocks noChangeArrowheads="1"/>
            </p:cNvSpPr>
            <p:nvPr/>
          </p:nvSpPr>
          <p:spPr bwMode="auto">
            <a:xfrm>
              <a:off x="3230" y="979"/>
              <a:ext cx="41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eaLnBrk="0" hangingPunct="0"/>
              <a:r>
                <a:rPr lang="en-US" sz="1200">
                  <a:solidFill>
                    <a:srgbClr val="003367"/>
                  </a:solidFill>
                  <a:latin typeface="Times New Roman" charset="0"/>
                </a:rPr>
                <a:t>sector 1</a:t>
              </a:r>
              <a:endParaRPr lang="en-US" sz="1400">
                <a:solidFill>
                  <a:srgbClr val="003367"/>
                </a:solidFill>
                <a:latin typeface="Times New Roman" charset="0"/>
              </a:endParaRPr>
            </a:p>
          </p:txBody>
        </p:sp>
        <p:sp>
          <p:nvSpPr>
            <p:cNvPr id="30743" name="Text Box 56"/>
            <p:cNvSpPr txBox="1">
              <a:spLocks noChangeArrowheads="1"/>
            </p:cNvSpPr>
            <p:nvPr/>
          </p:nvSpPr>
          <p:spPr bwMode="auto">
            <a:xfrm>
              <a:off x="3207" y="1536"/>
              <a:ext cx="4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p>
              <a:pPr algn="ctr" eaLnBrk="0" hangingPunct="0"/>
              <a:r>
                <a:rPr lang="en-US" sz="1200">
                  <a:solidFill>
                    <a:srgbClr val="003367"/>
                  </a:solidFill>
                  <a:latin typeface="Times New Roman" charset="0"/>
                </a:rPr>
                <a:t>directory</a:t>
              </a:r>
            </a:p>
            <a:p>
              <a:pPr algn="ctr" eaLnBrk="0" hangingPunct="0"/>
              <a:r>
                <a:rPr lang="en-US" sz="1200">
                  <a:solidFill>
                    <a:srgbClr val="003367"/>
                  </a:solidFill>
                  <a:latin typeface="Times New Roman" charset="0"/>
                </a:rPr>
                <a:t>file</a:t>
              </a:r>
              <a:endParaRPr lang="en-US" sz="1400">
                <a:solidFill>
                  <a:srgbClr val="003367"/>
                </a:solidFill>
                <a:latin typeface="Times New Roman" charset="0"/>
              </a:endParaRPr>
            </a:p>
          </p:txBody>
        </p:sp>
      </p:grpSp>
      <p:sp>
        <p:nvSpPr>
          <p:cNvPr id="30736" name="Freeform 57"/>
          <p:cNvSpPr>
            <a:spLocks noChangeArrowheads="1"/>
          </p:cNvSpPr>
          <p:nvPr/>
        </p:nvSpPr>
        <p:spPr bwMode="auto">
          <a:xfrm>
            <a:off x="933450" y="1855788"/>
            <a:ext cx="3824288" cy="4375150"/>
          </a:xfrm>
          <a:custGeom>
            <a:avLst/>
            <a:gdLst>
              <a:gd name="T0" fmla="*/ 1284464 w 3824826"/>
              <a:gd name="T1" fmla="*/ 74376 h 4375453"/>
              <a:gd name="T2" fmla="*/ 928964 w 3824826"/>
              <a:gd name="T3" fmla="*/ 379134 h 4375453"/>
              <a:gd name="T4" fmla="*/ 387251 w 3824826"/>
              <a:gd name="T5" fmla="*/ 1039442 h 4375453"/>
              <a:gd name="T6" fmla="*/ 167178 w 3824826"/>
              <a:gd name="T7" fmla="*/ 1632027 h 4375453"/>
              <a:gd name="T8" fmla="*/ 65608 w 3824826"/>
              <a:gd name="T9" fmla="*/ 2123025 h 4375453"/>
              <a:gd name="T10" fmla="*/ 31751 w 3824826"/>
              <a:gd name="T11" fmla="*/ 2783333 h 4375453"/>
              <a:gd name="T12" fmla="*/ 201036 w 3824826"/>
              <a:gd name="T13" fmla="*/ 3037299 h 4375453"/>
              <a:gd name="T14" fmla="*/ 573464 w 3824826"/>
              <a:gd name="T15" fmla="*/ 3443642 h 4375453"/>
              <a:gd name="T16" fmla="*/ 708892 w 3824826"/>
              <a:gd name="T17" fmla="*/ 3579090 h 4375453"/>
              <a:gd name="T18" fmla="*/ 827394 w 3824826"/>
              <a:gd name="T19" fmla="*/ 3680676 h 4375453"/>
              <a:gd name="T20" fmla="*/ 1064392 w 3824826"/>
              <a:gd name="T21" fmla="*/ 3934641 h 4375453"/>
              <a:gd name="T22" fmla="*/ 1233678 w 3824826"/>
              <a:gd name="T23" fmla="*/ 4137812 h 4375453"/>
              <a:gd name="T24" fmla="*/ 1436822 w 3824826"/>
              <a:gd name="T25" fmla="*/ 4290192 h 4375453"/>
              <a:gd name="T26" fmla="*/ 1623036 w 3824826"/>
              <a:gd name="T27" fmla="*/ 4340984 h 4375453"/>
              <a:gd name="T28" fmla="*/ 1826178 w 3824826"/>
              <a:gd name="T29" fmla="*/ 4374847 h 4375453"/>
              <a:gd name="T30" fmla="*/ 2266321 w 3824826"/>
              <a:gd name="T31" fmla="*/ 4290192 h 4375453"/>
              <a:gd name="T32" fmla="*/ 2401750 w 3824826"/>
              <a:gd name="T33" fmla="*/ 4103951 h 4375453"/>
              <a:gd name="T34" fmla="*/ 2486392 w 3824826"/>
              <a:gd name="T35" fmla="*/ 3866917 h 4375453"/>
              <a:gd name="T36" fmla="*/ 2537178 w 3824826"/>
              <a:gd name="T37" fmla="*/ 3697607 h 4375453"/>
              <a:gd name="T38" fmla="*/ 2587964 w 3824826"/>
              <a:gd name="T39" fmla="*/ 3460573 h 4375453"/>
              <a:gd name="T40" fmla="*/ 2503322 w 3824826"/>
              <a:gd name="T41" fmla="*/ 2851059 h 4375453"/>
              <a:gd name="T42" fmla="*/ 2418679 w 3824826"/>
              <a:gd name="T43" fmla="*/ 2630955 h 4375453"/>
              <a:gd name="T44" fmla="*/ 2435606 w 3824826"/>
              <a:gd name="T45" fmla="*/ 2156888 h 4375453"/>
              <a:gd name="T46" fmla="*/ 2571035 w 3824826"/>
              <a:gd name="T47" fmla="*/ 1987577 h 4375453"/>
              <a:gd name="T48" fmla="*/ 2723393 w 3824826"/>
              <a:gd name="T49" fmla="*/ 1835199 h 4375453"/>
              <a:gd name="T50" fmla="*/ 2824965 w 3824826"/>
              <a:gd name="T51" fmla="*/ 1733613 h 4375453"/>
              <a:gd name="T52" fmla="*/ 3028107 w 3824826"/>
              <a:gd name="T53" fmla="*/ 1598164 h 4375453"/>
              <a:gd name="T54" fmla="*/ 3146606 w 3824826"/>
              <a:gd name="T55" fmla="*/ 1496578 h 4375453"/>
              <a:gd name="T56" fmla="*/ 3383607 w 3824826"/>
              <a:gd name="T57" fmla="*/ 1293406 h 4375453"/>
              <a:gd name="T58" fmla="*/ 3552892 w 3824826"/>
              <a:gd name="T59" fmla="*/ 1157959 h 4375453"/>
              <a:gd name="T60" fmla="*/ 3705250 w 3824826"/>
              <a:gd name="T61" fmla="*/ 1056373 h 4375453"/>
              <a:gd name="T62" fmla="*/ 3789893 w 3824826"/>
              <a:gd name="T63" fmla="*/ 903993 h 4375453"/>
              <a:gd name="T64" fmla="*/ 3806820 w 3824826"/>
              <a:gd name="T65" fmla="*/ 446857 h 4375453"/>
              <a:gd name="T66" fmla="*/ 3654464 w 3824826"/>
              <a:gd name="T67" fmla="*/ 311409 h 4375453"/>
              <a:gd name="T68" fmla="*/ 3485179 w 3824826"/>
              <a:gd name="T69" fmla="*/ 243685 h 4375453"/>
              <a:gd name="T70" fmla="*/ 3315893 w 3824826"/>
              <a:gd name="T71" fmla="*/ 159031 h 4375453"/>
              <a:gd name="T72" fmla="*/ 3028107 w 3824826"/>
              <a:gd name="T73" fmla="*/ 108239 h 43754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24826"/>
              <a:gd name="T112" fmla="*/ 0 h 4375453"/>
              <a:gd name="T113" fmla="*/ 3824826 w 3824826"/>
              <a:gd name="T114" fmla="*/ 4375453 h 43754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24826" h="4375453">
                <a:moveTo>
                  <a:pt x="2944292" y="74386"/>
                </a:moveTo>
                <a:cubicBezTo>
                  <a:pt x="2653603" y="68742"/>
                  <a:pt x="1797265" y="0"/>
                  <a:pt x="1284826" y="74386"/>
                </a:cubicBezTo>
                <a:cubicBezTo>
                  <a:pt x="1233327" y="81862"/>
                  <a:pt x="1223397" y="159837"/>
                  <a:pt x="1183226" y="192919"/>
                </a:cubicBezTo>
                <a:cubicBezTo>
                  <a:pt x="896345" y="429174"/>
                  <a:pt x="1080963" y="215777"/>
                  <a:pt x="929226" y="379186"/>
                </a:cubicBezTo>
                <a:cubicBezTo>
                  <a:pt x="516555" y="823601"/>
                  <a:pt x="943860" y="354107"/>
                  <a:pt x="709092" y="650119"/>
                </a:cubicBezTo>
                <a:cubicBezTo>
                  <a:pt x="604455" y="782052"/>
                  <a:pt x="455749" y="885709"/>
                  <a:pt x="387359" y="1039586"/>
                </a:cubicBezTo>
                <a:cubicBezTo>
                  <a:pt x="342203" y="1141186"/>
                  <a:pt x="290604" y="1240160"/>
                  <a:pt x="251892" y="1344386"/>
                </a:cubicBezTo>
                <a:cubicBezTo>
                  <a:pt x="217066" y="1438147"/>
                  <a:pt x="197059" y="1536786"/>
                  <a:pt x="167226" y="1632253"/>
                </a:cubicBezTo>
                <a:cubicBezTo>
                  <a:pt x="140606" y="1717437"/>
                  <a:pt x="110781" y="1801586"/>
                  <a:pt x="82559" y="1886253"/>
                </a:cubicBezTo>
                <a:cubicBezTo>
                  <a:pt x="76915" y="1965275"/>
                  <a:pt x="73509" y="2044489"/>
                  <a:pt x="65626" y="2123319"/>
                </a:cubicBezTo>
                <a:cubicBezTo>
                  <a:pt x="61294" y="2166637"/>
                  <a:pt x="40895" y="2263907"/>
                  <a:pt x="31759" y="2309586"/>
                </a:cubicBezTo>
                <a:cubicBezTo>
                  <a:pt x="15263" y="2507536"/>
                  <a:pt x="0" y="2571991"/>
                  <a:pt x="31759" y="2783719"/>
                </a:cubicBezTo>
                <a:cubicBezTo>
                  <a:pt x="35504" y="2808683"/>
                  <a:pt x="51624" y="2830450"/>
                  <a:pt x="65626" y="2851453"/>
                </a:cubicBezTo>
                <a:cubicBezTo>
                  <a:pt x="108212" y="2915332"/>
                  <a:pt x="153133" y="2977770"/>
                  <a:pt x="201092" y="3037719"/>
                </a:cubicBezTo>
                <a:cubicBezTo>
                  <a:pt x="370568" y="3249563"/>
                  <a:pt x="286956" y="3125395"/>
                  <a:pt x="438159" y="3291719"/>
                </a:cubicBezTo>
                <a:cubicBezTo>
                  <a:pt x="538808" y="3402433"/>
                  <a:pt x="468878" y="3349846"/>
                  <a:pt x="573626" y="3444119"/>
                </a:cubicBezTo>
                <a:cubicBezTo>
                  <a:pt x="606394" y="3473610"/>
                  <a:pt x="644054" y="3497613"/>
                  <a:pt x="675226" y="3528786"/>
                </a:cubicBezTo>
                <a:cubicBezTo>
                  <a:pt x="689616" y="3543177"/>
                  <a:pt x="694702" y="3565196"/>
                  <a:pt x="709092" y="3579586"/>
                </a:cubicBezTo>
                <a:cubicBezTo>
                  <a:pt x="729048" y="3599542"/>
                  <a:pt x="755398" y="3612019"/>
                  <a:pt x="776826" y="3630386"/>
                </a:cubicBezTo>
                <a:cubicBezTo>
                  <a:pt x="795008" y="3645971"/>
                  <a:pt x="809826" y="3665166"/>
                  <a:pt x="827626" y="3681186"/>
                </a:cubicBezTo>
                <a:cubicBezTo>
                  <a:pt x="860069" y="3710385"/>
                  <a:pt x="977059" y="3803162"/>
                  <a:pt x="1013892" y="3850519"/>
                </a:cubicBezTo>
                <a:cubicBezTo>
                  <a:pt x="1034098" y="3876499"/>
                  <a:pt x="1043432" y="3910061"/>
                  <a:pt x="1064692" y="3935186"/>
                </a:cubicBezTo>
                <a:cubicBezTo>
                  <a:pt x="1105942" y="3983936"/>
                  <a:pt x="1171600" y="4013535"/>
                  <a:pt x="1200159" y="4070653"/>
                </a:cubicBezTo>
                <a:cubicBezTo>
                  <a:pt x="1211448" y="4093231"/>
                  <a:pt x="1217598" y="4119220"/>
                  <a:pt x="1234026" y="4138386"/>
                </a:cubicBezTo>
                <a:cubicBezTo>
                  <a:pt x="1252393" y="4159814"/>
                  <a:pt x="1280331" y="4170819"/>
                  <a:pt x="1301759" y="4189186"/>
                </a:cubicBezTo>
                <a:cubicBezTo>
                  <a:pt x="1372620" y="4249924"/>
                  <a:pt x="1336438" y="4245992"/>
                  <a:pt x="1437226" y="4290786"/>
                </a:cubicBezTo>
                <a:cubicBezTo>
                  <a:pt x="1458493" y="4300238"/>
                  <a:pt x="1482507" y="4301596"/>
                  <a:pt x="1504959" y="4307719"/>
                </a:cubicBezTo>
                <a:cubicBezTo>
                  <a:pt x="1544603" y="4318531"/>
                  <a:pt x="1583312" y="4332976"/>
                  <a:pt x="1623492" y="4341586"/>
                </a:cubicBezTo>
                <a:cubicBezTo>
                  <a:pt x="1662518" y="4349949"/>
                  <a:pt x="1702657" y="4351957"/>
                  <a:pt x="1742026" y="4358519"/>
                </a:cubicBezTo>
                <a:cubicBezTo>
                  <a:pt x="1770415" y="4363251"/>
                  <a:pt x="1798470" y="4369808"/>
                  <a:pt x="1826692" y="4375453"/>
                </a:cubicBezTo>
                <a:cubicBezTo>
                  <a:pt x="1956514" y="4364164"/>
                  <a:pt x="2088192" y="4366195"/>
                  <a:pt x="2216159" y="4341586"/>
                </a:cubicBezTo>
                <a:cubicBezTo>
                  <a:pt x="2239675" y="4337064"/>
                  <a:pt x="2251190" y="4308808"/>
                  <a:pt x="2266959" y="4290786"/>
                </a:cubicBezTo>
                <a:cubicBezTo>
                  <a:pt x="2290759" y="4263586"/>
                  <a:pt x="2313434" y="4235348"/>
                  <a:pt x="2334692" y="4206119"/>
                </a:cubicBezTo>
                <a:cubicBezTo>
                  <a:pt x="2358632" y="4173201"/>
                  <a:pt x="2402426" y="4104519"/>
                  <a:pt x="2402426" y="4104519"/>
                </a:cubicBezTo>
                <a:cubicBezTo>
                  <a:pt x="2452750" y="3953543"/>
                  <a:pt x="2372235" y="4191779"/>
                  <a:pt x="2453226" y="3969053"/>
                </a:cubicBezTo>
                <a:cubicBezTo>
                  <a:pt x="2465426" y="3935504"/>
                  <a:pt x="2475803" y="3901320"/>
                  <a:pt x="2487092" y="3867453"/>
                </a:cubicBezTo>
                <a:lnTo>
                  <a:pt x="2520959" y="3765853"/>
                </a:lnTo>
                <a:cubicBezTo>
                  <a:pt x="2526603" y="3743275"/>
                  <a:pt x="2531498" y="3720496"/>
                  <a:pt x="2537892" y="3698119"/>
                </a:cubicBezTo>
                <a:cubicBezTo>
                  <a:pt x="2556030" y="3634637"/>
                  <a:pt x="2558523" y="3652385"/>
                  <a:pt x="2571759" y="3579586"/>
                </a:cubicBezTo>
                <a:cubicBezTo>
                  <a:pt x="2578899" y="3540318"/>
                  <a:pt x="2583048" y="3500564"/>
                  <a:pt x="2588692" y="3461053"/>
                </a:cubicBezTo>
                <a:cubicBezTo>
                  <a:pt x="2583018" y="3364601"/>
                  <a:pt x="2577085" y="3156436"/>
                  <a:pt x="2554826" y="3037719"/>
                </a:cubicBezTo>
                <a:cubicBezTo>
                  <a:pt x="2551950" y="3022379"/>
                  <a:pt x="2522133" y="2893703"/>
                  <a:pt x="2504026" y="2851453"/>
                </a:cubicBezTo>
                <a:cubicBezTo>
                  <a:pt x="2494082" y="2828251"/>
                  <a:pt x="2479221" y="2807279"/>
                  <a:pt x="2470159" y="2783719"/>
                </a:cubicBezTo>
                <a:cubicBezTo>
                  <a:pt x="2450936" y="2733740"/>
                  <a:pt x="2436292" y="2682119"/>
                  <a:pt x="2419359" y="2631319"/>
                </a:cubicBezTo>
                <a:cubicBezTo>
                  <a:pt x="2389434" y="2541545"/>
                  <a:pt x="2407324" y="2597660"/>
                  <a:pt x="2368559" y="2461986"/>
                </a:cubicBezTo>
                <a:cubicBezTo>
                  <a:pt x="2396891" y="2065327"/>
                  <a:pt x="2334613" y="2335122"/>
                  <a:pt x="2436292" y="2157186"/>
                </a:cubicBezTo>
                <a:cubicBezTo>
                  <a:pt x="2486626" y="2069103"/>
                  <a:pt x="2407631" y="2136783"/>
                  <a:pt x="2504026" y="2072519"/>
                </a:cubicBezTo>
                <a:cubicBezTo>
                  <a:pt x="2536991" y="1973622"/>
                  <a:pt x="2495166" y="2064445"/>
                  <a:pt x="2571759" y="1987853"/>
                </a:cubicBezTo>
                <a:cubicBezTo>
                  <a:pt x="2728546" y="1831067"/>
                  <a:pt x="2462227" y="2052710"/>
                  <a:pt x="2656426" y="1886253"/>
                </a:cubicBezTo>
                <a:cubicBezTo>
                  <a:pt x="2677854" y="1867886"/>
                  <a:pt x="2701194" y="1851857"/>
                  <a:pt x="2724159" y="1835453"/>
                </a:cubicBezTo>
                <a:cubicBezTo>
                  <a:pt x="2740720" y="1823624"/>
                  <a:pt x="2760568" y="1815977"/>
                  <a:pt x="2774959" y="1801586"/>
                </a:cubicBezTo>
                <a:cubicBezTo>
                  <a:pt x="2794915" y="1781630"/>
                  <a:pt x="2804078" y="1751920"/>
                  <a:pt x="2825759" y="1733853"/>
                </a:cubicBezTo>
                <a:cubicBezTo>
                  <a:pt x="2872662" y="1694767"/>
                  <a:pt x="2927359" y="1666120"/>
                  <a:pt x="2978159" y="1632253"/>
                </a:cubicBezTo>
                <a:cubicBezTo>
                  <a:pt x="2995092" y="1620964"/>
                  <a:pt x="3014568" y="1612777"/>
                  <a:pt x="3028959" y="1598386"/>
                </a:cubicBezTo>
                <a:cubicBezTo>
                  <a:pt x="3051537" y="1575808"/>
                  <a:pt x="3072449" y="1551433"/>
                  <a:pt x="3096692" y="1530653"/>
                </a:cubicBezTo>
                <a:cubicBezTo>
                  <a:pt x="3112144" y="1517408"/>
                  <a:pt x="3133101" y="1511177"/>
                  <a:pt x="3147492" y="1496786"/>
                </a:cubicBezTo>
                <a:cubicBezTo>
                  <a:pt x="3239756" y="1404522"/>
                  <a:pt x="3152067" y="1444462"/>
                  <a:pt x="3249092" y="1412119"/>
                </a:cubicBezTo>
                <a:cubicBezTo>
                  <a:pt x="3419871" y="1284036"/>
                  <a:pt x="3209188" y="1447036"/>
                  <a:pt x="3384559" y="1293586"/>
                </a:cubicBezTo>
                <a:cubicBezTo>
                  <a:pt x="3405798" y="1275002"/>
                  <a:pt x="3430254" y="1260416"/>
                  <a:pt x="3452292" y="1242786"/>
                </a:cubicBezTo>
                <a:cubicBezTo>
                  <a:pt x="3486716" y="1215246"/>
                  <a:pt x="3518624" y="1184570"/>
                  <a:pt x="3553892" y="1158119"/>
                </a:cubicBezTo>
                <a:cubicBezTo>
                  <a:pt x="3586454" y="1133697"/>
                  <a:pt x="3621625" y="1112964"/>
                  <a:pt x="3655492" y="1090386"/>
                </a:cubicBezTo>
                <a:cubicBezTo>
                  <a:pt x="3672425" y="1079097"/>
                  <a:pt x="3693578" y="1072411"/>
                  <a:pt x="3706292" y="1056519"/>
                </a:cubicBezTo>
                <a:lnTo>
                  <a:pt x="3774026" y="971853"/>
                </a:lnTo>
                <a:cubicBezTo>
                  <a:pt x="3779670" y="949275"/>
                  <a:pt x="3784272" y="926410"/>
                  <a:pt x="3790959" y="904119"/>
                </a:cubicBezTo>
                <a:cubicBezTo>
                  <a:pt x="3801217" y="869926"/>
                  <a:pt x="3824826" y="802519"/>
                  <a:pt x="3824826" y="802519"/>
                </a:cubicBezTo>
                <a:cubicBezTo>
                  <a:pt x="3819181" y="683986"/>
                  <a:pt x="3822611" y="564670"/>
                  <a:pt x="3807892" y="446919"/>
                </a:cubicBezTo>
                <a:cubicBezTo>
                  <a:pt x="3802579" y="404418"/>
                  <a:pt x="3751117" y="382175"/>
                  <a:pt x="3723226" y="362253"/>
                </a:cubicBezTo>
                <a:cubicBezTo>
                  <a:pt x="3700260" y="345849"/>
                  <a:pt x="3679996" y="325455"/>
                  <a:pt x="3655492" y="311453"/>
                </a:cubicBezTo>
                <a:cubicBezTo>
                  <a:pt x="3639994" y="302597"/>
                  <a:pt x="3621098" y="301550"/>
                  <a:pt x="3604692" y="294519"/>
                </a:cubicBezTo>
                <a:cubicBezTo>
                  <a:pt x="3458220" y="231745"/>
                  <a:pt x="3605294" y="283432"/>
                  <a:pt x="3486159" y="243719"/>
                </a:cubicBezTo>
                <a:cubicBezTo>
                  <a:pt x="3469226" y="226786"/>
                  <a:pt x="3455284" y="206203"/>
                  <a:pt x="3435359" y="192919"/>
                </a:cubicBezTo>
                <a:cubicBezTo>
                  <a:pt x="3420134" y="182769"/>
                  <a:pt x="3326705" y="161875"/>
                  <a:pt x="3316826" y="159053"/>
                </a:cubicBezTo>
                <a:cubicBezTo>
                  <a:pt x="3268570" y="145265"/>
                  <a:pt x="3251239" y="132750"/>
                  <a:pt x="3198292" y="125186"/>
                </a:cubicBezTo>
                <a:cubicBezTo>
                  <a:pt x="3142136" y="117164"/>
                  <a:pt x="3085403" y="113897"/>
                  <a:pt x="3028959" y="108253"/>
                </a:cubicBezTo>
                <a:cubicBezTo>
                  <a:pt x="2966185" y="87328"/>
                  <a:pt x="3234981" y="80030"/>
                  <a:pt x="2944292" y="74386"/>
                </a:cubicBezTo>
                <a:close/>
              </a:path>
            </a:pathLst>
          </a:custGeom>
          <a:noFill/>
          <a:ln w="31750">
            <a:solidFill>
              <a:schemeClr val="tx1">
                <a:alpha val="98822"/>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white"/>
              </a:solidFill>
            </a:endParaRPr>
          </a:p>
        </p:txBody>
      </p:sp>
      <p:sp>
        <p:nvSpPr>
          <p:cNvPr id="30737" name="Freeform 58"/>
          <p:cNvSpPr>
            <a:spLocks noChangeArrowheads="1"/>
          </p:cNvSpPr>
          <p:nvPr/>
        </p:nvSpPr>
        <p:spPr bwMode="auto">
          <a:xfrm>
            <a:off x="5097463" y="1941513"/>
            <a:ext cx="2928937" cy="3460750"/>
          </a:xfrm>
          <a:custGeom>
            <a:avLst/>
            <a:gdLst>
              <a:gd name="T0" fmla="*/ 558497 w 2929467"/>
              <a:gd name="T1" fmla="*/ 39835 h 3460353"/>
              <a:gd name="T2" fmla="*/ 338484 w 2929467"/>
              <a:gd name="T3" fmla="*/ 5956 h 3460353"/>
              <a:gd name="T4" fmla="*/ 186165 w 2929467"/>
              <a:gd name="T5" fmla="*/ 39835 h 3460353"/>
              <a:gd name="T6" fmla="*/ 84622 w 2929467"/>
              <a:gd name="T7" fmla="*/ 73711 h 3460353"/>
              <a:gd name="T8" fmla="*/ 33849 w 2929467"/>
              <a:gd name="T9" fmla="*/ 141468 h 3460353"/>
              <a:gd name="T10" fmla="*/ 16925 w 2929467"/>
              <a:gd name="T11" fmla="*/ 226165 h 3460353"/>
              <a:gd name="T12" fmla="*/ 0 w 2929467"/>
              <a:gd name="T13" fmla="*/ 293922 h 3460353"/>
              <a:gd name="T14" fmla="*/ 16925 w 2929467"/>
              <a:gd name="T15" fmla="*/ 1598236 h 3460353"/>
              <a:gd name="T16" fmla="*/ 50773 w 2929467"/>
              <a:gd name="T17" fmla="*/ 1784568 h 3460353"/>
              <a:gd name="T18" fmla="*/ 67698 w 2929467"/>
              <a:gd name="T19" fmla="*/ 3122761 h 3460353"/>
              <a:gd name="T20" fmla="*/ 152316 w 2929467"/>
              <a:gd name="T21" fmla="*/ 3258275 h 3460353"/>
              <a:gd name="T22" fmla="*/ 186165 w 2929467"/>
              <a:gd name="T23" fmla="*/ 3309093 h 3460353"/>
              <a:gd name="T24" fmla="*/ 253862 w 2929467"/>
              <a:gd name="T25" fmla="*/ 3342969 h 3460353"/>
              <a:gd name="T26" fmla="*/ 592346 w 2929467"/>
              <a:gd name="T27" fmla="*/ 3410726 h 3460353"/>
              <a:gd name="T28" fmla="*/ 676966 w 2929467"/>
              <a:gd name="T29" fmla="*/ 3427666 h 3460353"/>
              <a:gd name="T30" fmla="*/ 727738 w 2929467"/>
              <a:gd name="T31" fmla="*/ 3444605 h 3460353"/>
              <a:gd name="T32" fmla="*/ 863132 w 2929467"/>
              <a:gd name="T33" fmla="*/ 3461544 h 3460353"/>
              <a:gd name="T34" fmla="*/ 1472401 w 2929467"/>
              <a:gd name="T35" fmla="*/ 3410726 h 3460353"/>
              <a:gd name="T36" fmla="*/ 1726264 w 2929467"/>
              <a:gd name="T37" fmla="*/ 3376848 h 3460353"/>
              <a:gd name="T38" fmla="*/ 1895505 w 2929467"/>
              <a:gd name="T39" fmla="*/ 3326032 h 3460353"/>
              <a:gd name="T40" fmla="*/ 2030897 w 2929467"/>
              <a:gd name="T41" fmla="*/ 3275215 h 3460353"/>
              <a:gd name="T42" fmla="*/ 2233988 w 2929467"/>
              <a:gd name="T43" fmla="*/ 3122761 h 3460353"/>
              <a:gd name="T44" fmla="*/ 2318607 w 2929467"/>
              <a:gd name="T45" fmla="*/ 3055003 h 3460353"/>
              <a:gd name="T46" fmla="*/ 2403229 w 2929467"/>
              <a:gd name="T47" fmla="*/ 2987249 h 3460353"/>
              <a:gd name="T48" fmla="*/ 2487850 w 2929467"/>
              <a:gd name="T49" fmla="*/ 2919492 h 3460353"/>
              <a:gd name="T50" fmla="*/ 2538622 w 2929467"/>
              <a:gd name="T51" fmla="*/ 2851734 h 3460353"/>
              <a:gd name="T52" fmla="*/ 2657091 w 2929467"/>
              <a:gd name="T53" fmla="*/ 2750098 h 3460353"/>
              <a:gd name="T54" fmla="*/ 2775561 w 2929467"/>
              <a:gd name="T55" fmla="*/ 2597647 h 3460353"/>
              <a:gd name="T56" fmla="*/ 2877104 w 2929467"/>
              <a:gd name="T57" fmla="*/ 2462133 h 3460353"/>
              <a:gd name="T58" fmla="*/ 2894028 w 2929467"/>
              <a:gd name="T59" fmla="*/ 2411318 h 3460353"/>
              <a:gd name="T60" fmla="*/ 2927877 w 2929467"/>
              <a:gd name="T61" fmla="*/ 2174167 h 3460353"/>
              <a:gd name="T62" fmla="*/ 2860180 w 2929467"/>
              <a:gd name="T63" fmla="*/ 1496603 h 3460353"/>
              <a:gd name="T64" fmla="*/ 2843256 w 2929467"/>
              <a:gd name="T65" fmla="*/ 1445785 h 3460353"/>
              <a:gd name="T66" fmla="*/ 2792485 w 2929467"/>
              <a:gd name="T67" fmla="*/ 1310270 h 3460353"/>
              <a:gd name="T68" fmla="*/ 2775561 w 2929467"/>
              <a:gd name="T69" fmla="*/ 1242516 h 3460353"/>
              <a:gd name="T70" fmla="*/ 2741712 w 2929467"/>
              <a:gd name="T71" fmla="*/ 1174758 h 3460353"/>
              <a:gd name="T72" fmla="*/ 2707864 w 2929467"/>
              <a:gd name="T73" fmla="*/ 1056183 h 3460353"/>
              <a:gd name="T74" fmla="*/ 2640166 w 2929467"/>
              <a:gd name="T75" fmla="*/ 937611 h 3460353"/>
              <a:gd name="T76" fmla="*/ 2572470 w 2929467"/>
              <a:gd name="T77" fmla="*/ 802096 h 3460353"/>
              <a:gd name="T78" fmla="*/ 2521699 w 2929467"/>
              <a:gd name="T79" fmla="*/ 700460 h 3460353"/>
              <a:gd name="T80" fmla="*/ 2504775 w 2929467"/>
              <a:gd name="T81" fmla="*/ 649645 h 3460353"/>
              <a:gd name="T82" fmla="*/ 2352456 w 2929467"/>
              <a:gd name="T83" fmla="*/ 564948 h 3460353"/>
              <a:gd name="T84" fmla="*/ 2217064 w 2929467"/>
              <a:gd name="T85" fmla="*/ 497191 h 3460353"/>
              <a:gd name="T86" fmla="*/ 2149367 w 2929467"/>
              <a:gd name="T87" fmla="*/ 480252 h 3460353"/>
              <a:gd name="T88" fmla="*/ 1810883 w 2929467"/>
              <a:gd name="T89" fmla="*/ 344740 h 3460353"/>
              <a:gd name="T90" fmla="*/ 1540097 w 2929467"/>
              <a:gd name="T91" fmla="*/ 276983 h 3460353"/>
              <a:gd name="T92" fmla="*/ 1472401 w 2929467"/>
              <a:gd name="T93" fmla="*/ 260043 h 3460353"/>
              <a:gd name="T94" fmla="*/ 1387781 w 2929467"/>
              <a:gd name="T95" fmla="*/ 243104 h 3460353"/>
              <a:gd name="T96" fmla="*/ 1252386 w 2929467"/>
              <a:gd name="T97" fmla="*/ 209225 h 3460353"/>
              <a:gd name="T98" fmla="*/ 964675 w 2929467"/>
              <a:gd name="T99" fmla="*/ 175347 h 3460353"/>
              <a:gd name="T100" fmla="*/ 880057 w 2929467"/>
              <a:gd name="T101" fmla="*/ 158407 h 3460353"/>
              <a:gd name="T102" fmla="*/ 761586 w 2929467"/>
              <a:gd name="T103" fmla="*/ 124529 h 3460353"/>
              <a:gd name="T104" fmla="*/ 643119 w 2929467"/>
              <a:gd name="T105" fmla="*/ 107589 h 3460353"/>
              <a:gd name="T106" fmla="*/ 558497 w 2929467"/>
              <a:gd name="T107" fmla="*/ 39835 h 34603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29467"/>
              <a:gd name="T163" fmla="*/ 0 h 3460353"/>
              <a:gd name="T164" fmla="*/ 2929467 w 2929467"/>
              <a:gd name="T165" fmla="*/ 3460353 h 34603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29467" h="3460353">
                <a:moveTo>
                  <a:pt x="558800" y="39820"/>
                </a:moveTo>
                <a:cubicBezTo>
                  <a:pt x="508000" y="22887"/>
                  <a:pt x="451771" y="0"/>
                  <a:pt x="338667" y="5953"/>
                </a:cubicBezTo>
                <a:cubicBezTo>
                  <a:pt x="286700" y="8688"/>
                  <a:pt x="236549" y="26411"/>
                  <a:pt x="186267" y="39820"/>
                </a:cubicBezTo>
                <a:cubicBezTo>
                  <a:pt x="151774" y="49018"/>
                  <a:pt x="84667" y="73687"/>
                  <a:pt x="84667" y="73687"/>
                </a:cubicBezTo>
                <a:cubicBezTo>
                  <a:pt x="67734" y="96265"/>
                  <a:pt x="45329" y="115630"/>
                  <a:pt x="33867" y="141420"/>
                </a:cubicBezTo>
                <a:cubicBezTo>
                  <a:pt x="22178" y="167721"/>
                  <a:pt x="23178" y="197991"/>
                  <a:pt x="16934" y="226087"/>
                </a:cubicBezTo>
                <a:cubicBezTo>
                  <a:pt x="11885" y="248805"/>
                  <a:pt x="5645" y="271242"/>
                  <a:pt x="0" y="293820"/>
                </a:cubicBezTo>
                <a:cubicBezTo>
                  <a:pt x="5645" y="728442"/>
                  <a:pt x="6588" y="1163151"/>
                  <a:pt x="16934" y="1597687"/>
                </a:cubicBezTo>
                <a:cubicBezTo>
                  <a:pt x="18531" y="1664748"/>
                  <a:pt x="35049" y="1720946"/>
                  <a:pt x="50800" y="1783953"/>
                </a:cubicBezTo>
                <a:cubicBezTo>
                  <a:pt x="56445" y="2229864"/>
                  <a:pt x="51626" y="2676031"/>
                  <a:pt x="67734" y="3121687"/>
                </a:cubicBezTo>
                <a:cubicBezTo>
                  <a:pt x="68946" y="3155209"/>
                  <a:pt x="137074" y="3235697"/>
                  <a:pt x="152400" y="3257153"/>
                </a:cubicBezTo>
                <a:cubicBezTo>
                  <a:pt x="164229" y="3273714"/>
                  <a:pt x="170633" y="3294924"/>
                  <a:pt x="186267" y="3307953"/>
                </a:cubicBezTo>
                <a:cubicBezTo>
                  <a:pt x="205659" y="3324113"/>
                  <a:pt x="230798" y="3331876"/>
                  <a:pt x="254000" y="3341820"/>
                </a:cubicBezTo>
                <a:cubicBezTo>
                  <a:pt x="343311" y="3380096"/>
                  <a:pt x="581609" y="3407341"/>
                  <a:pt x="592667" y="3409553"/>
                </a:cubicBezTo>
                <a:cubicBezTo>
                  <a:pt x="620889" y="3415198"/>
                  <a:pt x="649412" y="3419506"/>
                  <a:pt x="677334" y="3426487"/>
                </a:cubicBezTo>
                <a:cubicBezTo>
                  <a:pt x="694650" y="3430816"/>
                  <a:pt x="710573" y="3440227"/>
                  <a:pt x="728134" y="3443420"/>
                </a:cubicBezTo>
                <a:cubicBezTo>
                  <a:pt x="772907" y="3451560"/>
                  <a:pt x="818445" y="3454709"/>
                  <a:pt x="863600" y="3460353"/>
                </a:cubicBezTo>
                <a:cubicBezTo>
                  <a:pt x="1040409" y="3448566"/>
                  <a:pt x="1308155" y="3433130"/>
                  <a:pt x="1473200" y="3409553"/>
                </a:cubicBezTo>
                <a:cubicBezTo>
                  <a:pt x="1636783" y="3386185"/>
                  <a:pt x="1552130" y="3397570"/>
                  <a:pt x="1727200" y="3375687"/>
                </a:cubicBezTo>
                <a:cubicBezTo>
                  <a:pt x="1793726" y="3359055"/>
                  <a:pt x="1827831" y="3352368"/>
                  <a:pt x="1896534" y="3324887"/>
                </a:cubicBezTo>
                <a:cubicBezTo>
                  <a:pt x="2044119" y="3265853"/>
                  <a:pt x="1885349" y="3310749"/>
                  <a:pt x="2032000" y="3274087"/>
                </a:cubicBezTo>
                <a:lnTo>
                  <a:pt x="2235200" y="3121687"/>
                </a:lnTo>
                <a:cubicBezTo>
                  <a:pt x="2263910" y="3099732"/>
                  <a:pt x="2291645" y="3076531"/>
                  <a:pt x="2319867" y="3053953"/>
                </a:cubicBezTo>
                <a:lnTo>
                  <a:pt x="2404534" y="2986220"/>
                </a:lnTo>
                <a:cubicBezTo>
                  <a:pt x="2432756" y="2963642"/>
                  <a:pt x="2467515" y="2947401"/>
                  <a:pt x="2489200" y="2918487"/>
                </a:cubicBezTo>
                <a:cubicBezTo>
                  <a:pt x="2506133" y="2895909"/>
                  <a:pt x="2520044" y="2870709"/>
                  <a:pt x="2540000" y="2850753"/>
                </a:cubicBezTo>
                <a:cubicBezTo>
                  <a:pt x="2576797" y="2813956"/>
                  <a:pt x="2623027" y="2787197"/>
                  <a:pt x="2658534" y="2749153"/>
                </a:cubicBezTo>
                <a:cubicBezTo>
                  <a:pt x="2702446" y="2702105"/>
                  <a:pt x="2731560" y="2642260"/>
                  <a:pt x="2777067" y="2596753"/>
                </a:cubicBezTo>
                <a:cubicBezTo>
                  <a:pt x="2835830" y="2537990"/>
                  <a:pt x="2836587" y="2545447"/>
                  <a:pt x="2878667" y="2461287"/>
                </a:cubicBezTo>
                <a:cubicBezTo>
                  <a:pt x="2886649" y="2445322"/>
                  <a:pt x="2891271" y="2427803"/>
                  <a:pt x="2895600" y="2410487"/>
                </a:cubicBezTo>
                <a:cubicBezTo>
                  <a:pt x="2917168" y="2324217"/>
                  <a:pt x="2918929" y="2268264"/>
                  <a:pt x="2929467" y="2173420"/>
                </a:cubicBezTo>
                <a:cubicBezTo>
                  <a:pt x="2921398" y="2003967"/>
                  <a:pt x="2918207" y="1665499"/>
                  <a:pt x="2861734" y="1496087"/>
                </a:cubicBezTo>
                <a:cubicBezTo>
                  <a:pt x="2856089" y="1479154"/>
                  <a:pt x="2850900" y="1462062"/>
                  <a:pt x="2844800" y="1445287"/>
                </a:cubicBezTo>
                <a:cubicBezTo>
                  <a:pt x="2828319" y="1399964"/>
                  <a:pt x="2809250" y="1355571"/>
                  <a:pt x="2794000" y="1309820"/>
                </a:cubicBezTo>
                <a:cubicBezTo>
                  <a:pt x="2786641" y="1287742"/>
                  <a:pt x="2785239" y="1263878"/>
                  <a:pt x="2777067" y="1242087"/>
                </a:cubicBezTo>
                <a:cubicBezTo>
                  <a:pt x="2768204" y="1218451"/>
                  <a:pt x="2753144" y="1197555"/>
                  <a:pt x="2743200" y="1174353"/>
                </a:cubicBezTo>
                <a:cubicBezTo>
                  <a:pt x="2702262" y="1078830"/>
                  <a:pt x="2752300" y="1170395"/>
                  <a:pt x="2709334" y="1055820"/>
                </a:cubicBezTo>
                <a:cubicBezTo>
                  <a:pt x="2664802" y="937068"/>
                  <a:pt x="2690730" y="1035548"/>
                  <a:pt x="2641600" y="937287"/>
                </a:cubicBezTo>
                <a:cubicBezTo>
                  <a:pt x="2558750" y="771587"/>
                  <a:pt x="2652331" y="919514"/>
                  <a:pt x="2573867" y="801820"/>
                </a:cubicBezTo>
                <a:cubicBezTo>
                  <a:pt x="2531306" y="674133"/>
                  <a:pt x="2588718" y="831523"/>
                  <a:pt x="2523067" y="700220"/>
                </a:cubicBezTo>
                <a:cubicBezTo>
                  <a:pt x="2515085" y="684255"/>
                  <a:pt x="2517750" y="662972"/>
                  <a:pt x="2506134" y="649420"/>
                </a:cubicBezTo>
                <a:cubicBezTo>
                  <a:pt x="2418098" y="546712"/>
                  <a:pt x="2446997" y="603613"/>
                  <a:pt x="2353734" y="564753"/>
                </a:cubicBezTo>
                <a:cubicBezTo>
                  <a:pt x="2307132" y="545335"/>
                  <a:pt x="2267245" y="509264"/>
                  <a:pt x="2218267" y="497020"/>
                </a:cubicBezTo>
                <a:cubicBezTo>
                  <a:pt x="2195689" y="491376"/>
                  <a:pt x="2172451" y="487914"/>
                  <a:pt x="2150534" y="480087"/>
                </a:cubicBezTo>
                <a:cubicBezTo>
                  <a:pt x="2150528" y="480085"/>
                  <a:pt x="1811874" y="344622"/>
                  <a:pt x="1811867" y="344620"/>
                </a:cubicBezTo>
                <a:lnTo>
                  <a:pt x="1540934" y="276887"/>
                </a:lnTo>
                <a:cubicBezTo>
                  <a:pt x="1518356" y="271242"/>
                  <a:pt x="1496021" y="264517"/>
                  <a:pt x="1473200" y="259953"/>
                </a:cubicBezTo>
                <a:cubicBezTo>
                  <a:pt x="1444978" y="254309"/>
                  <a:pt x="1416578" y="249492"/>
                  <a:pt x="1388534" y="243020"/>
                </a:cubicBezTo>
                <a:cubicBezTo>
                  <a:pt x="1343181" y="232554"/>
                  <a:pt x="1299145" y="215735"/>
                  <a:pt x="1253067" y="209153"/>
                </a:cubicBezTo>
                <a:cubicBezTo>
                  <a:pt x="1078378" y="184198"/>
                  <a:pt x="1174248" y="196191"/>
                  <a:pt x="965200" y="175287"/>
                </a:cubicBezTo>
                <a:cubicBezTo>
                  <a:pt x="936978" y="169642"/>
                  <a:pt x="908456" y="165334"/>
                  <a:pt x="880534" y="158353"/>
                </a:cubicBezTo>
                <a:cubicBezTo>
                  <a:pt x="783815" y="134173"/>
                  <a:pt x="878135" y="145603"/>
                  <a:pt x="762000" y="124487"/>
                </a:cubicBezTo>
                <a:cubicBezTo>
                  <a:pt x="722732" y="117347"/>
                  <a:pt x="682978" y="113198"/>
                  <a:pt x="643467" y="107553"/>
                </a:cubicBezTo>
                <a:cubicBezTo>
                  <a:pt x="537171" y="36689"/>
                  <a:pt x="609600" y="56753"/>
                  <a:pt x="558800" y="39820"/>
                </a:cubicBezTo>
                <a:close/>
              </a:path>
            </a:pathLst>
          </a:custGeom>
          <a:noFill/>
          <a:ln w="317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white"/>
              </a:solidFill>
            </a:endParaRPr>
          </a:p>
        </p:txBody>
      </p:sp>
      <p:sp>
        <p:nvSpPr>
          <p:cNvPr id="30738" name="TextBox 60"/>
          <p:cNvSpPr txBox="1">
            <a:spLocks noChangeArrowheads="1"/>
          </p:cNvSpPr>
          <p:nvPr/>
        </p:nvSpPr>
        <p:spPr bwMode="auto">
          <a:xfrm>
            <a:off x="4899025" y="5791200"/>
            <a:ext cx="168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651222"/>
                </a:solidFill>
              </a:rPr>
              <a:t>Metadata</a:t>
            </a:r>
            <a:endParaRPr lang="en-US" sz="1800">
              <a:solidFill>
                <a:srgbClr val="651222"/>
              </a:solidFill>
            </a:endParaRPr>
          </a:p>
        </p:txBody>
      </p:sp>
    </p:spTree>
    <p:extLst>
      <p:ext uri="{BB962C8B-B14F-4D97-AF65-F5344CB8AC3E}">
        <p14:creationId xmlns:p14="http://schemas.microsoft.com/office/powerpoint/2010/main" val="7276368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p:txBody>
          <a:bodyPr/>
          <a:lstStyle/>
          <a:p>
            <a:r>
              <a:rPr lang="en-US" dirty="0">
                <a:latin typeface="Arial" charset="0"/>
                <a:ea typeface="ＭＳ Ｐゴシック" charset="0"/>
              </a:rPr>
              <a:t>Directories</a:t>
            </a:r>
          </a:p>
        </p:txBody>
      </p:sp>
      <p:grpSp>
        <p:nvGrpSpPr>
          <p:cNvPr id="181250" name="Group 3"/>
          <p:cNvGrpSpPr>
            <a:grpSpLocks/>
          </p:cNvGrpSpPr>
          <p:nvPr/>
        </p:nvGrpSpPr>
        <p:grpSpPr bwMode="auto">
          <a:xfrm>
            <a:off x="2709863" y="3416300"/>
            <a:ext cx="892175" cy="1211263"/>
            <a:chOff x="3550" y="1765"/>
            <a:chExt cx="397" cy="539"/>
          </a:xfrm>
        </p:grpSpPr>
        <p:grpSp>
          <p:nvGrpSpPr>
            <p:cNvPr id="181289" name="Group 4"/>
            <p:cNvGrpSpPr>
              <a:grpSpLocks/>
            </p:cNvGrpSpPr>
            <p:nvPr/>
          </p:nvGrpSpPr>
          <p:grpSpPr bwMode="auto">
            <a:xfrm>
              <a:off x="3552" y="1805"/>
              <a:ext cx="384" cy="499"/>
              <a:chOff x="1296" y="1680"/>
              <a:chExt cx="144" cy="384"/>
            </a:xfrm>
          </p:grpSpPr>
          <p:sp>
            <p:nvSpPr>
              <p:cNvPr id="181293"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94"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95"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90" name="Text Box 8"/>
            <p:cNvSpPr txBox="1">
              <a:spLocks noChangeArrowheads="1"/>
            </p:cNvSpPr>
            <p:nvPr/>
          </p:nvSpPr>
          <p:spPr bwMode="auto">
            <a:xfrm>
              <a:off x="3658" y="1765"/>
              <a:ext cx="1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0</a:t>
              </a:r>
            </a:p>
          </p:txBody>
        </p:sp>
        <p:sp>
          <p:nvSpPr>
            <p:cNvPr id="181291" name="Text Box 9"/>
            <p:cNvSpPr txBox="1">
              <a:spLocks noChangeArrowheads="1"/>
            </p:cNvSpPr>
            <p:nvPr/>
          </p:nvSpPr>
          <p:spPr bwMode="auto">
            <a:xfrm>
              <a:off x="3552" y="1938"/>
              <a:ext cx="3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rain: 32</a:t>
              </a:r>
            </a:p>
          </p:txBody>
        </p:sp>
        <p:sp>
          <p:nvSpPr>
            <p:cNvPr id="181292" name="Text Box 10"/>
            <p:cNvSpPr txBox="1">
              <a:spLocks noChangeArrowheads="1"/>
            </p:cNvSpPr>
            <p:nvPr/>
          </p:nvSpPr>
          <p:spPr bwMode="auto">
            <a:xfrm>
              <a:off x="3550" y="2098"/>
              <a:ext cx="38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hail: 48</a:t>
              </a:r>
            </a:p>
          </p:txBody>
        </p:sp>
      </p:grpSp>
      <p:grpSp>
        <p:nvGrpSpPr>
          <p:cNvPr id="181251" name="Group 11"/>
          <p:cNvGrpSpPr>
            <a:grpSpLocks/>
          </p:cNvGrpSpPr>
          <p:nvPr/>
        </p:nvGrpSpPr>
        <p:grpSpPr bwMode="auto">
          <a:xfrm>
            <a:off x="3711575" y="2286000"/>
            <a:ext cx="1016000" cy="1182688"/>
            <a:chOff x="4238" y="1605"/>
            <a:chExt cx="452" cy="526"/>
          </a:xfrm>
        </p:grpSpPr>
        <p:grpSp>
          <p:nvGrpSpPr>
            <p:cNvPr id="181282" name="Group 12"/>
            <p:cNvGrpSpPr>
              <a:grpSpLocks/>
            </p:cNvGrpSpPr>
            <p:nvPr/>
          </p:nvGrpSpPr>
          <p:grpSpPr bwMode="auto">
            <a:xfrm>
              <a:off x="4277" y="1632"/>
              <a:ext cx="384" cy="499"/>
              <a:chOff x="1296" y="1680"/>
              <a:chExt cx="144" cy="384"/>
            </a:xfrm>
          </p:grpSpPr>
          <p:sp>
            <p:nvSpPr>
              <p:cNvPr id="181286" name="Rectangle 13"/>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87" name="Line 14"/>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88" name="Line 15"/>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83" name="Text Box 16"/>
            <p:cNvSpPr txBox="1">
              <a:spLocks noChangeArrowheads="1"/>
            </p:cNvSpPr>
            <p:nvPr/>
          </p:nvSpPr>
          <p:spPr bwMode="auto">
            <a:xfrm>
              <a:off x="4383" y="1749"/>
              <a:ext cx="13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0</a:t>
              </a:r>
            </a:p>
          </p:txBody>
        </p:sp>
        <p:sp>
          <p:nvSpPr>
            <p:cNvPr id="181284" name="Text Box 17"/>
            <p:cNvSpPr txBox="1">
              <a:spLocks noChangeArrowheads="1"/>
            </p:cNvSpPr>
            <p:nvPr/>
          </p:nvSpPr>
          <p:spPr bwMode="auto">
            <a:xfrm>
              <a:off x="4239" y="1605"/>
              <a:ext cx="44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wind: 18</a:t>
              </a:r>
            </a:p>
          </p:txBody>
        </p:sp>
        <p:sp>
          <p:nvSpPr>
            <p:cNvPr id="181285" name="Text Box 18"/>
            <p:cNvSpPr txBox="1">
              <a:spLocks noChangeArrowheads="1"/>
            </p:cNvSpPr>
            <p:nvPr/>
          </p:nvSpPr>
          <p:spPr bwMode="auto">
            <a:xfrm>
              <a:off x="4238" y="1911"/>
              <a:ext cx="45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800" smtClean="0">
                  <a:solidFill>
                    <a:srgbClr val="000000"/>
                  </a:solidFill>
                  <a:latin typeface="Times New Roman" charset="0"/>
                </a:rPr>
                <a:t>snow: 62</a:t>
              </a:r>
            </a:p>
          </p:txBody>
        </p:sp>
      </p:grpSp>
      <p:cxnSp>
        <p:nvCxnSpPr>
          <p:cNvPr id="181252" name="AutoShape 19"/>
          <p:cNvCxnSpPr>
            <a:cxnSpLocks noChangeShapeType="1"/>
            <a:stCxn id="181276" idx="6"/>
            <a:endCxn id="181286" idx="0"/>
          </p:cNvCxnSpPr>
          <p:nvPr/>
        </p:nvCxnSpPr>
        <p:spPr bwMode="auto">
          <a:xfrm>
            <a:off x="2124075" y="1768475"/>
            <a:ext cx="2106613" cy="569913"/>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53" name="AutoShape 20"/>
          <p:cNvCxnSpPr>
            <a:cxnSpLocks noChangeShapeType="1"/>
            <a:stCxn id="181277" idx="6"/>
            <a:endCxn id="181290" idx="0"/>
          </p:cNvCxnSpPr>
          <p:nvPr/>
        </p:nvCxnSpPr>
        <p:spPr bwMode="auto">
          <a:xfrm>
            <a:off x="2127250" y="2020888"/>
            <a:ext cx="1009650" cy="1470025"/>
          </a:xfrm>
          <a:prstGeom prst="curvedConnector2">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54" name="AutoShape 21"/>
          <p:cNvCxnSpPr>
            <a:cxnSpLocks noChangeShapeType="1"/>
            <a:stCxn id="181291" idx="3"/>
          </p:cNvCxnSpPr>
          <p:nvPr/>
        </p:nvCxnSpPr>
        <p:spPr bwMode="auto">
          <a:xfrm>
            <a:off x="3602038" y="3987800"/>
            <a:ext cx="1125537" cy="674688"/>
          </a:xfrm>
          <a:prstGeom prst="curvedConnector3">
            <a:avLst>
              <a:gd name="adj1" fmla="val 50000"/>
            </a:avLst>
          </a:prstGeom>
          <a:noFill/>
          <a:ln w="1587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nvGrpSpPr>
          <p:cNvPr id="181255" name="Group 22"/>
          <p:cNvGrpSpPr>
            <a:grpSpLocks/>
          </p:cNvGrpSpPr>
          <p:nvPr/>
        </p:nvGrpSpPr>
        <p:grpSpPr bwMode="auto">
          <a:xfrm>
            <a:off x="1571625" y="1606550"/>
            <a:ext cx="1009650" cy="1430338"/>
            <a:chOff x="2959" y="1591"/>
            <a:chExt cx="449" cy="636"/>
          </a:xfrm>
        </p:grpSpPr>
        <p:grpSp>
          <p:nvGrpSpPr>
            <p:cNvPr id="181275" name="Group 23"/>
            <p:cNvGrpSpPr>
              <a:grpSpLocks/>
            </p:cNvGrpSpPr>
            <p:nvPr/>
          </p:nvGrpSpPr>
          <p:grpSpPr bwMode="auto">
            <a:xfrm>
              <a:off x="3105" y="1591"/>
              <a:ext cx="144" cy="384"/>
              <a:chOff x="1296" y="1680"/>
              <a:chExt cx="144" cy="384"/>
            </a:xfrm>
          </p:grpSpPr>
          <p:sp>
            <p:nvSpPr>
              <p:cNvPr id="181279" name="Rectangle 24"/>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80" name="Line 25"/>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81" name="Line 26"/>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76" name="Oval 27"/>
            <p:cNvSpPr>
              <a:spLocks noChangeArrowheads="1"/>
            </p:cNvSpPr>
            <p:nvPr/>
          </p:nvSpPr>
          <p:spPr bwMode="auto">
            <a:xfrm>
              <a:off x="3153" y="1639"/>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77" name="Oval 28"/>
            <p:cNvSpPr>
              <a:spLocks noChangeArrowheads="1"/>
            </p:cNvSpPr>
            <p:nvPr/>
          </p:nvSpPr>
          <p:spPr bwMode="auto">
            <a:xfrm>
              <a:off x="3153" y="1751"/>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78" name="Text Box 29"/>
            <p:cNvSpPr txBox="1">
              <a:spLocks noChangeArrowheads="1"/>
            </p:cNvSpPr>
            <p:nvPr/>
          </p:nvSpPr>
          <p:spPr bwMode="auto">
            <a:xfrm>
              <a:off x="2959" y="1942"/>
              <a:ext cx="449"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smtClean="0">
                  <a:solidFill>
                    <a:srgbClr val="000000"/>
                  </a:solidFill>
                  <a:latin typeface="Times New Roman" charset="0"/>
                </a:rPr>
                <a:t>directory</a:t>
              </a:r>
            </a:p>
            <a:p>
              <a:pPr algn="ctr" defTabSz="914400"/>
              <a:r>
                <a:rPr lang="en-US" sz="1800" i="1" smtClean="0">
                  <a:solidFill>
                    <a:srgbClr val="000000"/>
                  </a:solidFill>
                  <a:latin typeface="Times New Roman" charset="0"/>
                </a:rPr>
                <a:t>inode</a:t>
              </a:r>
              <a:endParaRPr lang="en-US" sz="2000" smtClean="0">
                <a:solidFill>
                  <a:srgbClr val="000000"/>
                </a:solidFill>
                <a:latin typeface="Times New Roman" charset="0"/>
              </a:endParaRPr>
            </a:p>
          </p:txBody>
        </p:sp>
      </p:grpSp>
      <p:grpSp>
        <p:nvGrpSpPr>
          <p:cNvPr id="181256" name="Group 32"/>
          <p:cNvGrpSpPr>
            <a:grpSpLocks/>
          </p:cNvGrpSpPr>
          <p:nvPr/>
        </p:nvGrpSpPr>
        <p:grpSpPr bwMode="auto">
          <a:xfrm>
            <a:off x="4759325" y="4505325"/>
            <a:ext cx="1079500" cy="1185863"/>
            <a:chOff x="384" y="3216"/>
            <a:chExt cx="480" cy="528"/>
          </a:xfrm>
        </p:grpSpPr>
        <p:grpSp>
          <p:nvGrpSpPr>
            <p:cNvPr id="181262" name="Group 33"/>
            <p:cNvGrpSpPr>
              <a:grpSpLocks/>
            </p:cNvGrpSpPr>
            <p:nvPr/>
          </p:nvGrpSpPr>
          <p:grpSpPr bwMode="auto">
            <a:xfrm>
              <a:off x="384" y="3286"/>
              <a:ext cx="144" cy="384"/>
              <a:chOff x="1296" y="1680"/>
              <a:chExt cx="144" cy="384"/>
            </a:xfrm>
          </p:grpSpPr>
          <p:sp>
            <p:nvSpPr>
              <p:cNvPr id="181272" name="Rectangle 34"/>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73" name="Line 35"/>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sp>
            <p:nvSpPr>
              <p:cNvPr id="181274" name="Line 36"/>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455613"/>
                <a:endParaRPr lang="en-US" smtClean="0">
                  <a:solidFill>
                    <a:prstClr val="white"/>
                  </a:solidFill>
                </a:endParaRPr>
              </a:p>
            </p:txBody>
          </p:sp>
        </p:grpSp>
        <p:sp>
          <p:nvSpPr>
            <p:cNvPr id="181263" name="Oval 37"/>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4" name="Oval 38"/>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5" name="Oval 39"/>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pPr defTabSz="914400"/>
              <a:endParaRPr lang="en-US" sz="1800" smtClean="0">
                <a:solidFill>
                  <a:srgbClr val="000000"/>
                </a:solidFill>
              </a:endParaRPr>
            </a:p>
          </p:txBody>
        </p:sp>
        <p:sp>
          <p:nvSpPr>
            <p:cNvPr id="181266" name="Rectangle 40"/>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67" name="Rectangle 41"/>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sp>
          <p:nvSpPr>
            <p:cNvPr id="181268" name="Rectangle 42"/>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pPr defTabSz="914400"/>
              <a:endParaRPr lang="en-US" sz="1800" smtClean="0">
                <a:solidFill>
                  <a:srgbClr val="000000"/>
                </a:solidFill>
              </a:endParaRPr>
            </a:p>
          </p:txBody>
        </p:sp>
        <p:cxnSp>
          <p:nvCxnSpPr>
            <p:cNvPr id="181269" name="AutoShape 43"/>
            <p:cNvCxnSpPr>
              <a:cxnSpLocks noChangeShapeType="1"/>
              <a:stCxn id="181263" idx="6"/>
              <a:endCxn id="181266"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70" name="AutoShape 44"/>
            <p:cNvCxnSpPr>
              <a:cxnSpLocks noChangeShapeType="1"/>
              <a:stCxn id="181264" idx="6"/>
              <a:endCxn id="181267"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181271" name="AutoShape 45"/>
            <p:cNvCxnSpPr>
              <a:cxnSpLocks noChangeShapeType="1"/>
              <a:stCxn id="181265" idx="6"/>
              <a:endCxn id="181268"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sp>
        <p:nvSpPr>
          <p:cNvPr id="181257" name="Text Box 46"/>
          <p:cNvSpPr txBox="1">
            <a:spLocks noChangeArrowheads="1"/>
          </p:cNvSpPr>
          <p:nvPr/>
        </p:nvSpPr>
        <p:spPr bwMode="auto">
          <a:xfrm>
            <a:off x="4419600" y="5480050"/>
            <a:ext cx="9860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smtClean="0">
                <a:solidFill>
                  <a:srgbClr val="000000"/>
                </a:solidFill>
                <a:latin typeface="Times New Roman" charset="0"/>
              </a:rPr>
              <a:t>inode</a:t>
            </a:r>
            <a:r>
              <a:rPr lang="en-US" sz="1800" dirty="0" smtClean="0">
                <a:solidFill>
                  <a:srgbClr val="000000"/>
                </a:solidFill>
                <a:latin typeface="Times New Roman" charset="0"/>
              </a:rPr>
              <a:t> 32</a:t>
            </a:r>
            <a:endParaRPr lang="en-US" sz="2000" dirty="0" smtClean="0">
              <a:solidFill>
                <a:srgbClr val="000000"/>
              </a:solidFill>
              <a:latin typeface="Times New Roman" charset="0"/>
            </a:endParaRPr>
          </a:p>
        </p:txBody>
      </p:sp>
      <p:sp>
        <p:nvSpPr>
          <p:cNvPr id="181258" name="Rectangle 52"/>
          <p:cNvSpPr>
            <a:spLocks noChangeArrowheads="1"/>
          </p:cNvSpPr>
          <p:nvPr/>
        </p:nvSpPr>
        <p:spPr bwMode="auto">
          <a:xfrm>
            <a:off x="415925" y="6172200"/>
            <a:ext cx="589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defTabSz="914400" eaLnBrk="0" hangingPunct="0"/>
            <a:r>
              <a:rPr lang="en-US" sz="1800" i="1" smtClean="0">
                <a:solidFill>
                  <a:srgbClr val="000000"/>
                </a:solidFill>
              </a:rPr>
              <a:t>Entries or free slots are typically found by a linear scan.</a:t>
            </a:r>
          </a:p>
        </p:txBody>
      </p:sp>
      <p:sp>
        <p:nvSpPr>
          <p:cNvPr id="181259" name="Text Box 60"/>
          <p:cNvSpPr txBox="1">
            <a:spLocks noChangeArrowheads="1"/>
          </p:cNvSpPr>
          <p:nvPr/>
        </p:nvSpPr>
        <p:spPr bwMode="auto">
          <a:xfrm>
            <a:off x="431800" y="4770438"/>
            <a:ext cx="25066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u="sng" smtClean="0">
                <a:solidFill>
                  <a:srgbClr val="000000"/>
                </a:solidFill>
              </a:rPr>
              <a:t>Note</a:t>
            </a:r>
            <a:r>
              <a:rPr lang="en-US" sz="1800" smtClean="0">
                <a:solidFill>
                  <a:srgbClr val="000000"/>
                </a:solidFill>
              </a:rPr>
              <a:t>: implementations vary.  Large directories are problematic.</a:t>
            </a:r>
          </a:p>
        </p:txBody>
      </p:sp>
      <p:sp>
        <p:nvSpPr>
          <p:cNvPr id="181260" name="Text Box 60"/>
          <p:cNvSpPr txBox="1">
            <a:spLocks noChangeArrowheads="1"/>
          </p:cNvSpPr>
          <p:nvPr/>
        </p:nvSpPr>
        <p:spPr bwMode="auto">
          <a:xfrm>
            <a:off x="6248400" y="4495800"/>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A </a:t>
            </a:r>
            <a:r>
              <a:rPr lang="en-US" sz="1800" dirty="0" err="1" smtClean="0">
                <a:solidFill>
                  <a:srgbClr val="000000"/>
                </a:solidFill>
              </a:rPr>
              <a:t>creat</a:t>
            </a:r>
            <a:r>
              <a:rPr lang="en-US" sz="1800" dirty="0" smtClean="0">
                <a:solidFill>
                  <a:srgbClr val="000000"/>
                </a:solidFill>
              </a:rPr>
              <a:t> or </a:t>
            </a:r>
            <a:r>
              <a:rPr lang="en-US" sz="1800" dirty="0" err="1" smtClean="0">
                <a:solidFill>
                  <a:srgbClr val="000000"/>
                </a:solidFill>
              </a:rPr>
              <a:t>mkdir</a:t>
            </a:r>
            <a:r>
              <a:rPr lang="en-US" sz="1800" dirty="0" smtClean="0">
                <a:solidFill>
                  <a:srgbClr val="000000"/>
                </a:solidFill>
              </a:rPr>
              <a:t> operation must scan the directory to ensure that creates are </a:t>
            </a:r>
            <a:r>
              <a:rPr lang="en-US" sz="1800" b="1" dirty="0" smtClean="0">
                <a:solidFill>
                  <a:srgbClr val="651222"/>
                </a:solidFill>
              </a:rPr>
              <a:t>exclusive</a:t>
            </a:r>
            <a:r>
              <a:rPr lang="en-US" sz="1800" dirty="0" smtClean="0">
                <a:solidFill>
                  <a:srgbClr val="000000"/>
                </a:solidFill>
              </a:rPr>
              <a:t>.</a:t>
            </a:r>
          </a:p>
        </p:txBody>
      </p:sp>
      <p:sp>
        <p:nvSpPr>
          <p:cNvPr id="181261" name="Text Box 60"/>
          <p:cNvSpPr txBox="1">
            <a:spLocks noChangeArrowheads="1"/>
          </p:cNvSpPr>
          <p:nvPr/>
        </p:nvSpPr>
        <p:spPr bwMode="auto">
          <a:xfrm>
            <a:off x="5105400" y="3115270"/>
            <a:ext cx="3505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There can be no duplicate name entries: the name-to-</a:t>
            </a:r>
            <a:r>
              <a:rPr lang="en-US" sz="1800" dirty="0" err="1" smtClean="0">
                <a:solidFill>
                  <a:srgbClr val="000000"/>
                </a:solidFill>
              </a:rPr>
              <a:t>inode</a:t>
            </a:r>
            <a:r>
              <a:rPr lang="en-US" sz="1800" dirty="0" smtClean="0">
                <a:solidFill>
                  <a:srgbClr val="000000"/>
                </a:solidFill>
              </a:rPr>
              <a:t> mapping is a function.</a:t>
            </a:r>
          </a:p>
        </p:txBody>
      </p:sp>
      <p:sp>
        <p:nvSpPr>
          <p:cNvPr id="49" name="Text Box 60"/>
          <p:cNvSpPr txBox="1">
            <a:spLocks noChangeArrowheads="1"/>
          </p:cNvSpPr>
          <p:nvPr/>
        </p:nvSpPr>
        <p:spPr bwMode="auto">
          <a:xfrm>
            <a:off x="5105400" y="1418272"/>
            <a:ext cx="3810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eaLnBrk="1" hangingPunct="1"/>
            <a:r>
              <a:rPr lang="en-US" sz="1800" dirty="0" smtClean="0">
                <a:solidFill>
                  <a:srgbClr val="000000"/>
                </a:solidFill>
              </a:rPr>
              <a:t>A directory contains a set of </a:t>
            </a:r>
            <a:r>
              <a:rPr lang="en-US" sz="1800" b="1" dirty="0" smtClean="0">
                <a:solidFill>
                  <a:srgbClr val="651222"/>
                </a:solidFill>
              </a:rPr>
              <a:t>entries</a:t>
            </a:r>
            <a:r>
              <a:rPr lang="en-US" sz="1800" dirty="0" smtClean="0">
                <a:solidFill>
                  <a:srgbClr val="000000"/>
                </a:solidFill>
              </a:rPr>
              <a:t>.  Each directory entry is a record mapping a symbolic name to an </a:t>
            </a:r>
            <a:r>
              <a:rPr lang="en-US" sz="1800" dirty="0" err="1" smtClean="0">
                <a:solidFill>
                  <a:srgbClr val="000000"/>
                </a:solidFill>
              </a:rPr>
              <a:t>inode</a:t>
            </a:r>
            <a:r>
              <a:rPr lang="en-US" sz="1800" dirty="0" smtClean="0">
                <a:solidFill>
                  <a:srgbClr val="000000"/>
                </a:solidFill>
              </a:rPr>
              <a:t> number.  The </a:t>
            </a:r>
            <a:r>
              <a:rPr lang="en-US" sz="1800" dirty="0" err="1" smtClean="0">
                <a:solidFill>
                  <a:srgbClr val="000000"/>
                </a:solidFill>
              </a:rPr>
              <a:t>inode</a:t>
            </a:r>
            <a:r>
              <a:rPr lang="en-US" sz="1800" dirty="0" smtClean="0">
                <a:solidFill>
                  <a:srgbClr val="000000"/>
                </a:solidFill>
              </a:rPr>
              <a:t> can be found on disk from its number.</a:t>
            </a:r>
          </a:p>
        </p:txBody>
      </p:sp>
    </p:spTree>
    <p:extLst>
      <p:ext uri="{BB962C8B-B14F-4D97-AF65-F5344CB8AC3E}">
        <p14:creationId xmlns:p14="http://schemas.microsoft.com/office/powerpoint/2010/main" val="16199460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915400" cy="6986530"/>
          </a:xfrm>
          <a:prstGeom prst="rect">
            <a:avLst/>
          </a:prstGeom>
        </p:spPr>
        <p:txBody>
          <a:bodyPr wrap="square">
            <a:spAutoFit/>
          </a:bodyPr>
          <a:lstStyle/>
          <a:p>
            <a:r>
              <a:rPr lang="en-US" sz="1600" b="1" dirty="0" smtClean="0"/>
              <a:t>Q: </a:t>
            </a:r>
            <a:r>
              <a:rPr lang="en-US" sz="1600" dirty="0" smtClean="0"/>
              <a:t>Can you characterize the difference between page table maps and </a:t>
            </a:r>
            <a:r>
              <a:rPr lang="en-US" sz="1600" dirty="0" err="1" smtClean="0"/>
              <a:t>inode</a:t>
            </a:r>
            <a:r>
              <a:rPr lang="en-US" sz="1600" dirty="0" smtClean="0"/>
              <a:t> maps?</a:t>
            </a:r>
            <a:endParaRPr lang="en-US" sz="1600" dirty="0"/>
          </a:p>
          <a:p>
            <a:endParaRPr lang="en-US" sz="1600" dirty="0" smtClean="0"/>
          </a:p>
          <a:p>
            <a:r>
              <a:rPr lang="en-US" sz="1600" b="1" dirty="0" smtClean="0"/>
              <a:t>A: </a:t>
            </a:r>
            <a:r>
              <a:rPr lang="en-US" sz="1600" dirty="0" smtClean="0"/>
              <a:t>Page </a:t>
            </a:r>
            <a:r>
              <a:rPr lang="en-US" sz="1600" dirty="0"/>
              <a:t>tables and </a:t>
            </a:r>
            <a:r>
              <a:rPr lang="en-US" sz="1600" dirty="0" err="1"/>
              <a:t>inode</a:t>
            </a:r>
            <a:r>
              <a:rPr lang="en-US" sz="1600" dirty="0"/>
              <a:t> maps are similar in that they are both block maps for locating data given block offsets in a logical storage </a:t>
            </a:r>
            <a:r>
              <a:rPr lang="en-US" sz="1600" dirty="0" smtClean="0"/>
              <a:t>object.  A </a:t>
            </a:r>
            <a:r>
              <a:rPr lang="en-US" sz="1600" dirty="0"/>
              <a:t>VAS is a logical storage object: a space of sequentially numbered pages/blocks that could be stored anywhere in </a:t>
            </a:r>
            <a:r>
              <a:rPr lang="en-US" sz="1600" dirty="0" smtClean="0"/>
              <a:t>memory.   A </a:t>
            </a:r>
            <a:r>
              <a:rPr lang="en-US" sz="1600" dirty="0"/>
              <a:t>file is a logical storage object: a space of sequentially numbered blocks that could be stored anywhere on </a:t>
            </a:r>
            <a:r>
              <a:rPr lang="en-US" sz="1600" dirty="0" smtClean="0"/>
              <a:t>disk.</a:t>
            </a:r>
          </a:p>
          <a:p>
            <a:endParaRPr lang="en-US" sz="1600" dirty="0"/>
          </a:p>
          <a:p>
            <a:r>
              <a:rPr lang="en-US" sz="1600" dirty="0" smtClean="0"/>
              <a:t>Both </a:t>
            </a:r>
            <a:r>
              <a:rPr lang="en-US" sz="1600" dirty="0"/>
              <a:t>kinds of logical storage objects can be large, and both kinds can be sparse.  And, no surprise, the data structures they use are almost identical: a tree-structured map.  </a:t>
            </a:r>
            <a:r>
              <a:rPr lang="en-US" sz="1600" dirty="0" smtClean="0"/>
              <a:t>There </a:t>
            </a:r>
            <a:r>
              <a:rPr lang="en-US" sz="1600" dirty="0"/>
              <a:t>are some differences too, and you should understand </a:t>
            </a:r>
            <a:r>
              <a:rPr lang="en-US" sz="1600" dirty="0" smtClean="0"/>
              <a:t>why they exist.</a:t>
            </a:r>
            <a:endParaRPr lang="en-US" sz="1600" dirty="0"/>
          </a:p>
          <a:p>
            <a:r>
              <a:rPr lang="en-US" sz="1600" dirty="0"/>
              <a:t> </a:t>
            </a:r>
          </a:p>
          <a:p>
            <a:r>
              <a:rPr lang="en-US" sz="1600" dirty="0"/>
              <a:t>One key difference: the </a:t>
            </a:r>
            <a:r>
              <a:rPr lang="en-US" sz="1600" b="1" dirty="0"/>
              <a:t>pointers in an </a:t>
            </a:r>
            <a:r>
              <a:rPr lang="en-US" sz="1600" b="1" dirty="0" err="1"/>
              <a:t>inode</a:t>
            </a:r>
            <a:r>
              <a:rPr lang="en-US" sz="1600" b="1" dirty="0"/>
              <a:t> block map are disk addresses</a:t>
            </a:r>
            <a:r>
              <a:rPr lang="en-US" sz="1600" dirty="0"/>
              <a:t>.  The map exists to find data on </a:t>
            </a:r>
            <a:r>
              <a:rPr lang="en-US" sz="1600" dirty="0" smtClean="0"/>
              <a:t>“disk”.  Note</a:t>
            </a:r>
            <a:r>
              <a:rPr lang="en-US" sz="1600" dirty="0"/>
              <a:t>: that is true for all of the </a:t>
            </a:r>
            <a:r>
              <a:rPr lang="en-US" sz="1600" dirty="0" smtClean="0"/>
              <a:t>file system metadata structures.   File system code must read the metadata structures from disk into memory in order to find and access files, and then modify the metadata and write it back </a:t>
            </a:r>
            <a:r>
              <a:rPr lang="en-US" sz="1600" dirty="0"/>
              <a:t>as files are created and destroyed and shrink and </a:t>
            </a:r>
            <a:r>
              <a:rPr lang="en-US" sz="1600" dirty="0" smtClean="0"/>
              <a:t>grow, to keep track of files and their names, locations, and properties.</a:t>
            </a:r>
            <a:endParaRPr lang="en-US" sz="1600" dirty="0"/>
          </a:p>
          <a:p>
            <a:endParaRPr lang="en-US" sz="1600" dirty="0" smtClean="0"/>
          </a:p>
          <a:p>
            <a:r>
              <a:rPr lang="en-US" sz="1600" dirty="0" smtClean="0"/>
              <a:t>In contrast, the </a:t>
            </a:r>
            <a:r>
              <a:rPr lang="en-US" sz="1600" dirty="0"/>
              <a:t>pointers in a page table are "physical" memory addresses.  The map exists to find data in memory</a:t>
            </a:r>
            <a:r>
              <a:rPr lang="en-US" sz="1600" dirty="0" smtClean="0"/>
              <a:t>.</a:t>
            </a:r>
          </a:p>
          <a:p>
            <a:endParaRPr lang="en-US" sz="1600" dirty="0"/>
          </a:p>
          <a:p>
            <a:r>
              <a:rPr lang="en-US" sz="1600" dirty="0" err="1" smtClean="0"/>
              <a:t>Inode</a:t>
            </a:r>
            <a:r>
              <a:rPr lang="en-US" sz="1600" dirty="0" smtClean="0"/>
              <a:t> block maps are “skewed” because they are optimized for small files and dense files.  Most files are written sequentially (they are “dense” with no “holes”), and most files are small.  For small files the </a:t>
            </a:r>
            <a:r>
              <a:rPr lang="en-US" sz="1600" dirty="0" err="1" smtClean="0"/>
              <a:t>inode</a:t>
            </a:r>
            <a:r>
              <a:rPr lang="en-US" sz="1600" dirty="0" smtClean="0"/>
              <a:t> map is very compact, yet it can grow (by adding indirect blocks) as the file grows.  Page tables are optimized for sparseness of VAS: a VAS is a collection of segments that may be widely separated, with empty regions (“holes”) between them.  The tree structure is compact because we don’t need to allocate maps for the holes: just leave the branch empty.</a:t>
            </a:r>
          </a:p>
          <a:p>
            <a:endParaRPr lang="en-US" sz="1600" dirty="0"/>
          </a:p>
        </p:txBody>
      </p:sp>
    </p:spTree>
    <p:extLst>
      <p:ext uri="{BB962C8B-B14F-4D97-AF65-F5344CB8AC3E}">
        <p14:creationId xmlns:p14="http://schemas.microsoft.com/office/powerpoint/2010/main" val="39336571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Arial" charset="0"/>
              </a:rPr>
              <a:t>Safety of metadata</a:t>
            </a:r>
            <a:endParaRPr lang="en-US" dirty="0">
              <a:latin typeface="Arial" charset="0"/>
              <a:ea typeface="ＭＳ Ｐゴシック" charset="0"/>
              <a:cs typeface="Arial" charset="0"/>
            </a:endParaRPr>
          </a:p>
        </p:txBody>
      </p:sp>
      <p:sp>
        <p:nvSpPr>
          <p:cNvPr id="65538" name="Rectangle 3"/>
          <p:cNvSpPr>
            <a:spLocks noGrp="1" noChangeArrowheads="1"/>
          </p:cNvSpPr>
          <p:nvPr>
            <p:ph type="body" idx="1"/>
          </p:nvPr>
        </p:nvSpPr>
        <p:spPr>
          <a:xfrm>
            <a:off x="457200" y="1600200"/>
            <a:ext cx="8534400" cy="4953000"/>
          </a:xfrm>
        </p:spPr>
        <p:txBody>
          <a:bodyPr/>
          <a:lstStyle/>
          <a:p>
            <a:pPr eaLnBrk="1" hangingPunct="1">
              <a:lnSpc>
                <a:spcPct val="90000"/>
              </a:lnSpc>
            </a:pPr>
            <a:r>
              <a:rPr lang="en-US" b="1" dirty="0" smtClean="0">
                <a:latin typeface="Arial" charset="0"/>
                <a:ea typeface="ＭＳ Ｐゴシック" charset="0"/>
                <a:cs typeface="Arial" charset="0"/>
              </a:rPr>
              <a:t>How </a:t>
            </a:r>
            <a:r>
              <a:rPr lang="en-US" b="1" dirty="0">
                <a:latin typeface="Arial" charset="0"/>
                <a:ea typeface="ＭＳ Ｐゴシック" charset="0"/>
                <a:cs typeface="Arial" charset="0"/>
              </a:rPr>
              <a:t>to protect </a:t>
            </a:r>
            <a:r>
              <a:rPr lang="en-US" b="1" dirty="0" smtClean="0">
                <a:latin typeface="Arial" charset="0"/>
                <a:ea typeface="ＭＳ Ｐゴシック" charset="0"/>
                <a:cs typeface="Arial" charset="0"/>
              </a:rPr>
              <a:t>integrity </a:t>
            </a:r>
            <a:r>
              <a:rPr lang="en-US" b="1" dirty="0">
                <a:latin typeface="Arial" charset="0"/>
                <a:ea typeface="ＭＳ Ｐゴシック" charset="0"/>
                <a:cs typeface="Arial" charset="0"/>
              </a:rPr>
              <a:t>of the metadata structures?</a:t>
            </a:r>
          </a:p>
          <a:p>
            <a:pPr lvl="1" eaLnBrk="1" hangingPunct="1">
              <a:lnSpc>
                <a:spcPct val="90000"/>
              </a:lnSpc>
            </a:pPr>
            <a:r>
              <a:rPr lang="en-US" dirty="0" smtClean="0">
                <a:latin typeface="Arial" charset="0"/>
                <a:ea typeface="ＭＳ Ｐゴシック" charset="0"/>
                <a:cs typeface="Arial" charset="0"/>
              </a:rPr>
              <a:t>Metadata </a:t>
            </a:r>
            <a:r>
              <a:rPr lang="en-US" dirty="0">
                <a:latin typeface="Arial" charset="0"/>
                <a:ea typeface="ＭＳ Ｐゴシック" charset="0"/>
                <a:cs typeface="Arial" charset="0"/>
              </a:rPr>
              <a:t>is a complex linked data structure, e.g., a tree.</a:t>
            </a:r>
          </a:p>
          <a:p>
            <a:pPr lvl="1" eaLnBrk="1" hangingPunct="1">
              <a:lnSpc>
                <a:spcPct val="90000"/>
              </a:lnSpc>
            </a:pPr>
            <a:r>
              <a:rPr lang="en-US" dirty="0">
                <a:latin typeface="Arial" charset="0"/>
                <a:ea typeface="ＭＳ Ｐゴシック" charset="0"/>
                <a:cs typeface="Arial" charset="0"/>
              </a:rPr>
              <a:t>Must be </a:t>
            </a:r>
            <a:r>
              <a:rPr lang="en-US" dirty="0" smtClean="0">
                <a:latin typeface="Arial" charset="0"/>
                <a:ea typeface="ＭＳ Ｐゴシック" charset="0"/>
                <a:cs typeface="Arial" charset="0"/>
              </a:rPr>
              <a:t>“</a:t>
            </a:r>
            <a:r>
              <a:rPr lang="en-US" b="1" dirty="0" smtClean="0">
                <a:latin typeface="Arial" charset="0"/>
                <a:ea typeface="ＭＳ Ｐゴシック" charset="0"/>
                <a:cs typeface="Arial" charset="0"/>
              </a:rPr>
              <a:t>well-formed</a:t>
            </a:r>
            <a:r>
              <a:rPr lang="en-US" dirty="0" smtClean="0">
                <a:latin typeface="Arial" charset="0"/>
                <a:ea typeface="ＭＳ Ｐゴシック" charset="0"/>
                <a:cs typeface="Arial" charset="0"/>
              </a:rPr>
              <a:t>” after a crash/restart, even if writes are lost.</a:t>
            </a:r>
          </a:p>
          <a:p>
            <a:pPr lvl="1" eaLnBrk="1" hangingPunct="1">
              <a:lnSpc>
                <a:spcPct val="90000"/>
              </a:lnSpc>
            </a:pPr>
            <a:r>
              <a:rPr lang="en-US" dirty="0" smtClean="0">
                <a:latin typeface="Arial" charset="0"/>
                <a:ea typeface="ＭＳ Ｐゴシック" charset="0"/>
                <a:cs typeface="Arial" charset="0"/>
              </a:rPr>
              <a:t>…or, must be possible </a:t>
            </a:r>
            <a:r>
              <a:rPr lang="en-US" dirty="0">
                <a:latin typeface="Arial" charset="0"/>
                <a:ea typeface="ＭＳ Ｐゴシック" charset="0"/>
                <a:cs typeface="Arial" charset="0"/>
              </a:rPr>
              <a:t>to restore </a:t>
            </a:r>
            <a:r>
              <a:rPr lang="en-US" dirty="0" smtClean="0">
                <a:latin typeface="Arial" charset="0"/>
                <a:ea typeface="ＭＳ Ｐゴシック" charset="0"/>
                <a:cs typeface="Arial" charset="0"/>
              </a:rPr>
              <a:t>metadata to a consistent state with </a:t>
            </a:r>
            <a:r>
              <a:rPr lang="en-US" dirty="0">
                <a:latin typeface="Arial" charset="0"/>
                <a:ea typeface="ＭＳ Ｐゴシック" charset="0"/>
                <a:cs typeface="Arial" charset="0"/>
              </a:rPr>
              <a:t>a scrub </a:t>
            </a:r>
            <a:r>
              <a:rPr lang="en-US" dirty="0" smtClean="0">
                <a:latin typeface="Arial" charset="0"/>
                <a:ea typeface="ＭＳ Ｐゴシック" charset="0"/>
                <a:cs typeface="Arial" charset="0"/>
              </a:rPr>
              <a:t>(file system check or </a:t>
            </a:r>
            <a:r>
              <a:rPr lang="ja-JP" altLang="en-US" dirty="0" smtClean="0">
                <a:latin typeface="Arial" charset="0"/>
                <a:ea typeface="ＭＳ Ｐゴシック" charset="0"/>
                <a:cs typeface="Arial" charset="0"/>
              </a:rPr>
              <a:t>“</a:t>
            </a:r>
            <a:r>
              <a:rPr lang="en-US" altLang="ja-JP" dirty="0" err="1">
                <a:latin typeface="Arial" charset="0"/>
                <a:ea typeface="ＭＳ Ｐゴシック" charset="0"/>
                <a:cs typeface="Arial" charset="0"/>
              </a:rPr>
              <a:t>fsck</a:t>
            </a:r>
            <a:r>
              <a:rPr lang="ja-JP" altLang="en-US" dirty="0">
                <a:latin typeface="Arial" charset="0"/>
                <a:ea typeface="ＭＳ Ｐゴシック" charset="0"/>
                <a:cs typeface="Arial" charset="0"/>
              </a:rPr>
              <a:t>”</a:t>
            </a:r>
            <a:r>
              <a:rPr lang="en-US" altLang="ja-JP" dirty="0">
                <a:latin typeface="Arial" charset="0"/>
                <a:ea typeface="ＭＳ Ｐゴシック" charset="0"/>
                <a:cs typeface="Arial" charset="0"/>
              </a:rPr>
              <a:t>) on </a:t>
            </a:r>
            <a:r>
              <a:rPr lang="en-US" altLang="ja-JP" dirty="0" smtClean="0">
                <a:latin typeface="Arial" charset="0"/>
                <a:ea typeface="ＭＳ Ｐゴシック" charset="0"/>
                <a:cs typeface="Arial" charset="0"/>
              </a:rPr>
              <a:t>restart after a crash.</a:t>
            </a:r>
          </a:p>
        </p:txBody>
      </p:sp>
      <p:grpSp>
        <p:nvGrpSpPr>
          <p:cNvPr id="104" name="Group 19"/>
          <p:cNvGrpSpPr>
            <a:grpSpLocks/>
          </p:cNvGrpSpPr>
          <p:nvPr/>
        </p:nvGrpSpPr>
        <p:grpSpPr bwMode="auto">
          <a:xfrm>
            <a:off x="5562600" y="5292725"/>
            <a:ext cx="658813" cy="803275"/>
            <a:chOff x="3550" y="1798"/>
            <a:chExt cx="415" cy="506"/>
          </a:xfrm>
        </p:grpSpPr>
        <p:grpSp>
          <p:nvGrpSpPr>
            <p:cNvPr id="105" name="Group 20"/>
            <p:cNvGrpSpPr>
              <a:grpSpLocks/>
            </p:cNvGrpSpPr>
            <p:nvPr/>
          </p:nvGrpSpPr>
          <p:grpSpPr bwMode="auto">
            <a:xfrm>
              <a:off x="3552" y="1805"/>
              <a:ext cx="384" cy="499"/>
              <a:chOff x="1296" y="1680"/>
              <a:chExt cx="144" cy="384"/>
            </a:xfrm>
          </p:grpSpPr>
          <p:sp>
            <p:nvSpPr>
              <p:cNvPr id="109"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0"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06"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107"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rain: 32</a:t>
              </a:r>
            </a:p>
          </p:txBody>
        </p:sp>
        <p:sp>
          <p:nvSpPr>
            <p:cNvPr id="108"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hail: 48</a:t>
              </a:r>
            </a:p>
          </p:txBody>
        </p:sp>
      </p:grpSp>
      <p:cxnSp>
        <p:nvCxnSpPr>
          <p:cNvPr id="112" name="AutoShape 36"/>
          <p:cNvCxnSpPr>
            <a:cxnSpLocks noChangeShapeType="1"/>
            <a:stCxn id="127" idx="6"/>
            <a:endCxn id="106" idx="0"/>
          </p:cNvCxnSpPr>
          <p:nvPr/>
        </p:nvCxnSpPr>
        <p:spPr bwMode="auto">
          <a:xfrm>
            <a:off x="4884738" y="4254500"/>
            <a:ext cx="979487" cy="1038225"/>
          </a:xfrm>
          <a:prstGeom prst="curvedConnector2">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grpSp>
        <p:nvGrpSpPr>
          <p:cNvPr id="113" name="Group 37"/>
          <p:cNvGrpSpPr>
            <a:grpSpLocks/>
          </p:cNvGrpSpPr>
          <p:nvPr/>
        </p:nvGrpSpPr>
        <p:grpSpPr bwMode="auto">
          <a:xfrm>
            <a:off x="3562350" y="4465638"/>
            <a:ext cx="228600" cy="609600"/>
            <a:chOff x="1296" y="1680"/>
            <a:chExt cx="144" cy="384"/>
          </a:xfrm>
        </p:grpSpPr>
        <p:sp>
          <p:nvSpPr>
            <p:cNvPr id="114"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5"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17" name="Oval 41"/>
          <p:cNvSpPr>
            <a:spLocks noChangeArrowheads="1"/>
          </p:cNvSpPr>
          <p:nvPr/>
        </p:nvSpPr>
        <p:spPr bwMode="auto">
          <a:xfrm>
            <a:off x="3638550" y="4541838"/>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Oval 42"/>
          <p:cNvSpPr>
            <a:spLocks noChangeArrowheads="1"/>
          </p:cNvSpPr>
          <p:nvPr/>
        </p:nvSpPr>
        <p:spPr bwMode="auto">
          <a:xfrm>
            <a:off x="3638550" y="4719638"/>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9" name="Text Box 43"/>
          <p:cNvSpPr txBox="1">
            <a:spLocks noChangeArrowheads="1"/>
          </p:cNvSpPr>
          <p:nvPr/>
        </p:nvSpPr>
        <p:spPr bwMode="auto">
          <a:xfrm>
            <a:off x="2114550" y="3810000"/>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120" name="Text Box 44"/>
          <p:cNvSpPr txBox="1">
            <a:spLocks noChangeArrowheads="1"/>
          </p:cNvSpPr>
          <p:nvPr/>
        </p:nvSpPr>
        <p:spPr bwMode="auto">
          <a:xfrm>
            <a:off x="2114550" y="5135563"/>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121" name="AutoShape 45"/>
          <p:cNvCxnSpPr>
            <a:cxnSpLocks noChangeShapeType="1"/>
            <a:stCxn id="117" idx="2"/>
            <a:endCxn id="119" idx="3"/>
          </p:cNvCxnSpPr>
          <p:nvPr/>
        </p:nvCxnSpPr>
        <p:spPr bwMode="auto">
          <a:xfrm rot="10800000">
            <a:off x="2894013" y="4138613"/>
            <a:ext cx="736600" cy="441325"/>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cxnSp>
        <p:nvCxnSpPr>
          <p:cNvPr id="122" name="AutoShape 46"/>
          <p:cNvCxnSpPr>
            <a:cxnSpLocks noChangeShapeType="1"/>
            <a:stCxn id="118" idx="2"/>
            <a:endCxn id="120" idx="3"/>
          </p:cNvCxnSpPr>
          <p:nvPr/>
        </p:nvCxnSpPr>
        <p:spPr bwMode="auto">
          <a:xfrm rot="10800000" flipV="1">
            <a:off x="2868613" y="4757738"/>
            <a:ext cx="762000" cy="706437"/>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cxnSp>
        <p:nvCxnSpPr>
          <p:cNvPr id="123" name="AutoShape 47"/>
          <p:cNvCxnSpPr>
            <a:cxnSpLocks noChangeShapeType="1"/>
          </p:cNvCxnSpPr>
          <p:nvPr/>
        </p:nvCxnSpPr>
        <p:spPr bwMode="auto">
          <a:xfrm rot="10800000">
            <a:off x="3810000" y="5029200"/>
            <a:ext cx="1755776" cy="457200"/>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grpSp>
        <p:nvGrpSpPr>
          <p:cNvPr id="124" name="Group 48"/>
          <p:cNvGrpSpPr>
            <a:grpSpLocks/>
          </p:cNvGrpSpPr>
          <p:nvPr/>
        </p:nvGrpSpPr>
        <p:grpSpPr bwMode="auto">
          <a:xfrm>
            <a:off x="4724400" y="3962400"/>
            <a:ext cx="228600" cy="609600"/>
            <a:chOff x="3360" y="1152"/>
            <a:chExt cx="144" cy="384"/>
          </a:xfrm>
        </p:grpSpPr>
        <p:grpSp>
          <p:nvGrpSpPr>
            <p:cNvPr id="125" name="Group 49"/>
            <p:cNvGrpSpPr>
              <a:grpSpLocks/>
            </p:cNvGrpSpPr>
            <p:nvPr/>
          </p:nvGrpSpPr>
          <p:grpSpPr bwMode="auto">
            <a:xfrm>
              <a:off x="3360" y="1152"/>
              <a:ext cx="144" cy="384"/>
              <a:chOff x="1296" y="1680"/>
              <a:chExt cx="144" cy="384"/>
            </a:xfrm>
          </p:grpSpPr>
          <p:sp>
            <p:nvSpPr>
              <p:cNvPr id="129"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0"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6"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7"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32" name="Text Box 56"/>
          <p:cNvSpPr txBox="1">
            <a:spLocks noChangeArrowheads="1"/>
          </p:cNvSpPr>
          <p:nvPr/>
        </p:nvSpPr>
        <p:spPr bwMode="auto">
          <a:xfrm>
            <a:off x="3181350" y="50292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a:solidFill>
                  <a:srgbClr val="000000"/>
                </a:solidFill>
                <a:latin typeface="+mn-lt"/>
              </a:rPr>
              <a:t>f</a:t>
            </a:r>
            <a:r>
              <a:rPr lang="en-US" sz="1800" dirty="0" smtClean="0">
                <a:solidFill>
                  <a:srgbClr val="000000"/>
                </a:solidFill>
                <a:latin typeface="+mn-lt"/>
              </a:rPr>
              <a:t>ile </a:t>
            </a:r>
            <a:r>
              <a:rPr lang="en-US" sz="1800" dirty="0" err="1" smtClean="0">
                <a:solidFill>
                  <a:srgbClr val="000000"/>
                </a:solidFill>
                <a:latin typeface="+mn-lt"/>
              </a:rPr>
              <a:t>inode</a:t>
            </a:r>
            <a:endParaRPr lang="en-US" sz="2000" dirty="0">
              <a:solidFill>
                <a:srgbClr val="000000"/>
              </a:solidFill>
              <a:latin typeface="+mn-lt"/>
            </a:endParaRPr>
          </a:p>
        </p:txBody>
      </p:sp>
      <p:grpSp>
        <p:nvGrpSpPr>
          <p:cNvPr id="134" name="Group 27"/>
          <p:cNvGrpSpPr>
            <a:grpSpLocks/>
          </p:cNvGrpSpPr>
          <p:nvPr/>
        </p:nvGrpSpPr>
        <p:grpSpPr bwMode="auto">
          <a:xfrm>
            <a:off x="6272213" y="4541838"/>
            <a:ext cx="738187" cy="792162"/>
            <a:chOff x="4239" y="1632"/>
            <a:chExt cx="465" cy="499"/>
          </a:xfrm>
        </p:grpSpPr>
        <p:grpSp>
          <p:nvGrpSpPr>
            <p:cNvPr id="135" name="Group 28"/>
            <p:cNvGrpSpPr>
              <a:grpSpLocks/>
            </p:cNvGrpSpPr>
            <p:nvPr/>
          </p:nvGrpSpPr>
          <p:grpSpPr bwMode="auto">
            <a:xfrm>
              <a:off x="4277" y="1632"/>
              <a:ext cx="384" cy="499"/>
              <a:chOff x="1296" y="1680"/>
              <a:chExt cx="144" cy="384"/>
            </a:xfrm>
          </p:grpSpPr>
          <p:sp>
            <p:nvSpPr>
              <p:cNvPr id="139"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0"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6"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137"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wind: 18</a:t>
              </a:r>
            </a:p>
          </p:txBody>
        </p:sp>
        <p:sp>
          <p:nvSpPr>
            <p:cNvPr id="138"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snow: 62</a:t>
              </a:r>
            </a:p>
          </p:txBody>
        </p:sp>
      </p:grpSp>
      <p:cxnSp>
        <p:nvCxnSpPr>
          <p:cNvPr id="142" name="AutoShape 35"/>
          <p:cNvCxnSpPr>
            <a:cxnSpLocks noChangeShapeType="1"/>
            <a:endCxn id="139" idx="0"/>
          </p:cNvCxnSpPr>
          <p:nvPr/>
        </p:nvCxnSpPr>
        <p:spPr bwMode="auto">
          <a:xfrm>
            <a:off x="4884738" y="4076700"/>
            <a:ext cx="1752600" cy="457200"/>
          </a:xfrm>
          <a:prstGeom prst="curvedConnector2">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sp>
        <p:nvSpPr>
          <p:cNvPr id="155" name="Text Box 56"/>
          <p:cNvSpPr txBox="1">
            <a:spLocks noChangeArrowheads="1"/>
          </p:cNvSpPr>
          <p:nvPr/>
        </p:nvSpPr>
        <p:spPr bwMode="auto">
          <a:xfrm>
            <a:off x="4248150" y="45720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a:solidFill>
                  <a:srgbClr val="000000"/>
                </a:solidFill>
                <a:latin typeface="+mn-lt"/>
              </a:rPr>
              <a:t>d</a:t>
            </a:r>
            <a:r>
              <a:rPr lang="en-US" sz="1800" dirty="0" err="1" smtClean="0">
                <a:solidFill>
                  <a:srgbClr val="000000"/>
                </a:solidFill>
                <a:latin typeface="+mn-lt"/>
              </a:rPr>
              <a:t>ir</a:t>
            </a:r>
            <a:r>
              <a:rPr lang="en-US" sz="1800" dirty="0" smtClean="0">
                <a:solidFill>
                  <a:srgbClr val="000000"/>
                </a:solidFill>
                <a:latin typeface="+mn-lt"/>
              </a:rPr>
              <a:t> </a:t>
            </a:r>
            <a:r>
              <a:rPr lang="en-US" sz="1800" dirty="0" err="1" smtClean="0">
                <a:solidFill>
                  <a:srgbClr val="000000"/>
                </a:solidFill>
                <a:latin typeface="+mn-lt"/>
              </a:rPr>
              <a:t>inode</a:t>
            </a:r>
            <a:endParaRPr lang="en-US" sz="2000" dirty="0">
              <a:solidFill>
                <a:srgbClr val="000000"/>
              </a:solidFill>
              <a:latin typeface="+mn-lt"/>
            </a:endParaRPr>
          </a:p>
        </p:txBody>
      </p:sp>
      <p:sp>
        <p:nvSpPr>
          <p:cNvPr id="156" name="Text Box 56"/>
          <p:cNvSpPr txBox="1">
            <a:spLocks noChangeArrowheads="1"/>
          </p:cNvSpPr>
          <p:nvPr/>
        </p:nvSpPr>
        <p:spPr bwMode="auto">
          <a:xfrm>
            <a:off x="6248400" y="54864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a:solidFill>
                  <a:srgbClr val="000000"/>
                </a:solidFill>
                <a:latin typeface="+mn-lt"/>
              </a:rPr>
              <a:t>d</a:t>
            </a:r>
            <a:r>
              <a:rPr lang="en-US" sz="1800" dirty="0" err="1" smtClean="0">
                <a:solidFill>
                  <a:srgbClr val="000000"/>
                </a:solidFill>
                <a:latin typeface="+mn-lt"/>
              </a:rPr>
              <a:t>ir</a:t>
            </a:r>
            <a:r>
              <a:rPr lang="en-US" sz="1800" dirty="0" smtClean="0">
                <a:solidFill>
                  <a:srgbClr val="000000"/>
                </a:solidFill>
                <a:latin typeface="+mn-lt"/>
              </a:rPr>
              <a:t> entries</a:t>
            </a:r>
            <a:endParaRPr lang="en-US" sz="2000" dirty="0">
              <a:solidFill>
                <a:srgbClr val="000000"/>
              </a:solidFill>
              <a:latin typeface="+mn-lt"/>
            </a:endParaRPr>
          </a:p>
        </p:txBody>
      </p:sp>
      <p:sp>
        <p:nvSpPr>
          <p:cNvPr id="157" name="Text Box 56"/>
          <p:cNvSpPr txBox="1">
            <a:spLocks noChangeArrowheads="1"/>
          </p:cNvSpPr>
          <p:nvPr/>
        </p:nvSpPr>
        <p:spPr bwMode="auto">
          <a:xfrm>
            <a:off x="1885950" y="57912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a:solidFill>
                  <a:srgbClr val="000000"/>
                </a:solidFill>
                <a:latin typeface="+mn-lt"/>
              </a:rPr>
              <a:t>f</a:t>
            </a:r>
            <a:r>
              <a:rPr lang="en-US" sz="1800" dirty="0" smtClean="0">
                <a:solidFill>
                  <a:srgbClr val="000000"/>
                </a:solidFill>
                <a:latin typeface="+mn-lt"/>
              </a:rPr>
              <a:t>ile blocks</a:t>
            </a:r>
            <a:endParaRPr lang="en-US" sz="2000" dirty="0">
              <a:solidFill>
                <a:srgbClr val="000000"/>
              </a:solidFill>
              <a:latin typeface="+mn-lt"/>
            </a:endParaRPr>
          </a:p>
        </p:txBody>
      </p:sp>
    </p:spTree>
    <p:extLst>
      <p:ext uri="{BB962C8B-B14F-4D97-AF65-F5344CB8AC3E}">
        <p14:creationId xmlns:p14="http://schemas.microsoft.com/office/powerpoint/2010/main" val="225659765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5111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6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sosceles Triangle 2"/>
          <p:cNvSpPr>
            <a:spLocks noChangeArrowheads="1"/>
          </p:cNvSpPr>
          <p:nvPr/>
        </p:nvSpPr>
        <p:spPr bwMode="auto">
          <a:xfrm>
            <a:off x="5143500" y="2209800"/>
            <a:ext cx="1905000" cy="1614488"/>
          </a:xfrm>
          <a:prstGeom prst="triangle">
            <a:avLst>
              <a:gd name="adj" fmla="val 50000"/>
            </a:avLst>
          </a:prstGeom>
          <a:solidFill>
            <a:schemeClr val="bg2"/>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4" name="Trapezoid 3"/>
          <p:cNvSpPr/>
          <p:nvPr/>
        </p:nvSpPr>
        <p:spPr bwMode="auto">
          <a:xfrm>
            <a:off x="4648200" y="4191000"/>
            <a:ext cx="28956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srgbClr val="37305A"/>
              </a:solidFill>
              <a:cs typeface="Arial" charset="0"/>
            </a:endParaRPr>
          </a:p>
        </p:txBody>
      </p:sp>
      <p:sp>
        <p:nvSpPr>
          <p:cNvPr id="5" name="Trapezoid 4"/>
          <p:cNvSpPr/>
          <p:nvPr/>
        </p:nvSpPr>
        <p:spPr bwMode="auto">
          <a:xfrm>
            <a:off x="4229100" y="4953000"/>
            <a:ext cx="37338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srgbClr val="37305A"/>
              </a:solidFill>
              <a:cs typeface="Arial" charset="0"/>
            </a:endParaRPr>
          </a:p>
        </p:txBody>
      </p:sp>
      <p:sp>
        <p:nvSpPr>
          <p:cNvPr id="38916" name="Text Box 57"/>
          <p:cNvSpPr txBox="1">
            <a:spLocks noChangeArrowheads="1"/>
          </p:cNvSpPr>
          <p:nvPr/>
        </p:nvSpPr>
        <p:spPr bwMode="auto">
          <a:xfrm>
            <a:off x="5516563" y="2962275"/>
            <a:ext cx="1158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registers</a:t>
            </a:r>
          </a:p>
          <a:p>
            <a:pPr algn="ctr" defTabSz="914400" eaLnBrk="1" hangingPunct="1"/>
            <a:r>
              <a:rPr lang="en-US" sz="1800" b="1">
                <a:solidFill>
                  <a:srgbClr val="003367"/>
                </a:solidFill>
                <a:cs typeface="Arial" charset="0"/>
              </a:rPr>
              <a:t>caches</a:t>
            </a:r>
          </a:p>
          <a:p>
            <a:pPr algn="ctr" defTabSz="914400" eaLnBrk="1" hangingPunct="1"/>
            <a:r>
              <a:rPr lang="en-US" sz="1800" b="1">
                <a:solidFill>
                  <a:srgbClr val="003367"/>
                </a:solidFill>
                <a:cs typeface="Arial" charset="0"/>
              </a:rPr>
              <a:t>L1/L2</a:t>
            </a:r>
            <a:endParaRPr lang="en-US" sz="1600">
              <a:solidFill>
                <a:srgbClr val="003367"/>
              </a:solidFill>
              <a:cs typeface="Arial" charset="0"/>
            </a:endParaRPr>
          </a:p>
        </p:txBody>
      </p:sp>
      <p:sp>
        <p:nvSpPr>
          <p:cNvPr id="7" name="Trapezoid 6"/>
          <p:cNvSpPr/>
          <p:nvPr/>
        </p:nvSpPr>
        <p:spPr bwMode="auto">
          <a:xfrm>
            <a:off x="3810000" y="5638800"/>
            <a:ext cx="4572000" cy="457200"/>
          </a:xfrm>
          <a:prstGeom prst="trapezoid">
            <a:avLst>
              <a:gd name="adj" fmla="val 58333"/>
            </a:avLst>
          </a:prstGeom>
          <a:solidFill>
            <a:schemeClr val="bg2"/>
          </a:solidFill>
          <a:ln w="9525" cap="flat" cmpd="sng" algn="ctr">
            <a:solidFill>
              <a:schemeClr val="tx1"/>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800">
              <a:solidFill>
                <a:srgbClr val="37305A"/>
              </a:solidFill>
              <a:cs typeface="Arial" charset="0"/>
            </a:endParaRPr>
          </a:p>
        </p:txBody>
      </p:sp>
      <p:sp>
        <p:nvSpPr>
          <p:cNvPr id="38918" name="Isosceles Triangle 1"/>
          <p:cNvSpPr>
            <a:spLocks noChangeArrowheads="1"/>
          </p:cNvSpPr>
          <p:nvPr/>
        </p:nvSpPr>
        <p:spPr bwMode="auto">
          <a:xfrm>
            <a:off x="3810000" y="2209800"/>
            <a:ext cx="4572000" cy="3886200"/>
          </a:xfrm>
          <a:prstGeom prst="triangle">
            <a:avLst>
              <a:gd name="adj"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38919" name="Text Box 57"/>
          <p:cNvSpPr txBox="1">
            <a:spLocks noChangeArrowheads="1"/>
          </p:cNvSpPr>
          <p:nvPr/>
        </p:nvSpPr>
        <p:spPr bwMode="auto">
          <a:xfrm>
            <a:off x="5868988" y="42672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L3</a:t>
            </a:r>
            <a:endParaRPr lang="en-US" sz="1600">
              <a:solidFill>
                <a:srgbClr val="003367"/>
              </a:solidFill>
              <a:cs typeface="Arial" charset="0"/>
            </a:endParaRPr>
          </a:p>
        </p:txBody>
      </p:sp>
      <p:sp>
        <p:nvSpPr>
          <p:cNvPr id="38920" name="Text Box 57"/>
          <p:cNvSpPr txBox="1">
            <a:spLocks noChangeArrowheads="1"/>
          </p:cNvSpPr>
          <p:nvPr/>
        </p:nvSpPr>
        <p:spPr bwMode="auto">
          <a:xfrm>
            <a:off x="4876800" y="5029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main memory (RAM)</a:t>
            </a:r>
            <a:endParaRPr lang="en-US" sz="1600">
              <a:solidFill>
                <a:srgbClr val="003367"/>
              </a:solidFill>
              <a:cs typeface="Arial" charset="0"/>
            </a:endParaRPr>
          </a:p>
        </p:txBody>
      </p:sp>
      <p:sp>
        <p:nvSpPr>
          <p:cNvPr id="38921" name="Text Box 57"/>
          <p:cNvSpPr txBox="1">
            <a:spLocks noChangeArrowheads="1"/>
          </p:cNvSpPr>
          <p:nvPr/>
        </p:nvSpPr>
        <p:spPr bwMode="auto">
          <a:xfrm>
            <a:off x="4114800" y="56388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b="1">
                <a:solidFill>
                  <a:srgbClr val="003367"/>
                </a:solidFill>
                <a:cs typeface="Arial" charset="0"/>
              </a:rPr>
              <a:t>disk, other storage, network RAM</a:t>
            </a:r>
            <a:endParaRPr lang="en-US" sz="1600">
              <a:solidFill>
                <a:srgbClr val="003367"/>
              </a:solidFill>
              <a:cs typeface="Arial" charset="0"/>
            </a:endParaRPr>
          </a:p>
        </p:txBody>
      </p:sp>
      <p:sp>
        <p:nvSpPr>
          <p:cNvPr id="38922" name="Text Box 57"/>
          <p:cNvSpPr txBox="1">
            <a:spLocks noChangeArrowheads="1"/>
          </p:cNvSpPr>
          <p:nvPr/>
        </p:nvSpPr>
        <p:spPr bwMode="auto">
          <a:xfrm>
            <a:off x="5664200" y="3810000"/>
            <a:ext cx="963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off-core</a:t>
            </a:r>
            <a:endParaRPr lang="en-US" sz="1600">
              <a:solidFill>
                <a:srgbClr val="003367"/>
              </a:solidFill>
              <a:cs typeface="Arial" charset="0"/>
            </a:endParaRPr>
          </a:p>
        </p:txBody>
      </p:sp>
      <p:sp>
        <p:nvSpPr>
          <p:cNvPr id="38923" name="Text Box 57"/>
          <p:cNvSpPr txBox="1">
            <a:spLocks noChangeArrowheads="1"/>
          </p:cNvSpPr>
          <p:nvPr/>
        </p:nvSpPr>
        <p:spPr bwMode="auto">
          <a:xfrm>
            <a:off x="5676900" y="4572000"/>
            <a:ext cx="938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off-chip</a:t>
            </a:r>
            <a:endParaRPr lang="en-US" sz="1600">
              <a:solidFill>
                <a:srgbClr val="003367"/>
              </a:solidFill>
              <a:cs typeface="Arial" charset="0"/>
            </a:endParaRPr>
          </a:p>
        </p:txBody>
      </p:sp>
      <p:sp>
        <p:nvSpPr>
          <p:cNvPr id="38924" name="Text Box 57"/>
          <p:cNvSpPr txBox="1">
            <a:spLocks noChangeArrowheads="1"/>
          </p:cNvSpPr>
          <p:nvPr/>
        </p:nvSpPr>
        <p:spPr bwMode="auto">
          <a:xfrm>
            <a:off x="5510213" y="5334000"/>
            <a:ext cx="1271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1800">
                <a:solidFill>
                  <a:srgbClr val="003367"/>
                </a:solidFill>
                <a:cs typeface="Arial" charset="0"/>
              </a:rPr>
              <a:t>off-module</a:t>
            </a:r>
            <a:endParaRPr lang="en-US" sz="1600">
              <a:solidFill>
                <a:srgbClr val="003367"/>
              </a:solidFill>
              <a:cs typeface="Arial" charset="0"/>
            </a:endParaRPr>
          </a:p>
        </p:txBody>
      </p:sp>
      <p:sp>
        <p:nvSpPr>
          <p:cNvPr id="38925" name="Text Box 57"/>
          <p:cNvSpPr txBox="1">
            <a:spLocks noChangeArrowheads="1"/>
          </p:cNvSpPr>
          <p:nvPr/>
        </p:nvSpPr>
        <p:spPr bwMode="auto">
          <a:xfrm>
            <a:off x="6553200" y="25146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small and fast</a:t>
            </a:r>
          </a:p>
          <a:p>
            <a:pPr algn="ctr" defTabSz="914400" eaLnBrk="1" hangingPunct="1"/>
            <a:r>
              <a:rPr lang="en-US" sz="2000" b="1">
                <a:solidFill>
                  <a:srgbClr val="003367"/>
                </a:solidFill>
                <a:cs typeface="Arial" charset="0"/>
              </a:rPr>
              <a:t>(ns)</a:t>
            </a:r>
            <a:endParaRPr lang="en-US" sz="1800">
              <a:solidFill>
                <a:srgbClr val="003367"/>
              </a:solidFill>
              <a:cs typeface="Arial" charset="0"/>
            </a:endParaRPr>
          </a:p>
        </p:txBody>
      </p:sp>
      <p:sp>
        <p:nvSpPr>
          <p:cNvPr id="38926" name="Text Box 57"/>
          <p:cNvSpPr txBox="1">
            <a:spLocks noChangeArrowheads="1"/>
          </p:cNvSpPr>
          <p:nvPr/>
        </p:nvSpPr>
        <p:spPr bwMode="auto">
          <a:xfrm>
            <a:off x="8059738" y="5068888"/>
            <a:ext cx="10842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big and slow</a:t>
            </a:r>
          </a:p>
          <a:p>
            <a:pPr algn="ctr" defTabSz="914400" eaLnBrk="1" hangingPunct="1"/>
            <a:r>
              <a:rPr lang="en-US" sz="2000" b="1">
                <a:solidFill>
                  <a:srgbClr val="003367"/>
                </a:solidFill>
                <a:cs typeface="Arial" charset="0"/>
              </a:rPr>
              <a:t>(ms)</a:t>
            </a:r>
            <a:endParaRPr lang="en-US" sz="1800">
              <a:solidFill>
                <a:srgbClr val="003367"/>
              </a:solidFill>
              <a:cs typeface="Arial" charset="0"/>
            </a:endParaRPr>
          </a:p>
        </p:txBody>
      </p:sp>
      <p:sp>
        <p:nvSpPr>
          <p:cNvPr id="38927" name="Title 16"/>
          <p:cNvSpPr>
            <a:spLocks noGrp="1"/>
          </p:cNvSpPr>
          <p:nvPr>
            <p:ph type="title"/>
          </p:nvPr>
        </p:nvSpPr>
        <p:spPr/>
        <p:txBody>
          <a:bodyPr/>
          <a:lstStyle/>
          <a:p>
            <a:r>
              <a:rPr lang="en-US">
                <a:latin typeface="Arial" charset="0"/>
                <a:ea typeface="ＭＳ Ｐゴシック" charset="0"/>
              </a:rPr>
              <a:t>Memory/storage hierarchy</a:t>
            </a:r>
          </a:p>
        </p:txBody>
      </p:sp>
      <p:sp>
        <p:nvSpPr>
          <p:cNvPr id="38928" name="Right Arrow 19"/>
          <p:cNvSpPr>
            <a:spLocks noChangeArrowheads="1"/>
          </p:cNvSpPr>
          <p:nvPr/>
        </p:nvSpPr>
        <p:spPr bwMode="auto">
          <a:xfrm>
            <a:off x="3429000" y="5181600"/>
            <a:ext cx="533400" cy="533400"/>
          </a:xfrm>
          <a:prstGeom prst="rightArrow">
            <a:avLst>
              <a:gd name="adj1" fmla="val 50000"/>
              <a:gd name="adj2" fmla="val 50000"/>
            </a:avLst>
          </a:prstGeom>
          <a:solidFill>
            <a:srgbClr val="FF0000"/>
          </a:solidFill>
          <a:ln w="9525">
            <a:solidFill>
              <a:schemeClr val="tx1"/>
            </a:solidFill>
            <a:round/>
            <a:headEnd/>
            <a:tailEnd/>
          </a:ln>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38929" name="Left Brace 20"/>
          <p:cNvSpPr>
            <a:spLocks/>
          </p:cNvSpPr>
          <p:nvPr/>
        </p:nvSpPr>
        <p:spPr bwMode="auto">
          <a:xfrm>
            <a:off x="4038600" y="4953000"/>
            <a:ext cx="152400" cy="1066800"/>
          </a:xfrm>
          <a:prstGeom prst="leftBrace">
            <a:avLst>
              <a:gd name="adj1" fmla="val 83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000000"/>
              </a:buClr>
              <a:buSzPct val="100000"/>
              <a:buFont typeface="Times New Roman" charset="0"/>
              <a:buNone/>
            </a:pPr>
            <a:endParaRPr lang="en-US" sz="1800">
              <a:solidFill>
                <a:srgbClr val="37305A"/>
              </a:solidFill>
              <a:cs typeface="Arial" charset="0"/>
            </a:endParaRPr>
          </a:p>
        </p:txBody>
      </p:sp>
      <p:sp>
        <p:nvSpPr>
          <p:cNvPr id="21" name="Rectangle 20"/>
          <p:cNvSpPr/>
          <p:nvPr/>
        </p:nvSpPr>
        <p:spPr>
          <a:xfrm>
            <a:off x="1295400" y="5257800"/>
            <a:ext cx="4495800" cy="415925"/>
          </a:xfrm>
          <a:prstGeom prst="rect">
            <a:avLst/>
          </a:prstGeom>
        </p:spPr>
        <p:txBody>
          <a:bodyPr>
            <a:spAutoFit/>
          </a:bodyPr>
          <a:lstStyle/>
          <a:p>
            <a:pPr defTabSz="914400" fontAlgn="auto">
              <a:lnSpc>
                <a:spcPct val="85000"/>
              </a:lnSpc>
              <a:spcBef>
                <a:spcPts val="0"/>
              </a:spcBef>
              <a:spcAft>
                <a:spcPts val="0"/>
              </a:spcAft>
              <a:defRPr/>
            </a:pPr>
            <a:r>
              <a:rPr lang="en-US" kern="0" dirty="0">
                <a:solidFill>
                  <a:srgbClr val="FF0000"/>
                </a:solidFill>
              </a:rPr>
              <a:t>You are here.</a:t>
            </a:r>
          </a:p>
        </p:txBody>
      </p:sp>
      <p:sp>
        <p:nvSpPr>
          <p:cNvPr id="38931" name="Rectangle 1"/>
          <p:cNvSpPr>
            <a:spLocks noChangeArrowheads="1"/>
          </p:cNvSpPr>
          <p:nvPr/>
        </p:nvSpPr>
        <p:spPr bwMode="auto">
          <a:xfrm>
            <a:off x="533400" y="358140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37305A"/>
                </a:solidFill>
              </a:rPr>
              <a:t>In general, each layer is a </a:t>
            </a:r>
            <a:r>
              <a:rPr lang="en-US" b="1">
                <a:solidFill>
                  <a:srgbClr val="651222"/>
                </a:solidFill>
              </a:rPr>
              <a:t>cache</a:t>
            </a:r>
            <a:r>
              <a:rPr lang="en-US">
                <a:solidFill>
                  <a:srgbClr val="37305A"/>
                </a:solidFill>
              </a:rPr>
              <a:t> over the layer below.</a:t>
            </a:r>
          </a:p>
        </p:txBody>
      </p:sp>
      <p:sp>
        <p:nvSpPr>
          <p:cNvPr id="38932" name="Text Box 57"/>
          <p:cNvSpPr txBox="1">
            <a:spLocks noChangeArrowheads="1"/>
          </p:cNvSpPr>
          <p:nvPr/>
        </p:nvSpPr>
        <p:spPr bwMode="auto">
          <a:xfrm>
            <a:off x="4495800" y="6153150"/>
            <a:ext cx="312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eaLnBrk="1" hangingPunct="1"/>
            <a:r>
              <a:rPr lang="en-US" sz="2000" b="1">
                <a:solidFill>
                  <a:srgbClr val="003367"/>
                </a:solidFill>
                <a:cs typeface="Arial" charset="0"/>
              </a:rPr>
              <a:t>Cheap bulk storage</a:t>
            </a:r>
            <a:endParaRPr lang="en-US" sz="1800">
              <a:solidFill>
                <a:srgbClr val="003367"/>
              </a:solidFill>
              <a:cs typeface="Arial" charset="0"/>
            </a:endParaRPr>
          </a:p>
        </p:txBody>
      </p:sp>
      <p:cxnSp>
        <p:nvCxnSpPr>
          <p:cNvPr id="38933" name="Straight Connector 292"/>
          <p:cNvCxnSpPr>
            <a:cxnSpLocks noChangeShapeType="1"/>
            <a:endCxn id="38934" idx="3"/>
          </p:cNvCxnSpPr>
          <p:nvPr/>
        </p:nvCxnSpPr>
        <p:spPr bwMode="auto">
          <a:xfrm flipH="1">
            <a:off x="5105400" y="2286000"/>
            <a:ext cx="838200" cy="282575"/>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8934" name="Rectangle 302"/>
          <p:cNvSpPr>
            <a:spLocks noChangeArrowheads="1"/>
          </p:cNvSpPr>
          <p:nvPr/>
        </p:nvSpPr>
        <p:spPr bwMode="auto">
          <a:xfrm>
            <a:off x="533400" y="1752600"/>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charset="0"/>
              <a:buNone/>
            </a:pPr>
            <a:r>
              <a:rPr lang="en-US" sz="2000" dirty="0">
                <a:solidFill>
                  <a:srgbClr val="003367"/>
                </a:solidFill>
              </a:rPr>
              <a:t>Computing happens </a:t>
            </a:r>
            <a:r>
              <a:rPr lang="en-US" sz="2000" b="1" dirty="0">
                <a:solidFill>
                  <a:srgbClr val="003367"/>
                </a:solidFill>
              </a:rPr>
              <a:t>here</a:t>
            </a:r>
            <a:r>
              <a:rPr lang="en-US" sz="2000" dirty="0">
                <a:solidFill>
                  <a:srgbClr val="003367"/>
                </a:solidFill>
              </a:rPr>
              <a:t>, at the tip of the spear.   The cores pull data up through the hierarchy into registers, and then push </a:t>
            </a:r>
            <a:r>
              <a:rPr lang="en-US" sz="2000" dirty="0" smtClean="0">
                <a:solidFill>
                  <a:srgbClr val="003367"/>
                </a:solidFill>
              </a:rPr>
              <a:t>updates back </a:t>
            </a:r>
            <a:r>
              <a:rPr lang="en-US" sz="2000" dirty="0">
                <a:solidFill>
                  <a:srgbClr val="003367"/>
                </a:solidFill>
              </a:rPr>
              <a:t>down.</a:t>
            </a:r>
          </a:p>
          <a:p>
            <a:pPr>
              <a:buClr>
                <a:srgbClr val="000000"/>
              </a:buClr>
              <a:buSzPct val="100000"/>
              <a:buFont typeface="Times New Roman" charset="0"/>
              <a:buNone/>
            </a:pPr>
            <a:endParaRPr lang="en-US" sz="2000" dirty="0">
              <a:solidFill>
                <a:srgbClr val="003367"/>
              </a:solidFill>
            </a:endParaRPr>
          </a:p>
        </p:txBody>
      </p:sp>
    </p:spTree>
    <p:extLst>
      <p:ext uri="{BB962C8B-B14F-4D97-AF65-F5344CB8AC3E}">
        <p14:creationId xmlns:p14="http://schemas.microsoft.com/office/powerpoint/2010/main" val="16261615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sz="3200" dirty="0" smtClean="0">
                <a:latin typeface="Arial" charset="0"/>
                <a:ea typeface="ＭＳ Ｐゴシック" charset="0"/>
                <a:cs typeface="Arial" charset="0"/>
              </a:rPr>
              <a:t>Atomic updates: the recovery problem</a:t>
            </a:r>
            <a:endParaRPr lang="en-US" sz="3200" dirty="0">
              <a:latin typeface="Arial" charset="0"/>
              <a:ea typeface="ＭＳ Ｐゴシック" charset="0"/>
              <a:cs typeface="Arial" charset="0"/>
            </a:endParaRPr>
          </a:p>
        </p:txBody>
      </p:sp>
      <p:sp>
        <p:nvSpPr>
          <p:cNvPr id="65538" name="Rectangle 3"/>
          <p:cNvSpPr>
            <a:spLocks noGrp="1" noChangeArrowheads="1"/>
          </p:cNvSpPr>
          <p:nvPr>
            <p:ph type="body" idx="1"/>
          </p:nvPr>
        </p:nvSpPr>
        <p:spPr>
          <a:xfrm>
            <a:off x="381000" y="1447800"/>
            <a:ext cx="8534400" cy="4953000"/>
          </a:xfrm>
        </p:spPr>
        <p:txBody>
          <a:bodyPr/>
          <a:lstStyle/>
          <a:p>
            <a:pPr marL="0" indent="0" eaLnBrk="1" hangingPunct="1">
              <a:lnSpc>
                <a:spcPct val="90000"/>
              </a:lnSpc>
              <a:buNone/>
            </a:pPr>
            <a:r>
              <a:rPr lang="en-US" altLang="ja-JP" sz="2000" dirty="0" smtClean="0">
                <a:latin typeface="Arial" charset="0"/>
                <a:ea typeface="ＭＳ Ｐゴシック" charset="0"/>
                <a:cs typeface="Arial" charset="0"/>
              </a:rPr>
              <a:t>The safe metadata update problem in file systems is a simplified form of the </a:t>
            </a:r>
            <a:r>
              <a:rPr lang="en-US" altLang="ja-JP" sz="2000" b="1" dirty="0" smtClean="0">
                <a:latin typeface="Arial" charset="0"/>
                <a:ea typeface="ＭＳ Ｐゴシック" charset="0"/>
                <a:cs typeface="Arial" charset="0"/>
              </a:rPr>
              <a:t>atomic update and recovery problem </a:t>
            </a:r>
            <a:r>
              <a:rPr lang="en-US" altLang="ja-JP" sz="2000" dirty="0" smtClean="0">
                <a:latin typeface="Arial" charset="0"/>
                <a:ea typeface="ＭＳ Ｐゴシック" charset="0"/>
                <a:cs typeface="Arial" charset="0"/>
              </a:rPr>
              <a:t>for databases.</a:t>
            </a:r>
          </a:p>
          <a:p>
            <a:pPr eaLnBrk="1" hangingPunct="1">
              <a:lnSpc>
                <a:spcPct val="90000"/>
              </a:lnSpc>
            </a:pPr>
            <a:r>
              <a:rPr lang="en-US" altLang="ja-JP" sz="1800" dirty="0" smtClean="0">
                <a:latin typeface="Arial" charset="0"/>
                <a:ea typeface="ＭＳ Ｐゴシック" charset="0"/>
                <a:cs typeface="Arial" charset="0"/>
              </a:rPr>
              <a:t>We want to make a group of related updates to a complex linked data structure, e.g., to create a new file.  The updates could be all over the disk.</a:t>
            </a:r>
          </a:p>
          <a:p>
            <a:pPr eaLnBrk="1" hangingPunct="1">
              <a:lnSpc>
                <a:spcPct val="90000"/>
              </a:lnSpc>
            </a:pPr>
            <a:r>
              <a:rPr lang="en-US" altLang="ja-JP" sz="1800" dirty="0" smtClean="0">
                <a:latin typeface="Arial" charset="0"/>
                <a:ea typeface="ＭＳ Ｐゴシック" charset="0"/>
                <a:cs typeface="Arial" charset="0"/>
              </a:rPr>
              <a:t>But we could crash at any time, e.g., in the middle of the group of updates.</a:t>
            </a:r>
          </a:p>
          <a:p>
            <a:pPr eaLnBrk="1" hangingPunct="1">
              <a:lnSpc>
                <a:spcPct val="90000"/>
              </a:lnSpc>
            </a:pPr>
            <a:r>
              <a:rPr lang="en-US" altLang="ja-JP" sz="1800" dirty="0" smtClean="0">
                <a:latin typeface="Arial" charset="0"/>
                <a:ea typeface="ＭＳ Ｐゴシック" charset="0"/>
                <a:cs typeface="Arial" charset="0"/>
              </a:rPr>
              <a:t>We need some way to do </a:t>
            </a:r>
            <a:r>
              <a:rPr lang="en-US" altLang="ja-JP" sz="1800" b="1" dirty="0" smtClean="0">
                <a:solidFill>
                  <a:srgbClr val="800000"/>
                </a:solidFill>
                <a:latin typeface="Arial" charset="0"/>
                <a:ea typeface="ＭＳ Ｐゴシック" charset="0"/>
                <a:cs typeface="Arial" charset="0"/>
              </a:rPr>
              <a:t>atomic commit</a:t>
            </a:r>
            <a:r>
              <a:rPr lang="en-US" altLang="ja-JP" sz="1800" dirty="0" smtClean="0">
                <a:latin typeface="Arial" charset="0"/>
                <a:ea typeface="ＭＳ Ｐゴシック" charset="0"/>
                <a:cs typeface="Arial" charset="0"/>
              </a:rPr>
              <a:t>: either all of the updates in each group complete, or none of them do.  And we want it to be fast.</a:t>
            </a:r>
          </a:p>
          <a:p>
            <a:pPr eaLnBrk="1" hangingPunct="1">
              <a:lnSpc>
                <a:spcPct val="90000"/>
              </a:lnSpc>
            </a:pPr>
            <a:r>
              <a:rPr lang="en-US" altLang="ja-JP" sz="1800" dirty="0">
                <a:latin typeface="Arial" charset="0"/>
                <a:ea typeface="ＭＳ Ｐゴシック" charset="0"/>
                <a:cs typeface="Arial" charset="0"/>
              </a:rPr>
              <a:t>The </a:t>
            </a:r>
            <a:r>
              <a:rPr lang="en-US" altLang="ja-JP" sz="1800" dirty="0" smtClean="0">
                <a:latin typeface="Arial" charset="0"/>
                <a:ea typeface="ＭＳ Ｐゴシック" charset="0"/>
                <a:cs typeface="Arial" charset="0"/>
              </a:rPr>
              <a:t>concern is </a:t>
            </a:r>
            <a:r>
              <a:rPr lang="en-US" altLang="ja-JP" sz="1800" dirty="0">
                <a:latin typeface="Arial" charset="0"/>
                <a:ea typeface="ＭＳ Ｐゴシック" charset="0"/>
                <a:cs typeface="Arial" charset="0"/>
              </a:rPr>
              <a:t>similar to </a:t>
            </a:r>
            <a:r>
              <a:rPr lang="en-US" altLang="ja-JP" sz="1800" dirty="0" smtClean="0">
                <a:latin typeface="Arial" charset="0"/>
                <a:ea typeface="ＭＳ Ｐゴシック" charset="0"/>
                <a:cs typeface="Arial" charset="0"/>
              </a:rPr>
              <a:t>concurrency control: </a:t>
            </a:r>
            <a:r>
              <a:rPr lang="en-US" altLang="ja-JP" sz="1800" dirty="0">
                <a:latin typeface="Arial" charset="0"/>
                <a:ea typeface="ＭＳ Ｐゴシック" charset="0"/>
                <a:cs typeface="Arial" charset="0"/>
              </a:rPr>
              <a:t>we don’t want </a:t>
            </a:r>
            <a:r>
              <a:rPr lang="en-US" altLang="ja-JP" sz="1800" dirty="0" smtClean="0">
                <a:latin typeface="Arial" charset="0"/>
                <a:ea typeface="ＭＳ Ｐゴシック" charset="0"/>
                <a:cs typeface="Arial" charset="0"/>
              </a:rPr>
              <a:t>software to “see” an inconsistent state that violates structural invariants.</a:t>
            </a:r>
            <a:endParaRPr lang="en-US" altLang="ja-JP" sz="1800" dirty="0">
              <a:latin typeface="Arial" charset="0"/>
              <a:ea typeface="ＭＳ Ｐゴシック" charset="0"/>
              <a:cs typeface="Arial" charset="0"/>
            </a:endParaRPr>
          </a:p>
          <a:p>
            <a:pPr lvl="1" eaLnBrk="1" hangingPunct="1">
              <a:lnSpc>
                <a:spcPct val="90000"/>
              </a:lnSpc>
            </a:pPr>
            <a:endParaRPr lang="en-US" altLang="ja-JP" dirty="0">
              <a:latin typeface="Arial" charset="0"/>
              <a:ea typeface="ＭＳ Ｐゴシック" charset="0"/>
              <a:cs typeface="Arial" charset="0"/>
            </a:endParaRPr>
          </a:p>
        </p:txBody>
      </p:sp>
      <p:grpSp>
        <p:nvGrpSpPr>
          <p:cNvPr id="43" name="Group 19"/>
          <p:cNvGrpSpPr>
            <a:grpSpLocks/>
          </p:cNvGrpSpPr>
          <p:nvPr/>
        </p:nvGrpSpPr>
        <p:grpSpPr bwMode="auto">
          <a:xfrm>
            <a:off x="5695950" y="5791200"/>
            <a:ext cx="658813" cy="803275"/>
            <a:chOff x="3550" y="1798"/>
            <a:chExt cx="415" cy="506"/>
          </a:xfrm>
        </p:grpSpPr>
        <p:grpSp>
          <p:nvGrpSpPr>
            <p:cNvPr id="44" name="Group 20"/>
            <p:cNvGrpSpPr>
              <a:grpSpLocks/>
            </p:cNvGrpSpPr>
            <p:nvPr/>
          </p:nvGrpSpPr>
          <p:grpSpPr bwMode="auto">
            <a:xfrm>
              <a:off x="3552" y="1805"/>
              <a:ext cx="384" cy="499"/>
              <a:chOff x="1296" y="1680"/>
              <a:chExt cx="144" cy="384"/>
            </a:xfrm>
          </p:grpSpPr>
          <p:sp>
            <p:nvSpPr>
              <p:cNvPr id="48" name="Rectangle 21"/>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fontAlgn="auto">
                  <a:spcBef>
                    <a:spcPts val="0"/>
                  </a:spcBef>
                  <a:spcAft>
                    <a:spcPts val="0"/>
                  </a:spcAft>
                </a:pPr>
                <a:endParaRPr lang="en-US" sz="1800" kern="0">
                  <a:solidFill>
                    <a:srgbClr val="000000"/>
                  </a:solidFill>
                </a:endParaRPr>
              </a:p>
            </p:txBody>
          </p:sp>
          <p:sp>
            <p:nvSpPr>
              <p:cNvPr id="49" name="Line 22"/>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sp>
            <p:nvSpPr>
              <p:cNvPr id="50" name="Line 23"/>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grpSp>
        <p:sp>
          <p:nvSpPr>
            <p:cNvPr id="45" name="Text Box 24"/>
            <p:cNvSpPr txBox="1">
              <a:spLocks noChangeArrowheads="1"/>
            </p:cNvSpPr>
            <p:nvPr/>
          </p:nvSpPr>
          <p:spPr bwMode="auto">
            <a:xfrm>
              <a:off x="3658" y="1798"/>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0</a:t>
              </a:r>
            </a:p>
          </p:txBody>
        </p:sp>
        <p:sp>
          <p:nvSpPr>
            <p:cNvPr id="46" name="Text Box 25"/>
            <p:cNvSpPr txBox="1">
              <a:spLocks noChangeArrowheads="1"/>
            </p:cNvSpPr>
            <p:nvPr/>
          </p:nvSpPr>
          <p:spPr bwMode="auto">
            <a:xfrm>
              <a:off x="3552" y="1971"/>
              <a:ext cx="4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rain: 32</a:t>
              </a:r>
            </a:p>
          </p:txBody>
        </p:sp>
        <p:sp>
          <p:nvSpPr>
            <p:cNvPr id="47" name="Text Box 26"/>
            <p:cNvSpPr txBox="1">
              <a:spLocks noChangeArrowheads="1"/>
            </p:cNvSpPr>
            <p:nvPr/>
          </p:nvSpPr>
          <p:spPr bwMode="auto">
            <a:xfrm>
              <a:off x="3550" y="2131"/>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hail: 48</a:t>
              </a:r>
            </a:p>
          </p:txBody>
        </p:sp>
      </p:grpSp>
      <p:cxnSp>
        <p:nvCxnSpPr>
          <p:cNvPr id="51" name="AutoShape 36"/>
          <p:cNvCxnSpPr>
            <a:cxnSpLocks noChangeShapeType="1"/>
            <a:stCxn id="66" idx="6"/>
            <a:endCxn id="45" idx="0"/>
          </p:cNvCxnSpPr>
          <p:nvPr/>
        </p:nvCxnSpPr>
        <p:spPr bwMode="auto">
          <a:xfrm>
            <a:off x="5448300" y="5092700"/>
            <a:ext cx="549275" cy="698500"/>
          </a:xfrm>
          <a:prstGeom prst="curvedConnector2">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grpSp>
        <p:nvGrpSpPr>
          <p:cNvPr id="52" name="Group 37"/>
          <p:cNvGrpSpPr>
            <a:grpSpLocks/>
          </p:cNvGrpSpPr>
          <p:nvPr/>
        </p:nvGrpSpPr>
        <p:grpSpPr bwMode="auto">
          <a:xfrm>
            <a:off x="3695700" y="5086350"/>
            <a:ext cx="228600" cy="609600"/>
            <a:chOff x="1296" y="1680"/>
            <a:chExt cx="144" cy="384"/>
          </a:xfrm>
        </p:grpSpPr>
        <p:sp>
          <p:nvSpPr>
            <p:cNvPr id="53" name="Rectangle 3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fontAlgn="auto">
                <a:spcBef>
                  <a:spcPts val="0"/>
                </a:spcBef>
                <a:spcAft>
                  <a:spcPts val="0"/>
                </a:spcAft>
              </a:pPr>
              <a:endParaRPr lang="en-US" sz="1800" kern="0">
                <a:solidFill>
                  <a:srgbClr val="000000"/>
                </a:solidFill>
              </a:endParaRPr>
            </a:p>
          </p:txBody>
        </p:sp>
        <p:sp>
          <p:nvSpPr>
            <p:cNvPr id="54" name="Line 3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sp>
          <p:nvSpPr>
            <p:cNvPr id="55" name="Line 4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grpSp>
      <p:sp>
        <p:nvSpPr>
          <p:cNvPr id="56" name="Oval 41"/>
          <p:cNvSpPr>
            <a:spLocks noChangeArrowheads="1"/>
          </p:cNvSpPr>
          <p:nvPr/>
        </p:nvSpPr>
        <p:spPr bwMode="auto">
          <a:xfrm>
            <a:off x="3771900" y="5162550"/>
            <a:ext cx="76200" cy="76200"/>
          </a:xfrm>
          <a:prstGeom prst="ellipse">
            <a:avLst/>
          </a:prstGeom>
          <a:solidFill>
            <a:srgbClr val="CC99FF"/>
          </a:solidFill>
          <a:ln w="15875">
            <a:solidFill>
              <a:srgbClr val="CC99FF"/>
            </a:solidFill>
            <a:round/>
            <a:headEnd type="none" w="sm" len="sm"/>
            <a:tailEnd type="none" w="sm" len="sm"/>
          </a:ln>
        </p:spPr>
        <p:txBody>
          <a:bodyPr wrap="none" anchor="ctr">
            <a:spAutoFit/>
          </a:bodyPr>
          <a:lstStyle/>
          <a:p>
            <a:pPr defTabSz="914400" fontAlgn="auto">
              <a:spcBef>
                <a:spcPts val="0"/>
              </a:spcBef>
              <a:spcAft>
                <a:spcPts val="0"/>
              </a:spcAft>
            </a:pPr>
            <a:endParaRPr lang="en-US" sz="1800" kern="0">
              <a:solidFill>
                <a:srgbClr val="000000"/>
              </a:solidFill>
            </a:endParaRPr>
          </a:p>
        </p:txBody>
      </p:sp>
      <p:sp>
        <p:nvSpPr>
          <p:cNvPr id="57" name="Oval 42"/>
          <p:cNvSpPr>
            <a:spLocks noChangeArrowheads="1"/>
          </p:cNvSpPr>
          <p:nvPr/>
        </p:nvSpPr>
        <p:spPr bwMode="auto">
          <a:xfrm>
            <a:off x="3771900" y="5340350"/>
            <a:ext cx="76200" cy="7620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pPr defTabSz="914400" fontAlgn="auto">
              <a:spcBef>
                <a:spcPts val="0"/>
              </a:spcBef>
              <a:spcAft>
                <a:spcPts val="0"/>
              </a:spcAft>
            </a:pPr>
            <a:endParaRPr lang="en-US" sz="1800" kern="0">
              <a:solidFill>
                <a:srgbClr val="000000"/>
              </a:solidFill>
            </a:endParaRPr>
          </a:p>
        </p:txBody>
      </p:sp>
      <p:sp>
        <p:nvSpPr>
          <p:cNvPr id="58" name="Text Box 43"/>
          <p:cNvSpPr txBox="1">
            <a:spLocks noChangeArrowheads="1"/>
          </p:cNvSpPr>
          <p:nvPr/>
        </p:nvSpPr>
        <p:spPr bwMode="auto">
          <a:xfrm>
            <a:off x="2247900" y="4430712"/>
            <a:ext cx="771525" cy="655638"/>
          </a:xfrm>
          <a:prstGeom prst="rect">
            <a:avLst/>
          </a:prstGeom>
          <a:noFill/>
          <a:ln w="1587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once upo</a:t>
            </a:r>
          </a:p>
          <a:p>
            <a:pPr defTabSz="914400"/>
            <a:r>
              <a:rPr lang="en-US" sz="1200" b="1" i="1">
                <a:solidFill>
                  <a:srgbClr val="000000"/>
                </a:solidFill>
                <a:latin typeface="Times New Roman" charset="0"/>
              </a:rPr>
              <a:t>n a time</a:t>
            </a:r>
          </a:p>
          <a:p>
            <a:pPr defTabSz="914400"/>
            <a:r>
              <a:rPr lang="en-US" sz="1200" b="1" i="1">
                <a:solidFill>
                  <a:srgbClr val="009999"/>
                </a:solidFill>
                <a:latin typeface="Times New Roman" charset="0"/>
              </a:rPr>
              <a:t>/n</a:t>
            </a:r>
            <a:r>
              <a:rPr lang="en-US" sz="1200" b="1" i="1">
                <a:solidFill>
                  <a:srgbClr val="000000"/>
                </a:solidFill>
                <a:latin typeface="Times New Roman" charset="0"/>
              </a:rPr>
              <a:t> in a l</a:t>
            </a:r>
            <a:endParaRPr lang="en-US" sz="1200">
              <a:solidFill>
                <a:srgbClr val="000000"/>
              </a:solidFill>
              <a:latin typeface="Times New Roman" charset="0"/>
            </a:endParaRPr>
          </a:p>
        </p:txBody>
      </p:sp>
      <p:sp>
        <p:nvSpPr>
          <p:cNvPr id="59" name="Text Box 44"/>
          <p:cNvSpPr txBox="1">
            <a:spLocks noChangeArrowheads="1"/>
          </p:cNvSpPr>
          <p:nvPr/>
        </p:nvSpPr>
        <p:spPr bwMode="auto">
          <a:xfrm>
            <a:off x="2247900" y="5756275"/>
            <a:ext cx="746125" cy="655637"/>
          </a:xfrm>
          <a:prstGeom prst="rect">
            <a:avLst/>
          </a:prstGeom>
          <a:noFill/>
          <a:ln w="15875">
            <a:solidFill>
              <a:srgbClr val="666699"/>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a:r>
              <a:rPr lang="en-US" sz="1200" b="1" i="1">
                <a:solidFill>
                  <a:srgbClr val="000000"/>
                </a:solidFill>
                <a:latin typeface="Times New Roman" charset="0"/>
              </a:rPr>
              <a:t>and far </a:t>
            </a:r>
          </a:p>
          <a:p>
            <a:pPr defTabSz="914400"/>
            <a:r>
              <a:rPr lang="en-US" sz="1200" b="1" i="1">
                <a:solidFill>
                  <a:srgbClr val="000000"/>
                </a:solidFill>
                <a:latin typeface="Times New Roman" charset="0"/>
              </a:rPr>
              <a:t>far away</a:t>
            </a:r>
          </a:p>
          <a:p>
            <a:pPr defTabSz="914400"/>
            <a:r>
              <a:rPr lang="en-US" sz="1200" b="1" i="1">
                <a:solidFill>
                  <a:srgbClr val="000000"/>
                </a:solidFill>
                <a:latin typeface="Times New Roman" charset="0"/>
              </a:rPr>
              <a:t>, lived th</a:t>
            </a:r>
            <a:endParaRPr lang="en-US" sz="1200">
              <a:solidFill>
                <a:srgbClr val="000000"/>
              </a:solidFill>
              <a:latin typeface="Times New Roman" charset="0"/>
            </a:endParaRPr>
          </a:p>
        </p:txBody>
      </p:sp>
      <p:cxnSp>
        <p:nvCxnSpPr>
          <p:cNvPr id="60" name="AutoShape 45"/>
          <p:cNvCxnSpPr>
            <a:cxnSpLocks noChangeShapeType="1"/>
            <a:stCxn id="56" idx="2"/>
            <a:endCxn id="58" idx="3"/>
          </p:cNvCxnSpPr>
          <p:nvPr/>
        </p:nvCxnSpPr>
        <p:spPr bwMode="auto">
          <a:xfrm rot="10800000">
            <a:off x="3027363" y="4759325"/>
            <a:ext cx="736600" cy="441325"/>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cxnSp>
        <p:nvCxnSpPr>
          <p:cNvPr id="61" name="AutoShape 46"/>
          <p:cNvCxnSpPr>
            <a:cxnSpLocks noChangeShapeType="1"/>
            <a:stCxn id="57" idx="2"/>
            <a:endCxn id="59" idx="3"/>
          </p:cNvCxnSpPr>
          <p:nvPr/>
        </p:nvCxnSpPr>
        <p:spPr bwMode="auto">
          <a:xfrm rot="10800000" flipV="1">
            <a:off x="3001963" y="5378450"/>
            <a:ext cx="762000" cy="706437"/>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cxnSp>
        <p:nvCxnSpPr>
          <p:cNvPr id="62" name="AutoShape 47"/>
          <p:cNvCxnSpPr>
            <a:cxnSpLocks noChangeShapeType="1"/>
            <a:stCxn id="46" idx="1"/>
          </p:cNvCxnSpPr>
          <p:nvPr/>
        </p:nvCxnSpPr>
        <p:spPr bwMode="auto">
          <a:xfrm rot="10800000">
            <a:off x="3962401" y="5181601"/>
            <a:ext cx="1736725" cy="1021557"/>
          </a:xfrm>
          <a:prstGeom prst="curvedConnector3">
            <a:avLst>
              <a:gd name="adj1" fmla="val 50000"/>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grpSp>
        <p:nvGrpSpPr>
          <p:cNvPr id="63" name="Group 48"/>
          <p:cNvGrpSpPr>
            <a:grpSpLocks/>
          </p:cNvGrpSpPr>
          <p:nvPr/>
        </p:nvGrpSpPr>
        <p:grpSpPr bwMode="auto">
          <a:xfrm>
            <a:off x="5295900" y="4800600"/>
            <a:ext cx="228600" cy="609600"/>
            <a:chOff x="3360" y="1152"/>
            <a:chExt cx="144" cy="384"/>
          </a:xfrm>
        </p:grpSpPr>
        <p:grpSp>
          <p:nvGrpSpPr>
            <p:cNvPr id="64" name="Group 49"/>
            <p:cNvGrpSpPr>
              <a:grpSpLocks/>
            </p:cNvGrpSpPr>
            <p:nvPr/>
          </p:nvGrpSpPr>
          <p:grpSpPr bwMode="auto">
            <a:xfrm>
              <a:off x="3360" y="1152"/>
              <a:ext cx="144" cy="384"/>
              <a:chOff x="1296" y="1680"/>
              <a:chExt cx="144" cy="384"/>
            </a:xfrm>
          </p:grpSpPr>
          <p:sp>
            <p:nvSpPr>
              <p:cNvPr id="67" name="Rectangle 50"/>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pPr defTabSz="914400" fontAlgn="auto">
                  <a:spcBef>
                    <a:spcPts val="0"/>
                  </a:spcBef>
                  <a:spcAft>
                    <a:spcPts val="0"/>
                  </a:spcAft>
                </a:pPr>
                <a:endParaRPr lang="en-US" sz="1800" kern="0">
                  <a:solidFill>
                    <a:srgbClr val="000000"/>
                  </a:solidFill>
                </a:endParaRPr>
              </a:p>
            </p:txBody>
          </p:sp>
          <p:sp>
            <p:nvSpPr>
              <p:cNvPr id="68" name="Line 51"/>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sp>
            <p:nvSpPr>
              <p:cNvPr id="69" name="Line 52"/>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grpSp>
        <p:sp>
          <p:nvSpPr>
            <p:cNvPr id="65" name="Oval 53"/>
            <p:cNvSpPr>
              <a:spLocks noChangeArrowheads="1"/>
            </p:cNvSpPr>
            <p:nvPr/>
          </p:nvSpPr>
          <p:spPr bwMode="auto">
            <a:xfrm>
              <a:off x="3408" y="1200"/>
              <a:ext cx="48" cy="48"/>
            </a:xfrm>
            <a:prstGeom prst="ellipse">
              <a:avLst/>
            </a:prstGeom>
            <a:solidFill>
              <a:srgbClr val="00CCFF"/>
            </a:solidFill>
            <a:ln w="15875">
              <a:solidFill>
                <a:srgbClr val="00CCFF"/>
              </a:solidFill>
              <a:round/>
              <a:headEnd type="none" w="sm" len="sm"/>
              <a:tailEnd type="none" w="sm" len="sm"/>
            </a:ln>
          </p:spPr>
          <p:txBody>
            <a:bodyPr wrap="none" anchor="ctr">
              <a:spAutoFit/>
            </a:bodyPr>
            <a:lstStyle/>
            <a:p>
              <a:pPr defTabSz="914400" fontAlgn="auto">
                <a:spcBef>
                  <a:spcPts val="0"/>
                </a:spcBef>
                <a:spcAft>
                  <a:spcPts val="0"/>
                </a:spcAft>
              </a:pPr>
              <a:endParaRPr lang="en-US" sz="1800" kern="0">
                <a:solidFill>
                  <a:srgbClr val="000000"/>
                </a:solidFill>
              </a:endParaRPr>
            </a:p>
          </p:txBody>
        </p:sp>
        <p:sp>
          <p:nvSpPr>
            <p:cNvPr id="66" name="Oval 54"/>
            <p:cNvSpPr>
              <a:spLocks noChangeArrowheads="1"/>
            </p:cNvSpPr>
            <p:nvPr/>
          </p:nvSpPr>
          <p:spPr bwMode="auto">
            <a:xfrm>
              <a:off x="3408" y="1312"/>
              <a:ext cx="48" cy="48"/>
            </a:xfrm>
            <a:prstGeom prst="ellipse">
              <a:avLst/>
            </a:prstGeom>
            <a:solidFill>
              <a:srgbClr val="0000FF"/>
            </a:solidFill>
            <a:ln w="15875">
              <a:solidFill>
                <a:srgbClr val="0000FF"/>
              </a:solidFill>
              <a:round/>
              <a:headEnd type="none" w="sm" len="sm"/>
              <a:tailEnd type="none" w="sm" len="sm"/>
            </a:ln>
          </p:spPr>
          <p:txBody>
            <a:bodyPr wrap="none" anchor="ctr">
              <a:spAutoFit/>
            </a:bodyPr>
            <a:lstStyle/>
            <a:p>
              <a:pPr defTabSz="914400" fontAlgn="auto">
                <a:spcBef>
                  <a:spcPts val="0"/>
                </a:spcBef>
                <a:spcAft>
                  <a:spcPts val="0"/>
                </a:spcAft>
              </a:pPr>
              <a:endParaRPr lang="en-US" sz="1800" kern="0">
                <a:solidFill>
                  <a:srgbClr val="000000"/>
                </a:solidFill>
              </a:endParaRPr>
            </a:p>
          </p:txBody>
        </p:sp>
      </p:grpSp>
      <p:sp>
        <p:nvSpPr>
          <p:cNvPr id="70" name="Text Box 56"/>
          <p:cNvSpPr txBox="1">
            <a:spLocks noChangeArrowheads="1"/>
          </p:cNvSpPr>
          <p:nvPr/>
        </p:nvSpPr>
        <p:spPr bwMode="auto">
          <a:xfrm>
            <a:off x="3314700" y="5649912"/>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a:solidFill>
                  <a:srgbClr val="000000"/>
                </a:solidFill>
                <a:latin typeface="Arial"/>
              </a:rPr>
              <a:t>f</a:t>
            </a:r>
            <a:r>
              <a:rPr lang="en-US" sz="1800" dirty="0" smtClean="0">
                <a:solidFill>
                  <a:srgbClr val="000000"/>
                </a:solidFill>
                <a:latin typeface="Arial"/>
              </a:rPr>
              <a:t>ile </a:t>
            </a:r>
            <a:r>
              <a:rPr lang="en-US" sz="1800" dirty="0" err="1" smtClean="0">
                <a:solidFill>
                  <a:srgbClr val="000000"/>
                </a:solidFill>
                <a:latin typeface="Arial"/>
              </a:rPr>
              <a:t>inode</a:t>
            </a:r>
            <a:endParaRPr lang="en-US" sz="2000" dirty="0">
              <a:solidFill>
                <a:srgbClr val="000000"/>
              </a:solidFill>
              <a:latin typeface="Arial"/>
            </a:endParaRPr>
          </a:p>
        </p:txBody>
      </p:sp>
      <p:grpSp>
        <p:nvGrpSpPr>
          <p:cNvPr id="71" name="Group 27"/>
          <p:cNvGrpSpPr>
            <a:grpSpLocks/>
          </p:cNvGrpSpPr>
          <p:nvPr/>
        </p:nvGrpSpPr>
        <p:grpSpPr bwMode="auto">
          <a:xfrm>
            <a:off x="6405563" y="5162550"/>
            <a:ext cx="738187" cy="792162"/>
            <a:chOff x="4239" y="1632"/>
            <a:chExt cx="465" cy="499"/>
          </a:xfrm>
        </p:grpSpPr>
        <p:grpSp>
          <p:nvGrpSpPr>
            <p:cNvPr id="72" name="Group 28"/>
            <p:cNvGrpSpPr>
              <a:grpSpLocks/>
            </p:cNvGrpSpPr>
            <p:nvPr/>
          </p:nvGrpSpPr>
          <p:grpSpPr bwMode="auto">
            <a:xfrm>
              <a:off x="4277" y="1632"/>
              <a:ext cx="384" cy="499"/>
              <a:chOff x="1296" y="1680"/>
              <a:chExt cx="144" cy="384"/>
            </a:xfrm>
          </p:grpSpPr>
          <p:sp>
            <p:nvSpPr>
              <p:cNvPr id="76" name="Rectangle 29"/>
              <p:cNvSpPr>
                <a:spLocks noChangeArrowheads="1"/>
              </p:cNvSpPr>
              <p:nvPr/>
            </p:nvSpPr>
            <p:spPr bwMode="auto">
              <a:xfrm>
                <a:off x="1296" y="1680"/>
                <a:ext cx="144" cy="384"/>
              </a:xfrm>
              <a:prstGeom prst="rect">
                <a:avLst/>
              </a:prstGeom>
              <a:solidFill>
                <a:srgbClr val="FFFFFF"/>
              </a:solidFill>
              <a:ln w="15875">
                <a:solidFill>
                  <a:srgbClr val="00CCFF"/>
                </a:solidFill>
                <a:miter lim="800000"/>
                <a:headEnd type="none" w="sm" len="sm"/>
                <a:tailEnd type="none" w="sm" len="sm"/>
              </a:ln>
            </p:spPr>
            <p:txBody>
              <a:bodyPr anchor="ctr">
                <a:spAutoFit/>
              </a:bodyPr>
              <a:lstStyle/>
              <a:p>
                <a:pPr defTabSz="914400" fontAlgn="auto">
                  <a:spcBef>
                    <a:spcPts val="0"/>
                  </a:spcBef>
                  <a:spcAft>
                    <a:spcPts val="0"/>
                  </a:spcAft>
                </a:pPr>
                <a:endParaRPr lang="en-US" sz="1800" kern="0">
                  <a:solidFill>
                    <a:srgbClr val="000000"/>
                  </a:solidFill>
                </a:endParaRPr>
              </a:p>
            </p:txBody>
          </p:sp>
          <p:sp>
            <p:nvSpPr>
              <p:cNvPr id="77" name="Line 30"/>
              <p:cNvSpPr>
                <a:spLocks noChangeShapeType="1"/>
              </p:cNvSpPr>
              <p:nvPr/>
            </p:nvSpPr>
            <p:spPr bwMode="auto">
              <a:xfrm>
                <a:off x="1296" y="1808"/>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sp>
            <p:nvSpPr>
              <p:cNvPr id="78" name="Line 31"/>
              <p:cNvSpPr>
                <a:spLocks noChangeShapeType="1"/>
              </p:cNvSpPr>
              <p:nvPr/>
            </p:nvSpPr>
            <p:spPr bwMode="auto">
              <a:xfrm>
                <a:off x="1296" y="1936"/>
                <a:ext cx="144" cy="0"/>
              </a:xfrm>
              <a:prstGeom prst="line">
                <a:avLst/>
              </a:prstGeom>
              <a:noFill/>
              <a:ln w="15875">
                <a:solidFill>
                  <a:srgbClr val="00CCFF"/>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pPr defTabSz="914400" fontAlgn="auto">
                  <a:spcBef>
                    <a:spcPts val="0"/>
                  </a:spcBef>
                  <a:spcAft>
                    <a:spcPts val="0"/>
                  </a:spcAft>
                </a:pPr>
                <a:endParaRPr lang="en-US" sz="1800" kern="0">
                  <a:solidFill>
                    <a:sysClr val="windowText" lastClr="000000"/>
                  </a:solidFill>
                </a:endParaRPr>
              </a:p>
            </p:txBody>
          </p:sp>
        </p:grpSp>
        <p:sp>
          <p:nvSpPr>
            <p:cNvPr id="73" name="Text Box 32"/>
            <p:cNvSpPr txBox="1">
              <a:spLocks noChangeArrowheads="1"/>
            </p:cNvSpPr>
            <p:nvPr/>
          </p:nvSpPr>
          <p:spPr bwMode="auto">
            <a:xfrm>
              <a:off x="4383" y="178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0</a:t>
              </a:r>
            </a:p>
          </p:txBody>
        </p:sp>
        <p:sp>
          <p:nvSpPr>
            <p:cNvPr id="74" name="Text Box 33"/>
            <p:cNvSpPr txBox="1">
              <a:spLocks noChangeArrowheads="1"/>
            </p:cNvSpPr>
            <p:nvPr/>
          </p:nvSpPr>
          <p:spPr bwMode="auto">
            <a:xfrm>
              <a:off x="4239" y="1638"/>
              <a:ext cx="4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wind: 18</a:t>
              </a:r>
            </a:p>
          </p:txBody>
        </p:sp>
        <p:sp>
          <p:nvSpPr>
            <p:cNvPr id="75" name="Text Box 34"/>
            <p:cNvSpPr txBox="1">
              <a:spLocks noChangeArrowheads="1"/>
            </p:cNvSpPr>
            <p:nvPr/>
          </p:nvSpPr>
          <p:spPr bwMode="auto">
            <a:xfrm>
              <a:off x="4239" y="1945"/>
              <a:ext cx="4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914400" fontAlgn="auto">
                <a:spcBef>
                  <a:spcPts val="0"/>
                </a:spcBef>
                <a:spcAft>
                  <a:spcPts val="0"/>
                </a:spcAft>
              </a:pPr>
              <a:r>
                <a:rPr lang="en-US" sz="1200" kern="0">
                  <a:solidFill>
                    <a:srgbClr val="000000"/>
                  </a:solidFill>
                  <a:latin typeface="Times New Roman" charset="0"/>
                </a:rPr>
                <a:t>snow: 62</a:t>
              </a:r>
            </a:p>
          </p:txBody>
        </p:sp>
      </p:grpSp>
      <p:cxnSp>
        <p:nvCxnSpPr>
          <p:cNvPr id="79" name="AutoShape 35"/>
          <p:cNvCxnSpPr>
            <a:cxnSpLocks noChangeShapeType="1"/>
            <a:endCxn id="76" idx="0"/>
          </p:cNvCxnSpPr>
          <p:nvPr/>
        </p:nvCxnSpPr>
        <p:spPr bwMode="auto">
          <a:xfrm>
            <a:off x="5486402" y="4876802"/>
            <a:ext cx="1284286" cy="285748"/>
          </a:xfrm>
          <a:prstGeom prst="curvedConnector2">
            <a:avLst/>
          </a:prstGeom>
          <a:noFill/>
          <a:ln w="15875">
            <a:solidFill>
              <a:srgbClr val="003367"/>
            </a:solidFill>
            <a:round/>
            <a:headEnd type="none" w="sm" len="sm"/>
            <a:tailEnd type="triangle" w="sm" len="sm"/>
          </a:ln>
          <a:extLst>
            <a:ext uri="{909E8E84-426E-40dd-AFC4-6F175D3DCCD1}">
              <a14:hiddenFill xmlns:a14="http://schemas.microsoft.com/office/drawing/2010/main">
                <a:noFill/>
              </a14:hiddenFill>
            </a:ext>
          </a:extLst>
        </p:spPr>
      </p:cxnSp>
      <p:sp>
        <p:nvSpPr>
          <p:cNvPr id="80" name="Text Box 56"/>
          <p:cNvSpPr txBox="1">
            <a:spLocks noChangeArrowheads="1"/>
          </p:cNvSpPr>
          <p:nvPr/>
        </p:nvSpPr>
        <p:spPr bwMode="auto">
          <a:xfrm>
            <a:off x="4781550" y="4408488"/>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a:solidFill>
                  <a:srgbClr val="000000"/>
                </a:solidFill>
                <a:latin typeface="Arial"/>
              </a:rPr>
              <a:t>d</a:t>
            </a:r>
            <a:r>
              <a:rPr lang="en-US" sz="1800" dirty="0" err="1" smtClean="0">
                <a:solidFill>
                  <a:srgbClr val="000000"/>
                </a:solidFill>
                <a:latin typeface="Arial"/>
              </a:rPr>
              <a:t>ir</a:t>
            </a:r>
            <a:r>
              <a:rPr lang="en-US" sz="1800" dirty="0" smtClean="0">
                <a:solidFill>
                  <a:srgbClr val="000000"/>
                </a:solidFill>
                <a:latin typeface="Arial"/>
              </a:rPr>
              <a:t> </a:t>
            </a:r>
            <a:r>
              <a:rPr lang="en-US" sz="1800" dirty="0" err="1" smtClean="0">
                <a:solidFill>
                  <a:srgbClr val="000000"/>
                </a:solidFill>
                <a:latin typeface="Arial"/>
              </a:rPr>
              <a:t>inode</a:t>
            </a:r>
            <a:endParaRPr lang="en-US" sz="2000" dirty="0">
              <a:solidFill>
                <a:srgbClr val="000000"/>
              </a:solidFill>
              <a:latin typeface="Arial"/>
            </a:endParaRPr>
          </a:p>
        </p:txBody>
      </p:sp>
      <p:sp>
        <p:nvSpPr>
          <p:cNvPr id="81" name="Text Box 56"/>
          <p:cNvSpPr txBox="1">
            <a:spLocks noChangeArrowheads="1"/>
          </p:cNvSpPr>
          <p:nvPr/>
        </p:nvSpPr>
        <p:spPr bwMode="auto">
          <a:xfrm>
            <a:off x="6381750" y="6107112"/>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err="1">
                <a:solidFill>
                  <a:srgbClr val="000000"/>
                </a:solidFill>
                <a:latin typeface="Arial"/>
              </a:rPr>
              <a:t>d</a:t>
            </a:r>
            <a:r>
              <a:rPr lang="en-US" sz="1800" dirty="0" err="1" smtClean="0">
                <a:solidFill>
                  <a:srgbClr val="000000"/>
                </a:solidFill>
                <a:latin typeface="Arial"/>
              </a:rPr>
              <a:t>ir</a:t>
            </a:r>
            <a:r>
              <a:rPr lang="en-US" sz="1800" dirty="0" smtClean="0">
                <a:solidFill>
                  <a:srgbClr val="000000"/>
                </a:solidFill>
                <a:latin typeface="Arial"/>
              </a:rPr>
              <a:t> entries</a:t>
            </a:r>
            <a:endParaRPr lang="en-US" sz="2000" dirty="0">
              <a:solidFill>
                <a:srgbClr val="000000"/>
              </a:solidFill>
              <a:latin typeface="Arial"/>
            </a:endParaRPr>
          </a:p>
        </p:txBody>
      </p:sp>
      <p:sp>
        <p:nvSpPr>
          <p:cNvPr id="82" name="Text Box 56"/>
          <p:cNvSpPr txBox="1">
            <a:spLocks noChangeArrowheads="1"/>
          </p:cNvSpPr>
          <p:nvPr/>
        </p:nvSpPr>
        <p:spPr bwMode="auto">
          <a:xfrm>
            <a:off x="2057400" y="5257800"/>
            <a:ext cx="1238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type="none" w="sm" len="sm"/>
                <a:tailEnd type="none" w="sm" len="sm"/>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sz="1800" dirty="0">
                <a:solidFill>
                  <a:srgbClr val="000000"/>
                </a:solidFill>
                <a:latin typeface="Arial"/>
              </a:rPr>
              <a:t>f</a:t>
            </a:r>
            <a:r>
              <a:rPr lang="en-US" sz="1800" dirty="0" smtClean="0">
                <a:solidFill>
                  <a:srgbClr val="000000"/>
                </a:solidFill>
                <a:latin typeface="Arial"/>
              </a:rPr>
              <a:t>ile blocks</a:t>
            </a:r>
            <a:endParaRPr lang="en-US" sz="2000" dirty="0">
              <a:solidFill>
                <a:srgbClr val="000000"/>
              </a:solidFill>
              <a:latin typeface="Arial"/>
            </a:endParaRPr>
          </a:p>
        </p:txBody>
      </p:sp>
    </p:spTree>
    <p:extLst>
      <p:ext uri="{BB962C8B-B14F-4D97-AF65-F5344CB8AC3E}">
        <p14:creationId xmlns:p14="http://schemas.microsoft.com/office/powerpoint/2010/main" val="199798916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z="3200">
                <a:latin typeface="Arial" charset="0"/>
                <a:ea typeface="ＭＳ Ｐゴシック" charset="0"/>
                <a:cs typeface="Arial" charset="0"/>
              </a:rPr>
              <a:t>Disk write behavior (cartoon version)</a:t>
            </a:r>
          </a:p>
        </p:txBody>
      </p:sp>
      <p:sp>
        <p:nvSpPr>
          <p:cNvPr id="68610" name="Content Placeholder 2"/>
          <p:cNvSpPr>
            <a:spLocks noGrp="1"/>
          </p:cNvSpPr>
          <p:nvPr>
            <p:ph idx="1"/>
          </p:nvPr>
        </p:nvSpPr>
        <p:spPr/>
        <p:txBody>
          <a:bodyPr/>
          <a:lstStyle/>
          <a:p>
            <a:r>
              <a:rPr lang="en-US" dirty="0">
                <a:latin typeface="Arial" charset="0"/>
                <a:ea typeface="ＭＳ Ｐゴシック" charset="0"/>
                <a:cs typeface="Arial" charset="0"/>
              </a:rPr>
              <a:t>Disk may reorder pending writes.</a:t>
            </a:r>
          </a:p>
          <a:p>
            <a:pPr lvl="1"/>
            <a:r>
              <a:rPr lang="en-US" dirty="0">
                <a:latin typeface="Arial" charset="0"/>
                <a:ea typeface="ＭＳ Ｐゴシック" charset="0"/>
                <a:cs typeface="Arial" charset="0"/>
              </a:rPr>
              <a:t>Limited ordering support (“do X before Y”).</a:t>
            </a:r>
          </a:p>
          <a:p>
            <a:pPr lvl="1"/>
            <a:r>
              <a:rPr lang="en-US" dirty="0" smtClean="0">
                <a:latin typeface="Arial" charset="0"/>
                <a:ea typeface="ＭＳ Ｐゴシック" charset="0"/>
                <a:cs typeface="Arial" charset="0"/>
              </a:rPr>
              <a:t>Host software can </a:t>
            </a:r>
            <a:r>
              <a:rPr lang="en-US" dirty="0">
                <a:latin typeface="Arial" charset="0"/>
                <a:ea typeface="ＭＳ Ｐゴシック" charset="0"/>
                <a:cs typeface="Arial" charset="0"/>
              </a:rPr>
              <a:t>enforce ordering by writing X </a:t>
            </a:r>
            <a:r>
              <a:rPr lang="en-US" b="1" dirty="0">
                <a:solidFill>
                  <a:srgbClr val="800000"/>
                </a:solidFill>
                <a:latin typeface="Arial" charset="0"/>
                <a:ea typeface="ＭＳ Ｐゴシック" charset="0"/>
                <a:cs typeface="Arial" charset="0"/>
              </a:rPr>
              <a:t>synchronously</a:t>
            </a:r>
            <a:r>
              <a:rPr lang="en-US" dirty="0">
                <a:latin typeface="Arial" charset="0"/>
                <a:ea typeface="ＭＳ Ｐゴシック" charset="0"/>
                <a:cs typeface="Arial" charset="0"/>
              </a:rPr>
              <a:t>: wait for write of X to complete before issuing Y.</a:t>
            </a:r>
          </a:p>
          <a:p>
            <a:r>
              <a:rPr lang="en-US" dirty="0">
                <a:latin typeface="Arial" charset="0"/>
                <a:ea typeface="ＭＳ Ｐゴシック" charset="0"/>
                <a:cs typeface="Arial" charset="0"/>
              </a:rPr>
              <a:t>Writes at </a:t>
            </a:r>
            <a:r>
              <a:rPr lang="en-US" b="1" dirty="0">
                <a:solidFill>
                  <a:srgbClr val="800000"/>
                </a:solidFill>
                <a:latin typeface="Arial" charset="0"/>
                <a:ea typeface="ＭＳ Ｐゴシック" charset="0"/>
                <a:cs typeface="Arial" charset="0"/>
              </a:rPr>
              <a:t>sector</a:t>
            </a:r>
            <a:r>
              <a:rPr lang="en-US" dirty="0">
                <a:latin typeface="Arial" charset="0"/>
                <a:ea typeface="ＭＳ Ｐゴシック" charset="0"/>
                <a:cs typeface="Arial" charset="0"/>
              </a:rPr>
              <a:t> grain are atomic (512 bytes?).</a:t>
            </a:r>
          </a:p>
          <a:p>
            <a:r>
              <a:rPr lang="en-US" dirty="0">
                <a:latin typeface="Arial" charset="0"/>
                <a:ea typeface="ＭＳ Ｐゴシック" charset="0"/>
                <a:cs typeface="Arial" charset="0"/>
              </a:rPr>
              <a:t>Writes of larger blocks may fail “in the middle”.</a:t>
            </a:r>
          </a:p>
          <a:p>
            <a:r>
              <a:rPr lang="en-US" dirty="0">
                <a:latin typeface="Arial" charset="0"/>
                <a:ea typeface="ＭＳ Ｐゴシック" charset="0"/>
                <a:cs typeface="Arial" charset="0"/>
              </a:rPr>
              <a:t>Disk may itself have a </a:t>
            </a:r>
            <a:r>
              <a:rPr lang="en-US" dirty="0" err="1">
                <a:latin typeface="Arial" charset="0"/>
                <a:ea typeface="ＭＳ Ｐゴシック" charset="0"/>
                <a:cs typeface="Arial" charset="0"/>
              </a:rPr>
              <a:t>writeback</a:t>
            </a:r>
            <a:r>
              <a:rPr lang="en-US" dirty="0">
                <a:latin typeface="Arial" charset="0"/>
                <a:ea typeface="ＭＳ Ｐゴシック" charset="0"/>
                <a:cs typeface="Arial" charset="0"/>
              </a:rPr>
              <a:t> cache.</a:t>
            </a:r>
          </a:p>
          <a:p>
            <a:pPr lvl="1"/>
            <a:r>
              <a:rPr lang="en-US" dirty="0">
                <a:latin typeface="Arial" charset="0"/>
                <a:ea typeface="ＭＳ Ｐゴシック" charset="0"/>
                <a:cs typeface="Arial" charset="0"/>
              </a:rPr>
              <a:t>Even “old” writes may be lost.</a:t>
            </a:r>
          </a:p>
          <a:p>
            <a:pPr lvl="1"/>
            <a:r>
              <a:rPr lang="en-US" dirty="0" smtClean="0">
                <a:latin typeface="Arial" charset="0"/>
                <a:ea typeface="ＭＳ Ｐゴシック" charset="0"/>
                <a:cs typeface="Arial" charset="0"/>
              </a:rPr>
              <a:t>(The cache can </a:t>
            </a:r>
            <a:r>
              <a:rPr lang="en-US" dirty="0">
                <a:latin typeface="Arial" charset="0"/>
                <a:ea typeface="ＭＳ Ｐゴシック" charset="0"/>
                <a:cs typeface="Arial" charset="0"/>
              </a:rPr>
              <a:t>be disabled.)</a:t>
            </a:r>
          </a:p>
        </p:txBody>
      </p:sp>
      <p:grpSp>
        <p:nvGrpSpPr>
          <p:cNvPr id="68611" name="Group 72"/>
          <p:cNvGrpSpPr>
            <a:grpSpLocks/>
          </p:cNvGrpSpPr>
          <p:nvPr/>
        </p:nvGrpSpPr>
        <p:grpSpPr bwMode="auto">
          <a:xfrm>
            <a:off x="5105400" y="4800600"/>
            <a:ext cx="3275013" cy="1639888"/>
            <a:chOff x="883" y="1284"/>
            <a:chExt cx="1184" cy="592"/>
          </a:xfrm>
        </p:grpSpPr>
        <p:sp useBgFill="1">
          <p:nvSpPr>
            <p:cNvPr id="68612"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68613"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useBgFill="1">
          <p:nvSpPr>
            <p:cNvPr id="68614"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68615"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useBgFill="1">
          <p:nvSpPr>
            <p:cNvPr id="68616"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smtClean="0">
                <a:solidFill>
                  <a:srgbClr val="000000"/>
                </a:solidFill>
              </a:endParaRPr>
            </a:p>
          </p:txBody>
        </p:sp>
        <p:sp>
          <p:nvSpPr>
            <p:cNvPr id="10" name="Line 78"/>
            <p:cNvSpPr>
              <a:spLocks noChangeShapeType="1"/>
            </p:cNvSpPr>
            <p:nvPr/>
          </p:nvSpPr>
          <p:spPr bwMode="auto">
            <a:xfrm>
              <a:off x="1643" y="1388"/>
              <a:ext cx="166"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1" name="Line 79"/>
            <p:cNvSpPr>
              <a:spLocks noChangeShapeType="1"/>
            </p:cNvSpPr>
            <p:nvPr/>
          </p:nvSpPr>
          <p:spPr bwMode="auto">
            <a:xfrm>
              <a:off x="1627" y="1372"/>
              <a:ext cx="389"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68619"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smtClean="0">
                <a:solidFill>
                  <a:srgbClr val="000000"/>
                </a:solidFill>
              </a:endParaRPr>
            </a:p>
          </p:txBody>
        </p:sp>
        <p:sp>
          <p:nvSpPr>
            <p:cNvPr id="13" name="Line 81"/>
            <p:cNvSpPr>
              <a:spLocks noChangeShapeType="1"/>
            </p:cNvSpPr>
            <p:nvPr/>
          </p:nvSpPr>
          <p:spPr bwMode="auto">
            <a:xfrm>
              <a:off x="1411" y="1403"/>
              <a:ext cx="0" cy="341"/>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4"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5"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7"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20"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Tree>
    <p:extLst>
      <p:ext uri="{BB962C8B-B14F-4D97-AF65-F5344CB8AC3E}">
        <p14:creationId xmlns:p14="http://schemas.microsoft.com/office/powerpoint/2010/main" val="257856687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commit: shadowing</a:t>
            </a:r>
            <a:endParaRPr lang="en-US" dirty="0"/>
          </a:p>
        </p:txBody>
      </p:sp>
      <p:sp>
        <p:nvSpPr>
          <p:cNvPr id="3" name="Content Placeholder 2"/>
          <p:cNvSpPr>
            <a:spLocks noGrp="1"/>
          </p:cNvSpPr>
          <p:nvPr>
            <p:ph idx="1"/>
          </p:nvPr>
        </p:nvSpPr>
        <p:spPr/>
        <p:txBody>
          <a:bodyPr/>
          <a:lstStyle/>
          <a:p>
            <a:pPr marL="0" indent="0">
              <a:buNone/>
            </a:pPr>
            <a:r>
              <a:rPr lang="en-US" b="1" dirty="0" smtClean="0"/>
              <a:t>Shadowing is used in </a:t>
            </a:r>
            <a:r>
              <a:rPr lang="en-US" b="1" dirty="0" err="1" smtClean="0"/>
              <a:t>NetApp</a:t>
            </a:r>
            <a:r>
              <a:rPr lang="en-US" b="1" dirty="0" smtClean="0"/>
              <a:t> WAFL:</a:t>
            </a:r>
          </a:p>
          <a:p>
            <a:pPr marL="0" indent="0">
              <a:buNone/>
            </a:pPr>
            <a:r>
              <a:rPr lang="en-US" b="1" dirty="0" smtClean="0"/>
              <a:t>Write Anywhere File Layout</a:t>
            </a:r>
          </a:p>
          <a:p>
            <a:pPr marL="457200" indent="-457200">
              <a:buAutoNum type="arabicPeriod"/>
            </a:pPr>
            <a:r>
              <a:rPr lang="en-US" dirty="0" smtClean="0"/>
              <a:t>Write each modified block to a new location.</a:t>
            </a:r>
          </a:p>
          <a:p>
            <a:pPr marL="457200" indent="-457200">
              <a:buAutoNum type="arabicPeriod"/>
            </a:pPr>
            <a:r>
              <a:rPr lang="en-US" dirty="0" smtClean="0"/>
              <a:t>Update block maps to point to the new locations.</a:t>
            </a:r>
          </a:p>
          <a:p>
            <a:pPr marL="0" indent="0">
              <a:buNone/>
            </a:pPr>
            <a:r>
              <a:rPr lang="en-US" dirty="0" smtClean="0"/>
              <a:t>3. Write the new block map to disk with a single disk write.</a:t>
            </a:r>
          </a:p>
          <a:p>
            <a:pPr marL="0" indent="0">
              <a:buNone/>
            </a:pPr>
            <a:r>
              <a:rPr lang="en-US" sz="2000" dirty="0" smtClean="0">
                <a:solidFill>
                  <a:schemeClr val="bg2">
                    <a:lumMod val="50000"/>
                  </a:schemeClr>
                </a:solidFill>
              </a:rPr>
              <a:t>Shadowing presumes that the data is mapped by a block map on disk, that the disk is large enough to store both the old version and the modified data, and that we can update the block map on disk with a single (atomic) disk write.   To grow the block map we can make it hierarchical.</a:t>
            </a:r>
            <a:endParaRPr lang="en-US" sz="2000" dirty="0">
              <a:solidFill>
                <a:schemeClr val="bg2">
                  <a:lumMod val="50000"/>
                </a:schemeClr>
              </a:solidFill>
            </a:endParaRPr>
          </a:p>
        </p:txBody>
      </p:sp>
    </p:spTree>
    <p:extLst>
      <p:ext uri="{BB962C8B-B14F-4D97-AF65-F5344CB8AC3E}">
        <p14:creationId xmlns:p14="http://schemas.microsoft.com/office/powerpoint/2010/main" val="121071080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dirty="0" smtClean="0">
                <a:latin typeface="Arial" charset="0"/>
                <a:ea typeface="ＭＳ Ｐゴシック" charset="0"/>
                <a:cs typeface="Arial" charset="0"/>
              </a:rPr>
              <a:t>Shadowing</a:t>
            </a:r>
            <a:endParaRPr lang="en-US" dirty="0">
              <a:latin typeface="Arial" charset="0"/>
              <a:ea typeface="ＭＳ Ｐゴシック" charset="0"/>
              <a:cs typeface="Arial" charset="0"/>
            </a:endParaRPr>
          </a:p>
        </p:txBody>
      </p:sp>
      <p:grpSp>
        <p:nvGrpSpPr>
          <p:cNvPr id="74754" name="Group 3"/>
          <p:cNvGrpSpPr>
            <a:grpSpLocks/>
          </p:cNvGrpSpPr>
          <p:nvPr/>
        </p:nvGrpSpPr>
        <p:grpSpPr bwMode="auto">
          <a:xfrm>
            <a:off x="1136650" y="1843088"/>
            <a:ext cx="1212850" cy="1333500"/>
            <a:chOff x="384" y="3216"/>
            <a:chExt cx="480" cy="528"/>
          </a:xfrm>
        </p:grpSpPr>
        <p:grpSp>
          <p:nvGrpSpPr>
            <p:cNvPr id="74798" name="Group 4"/>
            <p:cNvGrpSpPr>
              <a:grpSpLocks/>
            </p:cNvGrpSpPr>
            <p:nvPr/>
          </p:nvGrpSpPr>
          <p:grpSpPr bwMode="auto">
            <a:xfrm>
              <a:off x="384" y="3286"/>
              <a:ext cx="144" cy="384"/>
              <a:chOff x="1296" y="1680"/>
              <a:chExt cx="144" cy="384"/>
            </a:xfrm>
          </p:grpSpPr>
          <p:sp>
            <p:nvSpPr>
              <p:cNvPr id="74808" name="Rectangle 5"/>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809" name="Line 6"/>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810" name="Line 7"/>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99" name="Oval 8"/>
            <p:cNvSpPr>
              <a:spLocks noChangeArrowheads="1"/>
            </p:cNvSpPr>
            <p:nvPr/>
          </p:nvSpPr>
          <p:spPr bwMode="auto">
            <a:xfrm>
              <a:off x="432" y="3334"/>
              <a:ext cx="48" cy="48"/>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800" name="Oval 9"/>
            <p:cNvSpPr>
              <a:spLocks noChangeArrowheads="1"/>
            </p:cNvSpPr>
            <p:nvPr/>
          </p:nvSpPr>
          <p:spPr bwMode="auto">
            <a:xfrm>
              <a:off x="432" y="3446"/>
              <a:ext cx="48" cy="48"/>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801" name="Oval 10"/>
            <p:cNvSpPr>
              <a:spLocks noChangeArrowheads="1"/>
            </p:cNvSpPr>
            <p:nvPr/>
          </p:nvSpPr>
          <p:spPr bwMode="auto">
            <a:xfrm>
              <a:off x="432" y="3574"/>
              <a:ext cx="48" cy="48"/>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74802" name="Rectangle 11"/>
            <p:cNvSpPr>
              <a:spLocks noChangeArrowheads="1"/>
            </p:cNvSpPr>
            <p:nvPr/>
          </p:nvSpPr>
          <p:spPr bwMode="auto">
            <a:xfrm>
              <a:off x="720" y="3216"/>
              <a:ext cx="144" cy="122"/>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74803" name="Rectangle 12"/>
            <p:cNvSpPr>
              <a:spLocks noChangeArrowheads="1"/>
            </p:cNvSpPr>
            <p:nvPr/>
          </p:nvSpPr>
          <p:spPr bwMode="auto">
            <a:xfrm>
              <a:off x="720" y="3408"/>
              <a:ext cx="144" cy="122"/>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804" name="Rectangle 13"/>
            <p:cNvSpPr>
              <a:spLocks noChangeArrowheads="1"/>
            </p:cNvSpPr>
            <p:nvPr/>
          </p:nvSpPr>
          <p:spPr bwMode="auto">
            <a:xfrm>
              <a:off x="720" y="3622"/>
              <a:ext cx="144" cy="122"/>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74805" name="AutoShape 14"/>
            <p:cNvCxnSpPr>
              <a:cxnSpLocks noChangeShapeType="1"/>
              <a:stCxn id="74799" idx="6"/>
              <a:endCxn id="74802" idx="1"/>
            </p:cNvCxnSpPr>
            <p:nvPr/>
          </p:nvCxnSpPr>
          <p:spPr bwMode="auto">
            <a:xfrm flipV="1">
              <a:off x="485" y="3277"/>
              <a:ext cx="230" cy="8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806" name="AutoShape 15"/>
            <p:cNvCxnSpPr>
              <a:cxnSpLocks noChangeShapeType="1"/>
              <a:stCxn id="74800" idx="6"/>
              <a:endCxn id="74803" idx="1"/>
            </p:cNvCxnSpPr>
            <p:nvPr/>
          </p:nvCxnSpPr>
          <p:spPr bwMode="auto">
            <a:xfrm flipV="1">
              <a:off x="485" y="3469"/>
              <a:ext cx="230" cy="1"/>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807" name="AutoShape 16"/>
            <p:cNvCxnSpPr>
              <a:cxnSpLocks noChangeShapeType="1"/>
              <a:stCxn id="74801" idx="6"/>
              <a:endCxn id="74804" idx="1"/>
            </p:cNvCxnSpPr>
            <p:nvPr/>
          </p:nvCxnSpPr>
          <p:spPr bwMode="auto">
            <a:xfrm>
              <a:off x="485" y="3598"/>
              <a:ext cx="230" cy="85"/>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grpSp>
      <p:grpSp>
        <p:nvGrpSpPr>
          <p:cNvPr id="74755" name="Group 17"/>
          <p:cNvGrpSpPr>
            <a:grpSpLocks/>
          </p:cNvGrpSpPr>
          <p:nvPr/>
        </p:nvGrpSpPr>
        <p:grpSpPr bwMode="auto">
          <a:xfrm>
            <a:off x="3454400" y="2019300"/>
            <a:ext cx="363538" cy="969963"/>
            <a:chOff x="1296" y="1680"/>
            <a:chExt cx="144" cy="384"/>
          </a:xfrm>
        </p:grpSpPr>
        <p:sp>
          <p:nvSpPr>
            <p:cNvPr id="74795" name="Rectangle 18"/>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6" name="Line 19"/>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7" name="Line 20"/>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56" name="Oval 21"/>
          <p:cNvSpPr>
            <a:spLocks noChangeArrowheads="1"/>
          </p:cNvSpPr>
          <p:nvPr/>
        </p:nvSpPr>
        <p:spPr bwMode="auto">
          <a:xfrm>
            <a:off x="3575050" y="2141538"/>
            <a:ext cx="122238"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57" name="Oval 22"/>
          <p:cNvSpPr>
            <a:spLocks noChangeArrowheads="1"/>
          </p:cNvSpPr>
          <p:nvPr/>
        </p:nvSpPr>
        <p:spPr bwMode="auto">
          <a:xfrm>
            <a:off x="3575050" y="2424113"/>
            <a:ext cx="122238"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758" name="Oval 23"/>
          <p:cNvSpPr>
            <a:spLocks noChangeArrowheads="1"/>
          </p:cNvSpPr>
          <p:nvPr/>
        </p:nvSpPr>
        <p:spPr bwMode="auto">
          <a:xfrm>
            <a:off x="3575050" y="2747963"/>
            <a:ext cx="122238"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sp>
        <p:nvSpPr>
          <p:cNvPr id="74759" name="Rectangle 24"/>
          <p:cNvSpPr>
            <a:spLocks noChangeArrowheads="1"/>
          </p:cNvSpPr>
          <p:nvPr/>
        </p:nvSpPr>
        <p:spPr bwMode="auto">
          <a:xfrm>
            <a:off x="4303713" y="1843088"/>
            <a:ext cx="363537"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sp>
        <p:nvSpPr>
          <p:cNvPr id="74760" name="Rectangle 25"/>
          <p:cNvSpPr>
            <a:spLocks noChangeArrowheads="1"/>
          </p:cNvSpPr>
          <p:nvPr/>
        </p:nvSpPr>
        <p:spPr bwMode="auto">
          <a:xfrm>
            <a:off x="4303713" y="2327275"/>
            <a:ext cx="363537"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761" name="Rectangle 26"/>
          <p:cNvSpPr>
            <a:spLocks noChangeArrowheads="1"/>
          </p:cNvSpPr>
          <p:nvPr/>
        </p:nvSpPr>
        <p:spPr bwMode="auto">
          <a:xfrm>
            <a:off x="4303713" y="2868613"/>
            <a:ext cx="363537" cy="307975"/>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cxnSp>
        <p:nvCxnSpPr>
          <p:cNvPr id="74762" name="AutoShape 27"/>
          <p:cNvCxnSpPr>
            <a:cxnSpLocks noChangeShapeType="1"/>
            <a:stCxn id="74756" idx="6"/>
            <a:endCxn id="74759" idx="1"/>
          </p:cNvCxnSpPr>
          <p:nvPr/>
        </p:nvCxnSpPr>
        <p:spPr bwMode="auto">
          <a:xfrm flipV="1">
            <a:off x="3709988" y="1997075"/>
            <a:ext cx="581025" cy="2047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3" name="AutoShape 28"/>
          <p:cNvCxnSpPr>
            <a:cxnSpLocks noChangeShapeType="1"/>
            <a:stCxn id="74757" idx="6"/>
            <a:endCxn id="74760" idx="1"/>
          </p:cNvCxnSpPr>
          <p:nvPr/>
        </p:nvCxnSpPr>
        <p:spPr bwMode="auto">
          <a:xfrm flipV="1">
            <a:off x="3709988" y="2482850"/>
            <a:ext cx="581025" cy="15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64" name="AutoShape 29"/>
          <p:cNvCxnSpPr>
            <a:cxnSpLocks noChangeShapeType="1"/>
            <a:stCxn id="74758" idx="6"/>
            <a:endCxn id="74761" idx="1"/>
          </p:cNvCxnSpPr>
          <p:nvPr/>
        </p:nvCxnSpPr>
        <p:spPr bwMode="auto">
          <a:xfrm>
            <a:off x="3709988" y="2808288"/>
            <a:ext cx="581025" cy="2143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65" name="Rectangle 30"/>
          <p:cNvSpPr>
            <a:spLocks noChangeArrowheads="1"/>
          </p:cNvSpPr>
          <p:nvPr/>
        </p:nvSpPr>
        <p:spPr bwMode="auto">
          <a:xfrm>
            <a:off x="4443413" y="1646238"/>
            <a:ext cx="363537"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grpSp>
        <p:nvGrpSpPr>
          <p:cNvPr id="74766" name="Group 31"/>
          <p:cNvGrpSpPr>
            <a:grpSpLocks/>
          </p:cNvGrpSpPr>
          <p:nvPr/>
        </p:nvGrpSpPr>
        <p:grpSpPr bwMode="auto">
          <a:xfrm flipH="1">
            <a:off x="5124450" y="2027238"/>
            <a:ext cx="363538" cy="969962"/>
            <a:chOff x="1296" y="1680"/>
            <a:chExt cx="144" cy="384"/>
          </a:xfrm>
        </p:grpSpPr>
        <p:sp>
          <p:nvSpPr>
            <p:cNvPr id="74792" name="Rectangle 32"/>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3" name="Line 33"/>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4" name="Line 34"/>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67" name="Oval 35"/>
          <p:cNvSpPr>
            <a:spLocks noChangeArrowheads="1"/>
          </p:cNvSpPr>
          <p:nvPr/>
        </p:nvSpPr>
        <p:spPr bwMode="auto">
          <a:xfrm flipH="1">
            <a:off x="5245100" y="2149475"/>
            <a:ext cx="122238"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68" name="Oval 36"/>
          <p:cNvSpPr>
            <a:spLocks noChangeArrowheads="1"/>
          </p:cNvSpPr>
          <p:nvPr/>
        </p:nvSpPr>
        <p:spPr bwMode="auto">
          <a:xfrm flipH="1">
            <a:off x="5245100" y="2432050"/>
            <a:ext cx="122238"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sp>
        <p:nvSpPr>
          <p:cNvPr id="74769" name="Oval 37"/>
          <p:cNvSpPr>
            <a:spLocks noChangeArrowheads="1"/>
          </p:cNvSpPr>
          <p:nvPr/>
        </p:nvSpPr>
        <p:spPr bwMode="auto">
          <a:xfrm flipH="1">
            <a:off x="5245100" y="2755900"/>
            <a:ext cx="122238"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70" name="AutoShape 38"/>
          <p:cNvCxnSpPr>
            <a:cxnSpLocks noChangeShapeType="1"/>
            <a:stCxn id="74767" idx="6"/>
            <a:endCxn id="74765" idx="3"/>
          </p:cNvCxnSpPr>
          <p:nvPr/>
        </p:nvCxnSpPr>
        <p:spPr bwMode="auto">
          <a:xfrm flipH="1" flipV="1">
            <a:off x="4814888" y="1800225"/>
            <a:ext cx="423862" cy="40798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71" name="AutoShape 39"/>
          <p:cNvCxnSpPr>
            <a:cxnSpLocks noChangeShapeType="1"/>
            <a:stCxn id="74768" idx="6"/>
            <a:endCxn id="74785" idx="3"/>
          </p:cNvCxnSpPr>
          <p:nvPr/>
        </p:nvCxnSpPr>
        <p:spPr bwMode="auto">
          <a:xfrm flipH="1" flipV="1">
            <a:off x="4797425" y="2368550"/>
            <a:ext cx="441325" cy="12223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72" name="AutoShape 40"/>
          <p:cNvCxnSpPr>
            <a:cxnSpLocks noChangeShapeType="1"/>
            <a:stCxn id="74769" idx="6"/>
          </p:cNvCxnSpPr>
          <p:nvPr/>
        </p:nvCxnSpPr>
        <p:spPr bwMode="auto">
          <a:xfrm flipH="1">
            <a:off x="4657725" y="2814638"/>
            <a:ext cx="581025" cy="214312"/>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73" name="AutoShape 41"/>
          <p:cNvSpPr>
            <a:spLocks noChangeArrowheads="1"/>
          </p:cNvSpPr>
          <p:nvPr/>
        </p:nvSpPr>
        <p:spPr bwMode="auto">
          <a:xfrm>
            <a:off x="2638425" y="2312988"/>
            <a:ext cx="603250" cy="300037"/>
          </a:xfrm>
          <a:prstGeom prst="rightArrow">
            <a:avLst>
              <a:gd name="adj1" fmla="val 50000"/>
              <a:gd name="adj2" fmla="val 50265"/>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37305A"/>
              </a:solidFill>
            </a:endParaRPr>
          </a:p>
        </p:txBody>
      </p:sp>
      <p:sp>
        <p:nvSpPr>
          <p:cNvPr id="74774" name="AutoShape 42"/>
          <p:cNvSpPr>
            <a:spLocks noChangeArrowheads="1"/>
          </p:cNvSpPr>
          <p:nvPr/>
        </p:nvSpPr>
        <p:spPr bwMode="auto">
          <a:xfrm>
            <a:off x="5743575" y="2328863"/>
            <a:ext cx="603250" cy="300037"/>
          </a:xfrm>
          <a:prstGeom prst="rightArrow">
            <a:avLst>
              <a:gd name="adj1" fmla="val 50000"/>
              <a:gd name="adj2" fmla="val 50265"/>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37305A"/>
              </a:solidFill>
            </a:endParaRPr>
          </a:p>
        </p:txBody>
      </p:sp>
      <p:sp>
        <p:nvSpPr>
          <p:cNvPr id="74775" name="Rectangle 43"/>
          <p:cNvSpPr>
            <a:spLocks noChangeArrowheads="1"/>
          </p:cNvSpPr>
          <p:nvPr/>
        </p:nvSpPr>
        <p:spPr bwMode="auto">
          <a:xfrm>
            <a:off x="6718300" y="2822575"/>
            <a:ext cx="363538" cy="307975"/>
          </a:xfrm>
          <a:prstGeom prst="rect">
            <a:avLst/>
          </a:prstGeom>
          <a:solidFill>
            <a:srgbClr val="FFFFFF"/>
          </a:solidFill>
          <a:ln w="15875">
            <a:solidFill>
              <a:srgbClr val="990033"/>
            </a:solidFill>
            <a:miter lim="800000"/>
            <a:headEnd type="none" w="sm" len="sm"/>
            <a:tailEnd type="none" w="sm" len="sm"/>
          </a:ln>
        </p:spPr>
        <p:txBody>
          <a:bodyPr anchor="ctr">
            <a:spAutoFit/>
          </a:bodyPr>
          <a:lstStyle/>
          <a:p>
            <a:endParaRPr lang="en-US" smtClean="0">
              <a:solidFill>
                <a:srgbClr val="37305A"/>
              </a:solidFill>
            </a:endParaRPr>
          </a:p>
        </p:txBody>
      </p:sp>
      <p:sp>
        <p:nvSpPr>
          <p:cNvPr id="74776" name="Rectangle 44"/>
          <p:cNvSpPr>
            <a:spLocks noChangeArrowheads="1"/>
          </p:cNvSpPr>
          <p:nvPr/>
        </p:nvSpPr>
        <p:spPr bwMode="auto">
          <a:xfrm>
            <a:off x="6858000" y="1600200"/>
            <a:ext cx="363538" cy="307975"/>
          </a:xfrm>
          <a:prstGeom prst="rect">
            <a:avLst/>
          </a:prstGeom>
          <a:solidFill>
            <a:srgbClr val="FFFFFF"/>
          </a:solidFill>
          <a:ln w="15875">
            <a:solidFill>
              <a:srgbClr val="800080"/>
            </a:solidFill>
            <a:miter lim="800000"/>
            <a:headEnd type="none" w="sm" len="sm"/>
            <a:tailEnd type="none" w="sm" len="sm"/>
          </a:ln>
        </p:spPr>
        <p:txBody>
          <a:bodyPr anchor="ctr">
            <a:spAutoFit/>
          </a:bodyPr>
          <a:lstStyle/>
          <a:p>
            <a:endParaRPr lang="en-US" smtClean="0">
              <a:solidFill>
                <a:srgbClr val="37305A"/>
              </a:solidFill>
            </a:endParaRPr>
          </a:p>
        </p:txBody>
      </p:sp>
      <p:grpSp>
        <p:nvGrpSpPr>
          <p:cNvPr id="74777" name="Group 45"/>
          <p:cNvGrpSpPr>
            <a:grpSpLocks/>
          </p:cNvGrpSpPr>
          <p:nvPr/>
        </p:nvGrpSpPr>
        <p:grpSpPr bwMode="auto">
          <a:xfrm flipH="1">
            <a:off x="7539038" y="1981200"/>
            <a:ext cx="363537" cy="969963"/>
            <a:chOff x="1296" y="1680"/>
            <a:chExt cx="144" cy="384"/>
          </a:xfrm>
        </p:grpSpPr>
        <p:sp>
          <p:nvSpPr>
            <p:cNvPr id="74789" name="Rectangle 46"/>
            <p:cNvSpPr>
              <a:spLocks noChangeArrowheads="1"/>
            </p:cNvSpPr>
            <p:nvPr/>
          </p:nvSpPr>
          <p:spPr bwMode="auto">
            <a:xfrm>
              <a:off x="1296" y="1680"/>
              <a:ext cx="144" cy="384"/>
            </a:xfrm>
            <a:prstGeom prst="rect">
              <a:avLst/>
            </a:prstGeom>
            <a:solidFill>
              <a:srgbClr val="FFFFFF"/>
            </a:solidFill>
            <a:ln w="15875">
              <a:solidFill>
                <a:srgbClr val="333399"/>
              </a:solidFill>
              <a:miter lim="800000"/>
              <a:headEnd type="none" w="sm" len="sm"/>
              <a:tailEnd type="none" w="sm" len="sm"/>
            </a:ln>
          </p:spPr>
          <p:txBody>
            <a:bodyPr anchor="ctr">
              <a:spAutoFit/>
            </a:bodyPr>
            <a:lstStyle/>
            <a:p>
              <a:endParaRPr lang="en-US" smtClean="0">
                <a:solidFill>
                  <a:srgbClr val="37305A"/>
                </a:solidFill>
              </a:endParaRPr>
            </a:p>
          </p:txBody>
        </p:sp>
        <p:sp>
          <p:nvSpPr>
            <p:cNvPr id="74790" name="Line 47"/>
            <p:cNvSpPr>
              <a:spLocks noChangeShapeType="1"/>
            </p:cNvSpPr>
            <p:nvPr/>
          </p:nvSpPr>
          <p:spPr bwMode="auto">
            <a:xfrm>
              <a:off x="1296" y="1808"/>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sp>
          <p:nvSpPr>
            <p:cNvPr id="74791" name="Line 48"/>
            <p:cNvSpPr>
              <a:spLocks noChangeShapeType="1"/>
            </p:cNvSpPr>
            <p:nvPr/>
          </p:nvSpPr>
          <p:spPr bwMode="auto">
            <a:xfrm>
              <a:off x="1296" y="1936"/>
              <a:ext cx="144" cy="0"/>
            </a:xfrm>
            <a:prstGeom prst="line">
              <a:avLst/>
            </a:prstGeom>
            <a:noFill/>
            <a:ln w="15875">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spAutoFit/>
            </a:bodyPr>
            <a:lstStyle/>
            <a:p>
              <a:endParaRPr lang="en-US" smtClean="0">
                <a:solidFill>
                  <a:srgbClr val="37305A"/>
                </a:solidFill>
              </a:endParaRPr>
            </a:p>
          </p:txBody>
        </p:sp>
      </p:grpSp>
      <p:sp>
        <p:nvSpPr>
          <p:cNvPr id="74778" name="Oval 49"/>
          <p:cNvSpPr>
            <a:spLocks noChangeArrowheads="1"/>
          </p:cNvSpPr>
          <p:nvPr/>
        </p:nvSpPr>
        <p:spPr bwMode="auto">
          <a:xfrm flipH="1">
            <a:off x="7659688" y="2103438"/>
            <a:ext cx="122237" cy="120650"/>
          </a:xfrm>
          <a:prstGeom prst="ellipse">
            <a:avLst/>
          </a:prstGeom>
          <a:solidFill>
            <a:srgbClr val="800080"/>
          </a:solidFill>
          <a:ln w="15875">
            <a:solidFill>
              <a:srgbClr val="800080"/>
            </a:solidFill>
            <a:round/>
            <a:headEnd type="none" w="sm" len="sm"/>
            <a:tailEnd type="none" w="sm" len="sm"/>
          </a:ln>
        </p:spPr>
        <p:txBody>
          <a:bodyPr wrap="none" anchor="ctr">
            <a:spAutoFit/>
          </a:bodyPr>
          <a:lstStyle/>
          <a:p>
            <a:endParaRPr lang="en-US" smtClean="0">
              <a:solidFill>
                <a:srgbClr val="37305A"/>
              </a:solidFill>
            </a:endParaRPr>
          </a:p>
        </p:txBody>
      </p:sp>
      <p:sp>
        <p:nvSpPr>
          <p:cNvPr id="74779" name="Oval 50"/>
          <p:cNvSpPr>
            <a:spLocks noChangeArrowheads="1"/>
          </p:cNvSpPr>
          <p:nvPr/>
        </p:nvSpPr>
        <p:spPr bwMode="auto">
          <a:xfrm flipH="1">
            <a:off x="7659688" y="2709863"/>
            <a:ext cx="122237" cy="120650"/>
          </a:xfrm>
          <a:prstGeom prst="ellipse">
            <a:avLst/>
          </a:prstGeom>
          <a:solidFill>
            <a:srgbClr val="990033"/>
          </a:solidFill>
          <a:ln w="15875">
            <a:solidFill>
              <a:srgbClr val="990033"/>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80" name="AutoShape 51"/>
          <p:cNvCxnSpPr>
            <a:cxnSpLocks noChangeShapeType="1"/>
            <a:stCxn id="74778" idx="6"/>
            <a:endCxn id="74776" idx="3"/>
          </p:cNvCxnSpPr>
          <p:nvPr/>
        </p:nvCxnSpPr>
        <p:spPr bwMode="auto">
          <a:xfrm flipH="1" flipV="1">
            <a:off x="7229475" y="1754188"/>
            <a:ext cx="423863" cy="407987"/>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cxnSp>
        <p:nvCxnSpPr>
          <p:cNvPr id="74781" name="AutoShape 52"/>
          <p:cNvCxnSpPr>
            <a:cxnSpLocks noChangeShapeType="1"/>
            <a:stCxn id="74779" idx="6"/>
          </p:cNvCxnSpPr>
          <p:nvPr/>
        </p:nvCxnSpPr>
        <p:spPr bwMode="auto">
          <a:xfrm flipH="1">
            <a:off x="7072313" y="2768600"/>
            <a:ext cx="581025" cy="214313"/>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82" name="Rectangle 53"/>
          <p:cNvSpPr>
            <a:spLocks noChangeArrowheads="1"/>
          </p:cNvSpPr>
          <p:nvPr/>
        </p:nvSpPr>
        <p:spPr bwMode="auto">
          <a:xfrm>
            <a:off x="368300" y="3446463"/>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dirty="0" smtClean="0">
                <a:solidFill>
                  <a:srgbClr val="003367"/>
                </a:solidFill>
              </a:rPr>
              <a:t>1. starting point</a:t>
            </a:r>
          </a:p>
          <a:p>
            <a:pPr algn="ctr"/>
            <a:r>
              <a:rPr lang="en-US" sz="1800" dirty="0" smtClean="0">
                <a:solidFill>
                  <a:srgbClr val="003367"/>
                </a:solidFill>
              </a:rPr>
              <a:t>modify purple/grey blocks</a:t>
            </a:r>
          </a:p>
        </p:txBody>
      </p:sp>
      <p:sp>
        <p:nvSpPr>
          <p:cNvPr id="74783" name="Rectangle 54"/>
          <p:cNvSpPr>
            <a:spLocks noChangeArrowheads="1"/>
          </p:cNvSpPr>
          <p:nvPr/>
        </p:nvSpPr>
        <p:spPr bwMode="auto">
          <a:xfrm>
            <a:off x="3108325" y="3451225"/>
            <a:ext cx="2867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smtClean="0">
                <a:solidFill>
                  <a:srgbClr val="003367"/>
                </a:solidFill>
              </a:rPr>
              <a:t>2. write new blocks to disk</a:t>
            </a:r>
          </a:p>
          <a:p>
            <a:pPr algn="ctr"/>
            <a:r>
              <a:rPr lang="en-US" sz="1800" smtClean="0">
                <a:solidFill>
                  <a:srgbClr val="003367"/>
                </a:solidFill>
              </a:rPr>
              <a:t>prepare new block map</a:t>
            </a:r>
          </a:p>
        </p:txBody>
      </p:sp>
      <p:sp>
        <p:nvSpPr>
          <p:cNvPr id="74784" name="Rectangle 55"/>
          <p:cNvSpPr>
            <a:spLocks noChangeArrowheads="1"/>
          </p:cNvSpPr>
          <p:nvPr/>
        </p:nvSpPr>
        <p:spPr bwMode="auto">
          <a:xfrm>
            <a:off x="6077557" y="3467100"/>
            <a:ext cx="253243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p>
            <a:pPr algn="ctr"/>
            <a:r>
              <a:rPr lang="en-US" sz="1800" dirty="0" smtClean="0">
                <a:solidFill>
                  <a:srgbClr val="003367"/>
                </a:solidFill>
              </a:rPr>
              <a:t>3. write new block map</a:t>
            </a:r>
          </a:p>
          <a:p>
            <a:pPr algn="ctr"/>
            <a:r>
              <a:rPr lang="en-US" sz="1800" dirty="0" smtClean="0">
                <a:solidFill>
                  <a:srgbClr val="003367"/>
                </a:solidFill>
              </a:rPr>
              <a:t>(</a:t>
            </a:r>
            <a:r>
              <a:rPr lang="en-US" sz="1800" b="1" dirty="0" smtClean="0">
                <a:solidFill>
                  <a:srgbClr val="003367"/>
                </a:solidFill>
              </a:rPr>
              <a:t>atomic commit</a:t>
            </a:r>
            <a:r>
              <a:rPr lang="en-US" sz="1800" dirty="0" smtClean="0">
                <a:solidFill>
                  <a:srgbClr val="003367"/>
                </a:solidFill>
              </a:rPr>
              <a:t>)</a:t>
            </a:r>
          </a:p>
          <a:p>
            <a:pPr algn="ctr"/>
            <a:r>
              <a:rPr lang="en-US" sz="1800" dirty="0" smtClean="0">
                <a:solidFill>
                  <a:srgbClr val="003367"/>
                </a:solidFill>
              </a:rPr>
              <a:t>and free old blocks</a:t>
            </a:r>
          </a:p>
          <a:p>
            <a:pPr algn="ctr"/>
            <a:r>
              <a:rPr lang="en-US" sz="1800" dirty="0" smtClean="0">
                <a:solidFill>
                  <a:srgbClr val="003367"/>
                </a:solidFill>
              </a:rPr>
              <a:t>(optional)</a:t>
            </a:r>
          </a:p>
        </p:txBody>
      </p:sp>
      <p:sp>
        <p:nvSpPr>
          <p:cNvPr id="74785" name="Rectangle 56"/>
          <p:cNvSpPr>
            <a:spLocks noChangeArrowheads="1"/>
          </p:cNvSpPr>
          <p:nvPr/>
        </p:nvSpPr>
        <p:spPr bwMode="auto">
          <a:xfrm>
            <a:off x="4425950" y="2212975"/>
            <a:ext cx="363538"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74786" name="Oval 57"/>
          <p:cNvSpPr>
            <a:spLocks noChangeArrowheads="1"/>
          </p:cNvSpPr>
          <p:nvPr/>
        </p:nvSpPr>
        <p:spPr bwMode="auto">
          <a:xfrm flipH="1">
            <a:off x="7653338" y="2409825"/>
            <a:ext cx="122237" cy="120650"/>
          </a:xfrm>
          <a:prstGeom prst="ellipse">
            <a:avLst/>
          </a:prstGeom>
          <a:solidFill>
            <a:srgbClr val="666699"/>
          </a:solidFill>
          <a:ln w="15875">
            <a:solidFill>
              <a:srgbClr val="666699"/>
            </a:solidFill>
            <a:round/>
            <a:headEnd type="none" w="sm" len="sm"/>
            <a:tailEnd type="none" w="sm" len="sm"/>
          </a:ln>
        </p:spPr>
        <p:txBody>
          <a:bodyPr wrap="none" anchor="ctr">
            <a:spAutoFit/>
          </a:bodyPr>
          <a:lstStyle/>
          <a:p>
            <a:endParaRPr lang="en-US" smtClean="0">
              <a:solidFill>
                <a:srgbClr val="37305A"/>
              </a:solidFill>
            </a:endParaRPr>
          </a:p>
        </p:txBody>
      </p:sp>
      <p:cxnSp>
        <p:nvCxnSpPr>
          <p:cNvPr id="74787" name="AutoShape 58"/>
          <p:cNvCxnSpPr>
            <a:cxnSpLocks noChangeShapeType="1"/>
            <a:stCxn id="74786" idx="6"/>
            <a:endCxn id="74788" idx="3"/>
          </p:cNvCxnSpPr>
          <p:nvPr/>
        </p:nvCxnSpPr>
        <p:spPr bwMode="auto">
          <a:xfrm flipH="1" flipV="1">
            <a:off x="7205663" y="2346325"/>
            <a:ext cx="441325" cy="122238"/>
          </a:xfrm>
          <a:prstGeom prst="straightConnector1">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cxnSp>
      <p:sp>
        <p:nvSpPr>
          <p:cNvPr id="74788" name="Rectangle 59"/>
          <p:cNvSpPr>
            <a:spLocks noChangeArrowheads="1"/>
          </p:cNvSpPr>
          <p:nvPr/>
        </p:nvSpPr>
        <p:spPr bwMode="auto">
          <a:xfrm>
            <a:off x="6834188" y="2190750"/>
            <a:ext cx="363537" cy="309563"/>
          </a:xfrm>
          <a:prstGeom prst="rect">
            <a:avLst/>
          </a:prstGeom>
          <a:solidFill>
            <a:srgbClr val="FFFFFF"/>
          </a:solidFill>
          <a:ln w="15875">
            <a:solidFill>
              <a:srgbClr val="666699"/>
            </a:solidFill>
            <a:miter lim="800000"/>
            <a:headEnd type="none" w="sm" len="sm"/>
            <a:tailEnd type="none" w="sm" len="sm"/>
          </a:ln>
        </p:spPr>
        <p:txBody>
          <a:bodyPr anchor="ctr">
            <a:spAutoFit/>
          </a:bodyPr>
          <a:lstStyle/>
          <a:p>
            <a:endParaRPr lang="en-US" smtClean="0">
              <a:solidFill>
                <a:srgbClr val="37305A"/>
              </a:solidFill>
            </a:endParaRPr>
          </a:p>
        </p:txBody>
      </p:sp>
      <p:sp>
        <p:nvSpPr>
          <p:cNvPr id="60" name="TextBox 5"/>
          <p:cNvSpPr txBox="1">
            <a:spLocks noChangeArrowheads="1"/>
          </p:cNvSpPr>
          <p:nvPr/>
        </p:nvSpPr>
        <p:spPr bwMode="auto">
          <a:xfrm>
            <a:off x="152401" y="5228272"/>
            <a:ext cx="891539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666666"/>
                </a:solidFill>
                <a:cs typeface="Arial" charset="0"/>
              </a:rPr>
              <a:t>Just to spell it out</a:t>
            </a:r>
            <a:r>
              <a:rPr lang="en-US" sz="1800" dirty="0" smtClean="0">
                <a:solidFill>
                  <a:srgbClr val="666666"/>
                </a:solidFill>
                <a:cs typeface="Arial" charset="0"/>
              </a:rPr>
              <a:t>: if the system crashes before step 3, then the update fails, but the previous version is still intact.  To abort the failed update we just need to free any blocks written in step 2.  Step 3 completes the update: it replaces the old map with the new.  Because it is a single disk write, </a:t>
            </a:r>
            <a:r>
              <a:rPr lang="en-US" sz="1800" dirty="0">
                <a:solidFill>
                  <a:srgbClr val="666666"/>
                </a:solidFill>
                <a:cs typeface="Arial" charset="0"/>
              </a:rPr>
              <a:t>t</a:t>
            </a:r>
            <a:r>
              <a:rPr lang="en-US" sz="1800" dirty="0" smtClean="0">
                <a:solidFill>
                  <a:srgbClr val="666666"/>
                </a:solidFill>
                <a:cs typeface="Arial" charset="0"/>
              </a:rPr>
              <a:t>he system cannot fail “in the middle”: it either completes or it does not: it is atomic.  Once it is complete, the new data is safe.</a:t>
            </a:r>
          </a:p>
        </p:txBody>
      </p:sp>
      <p:sp>
        <p:nvSpPr>
          <p:cNvPr id="62" name="Rectangle 53"/>
          <p:cNvSpPr>
            <a:spLocks noChangeArrowheads="1"/>
          </p:cNvSpPr>
          <p:nvPr/>
        </p:nvSpPr>
        <p:spPr bwMode="auto">
          <a:xfrm>
            <a:off x="990600" y="4306669"/>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nchor="ctr">
            <a:spAutoFit/>
          </a:bodyPr>
          <a:lstStyle/>
          <a:p>
            <a:r>
              <a:rPr lang="en-US" sz="1800" b="1" dirty="0" smtClean="0">
                <a:solidFill>
                  <a:srgbClr val="003367"/>
                </a:solidFill>
              </a:rPr>
              <a:t>Shadowing is a basic technique for atomic commit and recovery.  It is used in WAFL.</a:t>
            </a:r>
          </a:p>
        </p:txBody>
      </p:sp>
    </p:spTree>
    <p:extLst>
      <p:ext uri="{BB962C8B-B14F-4D97-AF65-F5344CB8AC3E}">
        <p14:creationId xmlns:p14="http://schemas.microsoft.com/office/powerpoint/2010/main" val="154266917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defRPr/>
            </a:pPr>
            <a:r>
              <a:rPr lang="en-US" sz="3600" dirty="0" smtClean="0">
                <a:latin typeface="+mj-lt"/>
                <a:ea typeface="ＭＳ Ｐゴシック" charset="0"/>
                <a:cs typeface="ＭＳ Ｐゴシック" charset="0"/>
              </a:rPr>
              <a:t>On-disk metadata structures </a:t>
            </a:r>
            <a:br>
              <a:rPr lang="en-US" sz="3600" dirty="0" smtClean="0">
                <a:latin typeface="+mj-lt"/>
                <a:ea typeface="ＭＳ Ｐゴシック" charset="0"/>
                <a:cs typeface="ＭＳ Ｐゴシック" charset="0"/>
              </a:rPr>
            </a:br>
            <a:r>
              <a:rPr lang="en-US" sz="3200" dirty="0">
                <a:ea typeface="ＭＳ Ｐゴシック" charset="0"/>
                <a:cs typeface="ＭＳ Ｐゴシック" charset="0"/>
              </a:rPr>
              <a:t>Write Anywhere File Layout (WAFL</a:t>
            </a:r>
            <a:r>
              <a:rPr lang="en-US" sz="3200" dirty="0" smtClean="0">
                <a:ea typeface="ＭＳ Ｐゴシック" charset="0"/>
                <a:cs typeface="ＭＳ Ｐゴシック" charset="0"/>
              </a:rPr>
              <a:t>)</a:t>
            </a:r>
            <a:endParaRPr lang="en-US" sz="3200" dirty="0">
              <a:latin typeface="+mj-lt"/>
              <a:ea typeface="ＭＳ Ｐゴシック" charset="0"/>
              <a:cs typeface="ＭＳ Ｐゴシック" charset="0"/>
            </a:endParaRPr>
          </a:p>
        </p:txBody>
      </p:sp>
      <p:pic>
        <p:nvPicPr>
          <p:cNvPr id="665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7638"/>
            <a:ext cx="89154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457200" y="1587500"/>
            <a:ext cx="1208709" cy="1536700"/>
          </a:xfrm>
          <a:prstGeom prst="rect">
            <a:avLst/>
          </a:prstGeom>
        </p:spPr>
      </p:pic>
      <p:sp>
        <p:nvSpPr>
          <p:cNvPr id="5" name="Text Box 56"/>
          <p:cNvSpPr txBox="1">
            <a:spLocks noChangeArrowheads="1"/>
          </p:cNvSpPr>
          <p:nvPr/>
        </p:nvSpPr>
        <p:spPr bwMode="auto">
          <a:xfrm>
            <a:off x="1927560" y="2362200"/>
            <a:ext cx="14252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2000" dirty="0" smtClean="0">
                <a:solidFill>
                  <a:srgbClr val="000000"/>
                </a:solidFill>
              </a:rPr>
              <a:t>Root </a:t>
            </a:r>
            <a:r>
              <a:rPr lang="en-US" sz="2000" dirty="0" err="1" smtClean="0">
                <a:solidFill>
                  <a:srgbClr val="000000"/>
                </a:solidFill>
              </a:rPr>
              <a:t>inode</a:t>
            </a:r>
            <a:endParaRPr lang="en-US" sz="2000" dirty="0">
              <a:solidFill>
                <a:srgbClr val="000000"/>
              </a:solidFill>
            </a:endParaRPr>
          </a:p>
        </p:txBody>
      </p:sp>
      <p:sp>
        <p:nvSpPr>
          <p:cNvPr id="6" name="Text Box 56"/>
          <p:cNvSpPr txBox="1">
            <a:spLocks noChangeArrowheads="1"/>
          </p:cNvSpPr>
          <p:nvPr/>
        </p:nvSpPr>
        <p:spPr bwMode="auto">
          <a:xfrm>
            <a:off x="152400" y="3352800"/>
            <a:ext cx="2133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1600" dirty="0" err="1" smtClean="0">
                <a:solidFill>
                  <a:srgbClr val="000000"/>
                </a:solidFill>
              </a:rPr>
              <a:t>Inodes</a:t>
            </a:r>
            <a:r>
              <a:rPr lang="en-US" sz="1600" dirty="0" smtClean="0">
                <a:solidFill>
                  <a:srgbClr val="000000"/>
                </a:solidFill>
              </a:rPr>
              <a:t> for user files and directories</a:t>
            </a:r>
            <a:endParaRPr lang="en-US" sz="1600" dirty="0">
              <a:solidFill>
                <a:srgbClr val="000000"/>
              </a:solidFill>
            </a:endParaRPr>
          </a:p>
        </p:txBody>
      </p:sp>
    </p:spTree>
    <p:extLst>
      <p:ext uri="{BB962C8B-B14F-4D97-AF65-F5344CB8AC3E}">
        <p14:creationId xmlns:p14="http://schemas.microsoft.com/office/powerpoint/2010/main" val="169565385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Arial" charset="0"/>
                <a:ea typeface="ＭＳ Ｐゴシック" charset="0"/>
                <a:cs typeface="Arial" charset="0"/>
              </a:rPr>
              <a:t>WAFL and Writes</a:t>
            </a:r>
          </a:p>
        </p:txBody>
      </p:sp>
      <p:sp>
        <p:nvSpPr>
          <p:cNvPr id="73730" name="Content Placeholder 2"/>
          <p:cNvSpPr>
            <a:spLocks noGrp="1"/>
          </p:cNvSpPr>
          <p:nvPr>
            <p:ph idx="1"/>
          </p:nvPr>
        </p:nvSpPr>
        <p:spPr>
          <a:xfrm>
            <a:off x="228600" y="1600200"/>
            <a:ext cx="8686800" cy="4111625"/>
          </a:xfrm>
        </p:spPr>
        <p:txBody>
          <a:bodyPr/>
          <a:lstStyle/>
          <a:p>
            <a:r>
              <a:rPr lang="en-US" sz="2400" b="0" dirty="0" smtClean="0">
                <a:latin typeface="Arial" charset="0"/>
                <a:ea typeface="ＭＳ Ｐゴシック" charset="0"/>
                <a:cs typeface="Arial" charset="0"/>
              </a:rPr>
              <a:t>Any modified data/metadata can </a:t>
            </a:r>
            <a:r>
              <a:rPr lang="en-US" sz="2400" b="0" dirty="0">
                <a:latin typeface="Arial" charset="0"/>
                <a:ea typeface="ＭＳ Ｐゴシック" charset="0"/>
                <a:cs typeface="Arial" charset="0"/>
              </a:rPr>
              <a:t>go </a:t>
            </a:r>
            <a:r>
              <a:rPr lang="en-US" sz="2400" dirty="0">
                <a:latin typeface="Arial" charset="0"/>
                <a:ea typeface="ＭＳ Ｐゴシック" charset="0"/>
                <a:cs typeface="Arial" charset="0"/>
              </a:rPr>
              <a:t>anywhere</a:t>
            </a:r>
            <a:r>
              <a:rPr lang="en-US" sz="2400" b="0" dirty="0">
                <a:latin typeface="Arial" charset="0"/>
                <a:ea typeface="ＭＳ Ｐゴシック" charset="0"/>
                <a:cs typeface="Arial" charset="0"/>
              </a:rPr>
              <a:t> on the disk</a:t>
            </a:r>
            <a:r>
              <a:rPr lang="en-US" sz="2400" b="0" dirty="0" smtClean="0">
                <a:latin typeface="Arial" charset="0"/>
                <a:ea typeface="ＭＳ Ｐゴシック" charset="0"/>
                <a:cs typeface="Arial" charset="0"/>
              </a:rPr>
              <a:t>.</a:t>
            </a:r>
          </a:p>
          <a:p>
            <a:pPr lvl="1"/>
            <a:r>
              <a:rPr lang="en-US" sz="2000" b="0" dirty="0" smtClean="0">
                <a:latin typeface="Arial" charset="0"/>
                <a:ea typeface="ＭＳ Ｐゴシック" charset="0"/>
                <a:cs typeface="Arial" charset="0"/>
              </a:rPr>
              <a:t>The WAFL metadata structure assures this: every piece of metadata is linked in a tree rooted in the root pointer.</a:t>
            </a:r>
          </a:p>
          <a:p>
            <a:r>
              <a:rPr lang="en-US" sz="2400" b="0" dirty="0">
                <a:latin typeface="Arial" charset="0"/>
                <a:ea typeface="ＭＳ Ｐゴシック" charset="0"/>
                <a:cs typeface="Arial" charset="0"/>
              </a:rPr>
              <a:t>An arbitrary stream of updates can be installed </a:t>
            </a:r>
            <a:r>
              <a:rPr lang="en-US" sz="2400" dirty="0">
                <a:solidFill>
                  <a:srgbClr val="651222"/>
                </a:solidFill>
                <a:latin typeface="Arial" charset="0"/>
                <a:ea typeface="ＭＳ Ｐゴシック" charset="0"/>
                <a:cs typeface="Arial" charset="0"/>
              </a:rPr>
              <a:t>atomically</a:t>
            </a:r>
            <a:r>
              <a:rPr lang="en-US" sz="2400" b="0" dirty="0">
                <a:latin typeface="Arial" charset="0"/>
                <a:ea typeface="ＭＳ Ｐゴシック" charset="0"/>
                <a:cs typeface="Arial" charset="0"/>
              </a:rPr>
              <a:t>.</a:t>
            </a:r>
          </a:p>
          <a:p>
            <a:pPr lvl="1"/>
            <a:r>
              <a:rPr lang="en-US" sz="2000" b="0" dirty="0">
                <a:latin typeface="Arial" charset="0"/>
                <a:ea typeface="ＭＳ Ｐゴシック" charset="0"/>
                <a:cs typeface="Arial" charset="0"/>
              </a:rPr>
              <a:t>Retain the old </a:t>
            </a:r>
            <a:r>
              <a:rPr lang="en-US" sz="2000" b="0" dirty="0" smtClean="0">
                <a:latin typeface="Arial" charset="0"/>
                <a:ea typeface="ＭＳ Ｐゴシック" charset="0"/>
                <a:cs typeface="Arial" charset="0"/>
              </a:rPr>
              <a:t>copy: “no overwrite”</a:t>
            </a:r>
          </a:p>
          <a:p>
            <a:pPr lvl="1"/>
            <a:r>
              <a:rPr lang="en-US" sz="2000" b="0" dirty="0">
                <a:latin typeface="Arial" charset="0"/>
                <a:ea typeface="ＭＳ Ｐゴシック" charset="0"/>
                <a:cs typeface="Arial" charset="0"/>
              </a:rPr>
              <a:t>S</a:t>
            </a:r>
            <a:r>
              <a:rPr lang="en-US" sz="2000" b="0" dirty="0" smtClean="0">
                <a:latin typeface="Arial" charset="0"/>
                <a:ea typeface="ＭＳ Ｐゴシック" charset="0"/>
                <a:cs typeface="Arial" charset="0"/>
              </a:rPr>
              <a:t>witch </a:t>
            </a:r>
            <a:r>
              <a:rPr lang="en-US" sz="2000" b="0" dirty="0">
                <a:latin typeface="Arial" charset="0"/>
                <a:ea typeface="ＭＳ Ｐゴシック" charset="0"/>
                <a:cs typeface="Arial" charset="0"/>
              </a:rPr>
              <a:t>to new copy with a single write to the root </a:t>
            </a:r>
            <a:r>
              <a:rPr lang="en-US" sz="2000" b="0" dirty="0" smtClean="0">
                <a:latin typeface="Arial" charset="0"/>
                <a:ea typeface="ＭＳ Ｐゴシック" charset="0"/>
                <a:cs typeface="Arial" charset="0"/>
              </a:rPr>
              <a:t>(</a:t>
            </a:r>
            <a:r>
              <a:rPr lang="en-US" sz="2000" dirty="0">
                <a:solidFill>
                  <a:srgbClr val="651222"/>
                </a:solidFill>
                <a:latin typeface="Arial" charset="0"/>
                <a:ea typeface="ＭＳ Ｐゴシック" charset="0"/>
                <a:cs typeface="Arial" charset="0"/>
              </a:rPr>
              <a:t>shadowing</a:t>
            </a:r>
            <a:r>
              <a:rPr lang="en-US" sz="2000" b="0" dirty="0">
                <a:latin typeface="Arial" charset="0"/>
                <a:ea typeface="ＭＳ Ｐゴシック" charset="0"/>
                <a:cs typeface="Arial" charset="0"/>
              </a:rPr>
              <a:t>)</a:t>
            </a:r>
            <a:r>
              <a:rPr lang="en-US" sz="2000" b="0" dirty="0" smtClean="0">
                <a:latin typeface="Arial" charset="0"/>
                <a:ea typeface="ＭＳ Ｐゴシック" charset="0"/>
                <a:cs typeface="Arial" charset="0"/>
              </a:rPr>
              <a:t>.</a:t>
            </a:r>
          </a:p>
          <a:p>
            <a:r>
              <a:rPr lang="en-US" sz="2400" b="0" dirty="0" smtClean="0">
                <a:latin typeface="Arial" charset="0"/>
                <a:ea typeface="ＭＳ Ｐゴシック" charset="0"/>
                <a:cs typeface="Arial" charset="0"/>
              </a:rPr>
              <a:t>WAFL’s design naturally maintains multiple point-in-time consistent snapshots of each file volume.</a:t>
            </a:r>
            <a:endParaRPr lang="en-US" sz="2400" b="0" dirty="0">
              <a:latin typeface="Arial" charset="0"/>
              <a:ea typeface="ＭＳ Ｐゴシック" charset="0"/>
              <a:cs typeface="Arial" charset="0"/>
            </a:endParaRPr>
          </a:p>
          <a:p>
            <a:pPr lvl="1"/>
            <a:r>
              <a:rPr lang="en-US" sz="2000" b="0" dirty="0" smtClean="0">
                <a:latin typeface="Arial" charset="0"/>
                <a:ea typeface="ＭＳ Ｐゴシック" charset="0"/>
                <a:cs typeface="Arial" charset="0"/>
              </a:rPr>
              <a:t>Old </a:t>
            </a:r>
            <a:r>
              <a:rPr lang="en-US" sz="2000" b="0" dirty="0">
                <a:latin typeface="Arial" charset="0"/>
                <a:ea typeface="ＭＳ Ｐゴシック" charset="0"/>
                <a:cs typeface="Arial" charset="0"/>
              </a:rPr>
              <a:t>copy lives on as a point-in-time </a:t>
            </a:r>
            <a:r>
              <a:rPr lang="en-US" sz="2000" dirty="0">
                <a:solidFill>
                  <a:srgbClr val="651222"/>
                </a:solidFill>
                <a:latin typeface="Arial" charset="0"/>
                <a:ea typeface="ＭＳ Ｐゴシック" charset="0"/>
                <a:cs typeface="Arial" charset="0"/>
              </a:rPr>
              <a:t>snapshot</a:t>
            </a:r>
            <a:r>
              <a:rPr lang="en-US" sz="2000" b="0" dirty="0" smtClean="0">
                <a:latin typeface="Arial" charset="0"/>
                <a:ea typeface="ＭＳ Ｐゴシック" charset="0"/>
                <a:cs typeface="Arial" charset="0"/>
              </a:rPr>
              <a:t>.</a:t>
            </a:r>
            <a:endParaRPr lang="en-US" altLang="ja-JP" sz="2000" b="0" dirty="0" smtClean="0">
              <a:latin typeface="Arial" charset="0"/>
              <a:ea typeface="ＭＳ Ｐゴシック" charset="0"/>
              <a:cs typeface="Arial" charset="0"/>
            </a:endParaRPr>
          </a:p>
          <a:p>
            <a:endParaRPr lang="en-US" dirty="0">
              <a:latin typeface="Arial" charset="0"/>
              <a:ea typeface="ＭＳ Ｐゴシック" charset="0"/>
              <a:cs typeface="Arial" charset="0"/>
            </a:endParaRPr>
          </a:p>
          <a:p>
            <a:pPr lvl="1"/>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35818438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dirty="0">
                <a:latin typeface="+mn-lt"/>
                <a:ea typeface="ＭＳ Ｐゴシック" charset="0"/>
                <a:cs typeface="ＭＳ Ｐゴシック" charset="0"/>
              </a:rPr>
              <a:t>WAFL Snapshots</a:t>
            </a:r>
          </a:p>
        </p:txBody>
      </p:sp>
      <p:pic>
        <p:nvPicPr>
          <p:cNvPr id="77826" name="Picture 3" descr="C:\Documents and Settings\Jeff\Desktop\210-02\wafl_snapsh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1668463"/>
            <a:ext cx="80089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4"/>
          <p:cNvSpPr>
            <a:spLocks noChangeArrowheads="1"/>
          </p:cNvSpPr>
          <p:nvPr/>
        </p:nvSpPr>
        <p:spPr bwMode="auto">
          <a:xfrm>
            <a:off x="771525" y="5068888"/>
            <a:ext cx="791527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en-US" dirty="0" smtClean="0">
                <a:solidFill>
                  <a:srgbClr val="333399"/>
                </a:solidFill>
              </a:rPr>
              <a:t>The snapshot mechanism is used for user-accessible snapshots and for transient “consistency points”.</a:t>
            </a:r>
          </a:p>
          <a:p>
            <a:endParaRPr lang="en-US" dirty="0" smtClean="0">
              <a:solidFill>
                <a:srgbClr val="800080"/>
              </a:solidFill>
            </a:endParaRPr>
          </a:p>
        </p:txBody>
      </p:sp>
    </p:spTree>
    <p:extLst>
      <p:ext uri="{BB962C8B-B14F-4D97-AF65-F5344CB8AC3E}">
        <p14:creationId xmlns:p14="http://schemas.microsoft.com/office/powerpoint/2010/main" val="222799490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Arial" charset="0"/>
              </a:rPr>
              <a:t>WAFL’s on-disk structure (high level)</a:t>
            </a:r>
          </a:p>
        </p:txBody>
      </p:sp>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D57BC9E-DD16-2043-9BCE-FC6234BC14D7}" type="slidenum">
              <a:rPr lang="en-US"/>
              <a:pPr/>
              <a:t>67</a:t>
            </a:fld>
            <a:endParaRPr lang="en-US"/>
          </a:p>
        </p:txBody>
      </p:sp>
      <p:sp>
        <p:nvSpPr>
          <p:cNvPr id="75779" name="Footer Placeholder 4"/>
          <p:cNvSpPr>
            <a:spLocks noGrp="1"/>
          </p:cNvSpPr>
          <p:nvPr>
            <p:ph type="ftr" sz="quarter" idx="4294967295"/>
          </p:nvPr>
        </p:nvSpPr>
        <p:spPr>
          <a:xfrm>
            <a:off x="2825750" y="6543675"/>
            <a:ext cx="3648075"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NetApp Confidential - Limited Use</a:t>
            </a:r>
          </a:p>
        </p:txBody>
      </p:sp>
      <p:sp>
        <p:nvSpPr>
          <p:cNvPr id="6" name="Rectangle 4"/>
          <p:cNvSpPr>
            <a:spLocks noChangeArrowheads="1"/>
          </p:cNvSpPr>
          <p:nvPr/>
        </p:nvSpPr>
        <p:spPr bwMode="auto">
          <a:xfrm>
            <a:off x="2514600" y="1524000"/>
            <a:ext cx="1371600" cy="457200"/>
          </a:xfrm>
          <a:prstGeom prst="rect">
            <a:avLst/>
          </a:prstGeom>
          <a:solidFill>
            <a:srgbClr val="CCFFFF"/>
          </a:solidFill>
          <a:ln w="9525">
            <a:solidFill>
              <a:schemeClr val="tx1"/>
            </a:solidFill>
            <a:miter lim="800000"/>
            <a:headEnd/>
            <a:tailEnd/>
          </a:ln>
        </p:spPr>
        <p:txBody>
          <a:bodyPr wrap="none" anchor="ctr"/>
          <a:lstStyle/>
          <a:p>
            <a:pPr defTabSz="914400">
              <a:defRPr/>
            </a:pPr>
            <a:r>
              <a:rPr lang="en-US" sz="2000">
                <a:solidFill>
                  <a:srgbClr val="000000"/>
                </a:solidFill>
              </a:rPr>
              <a:t>Root Inode</a:t>
            </a:r>
          </a:p>
        </p:txBody>
      </p:sp>
      <p:sp>
        <p:nvSpPr>
          <p:cNvPr id="7" name="Rectangle 13"/>
          <p:cNvSpPr>
            <a:spLocks noChangeArrowheads="1"/>
          </p:cNvSpPr>
          <p:nvPr/>
        </p:nvSpPr>
        <p:spPr bwMode="auto">
          <a:xfrm>
            <a:off x="1393825" y="2444750"/>
            <a:ext cx="10985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8" name="Rectangle 14"/>
          <p:cNvSpPr>
            <a:spLocks noChangeArrowheads="1"/>
          </p:cNvSpPr>
          <p:nvPr/>
        </p:nvSpPr>
        <p:spPr bwMode="auto">
          <a:xfrm>
            <a:off x="2667000" y="2438400"/>
            <a:ext cx="1084263"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dirty="0">
              <a:solidFill>
                <a:srgbClr val="000000"/>
              </a:solidFill>
            </a:endParaRPr>
          </a:p>
        </p:txBody>
      </p:sp>
      <p:sp>
        <p:nvSpPr>
          <p:cNvPr id="9" name="Rectangle 15"/>
          <p:cNvSpPr>
            <a:spLocks noChangeArrowheads="1"/>
          </p:cNvSpPr>
          <p:nvPr/>
        </p:nvSpPr>
        <p:spPr bwMode="auto">
          <a:xfrm>
            <a:off x="3933825" y="2454275"/>
            <a:ext cx="1033463"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0" name="Rectangle 16"/>
          <p:cNvSpPr>
            <a:spLocks noChangeArrowheads="1"/>
          </p:cNvSpPr>
          <p:nvPr/>
        </p:nvSpPr>
        <p:spPr bwMode="auto">
          <a:xfrm>
            <a:off x="914400" y="3352800"/>
            <a:ext cx="88265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dirty="0">
              <a:solidFill>
                <a:srgbClr val="000000"/>
              </a:solidFill>
            </a:endParaRPr>
          </a:p>
        </p:txBody>
      </p:sp>
      <p:sp>
        <p:nvSpPr>
          <p:cNvPr id="11" name="Rectangle 17"/>
          <p:cNvSpPr>
            <a:spLocks noChangeArrowheads="1"/>
          </p:cNvSpPr>
          <p:nvPr/>
        </p:nvSpPr>
        <p:spPr bwMode="auto">
          <a:xfrm>
            <a:off x="1981200" y="3352800"/>
            <a:ext cx="7937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2" name="Rectangle 18"/>
          <p:cNvSpPr>
            <a:spLocks noChangeArrowheads="1"/>
          </p:cNvSpPr>
          <p:nvPr/>
        </p:nvSpPr>
        <p:spPr bwMode="auto">
          <a:xfrm>
            <a:off x="3962400" y="3352800"/>
            <a:ext cx="847725"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3" name="Rectangle 19"/>
          <p:cNvSpPr>
            <a:spLocks noChangeArrowheads="1"/>
          </p:cNvSpPr>
          <p:nvPr/>
        </p:nvSpPr>
        <p:spPr bwMode="auto">
          <a:xfrm>
            <a:off x="3048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4" name="Rectangle 20"/>
          <p:cNvSpPr>
            <a:spLocks noChangeArrowheads="1"/>
          </p:cNvSpPr>
          <p:nvPr/>
        </p:nvSpPr>
        <p:spPr bwMode="auto">
          <a:xfrm>
            <a:off x="11430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5" name="Rectangle 21"/>
          <p:cNvSpPr>
            <a:spLocks noChangeArrowheads="1"/>
          </p:cNvSpPr>
          <p:nvPr/>
        </p:nvSpPr>
        <p:spPr bwMode="auto">
          <a:xfrm>
            <a:off x="1981200" y="4191000"/>
            <a:ext cx="68580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6" name="Rectangle 22"/>
          <p:cNvSpPr>
            <a:spLocks noChangeArrowheads="1"/>
          </p:cNvSpPr>
          <p:nvPr/>
        </p:nvSpPr>
        <p:spPr bwMode="auto">
          <a:xfrm>
            <a:off x="1676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7" name="Rectangle 23"/>
          <p:cNvSpPr>
            <a:spLocks noChangeArrowheads="1"/>
          </p:cNvSpPr>
          <p:nvPr/>
        </p:nvSpPr>
        <p:spPr bwMode="auto">
          <a:xfrm>
            <a:off x="2438400" y="4953000"/>
            <a:ext cx="533400" cy="457200"/>
          </a:xfrm>
          <a:prstGeom prst="rect">
            <a:avLst/>
          </a:prstGeom>
          <a:solidFill>
            <a:srgbClr val="339966"/>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18" name="Rectangle 24"/>
          <p:cNvSpPr>
            <a:spLocks noChangeArrowheads="1"/>
          </p:cNvSpPr>
          <p:nvPr/>
        </p:nvSpPr>
        <p:spPr bwMode="auto">
          <a:xfrm>
            <a:off x="4572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cxnSp>
        <p:nvCxnSpPr>
          <p:cNvPr id="75793" name="AutoShape 25"/>
          <p:cNvCxnSpPr>
            <a:cxnSpLocks noChangeShapeType="1"/>
            <a:stCxn id="6" idx="2"/>
            <a:endCxn id="7" idx="0"/>
          </p:cNvCxnSpPr>
          <p:nvPr/>
        </p:nvCxnSpPr>
        <p:spPr bwMode="auto">
          <a:xfrm flipH="1">
            <a:off x="1943100" y="1981200"/>
            <a:ext cx="1257300" cy="4635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4" name="AutoShape 26"/>
          <p:cNvCxnSpPr>
            <a:cxnSpLocks noChangeShapeType="1"/>
            <a:stCxn id="6" idx="2"/>
            <a:endCxn id="8" idx="0"/>
          </p:cNvCxnSpPr>
          <p:nvPr/>
        </p:nvCxnSpPr>
        <p:spPr bwMode="auto">
          <a:xfrm>
            <a:off x="3200400" y="1981200"/>
            <a:ext cx="9525"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5" name="AutoShape 27"/>
          <p:cNvCxnSpPr>
            <a:cxnSpLocks noChangeShapeType="1"/>
            <a:stCxn id="6" idx="2"/>
            <a:endCxn id="9" idx="0"/>
          </p:cNvCxnSpPr>
          <p:nvPr/>
        </p:nvCxnSpPr>
        <p:spPr bwMode="auto">
          <a:xfrm>
            <a:off x="3200400" y="1981200"/>
            <a:ext cx="1250950" cy="4730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6" name="AutoShape 28"/>
          <p:cNvCxnSpPr>
            <a:cxnSpLocks noChangeShapeType="1"/>
            <a:stCxn id="8" idx="2"/>
            <a:endCxn id="10" idx="0"/>
          </p:cNvCxnSpPr>
          <p:nvPr/>
        </p:nvCxnSpPr>
        <p:spPr bwMode="auto">
          <a:xfrm flipH="1">
            <a:off x="1355725" y="2895600"/>
            <a:ext cx="18542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7" name="AutoShape 29"/>
          <p:cNvCxnSpPr>
            <a:cxnSpLocks noChangeShapeType="1"/>
            <a:stCxn id="8" idx="2"/>
            <a:endCxn id="11" idx="0"/>
          </p:cNvCxnSpPr>
          <p:nvPr/>
        </p:nvCxnSpPr>
        <p:spPr bwMode="auto">
          <a:xfrm flipH="1">
            <a:off x="2378075" y="2895600"/>
            <a:ext cx="83185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8" name="AutoShape 30"/>
          <p:cNvCxnSpPr>
            <a:cxnSpLocks noChangeShapeType="1"/>
            <a:stCxn id="8" idx="2"/>
            <a:endCxn id="12" idx="0"/>
          </p:cNvCxnSpPr>
          <p:nvPr/>
        </p:nvCxnSpPr>
        <p:spPr bwMode="auto">
          <a:xfrm>
            <a:off x="3209925" y="2895600"/>
            <a:ext cx="1176338"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799" name="AutoShape 31"/>
          <p:cNvCxnSpPr>
            <a:cxnSpLocks noChangeShapeType="1"/>
            <a:stCxn id="10" idx="2"/>
            <a:endCxn id="13" idx="0"/>
          </p:cNvCxnSpPr>
          <p:nvPr/>
        </p:nvCxnSpPr>
        <p:spPr bwMode="auto">
          <a:xfrm flipH="1">
            <a:off x="647700" y="3810000"/>
            <a:ext cx="7080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0" name="AutoShape 32"/>
          <p:cNvCxnSpPr>
            <a:cxnSpLocks noChangeShapeType="1"/>
            <a:stCxn id="10" idx="2"/>
            <a:endCxn id="14" idx="0"/>
          </p:cNvCxnSpPr>
          <p:nvPr/>
        </p:nvCxnSpPr>
        <p:spPr bwMode="auto">
          <a:xfrm>
            <a:off x="1355725" y="3810000"/>
            <a:ext cx="13017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1" name="AutoShape 33"/>
          <p:cNvCxnSpPr>
            <a:cxnSpLocks noChangeShapeType="1"/>
            <a:stCxn id="10" idx="2"/>
            <a:endCxn id="15" idx="0"/>
          </p:cNvCxnSpPr>
          <p:nvPr/>
        </p:nvCxnSpPr>
        <p:spPr bwMode="auto">
          <a:xfrm>
            <a:off x="1355725" y="3810000"/>
            <a:ext cx="96837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2" name="AutoShape 34"/>
          <p:cNvCxnSpPr>
            <a:cxnSpLocks noChangeShapeType="1"/>
            <a:stCxn id="15" idx="2"/>
            <a:endCxn id="43" idx="0"/>
          </p:cNvCxnSpPr>
          <p:nvPr/>
        </p:nvCxnSpPr>
        <p:spPr bwMode="auto">
          <a:xfrm>
            <a:off x="2324100" y="4648200"/>
            <a:ext cx="10668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3" name="AutoShape 35"/>
          <p:cNvCxnSpPr>
            <a:cxnSpLocks noChangeShapeType="1"/>
            <a:stCxn id="15" idx="2"/>
            <a:endCxn id="17" idx="0"/>
          </p:cNvCxnSpPr>
          <p:nvPr/>
        </p:nvCxnSpPr>
        <p:spPr bwMode="auto">
          <a:xfrm>
            <a:off x="2324100" y="4648200"/>
            <a:ext cx="3810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04" name="AutoShape 36"/>
          <p:cNvCxnSpPr>
            <a:cxnSpLocks noChangeShapeType="1"/>
            <a:stCxn id="15" idx="2"/>
            <a:endCxn id="16" idx="0"/>
          </p:cNvCxnSpPr>
          <p:nvPr/>
        </p:nvCxnSpPr>
        <p:spPr bwMode="auto">
          <a:xfrm flipH="1">
            <a:off x="1981200" y="4648200"/>
            <a:ext cx="3429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1" name="Text Box 37"/>
          <p:cNvSpPr txBox="1">
            <a:spLocks noChangeArrowheads="1"/>
          </p:cNvSpPr>
          <p:nvPr/>
        </p:nvSpPr>
        <p:spPr bwMode="auto">
          <a:xfrm>
            <a:off x="5927725" y="2474913"/>
            <a:ext cx="2987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endParaRPr lang="en-US" sz="2000">
              <a:solidFill>
                <a:srgbClr val="000000"/>
              </a:solidFill>
            </a:endParaRPr>
          </a:p>
        </p:txBody>
      </p:sp>
      <p:sp>
        <p:nvSpPr>
          <p:cNvPr id="32" name="Text Box 40"/>
          <p:cNvSpPr txBox="1">
            <a:spLocks noChangeArrowheads="1"/>
          </p:cNvSpPr>
          <p:nvPr/>
        </p:nvSpPr>
        <p:spPr bwMode="auto">
          <a:xfrm>
            <a:off x="6597650" y="4267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endParaRPr lang="en-US" sz="2000">
              <a:solidFill>
                <a:srgbClr val="000000"/>
              </a:solidFill>
            </a:endParaRPr>
          </a:p>
        </p:txBody>
      </p:sp>
      <p:sp>
        <p:nvSpPr>
          <p:cNvPr id="33" name="Text Box 41"/>
          <p:cNvSpPr txBox="1">
            <a:spLocks noChangeArrowheads="1"/>
          </p:cNvSpPr>
          <p:nvPr/>
        </p:nvSpPr>
        <p:spPr bwMode="auto">
          <a:xfrm>
            <a:off x="7162800" y="5029200"/>
            <a:ext cx="1835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2000">
                <a:solidFill>
                  <a:srgbClr val="000000"/>
                </a:solidFill>
              </a:rPr>
              <a:t>File Data Blocks</a:t>
            </a:r>
          </a:p>
        </p:txBody>
      </p:sp>
      <p:sp>
        <p:nvSpPr>
          <p:cNvPr id="34" name="AutoShape 42"/>
          <p:cNvSpPr>
            <a:spLocks/>
          </p:cNvSpPr>
          <p:nvPr/>
        </p:nvSpPr>
        <p:spPr bwMode="auto">
          <a:xfrm>
            <a:off x="6477000" y="2438400"/>
            <a:ext cx="354013" cy="2209800"/>
          </a:xfrm>
          <a:prstGeom prst="rightBrace">
            <a:avLst>
              <a:gd name="adj1" fmla="val 52018"/>
              <a:gd name="adj2"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a:defRPr/>
            </a:pPr>
            <a:endParaRPr lang="en-US" sz="2000">
              <a:solidFill>
                <a:srgbClr val="000000"/>
              </a:solidFill>
            </a:endParaRPr>
          </a:p>
        </p:txBody>
      </p:sp>
      <p:sp>
        <p:nvSpPr>
          <p:cNvPr id="35" name="Rectangle 43"/>
          <p:cNvSpPr>
            <a:spLocks noChangeArrowheads="1"/>
          </p:cNvSpPr>
          <p:nvPr/>
        </p:nvSpPr>
        <p:spPr bwMode="auto">
          <a:xfrm>
            <a:off x="2971800" y="3352800"/>
            <a:ext cx="79375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cxnSp>
        <p:nvCxnSpPr>
          <p:cNvPr id="75810" name="AutoShape 44"/>
          <p:cNvCxnSpPr>
            <a:cxnSpLocks noChangeShapeType="1"/>
            <a:stCxn id="8" idx="2"/>
            <a:endCxn id="35" idx="0"/>
          </p:cNvCxnSpPr>
          <p:nvPr/>
        </p:nvCxnSpPr>
        <p:spPr bwMode="auto">
          <a:xfrm>
            <a:off x="3209925" y="2895600"/>
            <a:ext cx="15875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7" name="Rectangle 45"/>
          <p:cNvSpPr>
            <a:spLocks noChangeArrowheads="1"/>
          </p:cNvSpPr>
          <p:nvPr/>
        </p:nvSpPr>
        <p:spPr bwMode="auto">
          <a:xfrm>
            <a:off x="4953000" y="3352800"/>
            <a:ext cx="847725"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38" name="Rectangle 46"/>
          <p:cNvSpPr>
            <a:spLocks noChangeArrowheads="1"/>
          </p:cNvSpPr>
          <p:nvPr/>
        </p:nvSpPr>
        <p:spPr bwMode="auto">
          <a:xfrm>
            <a:off x="53340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39" name="Rectangle 47"/>
          <p:cNvSpPr>
            <a:spLocks noChangeArrowheads="1"/>
          </p:cNvSpPr>
          <p:nvPr/>
        </p:nvSpPr>
        <p:spPr bwMode="auto">
          <a:xfrm>
            <a:off x="44958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0" name="Rectangle 48"/>
          <p:cNvSpPr>
            <a:spLocks noChangeArrowheads="1"/>
          </p:cNvSpPr>
          <p:nvPr/>
        </p:nvSpPr>
        <p:spPr bwMode="auto">
          <a:xfrm>
            <a:off x="36576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1" name="Rectangle 49"/>
          <p:cNvSpPr>
            <a:spLocks noChangeArrowheads="1"/>
          </p:cNvSpPr>
          <p:nvPr/>
        </p:nvSpPr>
        <p:spPr bwMode="auto">
          <a:xfrm>
            <a:off x="2819400" y="4191000"/>
            <a:ext cx="6858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2" name="Rectangle 50"/>
          <p:cNvSpPr>
            <a:spLocks noChangeArrowheads="1"/>
          </p:cNvSpPr>
          <p:nvPr/>
        </p:nvSpPr>
        <p:spPr bwMode="auto">
          <a:xfrm>
            <a:off x="914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3" name="Rectangle 51"/>
          <p:cNvSpPr>
            <a:spLocks noChangeArrowheads="1"/>
          </p:cNvSpPr>
          <p:nvPr/>
        </p:nvSpPr>
        <p:spPr bwMode="auto">
          <a:xfrm>
            <a:off x="3124200" y="4953000"/>
            <a:ext cx="5334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4" name="Rectangle 52"/>
          <p:cNvSpPr>
            <a:spLocks noChangeArrowheads="1"/>
          </p:cNvSpPr>
          <p:nvPr/>
        </p:nvSpPr>
        <p:spPr bwMode="auto">
          <a:xfrm>
            <a:off x="3810000" y="4953000"/>
            <a:ext cx="5334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5" name="Rectangle 53"/>
          <p:cNvSpPr>
            <a:spLocks noChangeArrowheads="1"/>
          </p:cNvSpPr>
          <p:nvPr/>
        </p:nvSpPr>
        <p:spPr bwMode="auto">
          <a:xfrm>
            <a:off x="5334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6" name="Rectangle 54"/>
          <p:cNvSpPr>
            <a:spLocks noChangeArrowheads="1"/>
          </p:cNvSpPr>
          <p:nvPr/>
        </p:nvSpPr>
        <p:spPr bwMode="auto">
          <a:xfrm>
            <a:off x="60960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7" name="Rectangle 55"/>
          <p:cNvSpPr>
            <a:spLocks noChangeArrowheads="1"/>
          </p:cNvSpPr>
          <p:nvPr/>
        </p:nvSpPr>
        <p:spPr bwMode="auto">
          <a:xfrm>
            <a:off x="152400" y="4953000"/>
            <a:ext cx="609600" cy="457200"/>
          </a:xfrm>
          <a:prstGeom prst="rect">
            <a:avLst/>
          </a:prstGeom>
          <a:solidFill>
            <a:srgbClr val="CCFFFF"/>
          </a:solidFill>
          <a:ln w="9525">
            <a:solidFill>
              <a:schemeClr val="tx1"/>
            </a:solidFill>
            <a:miter lim="800000"/>
            <a:headEnd/>
            <a:tailEnd/>
          </a:ln>
        </p:spPr>
        <p:txBody>
          <a:bodyPr wrap="none" anchor="ctr"/>
          <a:lstStyle/>
          <a:p>
            <a:pPr defTabSz="914400">
              <a:defRPr/>
            </a:pPr>
            <a:endParaRPr lang="en-US" sz="2000">
              <a:solidFill>
                <a:srgbClr val="000000"/>
              </a:solidFill>
            </a:endParaRPr>
          </a:p>
        </p:txBody>
      </p:sp>
      <p:sp>
        <p:nvSpPr>
          <p:cNvPr id="48" name="Text Box 56"/>
          <p:cNvSpPr txBox="1">
            <a:spLocks noChangeArrowheads="1"/>
          </p:cNvSpPr>
          <p:nvPr/>
        </p:nvSpPr>
        <p:spPr bwMode="auto">
          <a:xfrm>
            <a:off x="7359650" y="3352800"/>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2000" dirty="0">
                <a:solidFill>
                  <a:srgbClr val="000000"/>
                </a:solidFill>
              </a:rPr>
              <a:t>Metadata</a:t>
            </a:r>
          </a:p>
        </p:txBody>
      </p:sp>
      <p:cxnSp>
        <p:nvCxnSpPr>
          <p:cNvPr id="75823" name="AutoShape 57"/>
          <p:cNvCxnSpPr>
            <a:cxnSpLocks noChangeShapeType="1"/>
            <a:stCxn id="13" idx="2"/>
            <a:endCxn id="47" idx="0"/>
          </p:cNvCxnSpPr>
          <p:nvPr/>
        </p:nvCxnSpPr>
        <p:spPr bwMode="auto">
          <a:xfrm flipH="1">
            <a:off x="457200" y="4648200"/>
            <a:ext cx="1905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4" name="AutoShape 58"/>
          <p:cNvCxnSpPr>
            <a:cxnSpLocks noChangeShapeType="1"/>
            <a:stCxn id="14" idx="2"/>
            <a:endCxn id="42" idx="0"/>
          </p:cNvCxnSpPr>
          <p:nvPr/>
        </p:nvCxnSpPr>
        <p:spPr bwMode="auto">
          <a:xfrm flipH="1">
            <a:off x="1219200" y="4648200"/>
            <a:ext cx="2667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5" name="AutoShape 59"/>
          <p:cNvCxnSpPr>
            <a:cxnSpLocks noChangeShapeType="1"/>
            <a:stCxn id="41" idx="2"/>
            <a:endCxn id="44" idx="0"/>
          </p:cNvCxnSpPr>
          <p:nvPr/>
        </p:nvCxnSpPr>
        <p:spPr bwMode="auto">
          <a:xfrm>
            <a:off x="3162300" y="4648200"/>
            <a:ext cx="9144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6" name="AutoShape 60"/>
          <p:cNvCxnSpPr>
            <a:cxnSpLocks noChangeShapeType="1"/>
            <a:stCxn id="38" idx="2"/>
            <a:endCxn id="18" idx="0"/>
          </p:cNvCxnSpPr>
          <p:nvPr/>
        </p:nvCxnSpPr>
        <p:spPr bwMode="auto">
          <a:xfrm flipH="1">
            <a:off x="4876800" y="4648200"/>
            <a:ext cx="8001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7" name="AutoShape 61"/>
          <p:cNvCxnSpPr>
            <a:cxnSpLocks noChangeShapeType="1"/>
            <a:stCxn id="38" idx="2"/>
            <a:endCxn id="45" idx="0"/>
          </p:cNvCxnSpPr>
          <p:nvPr/>
        </p:nvCxnSpPr>
        <p:spPr bwMode="auto">
          <a:xfrm flipH="1">
            <a:off x="5638800" y="4648200"/>
            <a:ext cx="381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8" name="AutoShape 62"/>
          <p:cNvCxnSpPr>
            <a:cxnSpLocks noChangeShapeType="1"/>
            <a:stCxn id="38" idx="2"/>
            <a:endCxn id="46" idx="0"/>
          </p:cNvCxnSpPr>
          <p:nvPr/>
        </p:nvCxnSpPr>
        <p:spPr bwMode="auto">
          <a:xfrm>
            <a:off x="5676900" y="4648200"/>
            <a:ext cx="723900" cy="304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29" name="AutoShape 63"/>
          <p:cNvCxnSpPr>
            <a:cxnSpLocks noChangeShapeType="1"/>
            <a:stCxn id="12" idx="2"/>
            <a:endCxn id="38" idx="0"/>
          </p:cNvCxnSpPr>
          <p:nvPr/>
        </p:nvCxnSpPr>
        <p:spPr bwMode="auto">
          <a:xfrm>
            <a:off x="4386263" y="3810000"/>
            <a:ext cx="1290637"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0" name="AutoShape 64"/>
          <p:cNvCxnSpPr>
            <a:cxnSpLocks noChangeShapeType="1"/>
            <a:stCxn id="12" idx="2"/>
            <a:endCxn id="39" idx="0"/>
          </p:cNvCxnSpPr>
          <p:nvPr/>
        </p:nvCxnSpPr>
        <p:spPr bwMode="auto">
          <a:xfrm>
            <a:off x="4386263" y="3810000"/>
            <a:ext cx="452437"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1" name="AutoShape 65"/>
          <p:cNvCxnSpPr>
            <a:cxnSpLocks noChangeShapeType="1"/>
            <a:stCxn id="11" idx="2"/>
            <a:endCxn id="40" idx="0"/>
          </p:cNvCxnSpPr>
          <p:nvPr/>
        </p:nvCxnSpPr>
        <p:spPr bwMode="auto">
          <a:xfrm>
            <a:off x="2378075" y="3810000"/>
            <a:ext cx="16224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5832" name="AutoShape 66"/>
          <p:cNvCxnSpPr>
            <a:cxnSpLocks noChangeShapeType="1"/>
            <a:stCxn id="11" idx="2"/>
            <a:endCxn id="41" idx="0"/>
          </p:cNvCxnSpPr>
          <p:nvPr/>
        </p:nvCxnSpPr>
        <p:spPr bwMode="auto">
          <a:xfrm>
            <a:off x="2378075" y="3810000"/>
            <a:ext cx="784225"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892879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latin typeface="+mn-lt"/>
                <a:ea typeface="ＭＳ Ｐゴシック" charset="0"/>
                <a:cs typeface="ＭＳ Ｐゴシック" charset="0"/>
              </a:rPr>
              <a:t>Another Look</a:t>
            </a:r>
          </a:p>
        </p:txBody>
      </p:sp>
      <p:pic>
        <p:nvPicPr>
          <p:cNvPr id="788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2296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6"/>
          <p:cNvSpPr txBox="1">
            <a:spLocks noChangeArrowheads="1"/>
          </p:cNvSpPr>
          <p:nvPr/>
        </p:nvSpPr>
        <p:spPr bwMode="auto">
          <a:xfrm>
            <a:off x="38100" y="4114800"/>
            <a:ext cx="24920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1800" dirty="0" smtClean="0">
                <a:solidFill>
                  <a:srgbClr val="000000"/>
                </a:solidFill>
              </a:rPr>
              <a:t>Suppose I modify blocks A and B.</a:t>
            </a:r>
            <a:endParaRPr lang="en-US" sz="1800" dirty="0">
              <a:solidFill>
                <a:srgbClr val="000000"/>
              </a:solidFill>
            </a:endParaRPr>
          </a:p>
        </p:txBody>
      </p:sp>
      <p:sp>
        <p:nvSpPr>
          <p:cNvPr id="5" name="Text Box 56"/>
          <p:cNvSpPr txBox="1">
            <a:spLocks noChangeArrowheads="1"/>
          </p:cNvSpPr>
          <p:nvPr/>
        </p:nvSpPr>
        <p:spPr bwMode="auto">
          <a:xfrm>
            <a:off x="6934200" y="3200400"/>
            <a:ext cx="2286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pPr defTabSz="914400" eaLnBrk="1" hangingPunct="1">
              <a:defRPr/>
            </a:pPr>
            <a:r>
              <a:rPr lang="en-US" sz="1800" dirty="0" smtClean="0">
                <a:solidFill>
                  <a:srgbClr val="000000"/>
                </a:solidFill>
              </a:rPr>
              <a:t>Write new copies of A and B and every piece of metadata on the path back to the root. </a:t>
            </a:r>
            <a:endParaRPr lang="en-US" sz="1800" dirty="0">
              <a:solidFill>
                <a:srgbClr val="000000"/>
              </a:solidFill>
            </a:endParaRPr>
          </a:p>
        </p:txBody>
      </p:sp>
    </p:spTree>
    <p:extLst>
      <p:ext uri="{BB962C8B-B14F-4D97-AF65-F5344CB8AC3E}">
        <p14:creationId xmlns:p14="http://schemas.microsoft.com/office/powerpoint/2010/main" val="1871516134"/>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system performance</a:t>
            </a:r>
            <a:endParaRPr lang="en-US" dirty="0"/>
          </a:p>
        </p:txBody>
      </p:sp>
      <p:sp>
        <p:nvSpPr>
          <p:cNvPr id="4" name="Content Placeholder 3"/>
          <p:cNvSpPr>
            <a:spLocks noGrp="1"/>
          </p:cNvSpPr>
          <p:nvPr>
            <p:ph idx="1"/>
          </p:nvPr>
        </p:nvSpPr>
        <p:spPr>
          <a:xfrm>
            <a:off x="457200" y="1295400"/>
            <a:ext cx="8226425" cy="4111625"/>
          </a:xfrm>
        </p:spPr>
        <p:txBody>
          <a:bodyPr/>
          <a:lstStyle/>
          <a:p>
            <a:pPr marL="0" indent="0" eaLnBrk="1" hangingPunct="1">
              <a:buNone/>
            </a:pPr>
            <a:endParaRPr lang="en-US" sz="2000" dirty="0" smtClean="0"/>
          </a:p>
          <a:p>
            <a:pPr eaLnBrk="1" hangingPunct="1"/>
            <a:r>
              <a:rPr lang="en-US" b="1" dirty="0" smtClean="0"/>
              <a:t>How </a:t>
            </a:r>
            <a:r>
              <a:rPr lang="en-US" b="1" dirty="0"/>
              <a:t>to get </a:t>
            </a:r>
            <a:r>
              <a:rPr lang="en-US" b="1" dirty="0" smtClean="0"/>
              <a:t>good storage performance?</a:t>
            </a:r>
          </a:p>
          <a:p>
            <a:pPr lvl="1" eaLnBrk="1" hangingPunct="1"/>
            <a:r>
              <a:rPr lang="en-US" dirty="0" smtClean="0"/>
              <a:t>Build better disks: new technology, SSD hybrids.</a:t>
            </a:r>
          </a:p>
          <a:p>
            <a:pPr lvl="1" eaLnBrk="1" hangingPunct="1"/>
            <a:r>
              <a:rPr lang="en-US" dirty="0" smtClean="0"/>
              <a:t>Gang disks together into arrays (RAID logical devices).</a:t>
            </a:r>
          </a:p>
          <a:p>
            <a:pPr lvl="1" eaLnBrk="1" hangingPunct="1"/>
            <a:r>
              <a:rPr lang="en-US" dirty="0" smtClean="0"/>
              <a:t>Smart disk head scheduling</a:t>
            </a:r>
            <a:r>
              <a:rPr lang="en-US" dirty="0"/>
              <a:t> </a:t>
            </a:r>
            <a:r>
              <a:rPr lang="en-US" dirty="0" smtClean="0"/>
              <a:t>(when there is a pool of pending requests to choose from).</a:t>
            </a:r>
          </a:p>
          <a:p>
            <a:pPr lvl="1" eaLnBrk="1" hangingPunct="1"/>
            <a:r>
              <a:rPr lang="en-US" dirty="0" smtClean="0"/>
              <a:t>Smarter caching: better victim selection policies</a:t>
            </a:r>
          </a:p>
          <a:p>
            <a:pPr lvl="1" eaLnBrk="1" hangingPunct="1"/>
            <a:r>
              <a:rPr lang="en-US" dirty="0" smtClean="0"/>
              <a:t>Asynchronous I/O: prefetching, read ahead, “write behind”</a:t>
            </a:r>
          </a:p>
          <a:p>
            <a:pPr lvl="1" eaLnBrk="1" hangingPunct="1"/>
            <a:r>
              <a:rPr lang="en-US" dirty="0"/>
              <a:t>Location, location, </a:t>
            </a:r>
            <a:r>
              <a:rPr lang="en-US" dirty="0" smtClean="0"/>
              <a:t>location: smart block placement</a:t>
            </a:r>
          </a:p>
          <a:p>
            <a:pPr eaLnBrk="1" hangingPunct="1"/>
            <a:r>
              <a:rPr lang="en-US" b="1" dirty="0" smtClean="0"/>
              <a:t>It’s a big part of the technology of storage systems.</a:t>
            </a:r>
            <a:endParaRPr lang="en-US" b="1" dirty="0"/>
          </a:p>
          <a:p>
            <a:endParaRPr lang="en-US" dirty="0"/>
          </a:p>
        </p:txBody>
      </p:sp>
      <p:sp>
        <p:nvSpPr>
          <p:cNvPr id="3" name="Rectangle 2"/>
          <p:cNvSpPr/>
          <p:nvPr/>
        </p:nvSpPr>
        <p:spPr>
          <a:xfrm>
            <a:off x="2286000" y="1905506"/>
            <a:ext cx="4572000" cy="830997"/>
          </a:xfrm>
          <a:prstGeom prst="rect">
            <a:avLst/>
          </a:prstGeom>
        </p:spPr>
        <p:txBody>
          <a:bodyPr>
            <a:spAutoFit/>
          </a:bodyPr>
          <a:lstStyle/>
          <a:p>
            <a:endParaRPr lang="en-US" dirty="0">
              <a:solidFill>
                <a:srgbClr val="37305A"/>
              </a:solidFill>
            </a:endParaRPr>
          </a:p>
          <a:p>
            <a:endParaRPr lang="en-US" dirty="0">
              <a:solidFill>
                <a:srgbClr val="37305A"/>
              </a:solidFill>
            </a:endParaRPr>
          </a:p>
        </p:txBody>
      </p:sp>
      <p:grpSp>
        <p:nvGrpSpPr>
          <p:cNvPr id="5" name="Group 72"/>
          <p:cNvGrpSpPr>
            <a:grpSpLocks/>
          </p:cNvGrpSpPr>
          <p:nvPr/>
        </p:nvGrpSpPr>
        <p:grpSpPr bwMode="auto">
          <a:xfrm>
            <a:off x="3209925" y="5680075"/>
            <a:ext cx="1895475" cy="949325"/>
            <a:chOff x="883" y="1284"/>
            <a:chExt cx="1184" cy="592"/>
          </a:xfrm>
        </p:grpSpPr>
        <p:sp useBgFill="1">
          <p:nvSpPr>
            <p:cNvPr id="6" name="Oval 73"/>
            <p:cNvSpPr>
              <a:spLocks noChangeArrowheads="1"/>
            </p:cNvSpPr>
            <p:nvPr/>
          </p:nvSpPr>
          <p:spPr bwMode="auto">
            <a:xfrm>
              <a:off x="1284" y="1636"/>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7" name="Oval 74"/>
            <p:cNvSpPr>
              <a:spLocks noChangeArrowheads="1"/>
            </p:cNvSpPr>
            <p:nvPr/>
          </p:nvSpPr>
          <p:spPr bwMode="auto">
            <a:xfrm>
              <a:off x="1403" y="1669"/>
              <a:ext cx="503"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useBgFill="1">
          <p:nvSpPr>
            <p:cNvPr id="8" name="Oval 75"/>
            <p:cNvSpPr>
              <a:spLocks noChangeArrowheads="1"/>
            </p:cNvSpPr>
            <p:nvPr/>
          </p:nvSpPr>
          <p:spPr bwMode="auto">
            <a:xfrm>
              <a:off x="1284" y="1492"/>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9" name="Oval 76"/>
            <p:cNvSpPr>
              <a:spLocks noChangeArrowheads="1"/>
            </p:cNvSpPr>
            <p:nvPr/>
          </p:nvSpPr>
          <p:spPr bwMode="auto">
            <a:xfrm>
              <a:off x="1267" y="1380"/>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useBgFill="1">
          <p:nvSpPr>
            <p:cNvPr id="10" name="Oval 77"/>
            <p:cNvSpPr>
              <a:spLocks noChangeArrowheads="1"/>
            </p:cNvSpPr>
            <p:nvPr/>
          </p:nvSpPr>
          <p:spPr bwMode="auto">
            <a:xfrm>
              <a:off x="1267" y="1284"/>
              <a:ext cx="783" cy="240"/>
            </a:xfrm>
            <a:prstGeom prst="ellipse">
              <a:avLst/>
            </a:prstGeom>
            <a:ln w="25400">
              <a:solidFill>
                <a:srgbClr val="000000"/>
              </a:solidFill>
              <a:round/>
              <a:headEnd/>
              <a:tailEnd/>
            </a:ln>
          </p:spPr>
          <p:txBody>
            <a:bodyPr wrap="none" anchor="ctr"/>
            <a:lstStyle/>
            <a:p>
              <a:pPr defTabSz="914400"/>
              <a:endParaRPr lang="en-US" sz="1800">
                <a:solidFill>
                  <a:srgbClr val="000000"/>
                </a:solidFill>
              </a:endParaRPr>
            </a:p>
          </p:txBody>
        </p:sp>
        <p:sp>
          <p:nvSpPr>
            <p:cNvPr id="11" name="Line 78"/>
            <p:cNvSpPr>
              <a:spLocks noChangeShapeType="1"/>
            </p:cNvSpPr>
            <p:nvPr/>
          </p:nvSpPr>
          <p:spPr bwMode="auto">
            <a:xfrm>
              <a:off x="1643" y="1388"/>
              <a:ext cx="164" cy="127"/>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2" name="Line 79"/>
            <p:cNvSpPr>
              <a:spLocks noChangeShapeType="1"/>
            </p:cNvSpPr>
            <p:nvPr/>
          </p:nvSpPr>
          <p:spPr bwMode="auto">
            <a:xfrm>
              <a:off x="1627" y="1372"/>
              <a:ext cx="387" cy="64"/>
            </a:xfrm>
            <a:prstGeom prst="line">
              <a:avLst/>
            </a:prstGeom>
            <a:noFill/>
            <a:ln w="12700">
              <a:solidFill>
                <a:srgbClr val="618FFD"/>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3" name="Oval 80"/>
            <p:cNvSpPr>
              <a:spLocks noChangeArrowheads="1"/>
            </p:cNvSpPr>
            <p:nvPr/>
          </p:nvSpPr>
          <p:spPr bwMode="auto">
            <a:xfrm>
              <a:off x="1406" y="1335"/>
              <a:ext cx="505" cy="137"/>
            </a:xfrm>
            <a:prstGeom prst="ellipse">
              <a:avLst/>
            </a:prstGeom>
            <a:noFill/>
            <a:ln w="12700">
              <a:solidFill>
                <a:srgbClr val="FC012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a:endParaRPr lang="en-US" sz="1800">
                <a:solidFill>
                  <a:srgbClr val="000000"/>
                </a:solidFill>
              </a:endParaRPr>
            </a:p>
          </p:txBody>
        </p:sp>
        <p:sp>
          <p:nvSpPr>
            <p:cNvPr id="14" name="Line 81"/>
            <p:cNvSpPr>
              <a:spLocks noChangeShapeType="1"/>
            </p:cNvSpPr>
            <p:nvPr/>
          </p:nvSpPr>
          <p:spPr bwMode="auto">
            <a:xfrm>
              <a:off x="1411" y="1403"/>
              <a:ext cx="0" cy="33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5" name="Line 82"/>
            <p:cNvSpPr>
              <a:spLocks noChangeShapeType="1"/>
            </p:cNvSpPr>
            <p:nvPr/>
          </p:nvSpPr>
          <p:spPr bwMode="auto">
            <a:xfrm>
              <a:off x="1915" y="1396"/>
              <a:ext cx="0" cy="359"/>
            </a:xfrm>
            <a:prstGeom prst="line">
              <a:avLst/>
            </a:prstGeom>
            <a:noFill/>
            <a:ln w="12700">
              <a:solidFill>
                <a:srgbClr val="FC0128"/>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6" name="Line 83"/>
            <p:cNvSpPr>
              <a:spLocks noChangeShapeType="1"/>
            </p:cNvSpPr>
            <p:nvPr/>
          </p:nvSpPr>
          <p:spPr bwMode="auto">
            <a:xfrm>
              <a:off x="1140" y="1357"/>
              <a:ext cx="0" cy="415"/>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7" name="Line 84"/>
            <p:cNvSpPr>
              <a:spLocks noChangeShapeType="1"/>
            </p:cNvSpPr>
            <p:nvPr/>
          </p:nvSpPr>
          <p:spPr bwMode="auto">
            <a:xfrm>
              <a:off x="1123" y="1357"/>
              <a:ext cx="263"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8" name="Line 85"/>
            <p:cNvSpPr>
              <a:spLocks noChangeShapeType="1"/>
            </p:cNvSpPr>
            <p:nvPr/>
          </p:nvSpPr>
          <p:spPr bwMode="auto">
            <a:xfrm>
              <a:off x="1140" y="1532"/>
              <a:ext cx="199"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19" name="Line 86"/>
            <p:cNvSpPr>
              <a:spLocks noChangeShapeType="1"/>
            </p:cNvSpPr>
            <p:nvPr/>
          </p:nvSpPr>
          <p:spPr bwMode="auto">
            <a:xfrm>
              <a:off x="1140" y="1653"/>
              <a:ext cx="240"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20" name="Line 87"/>
            <p:cNvSpPr>
              <a:spLocks noChangeShapeType="1"/>
            </p:cNvSpPr>
            <p:nvPr/>
          </p:nvSpPr>
          <p:spPr bwMode="auto">
            <a:xfrm>
              <a:off x="1140" y="1788"/>
              <a:ext cx="24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sp>
          <p:nvSpPr>
            <p:cNvPr id="21" name="Line 88"/>
            <p:cNvSpPr>
              <a:spLocks noChangeShapeType="1"/>
            </p:cNvSpPr>
            <p:nvPr/>
          </p:nvSpPr>
          <p:spPr bwMode="auto">
            <a:xfrm flipH="1">
              <a:off x="883" y="1597"/>
              <a:ext cx="257" cy="0"/>
            </a:xfrm>
            <a:prstGeom prst="line">
              <a:avLst/>
            </a:prstGeom>
            <a:noFill/>
            <a:ln w="25400">
              <a:solidFill>
                <a:srgbClr val="00AE00"/>
              </a:solidFill>
              <a:round/>
              <a:headEnd type="none" w="sm" len="sm"/>
              <a:tailEnd type="none" w="sm" len="sm"/>
            </a:ln>
          </p:spPr>
          <p:txBody>
            <a:bodyPr wrap="none" anchor="ctr"/>
            <a:lstStyle/>
            <a:p>
              <a:pPr defTabSz="914400" fontAlgn="auto">
                <a:spcBef>
                  <a:spcPts val="0"/>
                </a:spcBef>
                <a:spcAft>
                  <a:spcPts val="0"/>
                </a:spcAft>
                <a:defRPr/>
              </a:pPr>
              <a:endParaRPr lang="en-US" sz="1800" kern="0">
                <a:solidFill>
                  <a:sysClr val="windowText" lastClr="000000"/>
                </a:solidFill>
                <a:ea typeface="ＭＳ Ｐゴシック" charset="-128"/>
                <a:cs typeface="ＭＳ Ｐゴシック" charset="-128"/>
              </a:endParaRPr>
            </a:p>
          </p:txBody>
        </p:sp>
      </p:grpSp>
    </p:spTree>
    <p:extLst>
      <p:ext uri="{BB962C8B-B14F-4D97-AF65-F5344CB8AC3E}">
        <p14:creationId xmlns:p14="http://schemas.microsoft.com/office/powerpoint/2010/main" val="25941499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block storage abstraction</a:t>
            </a:r>
            <a:endParaRPr lang="en-US" dirty="0"/>
          </a:p>
        </p:txBody>
      </p:sp>
      <p:sp>
        <p:nvSpPr>
          <p:cNvPr id="4" name="Content Placeholder 3"/>
          <p:cNvSpPr>
            <a:spLocks noGrp="1"/>
          </p:cNvSpPr>
          <p:nvPr>
            <p:ph idx="1"/>
          </p:nvPr>
        </p:nvSpPr>
        <p:spPr/>
        <p:txBody>
          <a:bodyPr/>
          <a:lstStyle/>
          <a:p>
            <a:pPr eaLnBrk="1" hangingPunct="1"/>
            <a:r>
              <a:rPr lang="en-US" sz="2000" dirty="0" smtClean="0"/>
              <a:t>Read/write </a:t>
            </a:r>
            <a:r>
              <a:rPr lang="en-US" sz="2000" b="1" dirty="0" smtClean="0"/>
              <a:t>blocks</a:t>
            </a:r>
            <a:r>
              <a:rPr lang="en-US" sz="2000" dirty="0" smtClean="0"/>
              <a:t> of size </a:t>
            </a:r>
            <a:r>
              <a:rPr lang="en-US" sz="2000" b="1" dirty="0" smtClean="0"/>
              <a:t>b</a:t>
            </a:r>
            <a:r>
              <a:rPr lang="en-US" sz="2000" dirty="0"/>
              <a:t> </a:t>
            </a:r>
            <a:r>
              <a:rPr lang="en-US" sz="2000" dirty="0" smtClean="0"/>
              <a:t>on a </a:t>
            </a:r>
            <a:r>
              <a:rPr lang="en-US" sz="2000" b="1" dirty="0" smtClean="0"/>
              <a:t>logical</a:t>
            </a:r>
            <a:r>
              <a:rPr lang="en-US" sz="2000" dirty="0" smtClean="0"/>
              <a:t> storage device (“disk”).</a:t>
            </a:r>
          </a:p>
          <a:p>
            <a:pPr eaLnBrk="1" hangingPunct="1"/>
            <a:r>
              <a:rPr lang="en-US" sz="2000" dirty="0"/>
              <a:t>A </a:t>
            </a:r>
            <a:r>
              <a:rPr lang="en-US" sz="2000" dirty="0" smtClean="0"/>
              <a:t>disk is </a:t>
            </a:r>
            <a:r>
              <a:rPr lang="en-US" sz="2000" dirty="0"/>
              <a:t>a numbered array of these basic blocks. </a:t>
            </a:r>
            <a:r>
              <a:rPr lang="en-US" sz="2000" dirty="0" smtClean="0"/>
              <a:t>  Each block is named by a unique number (</a:t>
            </a:r>
            <a:r>
              <a:rPr lang="en-US" sz="2000" dirty="0"/>
              <a:t>e.g., logical </a:t>
            </a:r>
            <a:r>
              <a:rPr lang="en-US" sz="2000" dirty="0" err="1"/>
              <a:t>BlockID</a:t>
            </a:r>
            <a:r>
              <a:rPr lang="en-US" sz="2000" dirty="0" smtClean="0"/>
              <a:t>).</a:t>
            </a:r>
          </a:p>
          <a:p>
            <a:pPr eaLnBrk="1" hangingPunct="1"/>
            <a:r>
              <a:rPr lang="en-US" sz="2000" dirty="0" smtClean="0"/>
              <a:t>CPU (typically executing kernel code) forms </a:t>
            </a:r>
            <a:r>
              <a:rPr lang="en-US" sz="2000" b="1" dirty="0" smtClean="0">
                <a:solidFill>
                  <a:srgbClr val="651222"/>
                </a:solidFill>
              </a:rPr>
              <a:t>buffer</a:t>
            </a:r>
            <a:r>
              <a:rPr lang="en-US" sz="2000" dirty="0" smtClean="0">
                <a:solidFill>
                  <a:srgbClr val="651222"/>
                </a:solidFill>
              </a:rPr>
              <a:t> </a:t>
            </a:r>
            <a:r>
              <a:rPr lang="en-US" sz="2000" dirty="0" smtClean="0"/>
              <a:t>in memory and issues read or write command to device queue/driver.</a:t>
            </a:r>
          </a:p>
          <a:p>
            <a:pPr eaLnBrk="1" hangingPunct="1"/>
            <a:r>
              <a:rPr lang="en-US" sz="2000" dirty="0" smtClean="0"/>
              <a:t>Device </a:t>
            </a:r>
            <a:r>
              <a:rPr lang="en-US" sz="2000" b="1" dirty="0" smtClean="0"/>
              <a:t>DMAs</a:t>
            </a:r>
            <a:r>
              <a:rPr lang="en-US" sz="2000" dirty="0" smtClean="0"/>
              <a:t> data to/from memory buffer, then interrupts the CPU to signal completion of each request.</a:t>
            </a:r>
          </a:p>
          <a:p>
            <a:pPr eaLnBrk="1" hangingPunct="1"/>
            <a:r>
              <a:rPr lang="en-US" sz="2000" dirty="0" smtClean="0"/>
              <a:t>Device I/O is </a:t>
            </a:r>
            <a:r>
              <a:rPr lang="en-US" sz="2000" b="1" dirty="0" smtClean="0">
                <a:solidFill>
                  <a:srgbClr val="651222"/>
                </a:solidFill>
              </a:rPr>
              <a:t>asynchronous</a:t>
            </a:r>
            <a:r>
              <a:rPr lang="en-US" sz="2000" dirty="0" smtClean="0"/>
              <a:t>: the CPU is free to do something else while I/O in progress.</a:t>
            </a:r>
          </a:p>
          <a:p>
            <a:pPr eaLnBrk="1" hangingPunct="1"/>
            <a:r>
              <a:rPr lang="en-US" sz="2000" dirty="0" smtClean="0"/>
              <a:t>Transfer size </a:t>
            </a:r>
            <a:r>
              <a:rPr lang="en-US" sz="2000" b="1" dirty="0" smtClean="0"/>
              <a:t>b</a:t>
            </a:r>
            <a:r>
              <a:rPr lang="en-US" sz="2000" dirty="0" smtClean="0"/>
              <a:t> may vary, but is always a multiple of some basic block size (e.g., </a:t>
            </a:r>
            <a:r>
              <a:rPr lang="en-US" sz="2000" b="1" dirty="0" smtClean="0"/>
              <a:t>sector</a:t>
            </a:r>
            <a:r>
              <a:rPr lang="en-US" sz="2000" dirty="0" smtClean="0"/>
              <a:t> size), which is a property of the device, and is always a power of 2.</a:t>
            </a:r>
          </a:p>
          <a:p>
            <a:pPr eaLnBrk="1" hangingPunct="1"/>
            <a:r>
              <a:rPr lang="en-US" sz="2000" dirty="0" smtClean="0"/>
              <a:t>Storage blocks containing data/metadata are cached in memory buffers while in active use: called </a:t>
            </a:r>
            <a:r>
              <a:rPr lang="en-US" sz="2000" b="1" dirty="0" smtClean="0">
                <a:solidFill>
                  <a:schemeClr val="accent2"/>
                </a:solidFill>
              </a:rPr>
              <a:t>buffer cache</a:t>
            </a:r>
            <a:r>
              <a:rPr lang="en-US" sz="2000" dirty="0" smtClean="0"/>
              <a:t> or </a:t>
            </a:r>
            <a:r>
              <a:rPr lang="en-US" sz="2000" b="1" dirty="0" smtClean="0">
                <a:solidFill>
                  <a:srgbClr val="651222"/>
                </a:solidFill>
              </a:rPr>
              <a:t>block cache</a:t>
            </a:r>
            <a:r>
              <a:rPr lang="en-US" sz="2000" dirty="0" smtClean="0"/>
              <a:t>.</a:t>
            </a:r>
          </a:p>
          <a:p>
            <a:pPr marL="0" indent="0" eaLnBrk="1" hangingPunct="1">
              <a:buNone/>
            </a:pPr>
            <a:endParaRPr lang="en-US" sz="2000" dirty="0" smtClean="0"/>
          </a:p>
        </p:txBody>
      </p:sp>
      <p:sp>
        <p:nvSpPr>
          <p:cNvPr id="3" name="Rectangle 2"/>
          <p:cNvSpPr/>
          <p:nvPr/>
        </p:nvSpPr>
        <p:spPr>
          <a:xfrm>
            <a:off x="2286000" y="1905506"/>
            <a:ext cx="4572000" cy="830997"/>
          </a:xfrm>
          <a:prstGeom prst="rect">
            <a:avLst/>
          </a:prstGeom>
        </p:spPr>
        <p:txBody>
          <a:bodyPr>
            <a:spAutoFit/>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120209964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Building better file systems</a:t>
            </a:r>
            <a:endParaRPr lang="en-US" dirty="0"/>
          </a:p>
        </p:txBody>
      </p:sp>
      <p:sp>
        <p:nvSpPr>
          <p:cNvPr id="76803" name="Rectangle 3"/>
          <p:cNvSpPr>
            <a:spLocks noGrp="1" noChangeArrowheads="1"/>
          </p:cNvSpPr>
          <p:nvPr>
            <p:ph type="body" idx="1"/>
          </p:nvPr>
        </p:nvSpPr>
        <p:spPr>
          <a:xfrm>
            <a:off x="457200" y="1600200"/>
            <a:ext cx="8226425" cy="5029200"/>
          </a:xfrm>
        </p:spPr>
        <p:txBody>
          <a:bodyPr/>
          <a:lstStyle/>
          <a:p>
            <a:r>
              <a:rPr lang="en-US" sz="2000" b="0" dirty="0" smtClean="0"/>
              <a:t>The 1990s was a period of experimentation with new strategies for high-performance file system design.</a:t>
            </a:r>
          </a:p>
          <a:p>
            <a:r>
              <a:rPr lang="en-US" sz="2000" b="0" dirty="0" smtClean="0"/>
              <a:t>The new file systems generally used the FFS </a:t>
            </a:r>
            <a:r>
              <a:rPr lang="en-US" sz="2000" dirty="0" smtClean="0"/>
              <a:t>mechanisms</a:t>
            </a:r>
            <a:r>
              <a:rPr lang="en-US" sz="2000" b="0" dirty="0" smtClean="0"/>
              <a:t> and data structures, but changed the </a:t>
            </a:r>
            <a:r>
              <a:rPr lang="en-US" sz="2000" dirty="0" smtClean="0"/>
              <a:t>policies</a:t>
            </a:r>
            <a:r>
              <a:rPr lang="en-US" sz="2000" b="0" dirty="0" smtClean="0"/>
              <a:t> for </a:t>
            </a:r>
            <a:r>
              <a:rPr lang="en-US" sz="2000" dirty="0" smtClean="0">
                <a:solidFill>
                  <a:srgbClr val="800000"/>
                </a:solidFill>
              </a:rPr>
              <a:t>block allocation</a:t>
            </a:r>
            <a:r>
              <a:rPr lang="en-US" sz="2000" b="0" dirty="0" smtClean="0"/>
              <a:t>.</a:t>
            </a:r>
          </a:p>
          <a:p>
            <a:pPr lvl="1"/>
            <a:r>
              <a:rPr lang="en-US" sz="1800" dirty="0" smtClean="0"/>
              <a:t>Block allocation policy</a:t>
            </a:r>
            <a:r>
              <a:rPr lang="en-US" sz="1800" b="0" dirty="0" smtClean="0"/>
              <a:t>: where to place new data (or modified old data) on the storage volume?   Which block number to choose?</a:t>
            </a:r>
          </a:p>
          <a:p>
            <a:pPr lvl="1"/>
            <a:r>
              <a:rPr lang="en-US" sz="1800" b="0" i="1" dirty="0" smtClean="0"/>
              <a:t>“File system design is 99% block allocation.”  </a:t>
            </a:r>
            <a:r>
              <a:rPr lang="en-US" sz="1800" b="0" dirty="0" smtClean="0"/>
              <a:t>- Larry </a:t>
            </a:r>
            <a:r>
              <a:rPr lang="en-US" sz="1800" b="0" dirty="0" err="1" smtClean="0"/>
              <a:t>McVoy</a:t>
            </a:r>
            <a:endParaRPr lang="en-US" sz="1800" b="0" dirty="0"/>
          </a:p>
          <a:p>
            <a:pPr lvl="1"/>
            <a:r>
              <a:rPr lang="en-US" sz="1800" dirty="0" smtClean="0"/>
              <a:t>Example</a:t>
            </a:r>
            <a:r>
              <a:rPr lang="en-US" sz="1800" b="0" dirty="0" smtClean="0"/>
              <a:t>: Group large-file data into big contiguous chunks called </a:t>
            </a:r>
            <a:r>
              <a:rPr lang="en-US" sz="1800" dirty="0" smtClean="0">
                <a:solidFill>
                  <a:srgbClr val="800000"/>
                </a:solidFill>
              </a:rPr>
              <a:t>clusters</a:t>
            </a:r>
            <a:r>
              <a:rPr lang="en-US" sz="1800" b="0" dirty="0" smtClean="0">
                <a:solidFill>
                  <a:srgbClr val="800000"/>
                </a:solidFill>
              </a:rPr>
              <a:t> </a:t>
            </a:r>
            <a:r>
              <a:rPr lang="en-US" sz="1800" b="0" dirty="0" smtClean="0"/>
              <a:t>or </a:t>
            </a:r>
            <a:r>
              <a:rPr lang="en-US" sz="1800" dirty="0" smtClean="0">
                <a:solidFill>
                  <a:srgbClr val="800000"/>
                </a:solidFill>
              </a:rPr>
              <a:t>extents</a:t>
            </a:r>
            <a:r>
              <a:rPr lang="en-US" sz="1800" b="0" dirty="0" smtClean="0"/>
              <a:t> that can be read or written as a unit (larger </a:t>
            </a:r>
            <a:r>
              <a:rPr lang="en-US" sz="1800" dirty="0" smtClean="0"/>
              <a:t>b</a:t>
            </a:r>
            <a:r>
              <a:rPr lang="en-US" sz="1800" b="0" dirty="0" smtClean="0"/>
              <a:t>). </a:t>
            </a:r>
            <a:r>
              <a:rPr lang="en-US" sz="1800" b="0" dirty="0"/>
              <a:t>[McVoy91] </a:t>
            </a:r>
            <a:r>
              <a:rPr lang="en-US" sz="1800" b="0" dirty="0" smtClean="0"/>
              <a:t>and [Smith</a:t>
            </a:r>
            <a:r>
              <a:rPr lang="en-US" sz="1800" b="0" dirty="0"/>
              <a:t>/Seltzer96</a:t>
            </a:r>
            <a:r>
              <a:rPr lang="en-US" sz="1800" b="0" dirty="0" smtClean="0"/>
              <a:t>]</a:t>
            </a:r>
          </a:p>
          <a:p>
            <a:pPr lvl="1"/>
            <a:r>
              <a:rPr lang="en-US" sz="1800" dirty="0" smtClean="0"/>
              <a:t>Example</a:t>
            </a:r>
            <a:r>
              <a:rPr lang="en-US" sz="1800" b="0" dirty="0" smtClean="0"/>
              <a:t>: Write modified data and metadata wherever convenient to minimize seeking: e.g., “</a:t>
            </a:r>
            <a:r>
              <a:rPr lang="en-US" sz="1800" dirty="0">
                <a:solidFill>
                  <a:srgbClr val="800000"/>
                </a:solidFill>
              </a:rPr>
              <a:t>l</a:t>
            </a:r>
            <a:r>
              <a:rPr lang="en-US" sz="1800" dirty="0" smtClean="0">
                <a:solidFill>
                  <a:srgbClr val="800000"/>
                </a:solidFill>
              </a:rPr>
              <a:t>og-structured</a:t>
            </a:r>
            <a:r>
              <a:rPr lang="en-US" sz="1800" b="0" dirty="0" smtClean="0"/>
              <a:t>” file systems (LFS) [Rosenblum91] and </a:t>
            </a:r>
            <a:r>
              <a:rPr lang="en-US" sz="1800" b="0" dirty="0" err="1" smtClean="0"/>
              <a:t>NetApp’s</a:t>
            </a:r>
            <a:r>
              <a:rPr lang="en-US" sz="1800" b="0" dirty="0" smtClean="0"/>
              <a:t> WAFL [Hitz95].  </a:t>
            </a:r>
            <a:r>
              <a:rPr lang="en-US" sz="1800" dirty="0" smtClean="0"/>
              <a:t>Note</a:t>
            </a:r>
            <a:r>
              <a:rPr lang="en-US" sz="1800" b="0" dirty="0" smtClean="0"/>
              <a:t>: requires a level of indirection so the FS can write each version of an </a:t>
            </a:r>
            <a:r>
              <a:rPr lang="en-US" sz="1800" b="0" dirty="0" err="1" smtClean="0"/>
              <a:t>inode</a:t>
            </a:r>
            <a:r>
              <a:rPr lang="en-US" sz="1800" b="0" dirty="0" smtClean="0"/>
              <a:t> to a different location on the disk.  (</a:t>
            </a:r>
            <a:r>
              <a:rPr lang="en-US" sz="1800" b="0" dirty="0"/>
              <a:t>S</a:t>
            </a:r>
            <a:r>
              <a:rPr lang="en-US" sz="1800" b="0" dirty="0" smtClean="0"/>
              <a:t>ee WAFL’s </a:t>
            </a:r>
            <a:r>
              <a:rPr lang="en-US" sz="1800" dirty="0" err="1" smtClean="0"/>
              <a:t>inode</a:t>
            </a:r>
            <a:r>
              <a:rPr lang="en-US" sz="1800" dirty="0" smtClean="0"/>
              <a:t> file.</a:t>
            </a:r>
            <a:r>
              <a:rPr lang="en-US" sz="1800" b="0" dirty="0" smtClean="0"/>
              <a:t>)</a:t>
            </a:r>
          </a:p>
        </p:txBody>
      </p:sp>
      <p:sp>
        <p:nvSpPr>
          <p:cNvPr id="2" name="TextBox 1"/>
          <p:cNvSpPr txBox="1"/>
          <p:nvPr/>
        </p:nvSpPr>
        <p:spPr>
          <a:xfrm>
            <a:off x="-596900" y="1308100"/>
            <a:ext cx="184666" cy="461665"/>
          </a:xfrm>
          <a:prstGeom prst="rect">
            <a:avLst/>
          </a:prstGeom>
          <a:noFill/>
        </p:spPr>
        <p:txBody>
          <a:bodyPr wrap="none" rtlCol="0">
            <a:spAutoFit/>
          </a:bodyPr>
          <a:lstStyle/>
          <a:p>
            <a:endParaRPr lang="en-US" dirty="0">
              <a:solidFill>
                <a:prstClr val="white"/>
              </a:solidFill>
            </a:endParaRPr>
          </a:p>
        </p:txBody>
      </p:sp>
    </p:spTree>
    <p:extLst>
      <p:ext uri="{BB962C8B-B14F-4D97-AF65-F5344CB8AC3E}">
        <p14:creationId xmlns:p14="http://schemas.microsoft.com/office/powerpoint/2010/main" val="187147863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atin typeface="Arial" charset="0"/>
                <a:ea typeface="ＭＳ Ｐゴシック" charset="0"/>
                <a:cs typeface="Arial" charset="0"/>
              </a:rPr>
              <a:t>WAFL and the disk system</a:t>
            </a:r>
          </a:p>
        </p:txBody>
      </p:sp>
      <p:sp>
        <p:nvSpPr>
          <p:cNvPr id="80898" name="Content Placeholder 2"/>
          <p:cNvSpPr>
            <a:spLocks noGrp="1"/>
          </p:cNvSpPr>
          <p:nvPr>
            <p:ph idx="1"/>
          </p:nvPr>
        </p:nvSpPr>
        <p:spPr/>
        <p:txBody>
          <a:bodyPr/>
          <a:lstStyle/>
          <a:p>
            <a:r>
              <a:rPr lang="en-US" dirty="0">
                <a:latin typeface="Arial" charset="0"/>
                <a:ea typeface="ＭＳ Ｐゴシック" charset="0"/>
                <a:cs typeface="Arial" charset="0"/>
              </a:rPr>
              <a:t>WAFL generates a continuous stream of large-chunk contiguous writes to the disk system.</a:t>
            </a:r>
          </a:p>
          <a:p>
            <a:pPr lvl="1"/>
            <a:r>
              <a:rPr lang="en-US" dirty="0">
                <a:latin typeface="Arial" charset="0"/>
                <a:ea typeface="ＭＳ Ｐゴシック" charset="0"/>
                <a:cs typeface="Arial" charset="0"/>
              </a:rPr>
              <a:t>WAFL does not overwrite the old copy of a modified structure: it can write a new copy anywhere.  So it gathers them together.</a:t>
            </a:r>
          </a:p>
          <a:p>
            <a:r>
              <a:rPr lang="en-US" dirty="0">
                <a:latin typeface="Arial" charset="0"/>
                <a:ea typeface="ＭＳ Ｐゴシック" charset="0"/>
                <a:cs typeface="Arial" charset="0"/>
              </a:rPr>
              <a:t>Large writes minimize seek overhead and deliver the full bandwidth of the disk.</a:t>
            </a:r>
          </a:p>
          <a:p>
            <a:r>
              <a:rPr lang="en-US" dirty="0">
                <a:latin typeface="Arial" charset="0"/>
                <a:ea typeface="ＭＳ Ｐゴシック" charset="0"/>
                <a:cs typeface="Arial" charset="0"/>
              </a:rPr>
              <a:t>WAFL gets excellent performance by/when using many disks in tandem (“</a:t>
            </a:r>
            <a:r>
              <a:rPr lang="en-US" altLang="ja-JP" b="1" dirty="0">
                <a:latin typeface="Arial" charset="0"/>
                <a:ea typeface="ＭＳ Ｐゴシック" charset="0"/>
                <a:cs typeface="Arial" charset="0"/>
              </a:rPr>
              <a:t>RAID</a:t>
            </a:r>
            <a:r>
              <a:rPr lang="en-US" dirty="0">
                <a:latin typeface="Arial" charset="0"/>
                <a:ea typeface="ＭＳ Ｐゴシック" charset="0"/>
                <a:cs typeface="Arial" charset="0"/>
              </a:rPr>
              <a:t>”</a:t>
            </a:r>
            <a:r>
              <a:rPr lang="en-US" altLang="ja-JP" dirty="0">
                <a:latin typeface="Arial" charset="0"/>
                <a:ea typeface="ＭＳ Ｐゴシック" charset="0"/>
                <a:cs typeface="Arial" charset="0"/>
              </a:rPr>
              <a:t>)…</a:t>
            </a:r>
          </a:p>
          <a:p>
            <a:r>
              <a:rPr lang="en-US" dirty="0">
                <a:latin typeface="Arial" charset="0"/>
                <a:ea typeface="ＭＳ Ｐゴシック" charset="0"/>
                <a:cs typeface="Arial" charset="0"/>
              </a:rPr>
              <a:t>…and writing the chunks in interleaved fashion across the disks (“</a:t>
            </a:r>
            <a:r>
              <a:rPr lang="en-US" altLang="ja-JP" b="1" dirty="0">
                <a:latin typeface="Arial" charset="0"/>
                <a:ea typeface="ＭＳ Ｐゴシック" charset="0"/>
                <a:cs typeface="Arial" charset="0"/>
              </a:rPr>
              <a:t>striping</a:t>
            </a:r>
            <a:r>
              <a:rPr lang="en-US" dirty="0">
                <a:latin typeface="Arial" charset="0"/>
                <a:ea typeface="ＭＳ Ｐゴシック" charset="0"/>
                <a:cs typeface="Arial" charset="0"/>
              </a:rPr>
              <a:t>”</a:t>
            </a:r>
            <a:r>
              <a:rPr lang="en-US" altLang="ja-JP" dirty="0">
                <a:latin typeface="Arial" charset="0"/>
                <a:ea typeface="ＭＳ Ｐゴシック" charset="0"/>
                <a:cs typeface="Arial" charset="0"/>
              </a:rPr>
              <a:t>).</a:t>
            </a:r>
          </a:p>
          <a:p>
            <a:r>
              <a:rPr lang="en-US" dirty="0">
                <a:latin typeface="Arial" charset="0"/>
                <a:ea typeface="ＭＳ Ｐゴシック" charset="0"/>
                <a:cs typeface="Arial" charset="0"/>
              </a:rPr>
              <a:t>Old copies of the data and metadata survive on the disk and are accessible through point-in-time “</a:t>
            </a:r>
            <a:r>
              <a:rPr lang="en-US" altLang="ja-JP" b="1" dirty="0">
                <a:latin typeface="Arial" charset="0"/>
                <a:ea typeface="ＭＳ Ｐゴシック" charset="0"/>
                <a:cs typeface="Arial" charset="0"/>
              </a:rPr>
              <a:t>snapshots</a:t>
            </a:r>
            <a:r>
              <a:rPr lang="en-US" dirty="0">
                <a:latin typeface="Arial" charset="0"/>
                <a:ea typeface="ＭＳ Ｐゴシック" charset="0"/>
                <a:cs typeface="Arial" charset="0"/>
              </a:rPr>
              <a:t>”</a:t>
            </a:r>
            <a:r>
              <a:rPr lang="en-US" altLang="ja-JP" dirty="0">
                <a:latin typeface="Arial" charset="0"/>
                <a:ea typeface="ＭＳ Ｐゴシック" charset="0"/>
                <a:cs typeface="Arial" charset="0"/>
              </a:rPr>
              <a:t>.</a:t>
            </a:r>
          </a:p>
          <a:p>
            <a:endParaRPr lang="en-US" dirty="0">
              <a:latin typeface="Arial" charset="0"/>
              <a:ea typeface="ＭＳ Ｐゴシック" charset="0"/>
              <a:cs typeface="Arial" charset="0"/>
            </a:endParaRPr>
          </a:p>
          <a:p>
            <a:endParaRPr lang="en-US" dirty="0">
              <a:latin typeface="Arial" charset="0"/>
              <a:ea typeface="ＭＳ Ｐゴシック" charset="0"/>
              <a:cs typeface="Arial" charset="0"/>
            </a:endParaRPr>
          </a:p>
        </p:txBody>
      </p:sp>
    </p:spTree>
    <p:extLst>
      <p:ext uri="{BB962C8B-B14F-4D97-AF65-F5344CB8AC3E}">
        <p14:creationId xmlns:p14="http://schemas.microsoft.com/office/powerpoint/2010/main" val="299019596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placement and layout</a:t>
            </a:r>
            <a:endParaRPr lang="en-US" dirty="0"/>
          </a:p>
        </p:txBody>
      </p:sp>
      <p:sp>
        <p:nvSpPr>
          <p:cNvPr id="4" name="Content Placeholder 3"/>
          <p:cNvSpPr>
            <a:spLocks noGrp="1"/>
          </p:cNvSpPr>
          <p:nvPr>
            <p:ph idx="1"/>
          </p:nvPr>
        </p:nvSpPr>
        <p:spPr>
          <a:xfrm>
            <a:off x="457200" y="1295400"/>
            <a:ext cx="8226425" cy="4111625"/>
          </a:xfrm>
        </p:spPr>
        <p:txBody>
          <a:bodyPr/>
          <a:lstStyle/>
          <a:p>
            <a:pPr marL="0" indent="0" eaLnBrk="1" hangingPunct="1">
              <a:buNone/>
            </a:pPr>
            <a:endParaRPr lang="en-US" sz="2000" dirty="0" smtClean="0"/>
          </a:p>
          <a:p>
            <a:r>
              <a:rPr lang="en-US" dirty="0" smtClean="0"/>
              <a:t>One key </a:t>
            </a:r>
            <a:r>
              <a:rPr lang="en-US" dirty="0"/>
              <a:t>assumption: </a:t>
            </a:r>
            <a:r>
              <a:rPr lang="en-US" b="1" dirty="0"/>
              <a:t>“</a:t>
            </a:r>
            <a:r>
              <a:rPr lang="en-US" b="1" dirty="0" smtClean="0"/>
              <a:t>seeks waste time</a:t>
            </a:r>
            <a:r>
              <a:rPr lang="en-US" b="1" dirty="0"/>
              <a:t>”</a:t>
            </a:r>
            <a:r>
              <a:rPr lang="en-US" dirty="0"/>
              <a:t>.</a:t>
            </a:r>
          </a:p>
          <a:p>
            <a:pPr lvl="1"/>
            <a:r>
              <a:rPr lang="en-US" dirty="0"/>
              <a:t>Blocks whose addresses (logical block numbers) are close together are cheaper to access together.</a:t>
            </a:r>
          </a:p>
          <a:p>
            <a:pPr lvl="1"/>
            <a:r>
              <a:rPr lang="en-US" dirty="0"/>
              <a:t>“</a:t>
            </a:r>
            <a:r>
              <a:rPr lang="en-US" dirty="0" err="1"/>
              <a:t>Sequentialize</a:t>
            </a:r>
            <a:r>
              <a:rPr lang="en-US" dirty="0"/>
              <a:t>!”</a:t>
            </a:r>
          </a:p>
          <a:p>
            <a:pPr eaLnBrk="1" hangingPunct="1"/>
            <a:r>
              <a:rPr lang="en-US" dirty="0" smtClean="0"/>
              <a:t>Location, location, location:</a:t>
            </a:r>
          </a:p>
          <a:p>
            <a:pPr lvl="1" eaLnBrk="1" hangingPunct="1"/>
            <a:r>
              <a:rPr lang="en-US" dirty="0"/>
              <a:t>P</a:t>
            </a:r>
            <a:r>
              <a:rPr lang="en-US" dirty="0" smtClean="0"/>
              <a:t>lace data on disk carefully to keep related items close together (smart block allocation).</a:t>
            </a:r>
          </a:p>
          <a:p>
            <a:pPr lvl="1" eaLnBrk="1" hangingPunct="1"/>
            <a:r>
              <a:rPr lang="en-US" dirty="0" smtClean="0"/>
              <a:t>Use larger </a:t>
            </a:r>
            <a:r>
              <a:rPr lang="en-US" dirty="0">
                <a:solidFill>
                  <a:srgbClr val="660066"/>
                </a:solidFill>
              </a:rPr>
              <a:t>b</a:t>
            </a:r>
            <a:r>
              <a:rPr lang="en-US" dirty="0"/>
              <a:t> (larger blocks, clustering, extents, etc.</a:t>
            </a:r>
            <a:r>
              <a:rPr lang="en-US" dirty="0" smtClean="0"/>
              <a:t>)</a:t>
            </a:r>
          </a:p>
          <a:p>
            <a:pPr lvl="1" eaLnBrk="1" hangingPunct="1"/>
            <a:r>
              <a:rPr lang="en-US" dirty="0" smtClean="0"/>
              <a:t>Smaller </a:t>
            </a:r>
            <a:r>
              <a:rPr lang="en-US" dirty="0">
                <a:solidFill>
                  <a:srgbClr val="660066"/>
                </a:solidFill>
              </a:rPr>
              <a:t>s </a:t>
            </a:r>
            <a:r>
              <a:rPr lang="en-US" dirty="0"/>
              <a:t>(placement / ordering, sequential access, logging, etc.</a:t>
            </a:r>
            <a:r>
              <a:rPr lang="en-US" dirty="0" smtClean="0"/>
              <a:t>)</a:t>
            </a:r>
          </a:p>
          <a:p>
            <a:endParaRPr lang="en-US" dirty="0"/>
          </a:p>
        </p:txBody>
      </p:sp>
      <p:sp>
        <p:nvSpPr>
          <p:cNvPr id="3" name="Rectangle 2"/>
          <p:cNvSpPr/>
          <p:nvPr/>
        </p:nvSpPr>
        <p:spPr>
          <a:xfrm>
            <a:off x="2286000" y="1905506"/>
            <a:ext cx="4572000" cy="830997"/>
          </a:xfrm>
          <a:prstGeom prst="rect">
            <a:avLst/>
          </a:prstGeom>
        </p:spPr>
        <p:txBody>
          <a:bodyPr>
            <a:spAutoFit/>
          </a:bodyPr>
          <a:lstStyle/>
          <a:p>
            <a:endParaRPr lang="en-US" dirty="0">
              <a:solidFill>
                <a:srgbClr val="37305A"/>
              </a:solidFill>
            </a:endParaRPr>
          </a:p>
          <a:p>
            <a:endParaRPr lang="en-US" dirty="0">
              <a:solidFill>
                <a:srgbClr val="37305A"/>
              </a:solidFill>
            </a:endParaRPr>
          </a:p>
        </p:txBody>
      </p:sp>
    </p:spTree>
    <p:extLst>
      <p:ext uri="{BB962C8B-B14F-4D97-AF65-F5344CB8AC3E}">
        <p14:creationId xmlns:p14="http://schemas.microsoft.com/office/powerpoint/2010/main" val="639199037"/>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time</a:t>
            </a:r>
            <a:endParaRPr lang="en-US" dirty="0"/>
          </a:p>
        </p:txBody>
      </p:sp>
      <p:sp>
        <p:nvSpPr>
          <p:cNvPr id="5" name="Content Placeholder 4"/>
          <p:cNvSpPr>
            <a:spLocks noGrp="1"/>
          </p:cNvSpPr>
          <p:nvPr>
            <p:ph idx="1"/>
          </p:nvPr>
        </p:nvSpPr>
        <p:spPr>
          <a:xfrm>
            <a:off x="152400" y="1984375"/>
            <a:ext cx="8226425" cy="4111625"/>
          </a:xfrm>
        </p:spPr>
        <p:txBody>
          <a:bodyPr/>
          <a:lstStyle/>
          <a:p>
            <a:pPr lvl="1"/>
            <a:r>
              <a:rPr lang="en-US" dirty="0" smtClean="0"/>
              <a:t>5-15 </a:t>
            </a:r>
            <a:r>
              <a:rPr lang="en-US" dirty="0" err="1" smtClean="0"/>
              <a:t>ms</a:t>
            </a:r>
            <a:r>
              <a:rPr lang="en-US" dirty="0" smtClean="0"/>
              <a:t> on average for access to random location</a:t>
            </a:r>
          </a:p>
          <a:p>
            <a:pPr lvl="1"/>
            <a:r>
              <a:rPr lang="en-US" dirty="0" smtClean="0"/>
              <a:t>Includes </a:t>
            </a:r>
            <a:r>
              <a:rPr lang="en-US" b="1" dirty="0" smtClean="0">
                <a:solidFill>
                  <a:srgbClr val="800000"/>
                </a:solidFill>
              </a:rPr>
              <a:t>seek time</a:t>
            </a:r>
            <a:r>
              <a:rPr lang="en-US" dirty="0" smtClean="0"/>
              <a:t> to move head to desired track</a:t>
            </a:r>
          </a:p>
          <a:p>
            <a:pPr lvl="2"/>
            <a:r>
              <a:rPr lang="en-US" dirty="0" smtClean="0"/>
              <a:t>Roughly linear with radial distance</a:t>
            </a:r>
          </a:p>
          <a:p>
            <a:pPr lvl="1"/>
            <a:r>
              <a:rPr lang="en-US" dirty="0" smtClean="0"/>
              <a:t>Includes </a:t>
            </a:r>
            <a:r>
              <a:rPr lang="en-US" b="1" dirty="0" smtClean="0">
                <a:solidFill>
                  <a:srgbClr val="800000"/>
                </a:solidFill>
              </a:rPr>
              <a:t>rotational delay</a:t>
            </a:r>
            <a:endParaRPr lang="en-US" dirty="0"/>
          </a:p>
          <a:p>
            <a:pPr lvl="2"/>
            <a:r>
              <a:rPr lang="en-US" dirty="0" smtClean="0"/>
              <a:t>Time for sector to rotate under head</a:t>
            </a:r>
          </a:p>
          <a:p>
            <a:pPr lvl="1"/>
            <a:r>
              <a:rPr lang="en-US" dirty="0" smtClean="0"/>
              <a:t>These times depend on drive model:</a:t>
            </a:r>
          </a:p>
          <a:p>
            <a:pPr lvl="2"/>
            <a:r>
              <a:rPr lang="en-US" sz="2000" dirty="0" smtClean="0">
                <a:solidFill>
                  <a:srgbClr val="800000"/>
                </a:solidFill>
              </a:rPr>
              <a:t>platter width</a:t>
            </a:r>
            <a:r>
              <a:rPr lang="en-US" sz="2000" dirty="0" smtClean="0"/>
              <a:t> (e.g., 2.5 in vs. 3.5 in)</a:t>
            </a:r>
          </a:p>
          <a:p>
            <a:pPr lvl="2"/>
            <a:r>
              <a:rPr lang="en-US" sz="2000" dirty="0" smtClean="0">
                <a:solidFill>
                  <a:srgbClr val="800000"/>
                </a:solidFill>
              </a:rPr>
              <a:t>rotation rate</a:t>
            </a:r>
            <a:r>
              <a:rPr lang="en-US" sz="2000" dirty="0" smtClean="0"/>
              <a:t> (5400 RPM vs. 15K RPM).</a:t>
            </a:r>
          </a:p>
          <a:p>
            <a:pPr lvl="2"/>
            <a:r>
              <a:rPr lang="en-US" sz="2000" dirty="0"/>
              <a:t>Enterprise drives use more/smaller platters spinning faster</a:t>
            </a:r>
            <a:r>
              <a:rPr lang="en-US" sz="2000" dirty="0" smtClean="0"/>
              <a:t>.</a:t>
            </a:r>
          </a:p>
          <a:p>
            <a:pPr lvl="1"/>
            <a:r>
              <a:rPr lang="en-US" dirty="0" smtClean="0"/>
              <a:t>These properties are mechanical and improve slowly as technology advances over time.</a:t>
            </a:r>
          </a:p>
        </p:txBody>
      </p:sp>
      <p:sp useBgFill="1">
        <p:nvSpPr>
          <p:cNvPr id="43" name="Oval 3"/>
          <p:cNvSpPr>
            <a:spLocks noChangeArrowheads="1"/>
          </p:cNvSpPr>
          <p:nvPr/>
        </p:nvSpPr>
        <p:spPr bwMode="auto">
          <a:xfrm>
            <a:off x="6527800" y="4051300"/>
            <a:ext cx="1244600" cy="381000"/>
          </a:xfrm>
          <a:prstGeom prst="ellipse">
            <a:avLst/>
          </a:prstGeom>
          <a:ln w="254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44" name="Oval 4"/>
          <p:cNvSpPr>
            <a:spLocks noChangeArrowheads="1"/>
          </p:cNvSpPr>
          <p:nvPr/>
        </p:nvSpPr>
        <p:spPr bwMode="auto">
          <a:xfrm>
            <a:off x="6737350" y="4105275"/>
            <a:ext cx="800100" cy="215900"/>
          </a:xfrm>
          <a:prstGeom prst="ellipse">
            <a:avLst/>
          </a:prstGeom>
          <a:noFill/>
          <a:ln w="127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smtClean="0">
              <a:solidFill>
                <a:srgbClr val="000000"/>
              </a:solidFill>
            </a:endParaRPr>
          </a:p>
        </p:txBody>
      </p:sp>
      <p:sp useBgFill="1">
        <p:nvSpPr>
          <p:cNvPr id="45" name="Oval 5"/>
          <p:cNvSpPr>
            <a:spLocks noChangeArrowheads="1"/>
          </p:cNvSpPr>
          <p:nvPr/>
        </p:nvSpPr>
        <p:spPr bwMode="auto">
          <a:xfrm>
            <a:off x="6527800" y="3822700"/>
            <a:ext cx="1244600" cy="381000"/>
          </a:xfrm>
          <a:prstGeom prst="ellipse">
            <a:avLst/>
          </a:prstGeom>
          <a:ln w="254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useBgFill="1">
        <p:nvSpPr>
          <p:cNvPr id="46" name="Oval 6"/>
          <p:cNvSpPr>
            <a:spLocks noChangeArrowheads="1"/>
          </p:cNvSpPr>
          <p:nvPr/>
        </p:nvSpPr>
        <p:spPr bwMode="auto">
          <a:xfrm>
            <a:off x="6502400" y="3644900"/>
            <a:ext cx="1244600" cy="381000"/>
          </a:xfrm>
          <a:prstGeom prst="ellipse">
            <a:avLst/>
          </a:prstGeom>
          <a:ln w="254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useBgFill="1">
        <p:nvSpPr>
          <p:cNvPr id="47" name="Oval 7"/>
          <p:cNvSpPr>
            <a:spLocks noChangeArrowheads="1"/>
          </p:cNvSpPr>
          <p:nvPr/>
        </p:nvSpPr>
        <p:spPr bwMode="auto">
          <a:xfrm>
            <a:off x="6502400" y="3492500"/>
            <a:ext cx="1244600" cy="381000"/>
          </a:xfrm>
          <a:prstGeom prst="ellipse">
            <a:avLst/>
          </a:prstGeom>
          <a:ln w="254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48" name="Line 8"/>
          <p:cNvSpPr>
            <a:spLocks noChangeShapeType="1"/>
          </p:cNvSpPr>
          <p:nvPr/>
        </p:nvSpPr>
        <p:spPr bwMode="auto">
          <a:xfrm>
            <a:off x="7099300" y="3657600"/>
            <a:ext cx="254000" cy="203200"/>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49" name="Line 9"/>
          <p:cNvSpPr>
            <a:spLocks noChangeShapeType="1"/>
          </p:cNvSpPr>
          <p:nvPr/>
        </p:nvSpPr>
        <p:spPr bwMode="auto">
          <a:xfrm>
            <a:off x="7073900" y="3632200"/>
            <a:ext cx="609600" cy="101600"/>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0" name="Oval 10"/>
          <p:cNvSpPr>
            <a:spLocks noChangeArrowheads="1"/>
          </p:cNvSpPr>
          <p:nvPr/>
        </p:nvSpPr>
        <p:spPr bwMode="auto">
          <a:xfrm>
            <a:off x="6724650" y="3575050"/>
            <a:ext cx="800100" cy="215900"/>
          </a:xfrm>
          <a:prstGeom prst="ellipse">
            <a:avLst/>
          </a:prstGeom>
          <a:noFill/>
          <a:ln w="12700">
            <a:solidFill>
              <a:srgbClr val="00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51" name="Line 11"/>
          <p:cNvSpPr>
            <a:spLocks noChangeShapeType="1"/>
          </p:cNvSpPr>
          <p:nvPr/>
        </p:nvSpPr>
        <p:spPr bwMode="auto">
          <a:xfrm flipV="1">
            <a:off x="7378700" y="3060700"/>
            <a:ext cx="304800" cy="7112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2" name="Rectangle 12"/>
          <p:cNvSpPr>
            <a:spLocks noChangeArrowheads="1"/>
          </p:cNvSpPr>
          <p:nvPr/>
        </p:nvSpPr>
        <p:spPr bwMode="auto">
          <a:xfrm>
            <a:off x="7696200" y="2895600"/>
            <a:ext cx="838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smtClean="0">
                <a:solidFill>
                  <a:srgbClr val="009999"/>
                </a:solidFill>
              </a:rPr>
              <a:t>Sector</a:t>
            </a:r>
          </a:p>
        </p:txBody>
      </p:sp>
      <p:sp>
        <p:nvSpPr>
          <p:cNvPr id="53" name="Line 13"/>
          <p:cNvSpPr>
            <a:spLocks noChangeShapeType="1"/>
          </p:cNvSpPr>
          <p:nvPr/>
        </p:nvSpPr>
        <p:spPr bwMode="auto">
          <a:xfrm flipH="1" flipV="1">
            <a:off x="6799263" y="3130550"/>
            <a:ext cx="160337" cy="42545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4" name="Rectangle 14"/>
          <p:cNvSpPr>
            <a:spLocks noChangeArrowheads="1"/>
          </p:cNvSpPr>
          <p:nvPr/>
        </p:nvSpPr>
        <p:spPr bwMode="auto">
          <a:xfrm>
            <a:off x="6323013" y="2895600"/>
            <a:ext cx="7366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smtClean="0">
                <a:solidFill>
                  <a:srgbClr val="009999"/>
                </a:solidFill>
              </a:rPr>
              <a:t>Track</a:t>
            </a:r>
          </a:p>
        </p:txBody>
      </p:sp>
      <p:sp>
        <p:nvSpPr>
          <p:cNvPr id="55" name="Line 15"/>
          <p:cNvSpPr>
            <a:spLocks noChangeShapeType="1"/>
          </p:cNvSpPr>
          <p:nvPr/>
        </p:nvSpPr>
        <p:spPr bwMode="auto">
          <a:xfrm>
            <a:off x="6731000" y="3681412"/>
            <a:ext cx="0" cy="533400"/>
          </a:xfrm>
          <a:prstGeom prst="line">
            <a:avLst/>
          </a:prstGeom>
          <a:noFill/>
          <a:ln w="12700">
            <a:solidFill>
              <a:srgbClr val="00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6" name="Line 16"/>
          <p:cNvSpPr>
            <a:spLocks noChangeShapeType="1"/>
          </p:cNvSpPr>
          <p:nvPr/>
        </p:nvSpPr>
        <p:spPr bwMode="auto">
          <a:xfrm>
            <a:off x="7531100" y="3670300"/>
            <a:ext cx="0" cy="571500"/>
          </a:xfrm>
          <a:prstGeom prst="line">
            <a:avLst/>
          </a:prstGeom>
          <a:noFill/>
          <a:ln w="12700">
            <a:solidFill>
              <a:srgbClr val="0099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7" name="Line 17"/>
          <p:cNvSpPr>
            <a:spLocks noChangeShapeType="1"/>
          </p:cNvSpPr>
          <p:nvPr/>
        </p:nvSpPr>
        <p:spPr bwMode="auto">
          <a:xfrm>
            <a:off x="7556500" y="4038600"/>
            <a:ext cx="361950" cy="93662"/>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58" name="Rectangle 18"/>
          <p:cNvSpPr>
            <a:spLocks noChangeArrowheads="1"/>
          </p:cNvSpPr>
          <p:nvPr/>
        </p:nvSpPr>
        <p:spPr bwMode="auto">
          <a:xfrm>
            <a:off x="7867650" y="3962400"/>
            <a:ext cx="1041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dirty="0" smtClean="0">
                <a:solidFill>
                  <a:srgbClr val="000000"/>
                </a:solidFill>
              </a:rPr>
              <a:t>Cylinder</a:t>
            </a:r>
          </a:p>
        </p:txBody>
      </p:sp>
      <p:sp>
        <p:nvSpPr>
          <p:cNvPr id="59" name="Line 19"/>
          <p:cNvSpPr>
            <a:spLocks noChangeShapeType="1"/>
          </p:cNvSpPr>
          <p:nvPr/>
        </p:nvSpPr>
        <p:spPr bwMode="auto">
          <a:xfrm>
            <a:off x="6299200" y="3606800"/>
            <a:ext cx="0" cy="66040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0" name="Line 20"/>
          <p:cNvSpPr>
            <a:spLocks noChangeShapeType="1"/>
          </p:cNvSpPr>
          <p:nvPr/>
        </p:nvSpPr>
        <p:spPr bwMode="auto">
          <a:xfrm>
            <a:off x="6273800" y="3606800"/>
            <a:ext cx="4191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1" name="Line 21"/>
          <p:cNvSpPr>
            <a:spLocks noChangeShapeType="1"/>
          </p:cNvSpPr>
          <p:nvPr/>
        </p:nvSpPr>
        <p:spPr bwMode="auto">
          <a:xfrm>
            <a:off x="6299200" y="3886200"/>
            <a:ext cx="3175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2" name="Line 22"/>
          <p:cNvSpPr>
            <a:spLocks noChangeShapeType="1"/>
          </p:cNvSpPr>
          <p:nvPr/>
        </p:nvSpPr>
        <p:spPr bwMode="auto">
          <a:xfrm>
            <a:off x="6299200" y="4076700"/>
            <a:ext cx="3810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3" name="Line 23"/>
          <p:cNvSpPr>
            <a:spLocks noChangeShapeType="1"/>
          </p:cNvSpPr>
          <p:nvPr/>
        </p:nvSpPr>
        <p:spPr bwMode="auto">
          <a:xfrm>
            <a:off x="6299200" y="4292600"/>
            <a:ext cx="3937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4" name="Line 24"/>
          <p:cNvSpPr>
            <a:spLocks noChangeShapeType="1"/>
          </p:cNvSpPr>
          <p:nvPr/>
        </p:nvSpPr>
        <p:spPr bwMode="auto">
          <a:xfrm flipH="1">
            <a:off x="5892800" y="3987800"/>
            <a:ext cx="406400" cy="0"/>
          </a:xfrm>
          <a:prstGeom prst="line">
            <a:avLst/>
          </a:prstGeom>
          <a:noFill/>
          <a:ln w="254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5" name="Line 25"/>
          <p:cNvSpPr>
            <a:spLocks noChangeShapeType="1"/>
          </p:cNvSpPr>
          <p:nvPr/>
        </p:nvSpPr>
        <p:spPr bwMode="auto">
          <a:xfrm>
            <a:off x="6692900" y="4279900"/>
            <a:ext cx="266700" cy="419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6" name="Rectangle 26"/>
          <p:cNvSpPr>
            <a:spLocks noChangeArrowheads="1"/>
          </p:cNvSpPr>
          <p:nvPr/>
        </p:nvSpPr>
        <p:spPr bwMode="auto">
          <a:xfrm>
            <a:off x="6959600" y="4533900"/>
            <a:ext cx="6858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smtClean="0">
                <a:solidFill>
                  <a:srgbClr val="000000"/>
                </a:solidFill>
              </a:rPr>
              <a:t>Head</a:t>
            </a:r>
          </a:p>
        </p:txBody>
      </p:sp>
      <p:sp>
        <p:nvSpPr>
          <p:cNvPr id="67" name="Line 27"/>
          <p:cNvSpPr>
            <a:spLocks noChangeShapeType="1"/>
          </p:cNvSpPr>
          <p:nvPr/>
        </p:nvSpPr>
        <p:spPr bwMode="auto">
          <a:xfrm>
            <a:off x="7747000" y="4381500"/>
            <a:ext cx="381000" cy="1143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68" name="Rectangle 28"/>
          <p:cNvSpPr>
            <a:spLocks noChangeArrowheads="1"/>
          </p:cNvSpPr>
          <p:nvPr/>
        </p:nvSpPr>
        <p:spPr bwMode="auto">
          <a:xfrm>
            <a:off x="8153400" y="4330700"/>
            <a:ext cx="838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smtClean="0">
                <a:solidFill>
                  <a:srgbClr val="000000"/>
                </a:solidFill>
              </a:rPr>
              <a:t>Platter</a:t>
            </a:r>
          </a:p>
        </p:txBody>
      </p:sp>
      <p:sp>
        <p:nvSpPr>
          <p:cNvPr id="69" name="Rectangle 29"/>
          <p:cNvSpPr>
            <a:spLocks noChangeArrowheads="1"/>
          </p:cNvSpPr>
          <p:nvPr/>
        </p:nvSpPr>
        <p:spPr bwMode="auto">
          <a:xfrm>
            <a:off x="5657850" y="3238500"/>
            <a:ext cx="5842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0" tIns="25400" rIns="63500" bIns="25400">
            <a:spAutoFit/>
          </a:bodyPr>
          <a:lstStyle/>
          <a:p>
            <a:pPr defTabSz="914400" eaLnBrk="0" fontAlgn="auto" hangingPunct="0">
              <a:lnSpc>
                <a:spcPct val="85000"/>
              </a:lnSpc>
              <a:spcBef>
                <a:spcPts val="0"/>
              </a:spcBef>
              <a:spcAft>
                <a:spcPts val="0"/>
              </a:spcAft>
              <a:defRPr/>
            </a:pPr>
            <a:r>
              <a:rPr lang="en-US" sz="1800" b="1" kern="0" dirty="0" smtClean="0">
                <a:solidFill>
                  <a:srgbClr val="333399"/>
                </a:solidFill>
              </a:rPr>
              <a:t>Arm</a:t>
            </a:r>
          </a:p>
        </p:txBody>
      </p:sp>
      <p:sp>
        <p:nvSpPr>
          <p:cNvPr id="70" name="Line 30"/>
          <p:cNvSpPr>
            <a:spLocks noChangeShapeType="1"/>
          </p:cNvSpPr>
          <p:nvPr/>
        </p:nvSpPr>
        <p:spPr bwMode="auto">
          <a:xfrm>
            <a:off x="5899150" y="3484562"/>
            <a:ext cx="266700" cy="4191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grpSp>
        <p:nvGrpSpPr>
          <p:cNvPr id="71" name="Group 31"/>
          <p:cNvGrpSpPr>
            <a:grpSpLocks/>
          </p:cNvGrpSpPr>
          <p:nvPr/>
        </p:nvGrpSpPr>
        <p:grpSpPr bwMode="auto">
          <a:xfrm>
            <a:off x="7404100" y="1077912"/>
            <a:ext cx="1130300" cy="1131888"/>
            <a:chOff x="3828" y="1112"/>
            <a:chExt cx="712" cy="713"/>
          </a:xfrm>
        </p:grpSpPr>
        <p:sp>
          <p:nvSpPr>
            <p:cNvPr id="72" name="Oval 32"/>
            <p:cNvSpPr>
              <a:spLocks noChangeArrowheads="1"/>
            </p:cNvSpPr>
            <p:nvPr/>
          </p:nvSpPr>
          <p:spPr bwMode="auto">
            <a:xfrm>
              <a:off x="3876" y="1161"/>
              <a:ext cx="616" cy="616"/>
            </a:xfrm>
            <a:prstGeom prst="ellipse">
              <a:avLst/>
            </a:prstGeom>
            <a:solidFill>
              <a:srgbClr val="009999"/>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73" name="Oval 33"/>
            <p:cNvSpPr>
              <a:spLocks noChangeArrowheads="1"/>
            </p:cNvSpPr>
            <p:nvPr/>
          </p:nvSpPr>
          <p:spPr bwMode="auto">
            <a:xfrm>
              <a:off x="3828" y="1113"/>
              <a:ext cx="712" cy="712"/>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74" name="Oval 34"/>
            <p:cNvSpPr>
              <a:spLocks noChangeArrowheads="1"/>
            </p:cNvSpPr>
            <p:nvPr/>
          </p:nvSpPr>
          <p:spPr bwMode="auto">
            <a:xfrm>
              <a:off x="3924" y="1209"/>
              <a:ext cx="520" cy="520"/>
            </a:xfrm>
            <a:prstGeom prst="ellipse">
              <a:avLst/>
            </a:prstGeom>
            <a:solidFill>
              <a:srgbClr val="FFFFFF"/>
            </a:solidFill>
            <a:ln w="12700">
              <a:solidFill>
                <a:srgbClr val="000000"/>
              </a:solidFill>
              <a:round/>
              <a:headEnd/>
              <a:tailEnd/>
            </a:ln>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75" name="Oval 35"/>
            <p:cNvSpPr>
              <a:spLocks noChangeArrowheads="1"/>
            </p:cNvSpPr>
            <p:nvPr/>
          </p:nvSpPr>
          <p:spPr bwMode="auto">
            <a:xfrm>
              <a:off x="3972" y="1257"/>
              <a:ext cx="424" cy="424"/>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auto">
                <a:spcBef>
                  <a:spcPts val="0"/>
                </a:spcBef>
                <a:spcAft>
                  <a:spcPts val="0"/>
                </a:spcAft>
                <a:defRPr/>
              </a:pPr>
              <a:endParaRPr lang="en-US" sz="1800" kern="0" smtClean="0">
                <a:solidFill>
                  <a:srgbClr val="000000"/>
                </a:solidFill>
              </a:endParaRPr>
            </a:p>
          </p:txBody>
        </p:sp>
        <p:sp>
          <p:nvSpPr>
            <p:cNvPr id="76" name="Line 36"/>
            <p:cNvSpPr>
              <a:spLocks noChangeShapeType="1"/>
            </p:cNvSpPr>
            <p:nvPr/>
          </p:nvSpPr>
          <p:spPr bwMode="auto">
            <a:xfrm flipV="1">
              <a:off x="4183" y="1241"/>
              <a:ext cx="287" cy="215"/>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sp>
          <p:nvSpPr>
            <p:cNvPr id="77" name="Line 37"/>
            <p:cNvSpPr>
              <a:spLocks noChangeShapeType="1"/>
            </p:cNvSpPr>
            <p:nvPr/>
          </p:nvSpPr>
          <p:spPr bwMode="auto">
            <a:xfrm flipV="1">
              <a:off x="4183" y="1112"/>
              <a:ext cx="8" cy="336"/>
            </a:xfrm>
            <a:prstGeom prst="line">
              <a:avLst/>
            </a:prstGeom>
            <a:noFill/>
            <a:ln w="12700">
              <a:solidFill>
                <a:srgbClr val="BBE0E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fontAlgn="auto">
                <a:spcBef>
                  <a:spcPts val="0"/>
                </a:spcBef>
                <a:spcAft>
                  <a:spcPts val="0"/>
                </a:spcAft>
                <a:defRPr/>
              </a:pPr>
              <a:endParaRPr lang="en-US" sz="1800" kern="0" smtClean="0">
                <a:solidFill>
                  <a:sysClr val="windowText" lastClr="000000"/>
                </a:solidFill>
              </a:endParaRPr>
            </a:p>
          </p:txBody>
        </p:sp>
      </p:grpSp>
      <p:sp>
        <p:nvSpPr>
          <p:cNvPr id="78" name="Rectangle 77"/>
          <p:cNvSpPr/>
          <p:nvPr/>
        </p:nvSpPr>
        <p:spPr>
          <a:xfrm>
            <a:off x="533400" y="1447800"/>
            <a:ext cx="5181600" cy="461665"/>
          </a:xfrm>
          <a:prstGeom prst="rect">
            <a:avLst/>
          </a:prstGeom>
        </p:spPr>
        <p:txBody>
          <a:bodyPr wrap="square">
            <a:spAutoFit/>
          </a:bodyPr>
          <a:lstStyle/>
          <a:p>
            <a:r>
              <a:rPr lang="en-US" b="1" dirty="0">
                <a:solidFill>
                  <a:srgbClr val="37305A"/>
                </a:solidFill>
              </a:rPr>
              <a:t>How long to access data on disk?</a:t>
            </a:r>
          </a:p>
        </p:txBody>
      </p:sp>
    </p:spTree>
    <p:extLst>
      <p:ext uri="{BB962C8B-B14F-4D97-AF65-F5344CB8AC3E}">
        <p14:creationId xmlns:p14="http://schemas.microsoft.com/office/powerpoint/2010/main" val="219863287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Average seek time</a:t>
            </a:r>
            <a:endParaRPr lang="en-US" dirty="0"/>
          </a:p>
        </p:txBody>
      </p:sp>
      <p:pic>
        <p:nvPicPr>
          <p:cNvPr id="5" name="Picture 4"/>
          <p:cNvPicPr>
            <a:picLocks noChangeAspect="1"/>
          </p:cNvPicPr>
          <p:nvPr/>
        </p:nvPicPr>
        <p:blipFill>
          <a:blip r:embed="rId2"/>
          <a:stretch>
            <a:fillRect/>
          </a:stretch>
        </p:blipFill>
        <p:spPr>
          <a:xfrm>
            <a:off x="457200" y="1676400"/>
            <a:ext cx="5638800" cy="4610100"/>
          </a:xfrm>
          <a:prstGeom prst="rect">
            <a:avLst/>
          </a:prstGeom>
        </p:spPr>
      </p:pic>
      <p:sp>
        <p:nvSpPr>
          <p:cNvPr id="6" name="Rectangle 5"/>
          <p:cNvSpPr/>
          <p:nvPr/>
        </p:nvSpPr>
        <p:spPr>
          <a:xfrm>
            <a:off x="4953000" y="1752600"/>
            <a:ext cx="3733800" cy="1815882"/>
          </a:xfrm>
          <a:prstGeom prst="rect">
            <a:avLst/>
          </a:prstGeom>
          <a:solidFill>
            <a:srgbClr val="FFFFFF"/>
          </a:solidFill>
          <a:ln>
            <a:solidFill>
              <a:srgbClr val="B5B5B5"/>
            </a:solidFill>
          </a:ln>
        </p:spPr>
        <p:txBody>
          <a:bodyPr wrap="square">
            <a:spAutoFit/>
          </a:bodyPr>
          <a:lstStyle/>
          <a:p>
            <a:r>
              <a:rPr lang="en-US" sz="1600" dirty="0" smtClean="0"/>
              <a:t>“The </a:t>
            </a:r>
            <a:r>
              <a:rPr lang="en-US" sz="1600" dirty="0"/>
              <a:t>seek time is due to the mechanical motion of the head when it is moved from one track to another. It is improving by about 5% CAGR. In general, this is a mature technology and is not likely to change dramatically in the future. </a:t>
            </a:r>
            <a:r>
              <a:rPr lang="en-US" sz="1600" dirty="0" smtClean="0"/>
              <a:t>“</a:t>
            </a:r>
            <a:endParaRPr lang="en-US" sz="1600" dirty="0"/>
          </a:p>
        </p:txBody>
      </p:sp>
      <p:sp>
        <p:nvSpPr>
          <p:cNvPr id="7" name="Rectangle 6"/>
          <p:cNvSpPr/>
          <p:nvPr/>
        </p:nvSpPr>
        <p:spPr>
          <a:xfrm>
            <a:off x="6553200" y="5867400"/>
            <a:ext cx="2667000" cy="830997"/>
          </a:xfrm>
          <a:prstGeom prst="rect">
            <a:avLst/>
          </a:prstGeom>
        </p:spPr>
        <p:txBody>
          <a:bodyPr wrap="square">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2011</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Tree>
    <p:extLst>
      <p:ext uri="{BB962C8B-B14F-4D97-AF65-F5344CB8AC3E}">
        <p14:creationId xmlns:p14="http://schemas.microsoft.com/office/powerpoint/2010/main" val="2972056289"/>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latency</a:t>
            </a:r>
            <a:endParaRPr lang="en-US" dirty="0"/>
          </a:p>
        </p:txBody>
      </p:sp>
      <p:pic>
        <p:nvPicPr>
          <p:cNvPr id="3" name="Picture 2"/>
          <p:cNvPicPr>
            <a:picLocks noChangeAspect="1"/>
          </p:cNvPicPr>
          <p:nvPr/>
        </p:nvPicPr>
        <p:blipFill>
          <a:blip r:embed="rId2"/>
          <a:stretch>
            <a:fillRect/>
          </a:stretch>
        </p:blipFill>
        <p:spPr>
          <a:xfrm>
            <a:off x="381000" y="2534196"/>
            <a:ext cx="5943600" cy="4057104"/>
          </a:xfrm>
          <a:prstGeom prst="rect">
            <a:avLst/>
          </a:prstGeom>
        </p:spPr>
      </p:pic>
      <p:sp>
        <p:nvSpPr>
          <p:cNvPr id="4" name="Rectangle 3"/>
          <p:cNvSpPr/>
          <p:nvPr/>
        </p:nvSpPr>
        <p:spPr>
          <a:xfrm>
            <a:off x="533400" y="1371600"/>
            <a:ext cx="8382000" cy="830997"/>
          </a:xfrm>
          <a:prstGeom prst="rect">
            <a:avLst/>
          </a:prstGeom>
        </p:spPr>
        <p:txBody>
          <a:bodyPr wrap="square">
            <a:spAutoFit/>
          </a:bodyPr>
          <a:lstStyle/>
          <a:p>
            <a:r>
              <a:rPr lang="en-US" sz="1600" dirty="0"/>
              <a:t>The average disk latency is ½ the rotational time of the disk drive. As you can see from its recent </a:t>
            </a:r>
            <a:r>
              <a:rPr lang="en-US" sz="1600" dirty="0" smtClean="0"/>
              <a:t>history…[it] has </a:t>
            </a:r>
            <a:r>
              <a:rPr lang="en-US" sz="1600" dirty="0"/>
              <a:t>settled down to three values 2, 3 and 4.1 milliseconds</a:t>
            </a:r>
            <a:r>
              <a:rPr lang="en-US" sz="1600" dirty="0" smtClean="0"/>
              <a:t>. </a:t>
            </a:r>
            <a:r>
              <a:rPr lang="en-US" sz="1600" dirty="0"/>
              <a:t>These are ½ the inverses of 15,000, 10,000 and 7,200 revolutions per minute (RPM), respectively. </a:t>
            </a:r>
          </a:p>
        </p:txBody>
      </p:sp>
      <p:sp>
        <p:nvSpPr>
          <p:cNvPr id="5" name="Rectangle 4"/>
          <p:cNvSpPr/>
          <p:nvPr/>
        </p:nvSpPr>
        <p:spPr>
          <a:xfrm>
            <a:off x="2590800" y="2410361"/>
            <a:ext cx="6477000" cy="1323439"/>
          </a:xfrm>
          <a:prstGeom prst="rect">
            <a:avLst/>
          </a:prstGeom>
          <a:solidFill>
            <a:srgbClr val="FFFFFF"/>
          </a:solidFill>
          <a:ln>
            <a:solidFill>
              <a:srgbClr val="B5B5B5"/>
            </a:solidFill>
          </a:ln>
        </p:spPr>
        <p:txBody>
          <a:bodyPr wrap="square">
            <a:spAutoFit/>
          </a:bodyPr>
          <a:lstStyle/>
          <a:p>
            <a:r>
              <a:rPr lang="en-US" sz="1600" dirty="0" smtClean="0"/>
              <a:t>It </a:t>
            </a:r>
            <a:r>
              <a:rPr lang="en-US" sz="1600" dirty="0"/>
              <a:t>is unlikely that there will be a disk rotational speed increase in the near future. In fact, the </a:t>
            </a:r>
            <a:r>
              <a:rPr lang="en-US" sz="1600" dirty="0" smtClean="0"/>
              <a:t>15K </a:t>
            </a:r>
            <a:r>
              <a:rPr lang="en-US" sz="1600" dirty="0"/>
              <a:t>RPM drive and perhaps the </a:t>
            </a:r>
            <a:r>
              <a:rPr lang="en-US" sz="1600" dirty="0" smtClean="0"/>
              <a:t>10K </a:t>
            </a:r>
            <a:r>
              <a:rPr lang="en-US" sz="1600" dirty="0"/>
              <a:t>RPM drive may disappear from the </a:t>
            </a:r>
            <a:r>
              <a:rPr lang="en-US" sz="1600" dirty="0" smtClean="0"/>
              <a:t>marketplace…driven </a:t>
            </a:r>
            <a:r>
              <a:rPr lang="en-US" sz="1600" dirty="0"/>
              <a:t>by the successful combination of </a:t>
            </a:r>
            <a:r>
              <a:rPr lang="en-US" sz="1600" dirty="0" smtClean="0"/>
              <a:t>SSD </a:t>
            </a:r>
            <a:r>
              <a:rPr lang="en-US" sz="1600" dirty="0"/>
              <a:t>and slower disk drives into storage systems that provide the same or better performance, cost and power.</a:t>
            </a:r>
          </a:p>
        </p:txBody>
      </p:sp>
      <p:sp>
        <p:nvSpPr>
          <p:cNvPr id="6" name="Rectangle 5"/>
          <p:cNvSpPr/>
          <p:nvPr/>
        </p:nvSpPr>
        <p:spPr>
          <a:xfrm>
            <a:off x="6553200" y="5867400"/>
            <a:ext cx="2667000" cy="830997"/>
          </a:xfrm>
          <a:prstGeom prst="rect">
            <a:avLst/>
          </a:prstGeom>
        </p:spPr>
        <p:txBody>
          <a:bodyPr wrap="square">
            <a:spAutoFit/>
          </a:bodyPr>
          <a:lstStyle/>
          <a:p>
            <a:r>
              <a:rPr lang="en-US" sz="1600" dirty="0">
                <a:solidFill>
                  <a:schemeClr val="bg2">
                    <a:lumMod val="50000"/>
                  </a:schemeClr>
                </a:solidFill>
              </a:rPr>
              <a:t>IBM Research </a:t>
            </a:r>
            <a:r>
              <a:rPr lang="en-US" sz="1600" dirty="0" smtClean="0">
                <a:solidFill>
                  <a:schemeClr val="bg2">
                    <a:lumMod val="50000"/>
                  </a:schemeClr>
                </a:solidFill>
              </a:rPr>
              <a:t>Report 2011</a:t>
            </a:r>
            <a:endParaRPr lang="en-US" sz="1600" dirty="0">
              <a:solidFill>
                <a:schemeClr val="bg2">
                  <a:lumMod val="50000"/>
                </a:schemeClr>
              </a:solidFill>
            </a:endParaRPr>
          </a:p>
          <a:p>
            <a:r>
              <a:rPr lang="en-US" sz="1600" dirty="0">
                <a:solidFill>
                  <a:schemeClr val="bg2">
                    <a:lumMod val="50000"/>
                  </a:schemeClr>
                </a:solidFill>
              </a:rPr>
              <a:t>GPFS Scans 10 Billion Files in 43 Minutes</a:t>
            </a:r>
          </a:p>
        </p:txBody>
      </p:sp>
      <p:sp>
        <p:nvSpPr>
          <p:cNvPr id="7" name="Rectangle 6"/>
          <p:cNvSpPr/>
          <p:nvPr/>
        </p:nvSpPr>
        <p:spPr>
          <a:xfrm>
            <a:off x="6172200" y="4078322"/>
            <a:ext cx="2819400" cy="140807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Drives spin at a fixed constant RPM.  (A few can “shift gears” to save power, but the gains are minimal.)</a:t>
            </a:r>
            <a:endParaRPr lang="en-US" sz="3600" kern="0" dirty="0">
              <a:solidFill>
                <a:schemeClr val="accent3"/>
              </a:solidFill>
            </a:endParaRPr>
          </a:p>
        </p:txBody>
      </p:sp>
    </p:spTree>
    <p:extLst>
      <p:ext uri="{BB962C8B-B14F-4D97-AF65-F5344CB8AC3E}">
        <p14:creationId xmlns:p14="http://schemas.microsoft.com/office/powerpoint/2010/main" val="359250727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bandwidth</a:t>
            </a:r>
            <a:endParaRPr lang="en-US" dirty="0"/>
          </a:p>
        </p:txBody>
      </p:sp>
      <p:pic>
        <p:nvPicPr>
          <p:cNvPr id="6" name="Picture 5"/>
          <p:cNvPicPr>
            <a:picLocks noChangeAspect="1"/>
          </p:cNvPicPr>
          <p:nvPr/>
        </p:nvPicPr>
        <p:blipFill>
          <a:blip r:embed="rId2"/>
          <a:stretch>
            <a:fillRect/>
          </a:stretch>
        </p:blipFill>
        <p:spPr>
          <a:xfrm>
            <a:off x="3505200" y="3733800"/>
            <a:ext cx="4597400" cy="2768600"/>
          </a:xfrm>
          <a:prstGeom prst="rect">
            <a:avLst/>
          </a:prstGeom>
        </p:spPr>
      </p:pic>
      <p:sp>
        <p:nvSpPr>
          <p:cNvPr id="7" name="Rectangle 10"/>
          <p:cNvSpPr>
            <a:spLocks noChangeArrowheads="1"/>
          </p:cNvSpPr>
          <p:nvPr/>
        </p:nvSpPr>
        <p:spPr bwMode="auto">
          <a:xfrm>
            <a:off x="5607050" y="5334000"/>
            <a:ext cx="479425" cy="98425"/>
          </a:xfrm>
          <a:prstGeom prst="rect">
            <a:avLst/>
          </a:prstGeom>
          <a:solidFill>
            <a:srgbClr val="8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8" name="Rectangle 11"/>
          <p:cNvSpPr>
            <a:spLocks noChangeArrowheads="1"/>
          </p:cNvSpPr>
          <p:nvPr/>
        </p:nvSpPr>
        <p:spPr bwMode="auto">
          <a:xfrm>
            <a:off x="5045075"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9" name="Rectangle 12"/>
          <p:cNvSpPr>
            <a:spLocks noChangeArrowheads="1"/>
          </p:cNvSpPr>
          <p:nvPr/>
        </p:nvSpPr>
        <p:spPr bwMode="auto">
          <a:xfrm>
            <a:off x="4483100"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0" name="Rectangle 13"/>
          <p:cNvSpPr>
            <a:spLocks noChangeArrowheads="1"/>
          </p:cNvSpPr>
          <p:nvPr/>
        </p:nvSpPr>
        <p:spPr bwMode="auto">
          <a:xfrm>
            <a:off x="729297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1" name="Rectangle 14"/>
          <p:cNvSpPr>
            <a:spLocks noChangeArrowheads="1"/>
          </p:cNvSpPr>
          <p:nvPr/>
        </p:nvSpPr>
        <p:spPr bwMode="auto">
          <a:xfrm>
            <a:off x="6169025" y="5334000"/>
            <a:ext cx="479425" cy="98425"/>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2" name="Rectangle 15"/>
          <p:cNvSpPr>
            <a:spLocks noChangeArrowheads="1"/>
          </p:cNvSpPr>
          <p:nvPr/>
        </p:nvSpPr>
        <p:spPr bwMode="auto">
          <a:xfrm>
            <a:off x="6731000" y="5334000"/>
            <a:ext cx="479425" cy="9842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3" name="Rectangle 16"/>
          <p:cNvSpPr>
            <a:spLocks noChangeArrowheads="1"/>
          </p:cNvSpPr>
          <p:nvPr/>
        </p:nvSpPr>
        <p:spPr bwMode="auto">
          <a:xfrm flipH="1">
            <a:off x="49625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4" name="Rectangle 17"/>
          <p:cNvSpPr>
            <a:spLocks noChangeArrowheads="1"/>
          </p:cNvSpPr>
          <p:nvPr/>
        </p:nvSpPr>
        <p:spPr bwMode="auto">
          <a:xfrm flipH="1">
            <a:off x="552450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5" name="Rectangle 18"/>
          <p:cNvSpPr>
            <a:spLocks noChangeArrowheads="1"/>
          </p:cNvSpPr>
          <p:nvPr/>
        </p:nvSpPr>
        <p:spPr bwMode="auto">
          <a:xfrm flipH="1">
            <a:off x="608647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6" name="Rectangle 19"/>
          <p:cNvSpPr>
            <a:spLocks noChangeArrowheads="1"/>
          </p:cNvSpPr>
          <p:nvPr/>
        </p:nvSpPr>
        <p:spPr bwMode="auto">
          <a:xfrm flipH="1">
            <a:off x="6648450"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7" name="Rectangle 20"/>
          <p:cNvSpPr>
            <a:spLocks noChangeArrowheads="1"/>
          </p:cNvSpPr>
          <p:nvPr/>
        </p:nvSpPr>
        <p:spPr bwMode="auto">
          <a:xfrm flipH="1">
            <a:off x="7210425" y="5334000"/>
            <a:ext cx="82550" cy="9842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p>
            <a:endParaRPr lang="en-US" smtClean="0">
              <a:solidFill>
                <a:srgbClr val="37305A"/>
              </a:solidFill>
            </a:endParaRPr>
          </a:p>
        </p:txBody>
      </p:sp>
      <p:sp>
        <p:nvSpPr>
          <p:cNvPr id="18" name="Rectangle 58"/>
          <p:cNvSpPr>
            <a:spLocks noChangeArrowheads="1"/>
          </p:cNvSpPr>
          <p:nvPr/>
        </p:nvSpPr>
        <p:spPr bwMode="auto">
          <a:xfrm>
            <a:off x="4800600" y="6229290"/>
            <a:ext cx="22098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Transfer size b</a:t>
            </a:r>
            <a:endParaRPr lang="en-US" b="1" dirty="0">
              <a:solidFill>
                <a:srgbClr val="000000"/>
              </a:solidFill>
              <a:cs typeface="Arial" charset="0"/>
            </a:endParaRPr>
          </a:p>
        </p:txBody>
      </p:sp>
      <p:sp>
        <p:nvSpPr>
          <p:cNvPr id="19" name="Rectangle 58"/>
          <p:cNvSpPr>
            <a:spLocks noChangeArrowheads="1"/>
          </p:cNvSpPr>
          <p:nvPr/>
        </p:nvSpPr>
        <p:spPr bwMode="auto">
          <a:xfrm>
            <a:off x="76200" y="4009074"/>
            <a:ext cx="3352800" cy="1938992"/>
          </a:xfrm>
          <a:prstGeom prst="rect">
            <a:avLst/>
          </a:prstGeom>
          <a:noFill/>
          <a:ln>
            <a:noFill/>
          </a:ln>
          <a:extLst/>
        </p:spPr>
        <p:txBody>
          <a:bodyPr wrap="square" anchor="ctr">
            <a:spAutoFit/>
          </a:bodyPr>
          <a:lstStyle/>
          <a:p>
            <a:pPr algn="ctr" defTabSz="914400"/>
            <a:r>
              <a:rPr lang="en-US" sz="2000" b="1" dirty="0" smtClean="0">
                <a:solidFill>
                  <a:srgbClr val="651222"/>
                </a:solidFill>
                <a:cs typeface="Arial" charset="0"/>
              </a:rPr>
              <a:t>Effective bandwidth is efficiency </a:t>
            </a:r>
            <a:r>
              <a:rPr lang="en-US" sz="2000" b="1" dirty="0" smtClean="0">
                <a:solidFill>
                  <a:srgbClr val="000000"/>
                </a:solidFill>
                <a:cs typeface="Arial" charset="0"/>
              </a:rPr>
              <a:t>or </a:t>
            </a:r>
            <a:r>
              <a:rPr lang="en-US" sz="2000" b="1" dirty="0" err="1" smtClean="0">
                <a:solidFill>
                  <a:srgbClr val="651222"/>
                </a:solidFill>
                <a:cs typeface="Arial" charset="0"/>
              </a:rPr>
              <a:t>goodput</a:t>
            </a:r>
            <a:endParaRPr lang="en-US" sz="2000" b="1" dirty="0" smtClean="0">
              <a:solidFill>
                <a:srgbClr val="651222"/>
              </a:solidFill>
              <a:cs typeface="Arial" charset="0"/>
            </a:endParaRPr>
          </a:p>
          <a:p>
            <a:pPr algn="ctr" defTabSz="914400"/>
            <a:r>
              <a:rPr lang="en-US" sz="2000" dirty="0" smtClean="0">
                <a:solidFill>
                  <a:srgbClr val="000000"/>
                </a:solidFill>
                <a:cs typeface="Arial" charset="0"/>
              </a:rPr>
              <a:t>What percentage of the time is the busy resource (the disk head) doing useful work, i.e., transferring data?</a:t>
            </a:r>
            <a:endParaRPr lang="en-US" dirty="0">
              <a:solidFill>
                <a:srgbClr val="000000"/>
              </a:solidFill>
              <a:cs typeface="Arial" charset="0"/>
            </a:endParaRPr>
          </a:p>
        </p:txBody>
      </p:sp>
      <p:sp>
        <p:nvSpPr>
          <p:cNvPr id="21" name="Rectangle 20"/>
          <p:cNvSpPr/>
          <p:nvPr/>
        </p:nvSpPr>
        <p:spPr>
          <a:xfrm>
            <a:off x="5029200" y="3272135"/>
            <a:ext cx="1500505" cy="461665"/>
          </a:xfrm>
          <a:prstGeom prst="rect">
            <a:avLst/>
          </a:prstGeom>
        </p:spPr>
        <p:txBody>
          <a:bodyPr wrap="none">
            <a:spAutoFit/>
          </a:bodyPr>
          <a:lstStyle/>
          <a:p>
            <a:r>
              <a:rPr lang="en-US" b="1" i="1" dirty="0">
                <a:solidFill>
                  <a:srgbClr val="37305A"/>
                </a:solidFill>
              </a:rPr>
              <a:t>b</a:t>
            </a:r>
            <a:r>
              <a:rPr lang="en-US" b="1" dirty="0" smtClean="0">
                <a:solidFill>
                  <a:srgbClr val="37305A"/>
                </a:solidFill>
              </a:rPr>
              <a:t>/(</a:t>
            </a:r>
            <a:r>
              <a:rPr lang="en-US" b="1" i="1" dirty="0" err="1" smtClean="0">
                <a:solidFill>
                  <a:srgbClr val="37305A"/>
                </a:solidFill>
              </a:rPr>
              <a:t>sB+</a:t>
            </a:r>
            <a:r>
              <a:rPr lang="en-US" b="1" i="1" dirty="0" err="1">
                <a:solidFill>
                  <a:srgbClr val="37305A"/>
                </a:solidFill>
              </a:rPr>
              <a:t>b</a:t>
            </a:r>
            <a:r>
              <a:rPr lang="en-US" b="1" i="1" dirty="0" smtClean="0">
                <a:solidFill>
                  <a:srgbClr val="37305A"/>
                </a:solidFill>
              </a:rPr>
              <a:t>)</a:t>
            </a:r>
            <a:endParaRPr lang="en-US" b="1" i="1" dirty="0">
              <a:solidFill>
                <a:srgbClr val="37305A"/>
              </a:solidFill>
            </a:endParaRPr>
          </a:p>
        </p:txBody>
      </p:sp>
      <p:sp>
        <p:nvSpPr>
          <p:cNvPr id="22" name="Rectangle 21"/>
          <p:cNvSpPr/>
          <p:nvPr/>
        </p:nvSpPr>
        <p:spPr>
          <a:xfrm>
            <a:off x="5715000" y="4572000"/>
            <a:ext cx="2441685" cy="461665"/>
          </a:xfrm>
          <a:prstGeom prst="rect">
            <a:avLst/>
          </a:prstGeom>
        </p:spPr>
        <p:txBody>
          <a:bodyPr wrap="none">
            <a:spAutoFit/>
          </a:bodyPr>
          <a:lstStyle/>
          <a:p>
            <a:r>
              <a:rPr lang="en-US" b="1" i="1" dirty="0" smtClean="0">
                <a:solidFill>
                  <a:srgbClr val="37305A"/>
                </a:solidFill>
              </a:rPr>
              <a:t>b/B       </a:t>
            </a:r>
            <a:r>
              <a:rPr lang="en-US" b="1" dirty="0" smtClean="0">
                <a:solidFill>
                  <a:srgbClr val="37305A"/>
                </a:solidFill>
              </a:rPr>
              <a:t>s </a:t>
            </a:r>
            <a:r>
              <a:rPr lang="en-US" dirty="0" smtClean="0">
                <a:solidFill>
                  <a:srgbClr val="37305A"/>
                </a:solidFill>
              </a:rPr>
              <a:t>(seek)</a:t>
            </a:r>
            <a:endParaRPr lang="en-US" dirty="0">
              <a:solidFill>
                <a:srgbClr val="37305A"/>
              </a:solidFill>
            </a:endParaRPr>
          </a:p>
        </p:txBody>
      </p:sp>
      <p:cxnSp>
        <p:nvCxnSpPr>
          <p:cNvPr id="24" name="Straight Arrow Connector 23"/>
          <p:cNvCxnSpPr/>
          <p:nvPr/>
        </p:nvCxnSpPr>
        <p:spPr bwMode="auto">
          <a:xfrm flipH="1">
            <a:off x="4724400" y="4953000"/>
            <a:ext cx="12954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6" name="Straight Arrow Connector 25"/>
          <p:cNvCxnSpPr>
            <a:endCxn id="8" idx="0"/>
          </p:cNvCxnSpPr>
          <p:nvPr/>
        </p:nvCxnSpPr>
        <p:spPr bwMode="auto">
          <a:xfrm flipH="1">
            <a:off x="5284788" y="4953000"/>
            <a:ext cx="735012"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9" name="Straight Arrow Connector 28"/>
          <p:cNvCxnSpPr>
            <a:endCxn id="7" idx="0"/>
          </p:cNvCxnSpPr>
          <p:nvPr/>
        </p:nvCxnSpPr>
        <p:spPr bwMode="auto">
          <a:xfrm flipH="1">
            <a:off x="5846763" y="4953000"/>
            <a:ext cx="173037"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a:off x="6019800" y="4953000"/>
            <a:ext cx="304800" cy="3810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flipH="1">
            <a:off x="6705600" y="5029200"/>
            <a:ext cx="2286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38" name="Straight Arrow Connector 37"/>
          <p:cNvCxnSpPr>
            <a:endCxn id="17" idx="0"/>
          </p:cNvCxnSpPr>
          <p:nvPr/>
        </p:nvCxnSpPr>
        <p:spPr bwMode="auto">
          <a:xfrm>
            <a:off x="6934200" y="5029200"/>
            <a:ext cx="317500" cy="30480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43" name="Straight Connector 42"/>
          <p:cNvCxnSpPr/>
          <p:nvPr/>
        </p:nvCxnSpPr>
        <p:spPr bwMode="auto">
          <a:xfrm flipH="1">
            <a:off x="3505200" y="4038600"/>
            <a:ext cx="4572000"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48" name="Rectangle 47"/>
          <p:cNvSpPr/>
          <p:nvPr/>
        </p:nvSpPr>
        <p:spPr>
          <a:xfrm>
            <a:off x="3200400" y="3810000"/>
            <a:ext cx="355837" cy="461665"/>
          </a:xfrm>
          <a:prstGeom prst="rect">
            <a:avLst/>
          </a:prstGeom>
        </p:spPr>
        <p:txBody>
          <a:bodyPr wrap="none">
            <a:spAutoFit/>
          </a:bodyPr>
          <a:lstStyle/>
          <a:p>
            <a:r>
              <a:rPr lang="en-US" b="1" dirty="0" smtClean="0">
                <a:solidFill>
                  <a:srgbClr val="37305A"/>
                </a:solidFill>
              </a:rPr>
              <a:t>1</a:t>
            </a:r>
            <a:endParaRPr lang="en-US" b="1" dirty="0">
              <a:solidFill>
                <a:srgbClr val="37305A"/>
              </a:solidFill>
            </a:endParaRPr>
          </a:p>
        </p:txBody>
      </p:sp>
      <p:sp>
        <p:nvSpPr>
          <p:cNvPr id="49" name="Rectangle 48"/>
          <p:cNvSpPr/>
          <p:nvPr/>
        </p:nvSpPr>
        <p:spPr>
          <a:xfrm>
            <a:off x="8019759" y="3733800"/>
            <a:ext cx="971841" cy="461665"/>
          </a:xfrm>
          <a:prstGeom prst="rect">
            <a:avLst/>
          </a:prstGeom>
        </p:spPr>
        <p:txBody>
          <a:bodyPr wrap="none">
            <a:spAutoFit/>
          </a:bodyPr>
          <a:lstStyle/>
          <a:p>
            <a:r>
              <a:rPr lang="en-US" b="1" dirty="0" smtClean="0">
                <a:solidFill>
                  <a:srgbClr val="37305A"/>
                </a:solidFill>
              </a:rPr>
              <a:t>100%</a:t>
            </a:r>
            <a:endParaRPr lang="en-US" b="1" dirty="0">
              <a:solidFill>
                <a:srgbClr val="37305A"/>
              </a:solidFill>
            </a:endParaRPr>
          </a:p>
        </p:txBody>
      </p:sp>
      <p:sp>
        <p:nvSpPr>
          <p:cNvPr id="53" name="Rectangle 33"/>
          <p:cNvSpPr>
            <a:spLocks noChangeArrowheads="1"/>
          </p:cNvSpPr>
          <p:nvPr/>
        </p:nvSpPr>
        <p:spPr bwMode="auto">
          <a:xfrm>
            <a:off x="609600" y="1524000"/>
            <a:ext cx="807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smtClean="0">
                <a:solidFill>
                  <a:srgbClr val="000090"/>
                </a:solidFill>
              </a:rPr>
              <a:t>Seeks are </a:t>
            </a:r>
            <a:r>
              <a:rPr lang="en-US" sz="2000" b="1" dirty="0" smtClean="0">
                <a:solidFill>
                  <a:srgbClr val="651222"/>
                </a:solidFill>
              </a:rPr>
              <a:t>overhead</a:t>
            </a:r>
            <a:r>
              <a:rPr lang="en-US" sz="2000" b="1" dirty="0" smtClean="0">
                <a:solidFill>
                  <a:srgbClr val="000090"/>
                </a:solidFill>
              </a:rPr>
              <a:t>: “wasted effort”. </a:t>
            </a:r>
            <a:r>
              <a:rPr lang="en-US" sz="2000" dirty="0" smtClean="0">
                <a:solidFill>
                  <a:srgbClr val="000090"/>
                </a:solidFill>
              </a:rPr>
              <a:t> It is a cost </a:t>
            </a:r>
            <a:r>
              <a:rPr lang="en-US" sz="2000" b="1" dirty="0" smtClean="0">
                <a:solidFill>
                  <a:srgbClr val="000090"/>
                </a:solidFill>
              </a:rPr>
              <a:t>s</a:t>
            </a:r>
            <a:r>
              <a:rPr lang="en-US" sz="2000" dirty="0" smtClean="0">
                <a:solidFill>
                  <a:srgbClr val="000090"/>
                </a:solidFill>
              </a:rPr>
              <a:t> that the device imposes to get to the data.  It is not actually transferring data.  </a:t>
            </a:r>
            <a:endParaRPr lang="en-US" sz="2000" b="1" dirty="0" smtClean="0">
              <a:solidFill>
                <a:srgbClr val="000090"/>
              </a:solidFill>
            </a:endParaRPr>
          </a:p>
        </p:txBody>
      </p:sp>
      <p:sp>
        <p:nvSpPr>
          <p:cNvPr id="54" name="Rectangle 33"/>
          <p:cNvSpPr>
            <a:spLocks noChangeArrowheads="1"/>
          </p:cNvSpPr>
          <p:nvPr/>
        </p:nvSpPr>
        <p:spPr bwMode="auto">
          <a:xfrm>
            <a:off x="533400" y="2362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0090"/>
                </a:solidFill>
              </a:rPr>
              <a:t>This graph is obvious. </a:t>
            </a:r>
            <a:r>
              <a:rPr lang="en-US" sz="2000" dirty="0" smtClean="0">
                <a:solidFill>
                  <a:srgbClr val="000090"/>
                </a:solidFill>
              </a:rPr>
              <a:t> It applies to so many things in computer systems and in life.  </a:t>
            </a:r>
            <a:endParaRPr lang="en-US" sz="2000" b="1" dirty="0" smtClean="0">
              <a:solidFill>
                <a:srgbClr val="000090"/>
              </a:solidFill>
            </a:endParaRPr>
          </a:p>
        </p:txBody>
      </p:sp>
      <p:sp>
        <p:nvSpPr>
          <p:cNvPr id="30" name="Rectangle 58"/>
          <p:cNvSpPr>
            <a:spLocks noChangeArrowheads="1"/>
          </p:cNvSpPr>
          <p:nvPr/>
        </p:nvSpPr>
        <p:spPr bwMode="auto">
          <a:xfrm>
            <a:off x="3810000" y="3821668"/>
            <a:ext cx="2286000" cy="369332"/>
          </a:xfrm>
          <a:prstGeom prst="rect">
            <a:avLst/>
          </a:prstGeom>
          <a:solidFill>
            <a:srgbClr val="FFFFFF"/>
          </a:solidFill>
          <a:ln>
            <a:noFill/>
          </a:ln>
          <a:extLst/>
        </p:spPr>
        <p:txBody>
          <a:bodyPr wrap="square" anchor="ctr">
            <a:spAutoFit/>
          </a:bodyPr>
          <a:lstStyle/>
          <a:p>
            <a:pPr algn="ctr" defTabSz="914400"/>
            <a:r>
              <a:rPr lang="en-US" sz="1800" dirty="0" smtClean="0">
                <a:solidFill>
                  <a:srgbClr val="000000"/>
                </a:solidFill>
                <a:cs typeface="Arial" charset="0"/>
              </a:rPr>
              <a:t>Spindle bandwidth </a:t>
            </a:r>
            <a:r>
              <a:rPr lang="en-US" sz="1800" b="1" dirty="0" smtClean="0">
                <a:solidFill>
                  <a:srgbClr val="000000"/>
                </a:solidFill>
                <a:cs typeface="Arial" charset="0"/>
              </a:rPr>
              <a:t>B</a:t>
            </a:r>
            <a:endParaRPr lang="en-US" sz="2000" b="1" dirty="0">
              <a:solidFill>
                <a:srgbClr val="000000"/>
              </a:solidFill>
              <a:cs typeface="Arial" charset="0"/>
            </a:endParaRPr>
          </a:p>
        </p:txBody>
      </p:sp>
    </p:spTree>
    <p:extLst>
      <p:ext uri="{BB962C8B-B14F-4D97-AF65-F5344CB8AC3E}">
        <p14:creationId xmlns:p14="http://schemas.microsoft.com/office/powerpoint/2010/main" val="3564321540"/>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9725"/>
            <a:ext cx="8226425" cy="1554163"/>
          </a:xfrm>
        </p:spPr>
        <p:txBody>
          <a:bodyPr/>
          <a:lstStyle/>
          <a:p>
            <a:r>
              <a:rPr lang="en-US" dirty="0" smtClean="0"/>
              <a:t>Effective bandwidth</a:t>
            </a:r>
            <a:endParaRPr lang="en-US" dirty="0"/>
          </a:p>
        </p:txBody>
      </p:sp>
      <p:sp>
        <p:nvSpPr>
          <p:cNvPr id="3" name="Text Box 4"/>
          <p:cNvSpPr txBox="1">
            <a:spLocks noChangeArrowheads="1"/>
          </p:cNvSpPr>
          <p:nvPr/>
        </p:nvSpPr>
        <p:spPr bwMode="auto">
          <a:xfrm>
            <a:off x="381000" y="1219200"/>
            <a:ext cx="845820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smtClean="0">
                <a:solidFill>
                  <a:srgbClr val="651222"/>
                </a:solidFill>
              </a:rPr>
              <a:t>Effective bandwidth</a:t>
            </a:r>
            <a:r>
              <a:rPr lang="en-US" sz="2000" dirty="0" smtClean="0">
                <a:solidFill>
                  <a:srgbClr val="003367"/>
                </a:solidFill>
              </a:rPr>
              <a:t> or </a:t>
            </a:r>
            <a:r>
              <a:rPr lang="en-US" sz="2000" b="1" dirty="0" smtClean="0">
                <a:solidFill>
                  <a:srgbClr val="651222"/>
                </a:solidFill>
              </a:rPr>
              <a:t>bandwidth utilization</a:t>
            </a:r>
            <a:r>
              <a:rPr lang="en-US" sz="2000" dirty="0" smtClean="0">
                <a:solidFill>
                  <a:srgbClr val="003367"/>
                </a:solidFill>
              </a:rPr>
              <a:t> is the share or percentage of potential bandwidth that is actually delivered.  </a:t>
            </a:r>
            <a:r>
              <a:rPr lang="en-US" sz="2000" i="1" dirty="0" smtClean="0">
                <a:solidFill>
                  <a:srgbClr val="003367"/>
                </a:solidFill>
              </a:rPr>
              <a:t>E.g., what percentage of time is the disk actually transferring data, vs. seeking etc.?</a:t>
            </a:r>
          </a:p>
          <a:p>
            <a:pPr eaLnBrk="1" hangingPunct="1"/>
            <a:endParaRPr lang="en-US" sz="2000" u="sng" dirty="0">
              <a:solidFill>
                <a:srgbClr val="003367"/>
              </a:solidFill>
            </a:endParaRPr>
          </a:p>
          <a:p>
            <a:pPr eaLnBrk="1" hangingPunct="1"/>
            <a:r>
              <a:rPr lang="en-US" sz="2000" u="sng" dirty="0" smtClean="0">
                <a:solidFill>
                  <a:srgbClr val="003367"/>
                </a:solidFill>
              </a:rPr>
              <a:t>Define</a:t>
            </a:r>
            <a:endParaRPr lang="en-US" sz="2000" u="sng" dirty="0">
              <a:solidFill>
                <a:srgbClr val="003367"/>
              </a:solidFill>
            </a:endParaRPr>
          </a:p>
          <a:p>
            <a:pPr eaLnBrk="1" hangingPunct="1"/>
            <a:r>
              <a:rPr lang="en-US" sz="2000" i="1" dirty="0">
                <a:solidFill>
                  <a:srgbClr val="660066"/>
                </a:solidFill>
              </a:rPr>
              <a:t>b</a:t>
            </a:r>
            <a:r>
              <a:rPr lang="en-US" sz="2000" dirty="0">
                <a:solidFill>
                  <a:srgbClr val="003367"/>
                </a:solidFill>
              </a:rPr>
              <a:t>  Block size</a:t>
            </a:r>
          </a:p>
          <a:p>
            <a:pPr eaLnBrk="1" hangingPunct="1"/>
            <a:r>
              <a:rPr lang="en-US" sz="2000" dirty="0">
                <a:solidFill>
                  <a:srgbClr val="660066"/>
                </a:solidFill>
              </a:rPr>
              <a:t>B</a:t>
            </a:r>
            <a:r>
              <a:rPr lang="en-US" sz="2000" dirty="0">
                <a:solidFill>
                  <a:srgbClr val="003367"/>
                </a:solidFill>
              </a:rPr>
              <a:t>  Raw disk bandwidth (</a:t>
            </a:r>
            <a:r>
              <a:rPr lang="ja-JP" altLang="en-US" sz="2000" dirty="0">
                <a:solidFill>
                  <a:srgbClr val="003367"/>
                </a:solidFill>
              </a:rPr>
              <a:t>“</a:t>
            </a:r>
            <a:r>
              <a:rPr lang="en-US" sz="2000" dirty="0">
                <a:solidFill>
                  <a:srgbClr val="003367"/>
                </a:solidFill>
              </a:rPr>
              <a:t>spindle speed</a:t>
            </a:r>
            <a:r>
              <a:rPr lang="ja-JP" altLang="en-US" sz="2000" dirty="0">
                <a:solidFill>
                  <a:srgbClr val="003367"/>
                </a:solidFill>
              </a:rPr>
              <a:t>”</a:t>
            </a:r>
            <a:r>
              <a:rPr lang="en-US" sz="2000" dirty="0">
                <a:solidFill>
                  <a:srgbClr val="003367"/>
                </a:solidFill>
              </a:rPr>
              <a:t>)</a:t>
            </a:r>
          </a:p>
          <a:p>
            <a:pPr eaLnBrk="1" hangingPunct="1"/>
            <a:r>
              <a:rPr lang="en-US" sz="2000" dirty="0">
                <a:solidFill>
                  <a:srgbClr val="660066"/>
                </a:solidFill>
              </a:rPr>
              <a:t>s</a:t>
            </a:r>
            <a:r>
              <a:rPr lang="en-US" sz="2000" dirty="0">
                <a:solidFill>
                  <a:srgbClr val="003367"/>
                </a:solidFill>
              </a:rPr>
              <a:t>  Average access (</a:t>
            </a:r>
            <a:r>
              <a:rPr lang="en-US" sz="2000" dirty="0" err="1">
                <a:solidFill>
                  <a:srgbClr val="003367"/>
                </a:solidFill>
              </a:rPr>
              <a:t>seek+rotation</a:t>
            </a:r>
            <a:r>
              <a:rPr lang="en-US" sz="2000" dirty="0">
                <a:solidFill>
                  <a:srgbClr val="003367"/>
                </a:solidFill>
              </a:rPr>
              <a:t>) delay per block I/O</a:t>
            </a:r>
          </a:p>
          <a:p>
            <a:pPr eaLnBrk="1" hangingPunct="1"/>
            <a:endParaRPr lang="en-US" sz="2000" dirty="0">
              <a:solidFill>
                <a:srgbClr val="003367"/>
              </a:solidFill>
            </a:endParaRPr>
          </a:p>
          <a:p>
            <a:pPr eaLnBrk="1" hangingPunct="1"/>
            <a:r>
              <a:rPr lang="en-US" sz="2000" u="sng" dirty="0">
                <a:solidFill>
                  <a:srgbClr val="003367"/>
                </a:solidFill>
              </a:rPr>
              <a:t>Then</a:t>
            </a:r>
          </a:p>
          <a:p>
            <a:pPr eaLnBrk="1" hangingPunct="1"/>
            <a:r>
              <a:rPr lang="en-US" sz="2000" dirty="0">
                <a:solidFill>
                  <a:srgbClr val="003367"/>
                </a:solidFill>
              </a:rPr>
              <a:t>Transfer time per block = </a:t>
            </a:r>
            <a:r>
              <a:rPr lang="en-US" sz="2000" dirty="0">
                <a:solidFill>
                  <a:srgbClr val="660066"/>
                </a:solidFill>
              </a:rPr>
              <a:t>b/B</a:t>
            </a:r>
          </a:p>
          <a:p>
            <a:pPr eaLnBrk="1" hangingPunct="1"/>
            <a:r>
              <a:rPr lang="en-US" sz="2000" dirty="0">
                <a:solidFill>
                  <a:srgbClr val="003367"/>
                </a:solidFill>
              </a:rPr>
              <a:t>I/O completion time per block = </a:t>
            </a:r>
            <a:r>
              <a:rPr lang="en-US" sz="2000" dirty="0">
                <a:solidFill>
                  <a:srgbClr val="660066"/>
                </a:solidFill>
              </a:rPr>
              <a:t>s + (b/B)</a:t>
            </a:r>
          </a:p>
          <a:p>
            <a:pPr eaLnBrk="1" hangingPunct="1"/>
            <a:r>
              <a:rPr lang="en-US" sz="2000" dirty="0" smtClean="0">
                <a:solidFill>
                  <a:srgbClr val="003367"/>
                </a:solidFill>
              </a:rPr>
              <a:t>Delivered </a:t>
            </a:r>
            <a:r>
              <a:rPr lang="en-US" sz="2000" dirty="0">
                <a:solidFill>
                  <a:srgbClr val="003367"/>
                </a:solidFill>
              </a:rPr>
              <a:t>bandwidth for I/O request stream </a:t>
            </a:r>
            <a:r>
              <a:rPr lang="en-US" sz="2000" dirty="0" smtClean="0">
                <a:solidFill>
                  <a:srgbClr val="003367"/>
                </a:solidFill>
              </a:rPr>
              <a:t>= bytes/time = </a:t>
            </a:r>
            <a:r>
              <a:rPr lang="en-US" sz="2000" dirty="0">
                <a:solidFill>
                  <a:srgbClr val="660066"/>
                </a:solidFill>
              </a:rPr>
              <a:t>b/(s + (b/B))</a:t>
            </a:r>
          </a:p>
          <a:p>
            <a:pPr eaLnBrk="1" hangingPunct="1"/>
            <a:r>
              <a:rPr lang="en-US" sz="2000" dirty="0">
                <a:solidFill>
                  <a:srgbClr val="003367"/>
                </a:solidFill>
              </a:rPr>
              <a:t>Bandwidth wasted per I/O: </a:t>
            </a:r>
            <a:r>
              <a:rPr lang="en-US" sz="2000" dirty="0" err="1" smtClean="0">
                <a:solidFill>
                  <a:srgbClr val="660066"/>
                </a:solidFill>
              </a:rPr>
              <a:t>sB</a:t>
            </a:r>
            <a:endParaRPr lang="en-US" sz="2000" dirty="0" smtClean="0">
              <a:solidFill>
                <a:srgbClr val="660066"/>
              </a:solidFill>
            </a:endParaRPr>
          </a:p>
          <a:p>
            <a:pPr eaLnBrk="1" hangingPunct="1"/>
            <a:endParaRPr lang="en-US" sz="2000" dirty="0">
              <a:solidFill>
                <a:srgbClr val="660066"/>
              </a:solidFill>
            </a:endParaRPr>
          </a:p>
          <a:p>
            <a:pPr eaLnBrk="1" hangingPunct="1"/>
            <a:r>
              <a:rPr lang="en-US" sz="2000" u="sng" dirty="0" smtClean="0">
                <a:solidFill>
                  <a:srgbClr val="003367"/>
                </a:solidFill>
              </a:rPr>
              <a:t>So</a:t>
            </a:r>
          </a:p>
          <a:p>
            <a:pPr eaLnBrk="1" hangingPunct="1"/>
            <a:r>
              <a:rPr lang="en-US" sz="2000" b="1" dirty="0" smtClean="0">
                <a:solidFill>
                  <a:srgbClr val="003367"/>
                </a:solidFill>
              </a:rPr>
              <a:t>Effective bandwidth</a:t>
            </a:r>
            <a:r>
              <a:rPr lang="en-US" sz="2000" dirty="0" smtClean="0">
                <a:solidFill>
                  <a:srgbClr val="003367"/>
                </a:solidFill>
              </a:rPr>
              <a:t>: bandwidth utilization/efficiency </a:t>
            </a:r>
            <a:r>
              <a:rPr lang="en-US" sz="2000" dirty="0">
                <a:solidFill>
                  <a:srgbClr val="003367"/>
                </a:solidFill>
              </a:rPr>
              <a:t>(%): </a:t>
            </a:r>
            <a:r>
              <a:rPr lang="en-US" sz="2000" dirty="0">
                <a:solidFill>
                  <a:srgbClr val="660066"/>
                </a:solidFill>
              </a:rPr>
              <a:t>b/(</a:t>
            </a:r>
            <a:r>
              <a:rPr lang="en-US" sz="2000" dirty="0" err="1">
                <a:solidFill>
                  <a:srgbClr val="660066"/>
                </a:solidFill>
              </a:rPr>
              <a:t>sB</a:t>
            </a:r>
            <a:r>
              <a:rPr lang="en-US" sz="2000" dirty="0">
                <a:solidFill>
                  <a:srgbClr val="660066"/>
                </a:solidFill>
              </a:rPr>
              <a:t> + b</a:t>
            </a:r>
            <a:r>
              <a:rPr lang="en-US" sz="2000" dirty="0" smtClean="0">
                <a:solidFill>
                  <a:srgbClr val="660066"/>
                </a:solidFill>
              </a:rPr>
              <a:t>)</a:t>
            </a:r>
          </a:p>
          <a:p>
            <a:pPr eaLnBrk="1" hangingPunct="1"/>
            <a:r>
              <a:rPr lang="en-US" sz="2000" dirty="0" smtClean="0">
                <a:solidFill>
                  <a:srgbClr val="003367"/>
                </a:solidFill>
              </a:rPr>
              <a:t>[bytes transferred over the “byte time slots” consumed for the transfer]</a:t>
            </a:r>
            <a:endParaRPr lang="en-US" sz="2000" dirty="0">
              <a:solidFill>
                <a:srgbClr val="660066"/>
              </a:solidFill>
            </a:endParaRPr>
          </a:p>
          <a:p>
            <a:pPr eaLnBrk="1" hangingPunct="1"/>
            <a:endParaRPr lang="en-US" sz="2200" dirty="0">
              <a:solidFill>
                <a:srgbClr val="660066"/>
              </a:solidFill>
            </a:endParaRPr>
          </a:p>
        </p:txBody>
      </p:sp>
    </p:spTree>
    <p:extLst>
      <p:ext uri="{BB962C8B-B14F-4D97-AF65-F5344CB8AC3E}">
        <p14:creationId xmlns:p14="http://schemas.microsoft.com/office/powerpoint/2010/main" val="249432331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725"/>
            <a:ext cx="8534400" cy="1554163"/>
          </a:xfrm>
        </p:spPr>
        <p:txBody>
          <a:bodyPr/>
          <a:lstStyle/>
          <a:p>
            <a:r>
              <a:rPr lang="en-US" sz="3600" dirty="0" smtClean="0"/>
              <a:t>Effective bandwidth by access time</a:t>
            </a:r>
            <a:endParaRPr lang="en-US" sz="3600" dirty="0"/>
          </a:p>
        </p:txBody>
      </p:sp>
      <p:pic>
        <p:nvPicPr>
          <p:cNvPr id="4" name="Picture 3"/>
          <p:cNvPicPr>
            <a:picLocks noChangeAspect="1"/>
          </p:cNvPicPr>
          <p:nvPr/>
        </p:nvPicPr>
        <p:blipFill>
          <a:blip r:embed="rId2"/>
          <a:stretch>
            <a:fillRect/>
          </a:stretch>
        </p:blipFill>
        <p:spPr>
          <a:xfrm>
            <a:off x="2286000" y="1733490"/>
            <a:ext cx="4572000" cy="3060700"/>
          </a:xfrm>
          <a:prstGeom prst="rect">
            <a:avLst/>
          </a:prstGeom>
        </p:spPr>
      </p:pic>
      <p:sp>
        <p:nvSpPr>
          <p:cNvPr id="5" name="Rectangle 4"/>
          <p:cNvSpPr/>
          <p:nvPr/>
        </p:nvSpPr>
        <p:spPr>
          <a:xfrm>
            <a:off x="3810000" y="1424225"/>
            <a:ext cx="1440660" cy="461665"/>
          </a:xfrm>
          <a:prstGeom prst="rect">
            <a:avLst/>
          </a:prstGeom>
          <a:solidFill>
            <a:srgbClr val="FFFFFF"/>
          </a:solidFill>
        </p:spPr>
        <p:txBody>
          <a:bodyPr wrap="none">
            <a:spAutoFit/>
          </a:bodyPr>
          <a:lstStyle/>
          <a:p>
            <a:r>
              <a:rPr lang="en-US" b="1" i="1" dirty="0">
                <a:solidFill>
                  <a:srgbClr val="37305A"/>
                </a:solidFill>
              </a:rPr>
              <a:t>b</a:t>
            </a:r>
            <a:r>
              <a:rPr lang="en-US" b="1" dirty="0" smtClean="0">
                <a:solidFill>
                  <a:srgbClr val="37305A"/>
                </a:solidFill>
              </a:rPr>
              <a:t>/(</a:t>
            </a:r>
            <a:r>
              <a:rPr lang="en-US" b="1" i="1" dirty="0" err="1" smtClean="0">
                <a:solidFill>
                  <a:srgbClr val="37305A"/>
                </a:solidFill>
              </a:rPr>
              <a:t>sB</a:t>
            </a:r>
            <a:r>
              <a:rPr lang="en-US" b="1" dirty="0" err="1" smtClean="0">
                <a:solidFill>
                  <a:srgbClr val="37305A"/>
                </a:solidFill>
              </a:rPr>
              <a:t>+</a:t>
            </a:r>
            <a:r>
              <a:rPr lang="en-US" b="1" dirty="0" err="1">
                <a:solidFill>
                  <a:srgbClr val="37305A"/>
                </a:solidFill>
              </a:rPr>
              <a:t>b</a:t>
            </a:r>
            <a:r>
              <a:rPr lang="en-US" b="1" dirty="0" smtClean="0">
                <a:solidFill>
                  <a:srgbClr val="37305A"/>
                </a:solidFill>
              </a:rPr>
              <a:t>)</a:t>
            </a:r>
            <a:endParaRPr lang="en-US" b="1" dirty="0">
              <a:solidFill>
                <a:srgbClr val="37305A"/>
              </a:solidFill>
            </a:endParaRPr>
          </a:p>
        </p:txBody>
      </p:sp>
      <p:cxnSp>
        <p:nvCxnSpPr>
          <p:cNvPr id="6" name="Straight Connector 5"/>
          <p:cNvCxnSpPr/>
          <p:nvPr/>
        </p:nvCxnSpPr>
        <p:spPr bwMode="auto">
          <a:xfrm flipH="1">
            <a:off x="2286000" y="2271355"/>
            <a:ext cx="4572000" cy="0"/>
          </a:xfrm>
          <a:prstGeom prst="line">
            <a:avLst/>
          </a:prstGeom>
          <a:solidFill>
            <a:srgbClr val="00B8FF"/>
          </a:solidFill>
          <a:ln w="9525" cap="flat" cmpd="sng" algn="ctr">
            <a:solidFill>
              <a:schemeClr val="tx1"/>
            </a:solidFill>
            <a:prstDash val="sysDash"/>
            <a:round/>
            <a:headEnd type="none" w="med" len="med"/>
            <a:tailEnd type="none" w="med" len="med"/>
          </a:ln>
          <a:effectLst/>
        </p:spPr>
      </p:cxnSp>
      <p:sp>
        <p:nvSpPr>
          <p:cNvPr id="7" name="Rectangle 6"/>
          <p:cNvSpPr/>
          <p:nvPr/>
        </p:nvSpPr>
        <p:spPr>
          <a:xfrm>
            <a:off x="1981200" y="2042755"/>
            <a:ext cx="355837" cy="461665"/>
          </a:xfrm>
          <a:prstGeom prst="rect">
            <a:avLst/>
          </a:prstGeom>
        </p:spPr>
        <p:txBody>
          <a:bodyPr wrap="none">
            <a:spAutoFit/>
          </a:bodyPr>
          <a:lstStyle/>
          <a:p>
            <a:r>
              <a:rPr lang="en-US" b="1" dirty="0" smtClean="0">
                <a:solidFill>
                  <a:srgbClr val="37305A"/>
                </a:solidFill>
              </a:rPr>
              <a:t>1</a:t>
            </a:r>
            <a:endParaRPr lang="en-US" b="1" dirty="0">
              <a:solidFill>
                <a:srgbClr val="37305A"/>
              </a:solidFill>
            </a:endParaRPr>
          </a:p>
        </p:txBody>
      </p:sp>
      <p:sp>
        <p:nvSpPr>
          <p:cNvPr id="8" name="Rectangle 7"/>
          <p:cNvSpPr/>
          <p:nvPr/>
        </p:nvSpPr>
        <p:spPr>
          <a:xfrm>
            <a:off x="6800559" y="1966555"/>
            <a:ext cx="971841" cy="461665"/>
          </a:xfrm>
          <a:prstGeom prst="rect">
            <a:avLst/>
          </a:prstGeom>
        </p:spPr>
        <p:txBody>
          <a:bodyPr wrap="none">
            <a:spAutoFit/>
          </a:bodyPr>
          <a:lstStyle/>
          <a:p>
            <a:r>
              <a:rPr lang="en-US" b="1" dirty="0" smtClean="0">
                <a:solidFill>
                  <a:srgbClr val="37305A"/>
                </a:solidFill>
              </a:rPr>
              <a:t>100%</a:t>
            </a:r>
            <a:endParaRPr lang="en-US" b="1" dirty="0">
              <a:solidFill>
                <a:srgbClr val="37305A"/>
              </a:solidFill>
            </a:endParaRPr>
          </a:p>
        </p:txBody>
      </p:sp>
      <p:sp>
        <p:nvSpPr>
          <p:cNvPr id="9" name="Rectangle 58"/>
          <p:cNvSpPr>
            <a:spLocks noChangeArrowheads="1"/>
          </p:cNvSpPr>
          <p:nvPr/>
        </p:nvSpPr>
        <p:spPr bwMode="auto">
          <a:xfrm>
            <a:off x="2590800" y="2054423"/>
            <a:ext cx="3352800" cy="369332"/>
          </a:xfrm>
          <a:prstGeom prst="rect">
            <a:avLst/>
          </a:prstGeom>
          <a:solidFill>
            <a:srgbClr val="FFFFFF"/>
          </a:solidFill>
          <a:ln>
            <a:noFill/>
          </a:ln>
          <a:extLst/>
        </p:spPr>
        <p:txBody>
          <a:bodyPr wrap="square" anchor="ctr">
            <a:spAutoFit/>
          </a:bodyPr>
          <a:lstStyle/>
          <a:p>
            <a:pPr algn="ctr" defTabSz="914400"/>
            <a:r>
              <a:rPr lang="en-US" sz="1800" dirty="0" smtClean="0">
                <a:solidFill>
                  <a:srgbClr val="000000"/>
                </a:solidFill>
                <a:cs typeface="Arial" charset="0"/>
              </a:rPr>
              <a:t>Spindle bandwidth B (90 MB/s)</a:t>
            </a:r>
            <a:endParaRPr lang="en-US" sz="2000" dirty="0">
              <a:solidFill>
                <a:srgbClr val="000000"/>
              </a:solidFill>
              <a:cs typeface="Arial" charset="0"/>
            </a:endParaRPr>
          </a:p>
        </p:txBody>
      </p:sp>
      <p:sp>
        <p:nvSpPr>
          <p:cNvPr id="10" name="Rectangle 58"/>
          <p:cNvSpPr>
            <a:spLocks noChangeArrowheads="1"/>
          </p:cNvSpPr>
          <p:nvPr/>
        </p:nvSpPr>
        <p:spPr bwMode="auto">
          <a:xfrm>
            <a:off x="3581400" y="4686180"/>
            <a:ext cx="22098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a</a:t>
            </a:r>
            <a:r>
              <a:rPr lang="en-US" sz="2000" b="1" dirty="0" smtClean="0">
                <a:solidFill>
                  <a:srgbClr val="000000"/>
                </a:solidFill>
                <a:cs typeface="Arial" charset="0"/>
              </a:rPr>
              <a:t>ccess time s</a:t>
            </a:r>
            <a:endParaRPr lang="en-US" b="1" dirty="0">
              <a:solidFill>
                <a:srgbClr val="000000"/>
              </a:solidFill>
              <a:cs typeface="Arial" charset="0"/>
            </a:endParaRPr>
          </a:p>
        </p:txBody>
      </p:sp>
      <p:sp>
        <p:nvSpPr>
          <p:cNvPr id="11" name="Rectangle 58"/>
          <p:cNvSpPr>
            <a:spLocks noChangeArrowheads="1"/>
          </p:cNvSpPr>
          <p:nvPr/>
        </p:nvSpPr>
        <p:spPr bwMode="auto">
          <a:xfrm>
            <a:off x="6096000" y="4705290"/>
            <a:ext cx="990600" cy="400110"/>
          </a:xfrm>
          <a:prstGeom prst="rect">
            <a:avLst/>
          </a:prstGeom>
          <a:noFill/>
          <a:ln>
            <a:noFill/>
          </a:ln>
          <a:extLst/>
        </p:spPr>
        <p:txBody>
          <a:bodyPr wrap="square" anchor="ctr">
            <a:spAutoFit/>
          </a:bodyPr>
          <a:lstStyle/>
          <a:p>
            <a:pPr algn="ctr" defTabSz="914400"/>
            <a:r>
              <a:rPr lang="en-US" sz="2000" b="1" dirty="0" smtClean="0">
                <a:solidFill>
                  <a:srgbClr val="000000"/>
                </a:solidFill>
                <a:cs typeface="Arial" charset="0"/>
              </a:rPr>
              <a:t>5ms</a:t>
            </a:r>
            <a:endParaRPr lang="en-US" b="1" dirty="0">
              <a:solidFill>
                <a:srgbClr val="000000"/>
              </a:solidFill>
              <a:cs typeface="Arial" charset="0"/>
            </a:endParaRPr>
          </a:p>
        </p:txBody>
      </p:sp>
      <p:sp>
        <p:nvSpPr>
          <p:cNvPr id="12" name="Rectangle 58"/>
          <p:cNvSpPr>
            <a:spLocks noChangeArrowheads="1"/>
          </p:cNvSpPr>
          <p:nvPr/>
        </p:nvSpPr>
        <p:spPr bwMode="auto">
          <a:xfrm>
            <a:off x="3810000" y="3105090"/>
            <a:ext cx="1143000" cy="400110"/>
          </a:xfrm>
          <a:prstGeom prst="rect">
            <a:avLst/>
          </a:prstGeom>
          <a:solidFill>
            <a:srgbClr val="FFFFFF"/>
          </a:solidFill>
          <a:ln>
            <a:noFill/>
          </a:ln>
          <a:extLst/>
        </p:spPr>
        <p:txBody>
          <a:bodyPr wrap="square" anchor="ctr">
            <a:spAutoFit/>
          </a:bodyPr>
          <a:lstStyle/>
          <a:p>
            <a:pPr algn="ctr" defTabSz="914400"/>
            <a:r>
              <a:rPr lang="en-US" sz="2000" b="1" dirty="0" smtClean="0">
                <a:solidFill>
                  <a:srgbClr val="000000"/>
                </a:solidFill>
                <a:cs typeface="Arial" charset="0"/>
              </a:rPr>
              <a:t>b=256K</a:t>
            </a:r>
            <a:endParaRPr lang="en-US" b="1" dirty="0">
              <a:solidFill>
                <a:srgbClr val="000000"/>
              </a:solidFill>
              <a:cs typeface="Arial" charset="0"/>
            </a:endParaRPr>
          </a:p>
        </p:txBody>
      </p:sp>
      <p:sp>
        <p:nvSpPr>
          <p:cNvPr id="13" name="Rectangle 58"/>
          <p:cNvSpPr>
            <a:spLocks noChangeArrowheads="1"/>
          </p:cNvSpPr>
          <p:nvPr/>
        </p:nvSpPr>
        <p:spPr bwMode="auto">
          <a:xfrm>
            <a:off x="3429000" y="3714690"/>
            <a:ext cx="9906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b</a:t>
            </a:r>
            <a:r>
              <a:rPr lang="en-US" sz="2000" b="1" dirty="0" smtClean="0">
                <a:solidFill>
                  <a:srgbClr val="000000"/>
                </a:solidFill>
                <a:cs typeface="Arial" charset="0"/>
              </a:rPr>
              <a:t>=64K</a:t>
            </a:r>
            <a:endParaRPr lang="en-US" b="1" dirty="0">
              <a:solidFill>
                <a:srgbClr val="000000"/>
              </a:solidFill>
              <a:cs typeface="Arial" charset="0"/>
            </a:endParaRPr>
          </a:p>
        </p:txBody>
      </p:sp>
      <p:sp>
        <p:nvSpPr>
          <p:cNvPr id="14" name="Rectangle 58"/>
          <p:cNvSpPr>
            <a:spLocks noChangeArrowheads="1"/>
          </p:cNvSpPr>
          <p:nvPr/>
        </p:nvSpPr>
        <p:spPr bwMode="auto">
          <a:xfrm>
            <a:off x="2895600" y="4228980"/>
            <a:ext cx="914400" cy="400110"/>
          </a:xfrm>
          <a:prstGeom prst="rect">
            <a:avLst/>
          </a:prstGeom>
          <a:solidFill>
            <a:srgbClr val="FFFFFF"/>
          </a:solidFill>
          <a:ln>
            <a:noFill/>
          </a:ln>
          <a:extLst/>
        </p:spPr>
        <p:txBody>
          <a:bodyPr wrap="square" anchor="ctr">
            <a:spAutoFit/>
          </a:bodyPr>
          <a:lstStyle/>
          <a:p>
            <a:pPr algn="ctr" defTabSz="914400"/>
            <a:r>
              <a:rPr lang="en-US" sz="2000" b="1" dirty="0">
                <a:solidFill>
                  <a:srgbClr val="000000"/>
                </a:solidFill>
                <a:cs typeface="Arial" charset="0"/>
              </a:rPr>
              <a:t>b</a:t>
            </a:r>
            <a:r>
              <a:rPr lang="en-US" sz="2000" b="1" dirty="0" smtClean="0">
                <a:solidFill>
                  <a:srgbClr val="000000"/>
                </a:solidFill>
                <a:cs typeface="Arial" charset="0"/>
              </a:rPr>
              <a:t>=4K</a:t>
            </a:r>
            <a:endParaRPr lang="en-US" b="1" dirty="0">
              <a:solidFill>
                <a:srgbClr val="000000"/>
              </a:solidFill>
              <a:cs typeface="Arial" charset="0"/>
            </a:endParaRPr>
          </a:p>
        </p:txBody>
      </p:sp>
      <p:sp>
        <p:nvSpPr>
          <p:cNvPr id="15" name="Rectangle 33"/>
          <p:cNvSpPr>
            <a:spLocks noChangeArrowheads="1"/>
          </p:cNvSpPr>
          <p:nvPr/>
        </p:nvSpPr>
        <p:spPr bwMode="auto">
          <a:xfrm>
            <a:off x="381000" y="5257800"/>
            <a:ext cx="8534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solidFill>
                  <a:srgbClr val="000090"/>
                </a:solidFill>
              </a:rPr>
              <a:t>Bigger is better. </a:t>
            </a:r>
            <a:r>
              <a:rPr lang="en-US" sz="2000" dirty="0" smtClean="0">
                <a:solidFill>
                  <a:srgbClr val="000090"/>
                </a:solidFill>
              </a:rPr>
              <a:t> Other things being equal, effective bandwidth is higher when access costs can be amortized over larger transfers.   High access cost is the reason we use tapes primarily for backup!  As </a:t>
            </a:r>
            <a:r>
              <a:rPr lang="en-US" sz="2000" b="1" dirty="0" smtClean="0">
                <a:solidFill>
                  <a:srgbClr val="000090"/>
                </a:solidFill>
              </a:rPr>
              <a:t>B</a:t>
            </a:r>
            <a:r>
              <a:rPr lang="en-US" sz="2000" dirty="0" smtClean="0">
                <a:solidFill>
                  <a:srgbClr val="000090"/>
                </a:solidFill>
              </a:rPr>
              <a:t> grows and </a:t>
            </a:r>
            <a:r>
              <a:rPr lang="en-US" sz="2000" b="1" dirty="0" smtClean="0">
                <a:solidFill>
                  <a:srgbClr val="000090"/>
                </a:solidFill>
              </a:rPr>
              <a:t>s</a:t>
            </a:r>
            <a:r>
              <a:rPr lang="en-US" sz="2000" dirty="0" smtClean="0">
                <a:solidFill>
                  <a:srgbClr val="000090"/>
                </a:solidFill>
              </a:rPr>
              <a:t> is unchanged, disks are looking more and more like tapes!   (Jim Gray)</a:t>
            </a:r>
            <a:endParaRPr lang="en-US" sz="2000" b="1" dirty="0" smtClean="0">
              <a:solidFill>
                <a:srgbClr val="000090"/>
              </a:solidFill>
            </a:endParaRPr>
          </a:p>
        </p:txBody>
      </p:sp>
    </p:spTree>
    <p:extLst>
      <p:ext uri="{BB962C8B-B14F-4D97-AF65-F5344CB8AC3E}">
        <p14:creationId xmlns:p14="http://schemas.microsoft.com/office/powerpoint/2010/main" val="1201299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600" y="285750"/>
            <a:ext cx="5105400" cy="6381750"/>
          </a:xfrm>
          <a:prstGeom prst="rect">
            <a:avLst/>
          </a:prstGeom>
        </p:spPr>
      </p:pic>
      <p:sp>
        <p:nvSpPr>
          <p:cNvPr id="4" name="TextBox 48"/>
          <p:cNvSpPr txBox="1">
            <a:spLocks noChangeArrowheads="1"/>
          </p:cNvSpPr>
          <p:nvPr/>
        </p:nvSpPr>
        <p:spPr bwMode="auto">
          <a:xfrm>
            <a:off x="8210945" y="6550223"/>
            <a:ext cx="933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1400" kern="0" dirty="0" smtClean="0">
                <a:solidFill>
                  <a:srgbClr val="000000"/>
                </a:solidFill>
              </a:rPr>
              <a:t>[Calypso]</a:t>
            </a:r>
          </a:p>
        </p:txBody>
      </p:sp>
    </p:spTree>
    <p:extLst>
      <p:ext uri="{BB962C8B-B14F-4D97-AF65-F5344CB8AC3E}">
        <p14:creationId xmlns:p14="http://schemas.microsoft.com/office/powerpoint/2010/main" val="137383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stack</a:t>
            </a:r>
            <a:endParaRPr lang="en-US" dirty="0"/>
          </a:p>
        </p:txBody>
      </p:sp>
      <p:pic>
        <p:nvPicPr>
          <p:cNvPr id="3" name="Picture 2"/>
          <p:cNvPicPr>
            <a:picLocks noChangeAspect="1"/>
          </p:cNvPicPr>
          <p:nvPr/>
        </p:nvPicPr>
        <p:blipFill>
          <a:blip r:embed="rId2"/>
          <a:stretch>
            <a:fillRect/>
          </a:stretch>
        </p:blipFill>
        <p:spPr>
          <a:xfrm>
            <a:off x="3124200" y="1524000"/>
            <a:ext cx="3124200" cy="3905250"/>
          </a:xfrm>
          <a:prstGeom prst="rect">
            <a:avLst/>
          </a:prstGeom>
        </p:spPr>
      </p:pic>
      <p:sp>
        <p:nvSpPr>
          <p:cNvPr id="4" name="TextBox 48"/>
          <p:cNvSpPr txBox="1">
            <a:spLocks noChangeArrowheads="1"/>
          </p:cNvSpPr>
          <p:nvPr/>
        </p:nvSpPr>
        <p:spPr bwMode="auto">
          <a:xfrm>
            <a:off x="8210945" y="6550223"/>
            <a:ext cx="933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auto" hangingPunct="1">
              <a:spcBef>
                <a:spcPts val="0"/>
              </a:spcBef>
              <a:spcAft>
                <a:spcPts val="0"/>
              </a:spcAft>
              <a:defRPr/>
            </a:pPr>
            <a:r>
              <a:rPr lang="en-US" sz="1400" kern="0" dirty="0" smtClean="0">
                <a:solidFill>
                  <a:srgbClr val="000000"/>
                </a:solidFill>
              </a:rPr>
              <a:t>[Calypso]</a:t>
            </a:r>
          </a:p>
        </p:txBody>
      </p:sp>
      <p:sp>
        <p:nvSpPr>
          <p:cNvPr id="5" name="Rectangle 4"/>
          <p:cNvSpPr/>
          <p:nvPr/>
        </p:nvSpPr>
        <p:spPr>
          <a:xfrm>
            <a:off x="6553200" y="1695450"/>
            <a:ext cx="2362200" cy="114646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File system API.  </a:t>
            </a:r>
            <a:r>
              <a:rPr lang="en-US" sz="2000" kern="0" dirty="0" smtClean="0">
                <a:solidFill>
                  <a:schemeClr val="accent3"/>
                </a:solidFill>
              </a:rPr>
              <a:t>Generic, for use over many kinds of storage devices.</a:t>
            </a:r>
            <a:endParaRPr lang="en-US" sz="3600" kern="0" dirty="0">
              <a:solidFill>
                <a:schemeClr val="accent3"/>
              </a:solidFill>
            </a:endParaRPr>
          </a:p>
        </p:txBody>
      </p:sp>
      <p:cxnSp>
        <p:nvCxnSpPr>
          <p:cNvPr id="6" name="Straight Connector 292"/>
          <p:cNvCxnSpPr>
            <a:cxnSpLocks noChangeShapeType="1"/>
          </p:cNvCxnSpPr>
          <p:nvPr/>
        </p:nvCxnSpPr>
        <p:spPr bwMode="auto">
          <a:xfrm flipV="1">
            <a:off x="6172200" y="2076450"/>
            <a:ext cx="5334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8" name="Rectangle 7"/>
          <p:cNvSpPr/>
          <p:nvPr/>
        </p:nvSpPr>
        <p:spPr>
          <a:xfrm>
            <a:off x="6324600" y="3371850"/>
            <a:ext cx="2667000" cy="193129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Standard block I/O </a:t>
            </a:r>
            <a:r>
              <a:rPr lang="en-US" sz="2000" kern="0" dirty="0" smtClean="0">
                <a:solidFill>
                  <a:schemeClr val="accent3"/>
                </a:solidFill>
              </a:rPr>
              <a:t>internal</a:t>
            </a:r>
            <a:r>
              <a:rPr lang="en-US" sz="2000" b="1" kern="0" dirty="0" smtClean="0">
                <a:solidFill>
                  <a:schemeClr val="accent3"/>
                </a:solidFill>
              </a:rPr>
              <a:t> </a:t>
            </a:r>
            <a:r>
              <a:rPr lang="en-US" sz="2000" kern="0" dirty="0" smtClean="0">
                <a:solidFill>
                  <a:schemeClr val="accent3"/>
                </a:solidFill>
              </a:rPr>
              <a:t>interface.</a:t>
            </a:r>
          </a:p>
          <a:p>
            <a:pPr algn="ctr" defTabSz="914400" fontAlgn="auto">
              <a:lnSpc>
                <a:spcPct val="85000"/>
              </a:lnSpc>
              <a:spcBef>
                <a:spcPts val="0"/>
              </a:spcBef>
              <a:spcAft>
                <a:spcPts val="0"/>
              </a:spcAft>
              <a:defRPr/>
            </a:pPr>
            <a:r>
              <a:rPr lang="en-US" sz="2000" kern="0" dirty="0" smtClean="0">
                <a:solidFill>
                  <a:schemeClr val="accent3"/>
                </a:solidFill>
              </a:rPr>
              <a:t>Block read/write on</a:t>
            </a:r>
          </a:p>
          <a:p>
            <a:pPr algn="ctr" defTabSz="914400" fontAlgn="auto">
              <a:lnSpc>
                <a:spcPct val="85000"/>
              </a:lnSpc>
              <a:spcBef>
                <a:spcPts val="0"/>
              </a:spcBef>
              <a:spcAft>
                <a:spcPts val="0"/>
              </a:spcAft>
              <a:defRPr/>
            </a:pPr>
            <a:r>
              <a:rPr lang="en-US" sz="2000" kern="0" dirty="0">
                <a:solidFill>
                  <a:schemeClr val="accent3"/>
                </a:solidFill>
              </a:rPr>
              <a:t>n</a:t>
            </a:r>
            <a:r>
              <a:rPr lang="en-US" sz="2000" kern="0" dirty="0" smtClean="0">
                <a:solidFill>
                  <a:schemeClr val="accent3"/>
                </a:solidFill>
              </a:rPr>
              <a:t>umbered blocks on each device/partition.</a:t>
            </a:r>
          </a:p>
          <a:p>
            <a:pPr algn="ctr" defTabSz="914400" fontAlgn="auto">
              <a:lnSpc>
                <a:spcPct val="85000"/>
              </a:lnSpc>
              <a:spcBef>
                <a:spcPts val="0"/>
              </a:spcBef>
              <a:spcAft>
                <a:spcPts val="0"/>
              </a:spcAft>
              <a:defRPr/>
            </a:pPr>
            <a:r>
              <a:rPr lang="en-US" sz="2000" kern="0" dirty="0" smtClean="0">
                <a:solidFill>
                  <a:schemeClr val="accent3"/>
                </a:solidFill>
              </a:rPr>
              <a:t>For kernel use only: DMA + interrupts.</a:t>
            </a:r>
            <a:endParaRPr lang="en-US" sz="3600" kern="0" dirty="0">
              <a:solidFill>
                <a:schemeClr val="accent3"/>
              </a:solidFill>
            </a:endParaRPr>
          </a:p>
        </p:txBody>
      </p:sp>
      <p:cxnSp>
        <p:nvCxnSpPr>
          <p:cNvPr id="9" name="Straight Connector 292"/>
          <p:cNvCxnSpPr>
            <a:cxnSpLocks noChangeShapeType="1"/>
          </p:cNvCxnSpPr>
          <p:nvPr/>
        </p:nvCxnSpPr>
        <p:spPr bwMode="auto">
          <a:xfrm>
            <a:off x="6172200" y="3600450"/>
            <a:ext cx="4572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11" name="Rectangle 10"/>
          <p:cNvSpPr/>
          <p:nvPr/>
        </p:nvSpPr>
        <p:spPr>
          <a:xfrm>
            <a:off x="228600" y="1815152"/>
            <a:ext cx="2286000" cy="62324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We care mostly about this stuff.</a:t>
            </a:r>
            <a:endParaRPr lang="en-US" sz="3600" b="1" kern="0" dirty="0">
              <a:solidFill>
                <a:schemeClr val="accent3"/>
              </a:solidFill>
            </a:endParaRPr>
          </a:p>
        </p:txBody>
      </p:sp>
      <p:cxnSp>
        <p:nvCxnSpPr>
          <p:cNvPr id="12" name="Straight Connector 292"/>
          <p:cNvCxnSpPr>
            <a:cxnSpLocks noChangeShapeType="1"/>
          </p:cNvCxnSpPr>
          <p:nvPr/>
        </p:nvCxnSpPr>
        <p:spPr bwMode="auto">
          <a:xfrm flipH="1" flipV="1">
            <a:off x="2438400" y="2000250"/>
            <a:ext cx="838200" cy="5334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15" name="Straight Connector 292"/>
          <p:cNvCxnSpPr>
            <a:cxnSpLocks noChangeShapeType="1"/>
          </p:cNvCxnSpPr>
          <p:nvPr/>
        </p:nvCxnSpPr>
        <p:spPr bwMode="auto">
          <a:xfrm flipH="1" flipV="1">
            <a:off x="2438400" y="2000250"/>
            <a:ext cx="1524000" cy="457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22" name="Rectangle 21"/>
          <p:cNvSpPr/>
          <p:nvPr/>
        </p:nvSpPr>
        <p:spPr>
          <a:xfrm>
            <a:off x="76200" y="4343400"/>
            <a:ext cx="3276600" cy="88485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Many storage technologies, advancing rapidly with time.</a:t>
            </a:r>
          </a:p>
        </p:txBody>
      </p:sp>
      <p:sp>
        <p:nvSpPr>
          <p:cNvPr id="23" name="Rectangle 22"/>
          <p:cNvSpPr/>
          <p:nvPr/>
        </p:nvSpPr>
        <p:spPr>
          <a:xfrm>
            <a:off x="165100" y="3172792"/>
            <a:ext cx="3035300" cy="884858"/>
          </a:xfrm>
          <a:prstGeom prst="rect">
            <a:avLst/>
          </a:prstGeom>
        </p:spPr>
        <p:txBody>
          <a:bodyPr wrap="square">
            <a:spAutoFit/>
          </a:bodyPr>
          <a:lstStyle/>
          <a:p>
            <a:pPr algn="ctr" defTabSz="914400" fontAlgn="auto">
              <a:lnSpc>
                <a:spcPct val="85000"/>
              </a:lnSpc>
              <a:spcBef>
                <a:spcPts val="0"/>
              </a:spcBef>
              <a:spcAft>
                <a:spcPts val="0"/>
              </a:spcAft>
              <a:defRPr/>
            </a:pPr>
            <a:r>
              <a:rPr lang="en-US" sz="2000" kern="0" dirty="0" smtClean="0">
                <a:solidFill>
                  <a:schemeClr val="accent3"/>
                </a:solidFill>
              </a:rPr>
              <a:t>Device driver software is a huge part of the kernel, but we mostly ignore it.</a:t>
            </a:r>
            <a:endParaRPr lang="en-US" sz="3600" kern="0" dirty="0">
              <a:solidFill>
                <a:schemeClr val="accent3"/>
              </a:solidFill>
            </a:endParaRPr>
          </a:p>
        </p:txBody>
      </p:sp>
      <p:sp>
        <p:nvSpPr>
          <p:cNvPr id="24" name="Rectangle 23"/>
          <p:cNvSpPr/>
          <p:nvPr/>
        </p:nvSpPr>
        <p:spPr>
          <a:xfrm>
            <a:off x="154440" y="5581650"/>
            <a:ext cx="6627360" cy="361637"/>
          </a:xfrm>
          <a:prstGeom prst="rect">
            <a:avLst/>
          </a:prstGeom>
        </p:spPr>
        <p:txBody>
          <a:bodyPr wrap="none">
            <a:spAutoFit/>
          </a:bodyPr>
          <a:lstStyle/>
          <a:p>
            <a:pPr algn="ctr" defTabSz="914400" fontAlgn="auto">
              <a:lnSpc>
                <a:spcPct val="85000"/>
              </a:lnSpc>
              <a:spcBef>
                <a:spcPts val="0"/>
              </a:spcBef>
              <a:spcAft>
                <a:spcPts val="0"/>
              </a:spcAft>
              <a:defRPr/>
            </a:pPr>
            <a:r>
              <a:rPr lang="en-US" sz="2000" b="1" kern="0" dirty="0" smtClean="0">
                <a:solidFill>
                  <a:schemeClr val="accent3"/>
                </a:solidFill>
              </a:rPr>
              <a:t>Rotational</a:t>
            </a:r>
            <a:r>
              <a:rPr lang="en-US" sz="2000" kern="0" dirty="0" smtClean="0">
                <a:solidFill>
                  <a:schemeClr val="accent3"/>
                </a:solidFill>
              </a:rPr>
              <a:t> disk (HDD): </a:t>
            </a:r>
            <a:r>
              <a:rPr lang="en-US" sz="2000" kern="0" dirty="0">
                <a:solidFill>
                  <a:schemeClr val="accent3"/>
                </a:solidFill>
              </a:rPr>
              <a:t>cheap, </a:t>
            </a:r>
            <a:r>
              <a:rPr lang="en-US" sz="2000" kern="0" dirty="0" smtClean="0">
                <a:solidFill>
                  <a:schemeClr val="accent3"/>
                </a:solidFill>
              </a:rPr>
              <a:t>mechanical, high </a:t>
            </a:r>
            <a:r>
              <a:rPr lang="en-US" sz="2000" kern="0" dirty="0">
                <a:solidFill>
                  <a:schemeClr val="accent3"/>
                </a:solidFill>
              </a:rPr>
              <a:t>latency.</a:t>
            </a:r>
            <a:endParaRPr lang="en-US" sz="3600" kern="0" dirty="0">
              <a:solidFill>
                <a:schemeClr val="accent3"/>
              </a:solidFill>
            </a:endParaRPr>
          </a:p>
        </p:txBody>
      </p:sp>
      <p:sp>
        <p:nvSpPr>
          <p:cNvPr id="25" name="Rectangle 24"/>
          <p:cNvSpPr/>
          <p:nvPr/>
        </p:nvSpPr>
        <p:spPr>
          <a:xfrm>
            <a:off x="76200" y="5905813"/>
            <a:ext cx="8794169" cy="361637"/>
          </a:xfrm>
          <a:prstGeom prst="rect">
            <a:avLst/>
          </a:prstGeom>
        </p:spPr>
        <p:txBody>
          <a:bodyPr wrap="none">
            <a:spAutoFit/>
          </a:bodyPr>
          <a:lstStyle/>
          <a:p>
            <a:pPr algn="ctr" defTabSz="914400" fontAlgn="auto">
              <a:lnSpc>
                <a:spcPct val="85000"/>
              </a:lnSpc>
              <a:spcBef>
                <a:spcPts val="0"/>
              </a:spcBef>
              <a:spcAft>
                <a:spcPts val="0"/>
              </a:spcAft>
              <a:defRPr/>
            </a:pPr>
            <a:r>
              <a:rPr lang="en-US" sz="2000" b="1" kern="0" dirty="0" smtClean="0">
                <a:solidFill>
                  <a:schemeClr val="accent3"/>
                </a:solidFill>
              </a:rPr>
              <a:t>Solid-state “</a:t>
            </a:r>
            <a:r>
              <a:rPr lang="en-US" sz="2000" kern="0" dirty="0" smtClean="0">
                <a:solidFill>
                  <a:schemeClr val="accent3"/>
                </a:solidFill>
              </a:rPr>
              <a:t>disk” (SSD): low latency/power, wear issues, getting cheaper.  </a:t>
            </a:r>
            <a:endParaRPr lang="en-US" sz="3600" kern="0" dirty="0">
              <a:solidFill>
                <a:schemeClr val="accent3"/>
              </a:solidFill>
            </a:endParaRPr>
          </a:p>
        </p:txBody>
      </p:sp>
      <p:cxnSp>
        <p:nvCxnSpPr>
          <p:cNvPr id="26" name="Straight Connector 292"/>
          <p:cNvCxnSpPr>
            <a:cxnSpLocks noChangeShapeType="1"/>
          </p:cNvCxnSpPr>
          <p:nvPr/>
        </p:nvCxnSpPr>
        <p:spPr bwMode="auto">
          <a:xfrm flipH="1">
            <a:off x="3124200" y="3200400"/>
            <a:ext cx="685800" cy="3810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28" name="Straight Connector 292"/>
          <p:cNvCxnSpPr>
            <a:cxnSpLocks noChangeShapeType="1"/>
          </p:cNvCxnSpPr>
          <p:nvPr/>
        </p:nvCxnSpPr>
        <p:spPr bwMode="auto">
          <a:xfrm flipH="1" flipV="1">
            <a:off x="3124200" y="3581400"/>
            <a:ext cx="990600" cy="2286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cxnSp>
        <p:nvCxnSpPr>
          <p:cNvPr id="31" name="Straight Connector 292"/>
          <p:cNvCxnSpPr>
            <a:cxnSpLocks noChangeShapeType="1"/>
          </p:cNvCxnSpPr>
          <p:nvPr/>
        </p:nvCxnSpPr>
        <p:spPr bwMode="auto">
          <a:xfrm flipH="1" flipV="1">
            <a:off x="3124200" y="4800600"/>
            <a:ext cx="609600" cy="762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
        <p:nvSpPr>
          <p:cNvPr id="35" name="Rectangle 34"/>
          <p:cNvSpPr/>
          <p:nvPr/>
        </p:nvSpPr>
        <p:spPr>
          <a:xfrm>
            <a:off x="5257800" y="685800"/>
            <a:ext cx="2286000" cy="623248"/>
          </a:xfrm>
          <a:prstGeom prst="rect">
            <a:avLst/>
          </a:prstGeom>
        </p:spPr>
        <p:txBody>
          <a:bodyPr wrap="square">
            <a:spAutoFit/>
          </a:bodyPr>
          <a:lstStyle/>
          <a:p>
            <a:pPr algn="ctr" defTabSz="914400" fontAlgn="auto">
              <a:lnSpc>
                <a:spcPct val="85000"/>
              </a:lnSpc>
              <a:spcBef>
                <a:spcPts val="0"/>
              </a:spcBef>
              <a:spcAft>
                <a:spcPts val="0"/>
              </a:spcAft>
              <a:defRPr/>
            </a:pPr>
            <a:r>
              <a:rPr lang="en-US" sz="2000" b="1" kern="0" dirty="0" smtClean="0">
                <a:solidFill>
                  <a:schemeClr val="accent3"/>
                </a:solidFill>
              </a:rPr>
              <a:t>Databases, </a:t>
            </a:r>
            <a:r>
              <a:rPr lang="en-US" sz="2000" b="1" kern="0" dirty="0" err="1" smtClean="0">
                <a:solidFill>
                  <a:schemeClr val="accent3"/>
                </a:solidFill>
              </a:rPr>
              <a:t>Hadoop</a:t>
            </a:r>
            <a:r>
              <a:rPr lang="en-US" sz="2000" b="1" kern="0" dirty="0" smtClean="0">
                <a:solidFill>
                  <a:schemeClr val="accent3"/>
                </a:solidFill>
              </a:rPr>
              <a:t>, etc.</a:t>
            </a:r>
            <a:endParaRPr lang="en-US" sz="3600" b="1" kern="0" dirty="0">
              <a:solidFill>
                <a:schemeClr val="accent3"/>
              </a:solidFill>
            </a:endParaRPr>
          </a:p>
        </p:txBody>
      </p:sp>
      <p:cxnSp>
        <p:nvCxnSpPr>
          <p:cNvPr id="36" name="Straight Connector 292"/>
          <p:cNvCxnSpPr>
            <a:cxnSpLocks noChangeShapeType="1"/>
          </p:cNvCxnSpPr>
          <p:nvPr/>
        </p:nvCxnSpPr>
        <p:spPr bwMode="auto">
          <a:xfrm flipV="1">
            <a:off x="5029200" y="1295400"/>
            <a:ext cx="990600" cy="304800"/>
          </a:xfrm>
          <a:prstGeom prst="line">
            <a:avLst/>
          </a:prstGeom>
          <a:noFill/>
          <a:ln w="19050">
            <a:solidFill>
              <a:schemeClr val="tx1"/>
            </a:solidFill>
            <a:round/>
            <a:headEnd type="stealth"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27057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ill Sans MT"/>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ranklin Gothic Medium"/>
        <a:ea typeface=""/>
        <a:cs typeface=""/>
      </a:majorFont>
      <a:minorFont>
        <a:latin typeface="Franklin Gothic Medium"/>
        <a:ea typeface="Kozuka Gothic Pro L"/>
        <a:cs typeface="Kozuka Gothic Pro 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_HP_Light">
  <a:themeElements>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Blue_HP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00_light_52206_2">
  <a:themeElements>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fontScheme name="2000_light_52206_2">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2000_light_52206_2 1">
        <a:dk1>
          <a:srgbClr val="000000"/>
        </a:dk1>
        <a:lt1>
          <a:srgbClr val="FFFFFF"/>
        </a:lt1>
        <a:dk2>
          <a:srgbClr val="000000"/>
        </a:dk2>
        <a:lt2>
          <a:srgbClr val="CBC9BD"/>
        </a:lt2>
        <a:accent1>
          <a:srgbClr val="0071B4"/>
        </a:accent1>
        <a:accent2>
          <a:srgbClr val="64B900"/>
        </a:accent2>
        <a:accent3>
          <a:srgbClr val="FFFFFF"/>
        </a:accent3>
        <a:accent4>
          <a:srgbClr val="000000"/>
        </a:accent4>
        <a:accent5>
          <a:srgbClr val="AABBD6"/>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a:themeElements>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fontScheme name="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white 1">
        <a:dk1>
          <a:srgbClr val="000000"/>
        </a:dk1>
        <a:lt1>
          <a:srgbClr val="FFFFFF"/>
        </a:lt1>
        <a:dk2>
          <a:srgbClr val="7889FB"/>
        </a:dk2>
        <a:lt2>
          <a:srgbClr val="808080"/>
        </a:lt2>
        <a:accent1>
          <a:srgbClr val="7889FB"/>
        </a:accent1>
        <a:accent2>
          <a:srgbClr val="2DB6B3"/>
        </a:accent2>
        <a:accent3>
          <a:srgbClr val="FFFFFF"/>
        </a:accent3>
        <a:accent4>
          <a:srgbClr val="000000"/>
        </a:accent4>
        <a:accent5>
          <a:srgbClr val="BEC4FD"/>
        </a:accent5>
        <a:accent6>
          <a:srgbClr val="28A5A2"/>
        </a:accent6>
        <a:hlink>
          <a:srgbClr val="C0C0C0"/>
        </a:hlink>
        <a:folHlink>
          <a:srgbClr val="D18213"/>
        </a:folHlink>
      </a:clrScheme>
      <a:clrMap bg1="lt1" tx1="dk1" bg2="lt2" tx2="dk2" accent1="accent1" accent2="accent2" accent3="accent3" accent4="accent4" accent5="accent5" accent6="accent6" hlink="hlink" folHlink="folHlink"/>
    </a:extraClrScheme>
    <a:extraClrScheme>
      <a:clrScheme name="white 2">
        <a:dk1>
          <a:srgbClr val="808080"/>
        </a:dk1>
        <a:lt1>
          <a:srgbClr val="FFFFFF"/>
        </a:lt1>
        <a:dk2>
          <a:srgbClr val="000000"/>
        </a:dk2>
        <a:lt2>
          <a:srgbClr val="CCCCFF"/>
        </a:lt2>
        <a:accent1>
          <a:srgbClr val="7889FB"/>
        </a:accent1>
        <a:accent2>
          <a:srgbClr val="DFFF66"/>
        </a:accent2>
        <a:accent3>
          <a:srgbClr val="AAAAAA"/>
        </a:accent3>
        <a:accent4>
          <a:srgbClr val="DADADA"/>
        </a:accent4>
        <a:accent5>
          <a:srgbClr val="BEC4FD"/>
        </a:accent5>
        <a:accent6>
          <a:srgbClr val="CAE75C"/>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Custom 6">
      <a:dk1>
        <a:srgbClr val="003367"/>
      </a:dk1>
      <a:lt1>
        <a:sysClr val="window" lastClr="FFFFFF"/>
      </a:lt1>
      <a:dk2>
        <a:srgbClr val="195F9E"/>
      </a:dk2>
      <a:lt2>
        <a:srgbClr val="B5B5B5"/>
      </a:lt2>
      <a:accent1>
        <a:srgbClr val="998674"/>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spDef>
      <a:spPr>
        <a:noFill/>
        <a:ln>
          <a:solidFill>
            <a:srgbClr val="00B0F0"/>
          </a:solidFill>
        </a:ln>
      </a:spPr>
      <a:bodyPr rtlCol="0" anchor="ctr"/>
      <a:lstStyle>
        <a:defPPr algn="ctr">
          <a:defRPr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6_Default Design">
  <a:themeElements>
    <a:clrScheme name="Custom 5">
      <a:dk1>
        <a:srgbClr val="003367"/>
      </a:dk1>
      <a:lt1>
        <a:srgbClr val="37305A"/>
      </a:lt1>
      <a:dk2>
        <a:srgbClr val="E0E4DC"/>
      </a:dk2>
      <a:lt2>
        <a:srgbClr val="B5B5B5"/>
      </a:lt2>
      <a:accent1>
        <a:srgbClr val="4D8CF1"/>
      </a:accent1>
      <a:accent2>
        <a:srgbClr val="651222"/>
      </a:accent2>
      <a:accent3>
        <a:srgbClr val="0036A6"/>
      </a:accent3>
      <a:accent4>
        <a:srgbClr val="666666"/>
      </a:accent4>
      <a:accent5>
        <a:srgbClr val="738300"/>
      </a:accent5>
      <a:accent6>
        <a:srgbClr val="003367"/>
      </a:accent6>
      <a:hlink>
        <a:srgbClr val="0036A6"/>
      </a:hlink>
      <a:folHlink>
        <a:srgbClr val="4E005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otalTime>101469</TotalTime>
  <Words>6927</Words>
  <Application>Microsoft Macintosh PowerPoint</Application>
  <PresentationFormat>On-screen Show (4:3)</PresentationFormat>
  <Paragraphs>861</Paragraphs>
  <Slides>78</Slides>
  <Notes>4</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78</vt:i4>
      </vt:variant>
    </vt:vector>
  </HeadingPairs>
  <TitlesOfParts>
    <vt:vector size="89" baseType="lpstr">
      <vt:lpstr>1_Default Design</vt:lpstr>
      <vt:lpstr>2_Default Design</vt:lpstr>
      <vt:lpstr>Blue_HP_Light</vt:lpstr>
      <vt:lpstr>2000_light_52206_2</vt:lpstr>
      <vt:lpstr>1_white</vt:lpstr>
      <vt:lpstr>17_Default Design</vt:lpstr>
      <vt:lpstr>5_Default Design</vt:lpstr>
      <vt:lpstr>Human</vt:lpstr>
      <vt:lpstr>6_Default Design</vt:lpstr>
      <vt:lpstr>Default Design</vt:lpstr>
      <vt:lpstr>Photo Editor Photo</vt:lpstr>
      <vt:lpstr>PowerPoint Presentation</vt:lpstr>
      <vt:lpstr>PowerPoint Presentation</vt:lpstr>
      <vt:lpstr>Block storage API</vt:lpstr>
      <vt:lpstr>Example: AWS Simple Storage Service</vt:lpstr>
      <vt:lpstr>PowerPoint Presentation</vt:lpstr>
      <vt:lpstr>Memory/storage hierarchy</vt:lpstr>
      <vt:lpstr>The block storage abstraction</vt:lpstr>
      <vt:lpstr>PowerPoint Presentation</vt:lpstr>
      <vt:lpstr>Storage stack</vt:lpstr>
      <vt:lpstr>Anatomy of a read</vt:lpstr>
      <vt:lpstr> Improving utilization for I/O</vt:lpstr>
      <vt:lpstr>Prefetching for high read throughput</vt:lpstr>
      <vt:lpstr>Sequential read-ahead</vt:lpstr>
      <vt:lpstr>Challenge: I/O and scheduling</vt:lpstr>
      <vt:lpstr>Mixed Workload</vt:lpstr>
      <vt:lpstr>Two Schedules for CPU/Disk</vt:lpstr>
      <vt:lpstr>Estimating Time-to-Yield</vt:lpstr>
      <vt:lpstr>Example: a recent Linux rev</vt:lpstr>
      <vt:lpstr>Multilevel Feedback Queue</vt:lpstr>
      <vt:lpstr>MFQ</vt:lpstr>
      <vt:lpstr>Challenge: data management</vt:lpstr>
      <vt:lpstr>The Buffer Cache</vt:lpstr>
      <vt:lpstr>Editing Ritchie/Thompson </vt:lpstr>
      <vt:lpstr>I/O caching</vt:lpstr>
      <vt:lpstr>Concept: load spreading</vt:lpstr>
      <vt:lpstr>Example: disk arrays and striping</vt:lpstr>
      <vt:lpstr>Example: striping in Lustre, a Parallel FS</vt:lpstr>
      <vt:lpstr>Lustre</vt:lpstr>
      <vt:lpstr>Load spreading and performance</vt:lpstr>
      <vt:lpstr>RAID 0</vt:lpstr>
      <vt:lpstr>What about failures?</vt:lpstr>
      <vt:lpstr>PowerPoint Presentation</vt:lpstr>
      <vt:lpstr>RAID 1</vt:lpstr>
      <vt:lpstr>Building a better disk: RAID 5</vt:lpstr>
      <vt:lpstr>Parity</vt:lpstr>
      <vt:lpstr>PowerPoint Presentation</vt:lpstr>
      <vt:lpstr>PowerPoint Presentation</vt:lpstr>
      <vt:lpstr>Names and layers</vt:lpstr>
      <vt:lpstr>More (optional) layers of mapping</vt:lpstr>
      <vt:lpstr>Which block?</vt:lpstr>
      <vt:lpstr>Block maps</vt:lpstr>
      <vt:lpstr>Indirection</vt:lpstr>
      <vt:lpstr>Using block maps</vt:lpstr>
      <vt:lpstr>To put it another way</vt:lpstr>
      <vt:lpstr>Representing files: inodes</vt:lpstr>
      <vt:lpstr>Inodes</vt:lpstr>
      <vt:lpstr>Classical Unix inode</vt:lpstr>
      <vt:lpstr>Representing Large Files</vt:lpstr>
      <vt:lpstr>Skewed tree block maps</vt:lpstr>
      <vt:lpstr>Inodes on disk</vt:lpstr>
      <vt:lpstr>File systems today: “Filers”</vt:lpstr>
      <vt:lpstr>PowerPoint Presentation</vt:lpstr>
      <vt:lpstr>Filesystem layout on disk</vt:lpstr>
      <vt:lpstr>A Filesystem On Disk</vt:lpstr>
      <vt:lpstr>A Filesystem On Disk</vt:lpstr>
      <vt:lpstr>Directories</vt:lpstr>
      <vt:lpstr>PowerPoint Presentation</vt:lpstr>
      <vt:lpstr>Safety of metadata</vt:lpstr>
      <vt:lpstr>PowerPoint Presentation</vt:lpstr>
      <vt:lpstr>Atomic updates: the recovery problem</vt:lpstr>
      <vt:lpstr>Disk write behavior (cartoon version)</vt:lpstr>
      <vt:lpstr>Atomic commit: shadowing</vt:lpstr>
      <vt:lpstr>Shadowing</vt:lpstr>
      <vt:lpstr>On-disk metadata structures  Write Anywhere File Layout (WAFL)</vt:lpstr>
      <vt:lpstr>WAFL and Writes</vt:lpstr>
      <vt:lpstr>WAFL Snapshots</vt:lpstr>
      <vt:lpstr>WAFL’s on-disk structure (high level)</vt:lpstr>
      <vt:lpstr>Another Look</vt:lpstr>
      <vt:lpstr>Storage system performance</vt:lpstr>
      <vt:lpstr>Building better file systems</vt:lpstr>
      <vt:lpstr>WAFL and the disk system</vt:lpstr>
      <vt:lpstr>Block placement and layout</vt:lpstr>
      <vt:lpstr>Access time</vt:lpstr>
      <vt:lpstr>Average seek time</vt:lpstr>
      <vt:lpstr>Rotational latency</vt:lpstr>
      <vt:lpstr>Effective bandwidth</vt:lpstr>
      <vt:lpstr>Effective bandwidth</vt:lpstr>
      <vt:lpstr>Effective bandwidth by access time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About Systems</dc:title>
  <dc:subject/>
  <dc:creator>Jeff Chase</dc:creator>
  <cp:keywords/>
  <dc:description/>
  <cp:lastModifiedBy>Jeff Chase</cp:lastModifiedBy>
  <cp:revision>5271</cp:revision>
  <cp:lastPrinted>2016-04-27T17:07:42Z</cp:lastPrinted>
  <dcterms:created xsi:type="dcterms:W3CDTF">2011-04-11T18:52:21Z</dcterms:created>
  <dcterms:modified xsi:type="dcterms:W3CDTF">2016-05-04T13:02:18Z</dcterms:modified>
  <cp:category/>
</cp:coreProperties>
</file>