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56" r:id="rId3"/>
    <p:sldId id="357" r:id="rId4"/>
    <p:sldId id="409" r:id="rId5"/>
    <p:sldId id="410" r:id="rId6"/>
    <p:sldId id="411" r:id="rId7"/>
    <p:sldId id="407" r:id="rId8"/>
    <p:sldId id="408" r:id="rId9"/>
    <p:sldId id="412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420" r:id="rId18"/>
    <p:sldId id="421" r:id="rId19"/>
    <p:sldId id="422" r:id="rId20"/>
    <p:sldId id="423" r:id="rId21"/>
    <p:sldId id="424" r:id="rId22"/>
    <p:sldId id="425" r:id="rId23"/>
    <p:sldId id="426" r:id="rId24"/>
    <p:sldId id="40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74" autoAdjust="0"/>
    <p:restoredTop sz="82962"/>
  </p:normalViewPr>
  <p:slideViewPr>
    <p:cSldViewPr snapToGrid="0" snapToObjects="1">
      <p:cViewPr varScale="1">
        <p:scale>
          <a:sx n="100" d="100"/>
          <a:sy n="100" d="100"/>
        </p:scale>
        <p:origin x="256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896E0-6777-404C-A53B-EE2D50DD9A10}" type="datetimeFigureOut">
              <a:rPr lang="en-US" smtClean="0"/>
              <a:t>4/16/18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13BD1-4639-7344-B73C-5B96300F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859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Neue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Neue Light" charset="0"/>
              </a:defRPr>
            </a:lvl1pPr>
          </a:lstStyle>
          <a:p>
            <a:fld id="{5E10D391-ADF1-D045-B97C-0A8F77279FDC}" type="datetimeFigureOut">
              <a:rPr lang="en-US" smtClean="0"/>
              <a:pPr/>
              <a:t>4/16/18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Neue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Neue Light" charset="0"/>
              </a:defRPr>
            </a:lvl1pPr>
          </a:lstStyle>
          <a:p>
            <a:fld id="{E73B1223-3489-A94A-A0F1-62EA7E04CE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133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Helvetica Neue Light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Helvetica Neue Light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Helvetica Neue Light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Helvetica Neue Light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Helvetica Neue Light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1223-3489-A94A-A0F1-62EA7E04CE6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21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1223-3489-A94A-A0F1-62EA7E04CE6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996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not use a tuple?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1223-3489-A94A-A0F1-62EA7E04CE6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027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does 'c' tuple come before</a:t>
            </a:r>
            <a:r>
              <a:rPr lang="en-US" baseline="0" dirty="0" smtClean="0"/>
              <a:t> 'a' tuple come before 'b' tuple?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1223-3489-A94A-A0F1-62EA7E04CE6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66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Language, Lambdas, Libraries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Language, Lambdas, Libraries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Language, Lambdas, Libraries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Language, Lambdas, Libraries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Language, Lambdas, Libraries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Language, Lambdas, Libraries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Language, Lambdas, Libraries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Language, Lambdas, Libraries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Language, Lambdas, Libraries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Language, Lambdas, Libraries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Language, Lambdas, Libraries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</a:defRPr>
            </a:lvl1pPr>
          </a:lstStyle>
          <a:p>
            <a:r>
              <a:rPr lang="en-US" smtClean="0"/>
              <a:t>4/172018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</a:defRPr>
            </a:lvl1pPr>
          </a:lstStyle>
          <a:p>
            <a:r>
              <a:rPr lang="en-US" smtClean="0"/>
              <a:t>Compsci 101, Spring 2018, Language, Lambdas, Libraries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</a:defRPr>
            </a:lvl1pPr>
          </a:lstStyle>
          <a:p>
            <a:fld id="{CCE1C50A-A548-314E-A0B9-6004DAD6FB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Helvetica Neue Light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Helvetica Neue Light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Helvetica Neue Light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Neue Light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Neue Light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Neue Light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2.cs.duke.edu/csed/pythonapt/eatdrinkcontest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t.ly/101spring18-april17-1" TargetMode="External"/><Relationship Id="rId3" Type="http://schemas.openxmlformats.org/officeDocument/2006/relationships/image" Target="../media/image10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hackaday.com/2015/10/26/killed-by-a-machine-the-therac-25/" TargetMode="External"/><Relationship Id="rId3" Type="http://schemas.openxmlformats.org/officeDocument/2006/relationships/image" Target="../media/image11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Relationship Id="rId3" Type="http://schemas.openxmlformats.org/officeDocument/2006/relationships/image" Target="../media/image13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python.org/3/tutorial/controlflow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Alonzo_Church" TargetMode="External"/><Relationship Id="rId3" Type="http://schemas.openxmlformats.org/officeDocument/2006/relationships/image" Target="../media/image17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t.ly/101spring18-april17-2" TargetMode="External"/><Relationship Id="rId3" Type="http://schemas.openxmlformats.org/officeDocument/2006/relationships/image" Target="../media/image21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playlist?list=PLl6wh3hSLvVu3MdE70jV24NwrOaNTls5A" TargetMode="External"/><Relationship Id="rId3" Type="http://schemas.openxmlformats.org/officeDocument/2006/relationships/hyperlink" Target="http://www.thegreendance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t.ly/101spring18-partner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2.cs.duke.edu/csed/pythonapt/eatdrinkcontes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Compsci 101</a:t>
            </a:r>
            <a:r>
              <a:rPr lang="en-US" dirty="0" smtClean="0"/>
              <a:t>, </a:t>
            </a:r>
            <a:r>
              <a:rPr lang="en-US" dirty="0" smtClean="0"/>
              <a:t>Language, </a:t>
            </a:r>
            <a:r>
              <a:rPr lang="en-US" dirty="0" err="1" smtClean="0"/>
              <a:t>Lamdas</a:t>
            </a:r>
            <a:r>
              <a:rPr lang="en-US" dirty="0" smtClean="0"/>
              <a:t>, Libraries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Owen Astrachan</a:t>
            </a:r>
          </a:p>
          <a:p>
            <a:r>
              <a:rPr lang="en-US" dirty="0"/>
              <a:t>Kristin Stephens-Martinez</a:t>
            </a:r>
          </a:p>
          <a:p>
            <a:r>
              <a:rPr lang="en-US" dirty="0" smtClean="0"/>
              <a:t>April 17, </a:t>
            </a:r>
            <a:r>
              <a:rPr lang="en-US" dirty="0"/>
              <a:t>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Language, Lambdas, Libraries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Converting data from strings to ..., e.g., in APT</a:t>
            </a:r>
          </a:p>
          <a:p>
            <a:pPr lvl="1"/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for one in data: x =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one.split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() </a:t>
            </a:r>
          </a:p>
          <a:p>
            <a:pPr lvl="1"/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time = x[1].split(":")</a:t>
            </a:r>
          </a:p>
          <a:p>
            <a:r>
              <a:rPr lang="en-US" dirty="0" smtClean="0"/>
              <a:t>Still need to convert strings to </a:t>
            </a:r>
            <a:r>
              <a:rPr lang="en-US" dirty="0" err="1" smtClean="0"/>
              <a:t>ints</a:t>
            </a:r>
            <a:r>
              <a:rPr lang="en-US" dirty="0" smtClean="0"/>
              <a:t>, e.g., to get seconds in APTs </a:t>
            </a:r>
          </a:p>
          <a:p>
            <a:endParaRPr lang="en-US" dirty="0"/>
          </a:p>
          <a:p>
            <a:r>
              <a:rPr lang="en-US" dirty="0" smtClean="0"/>
              <a:t>JSON data avoids </a:t>
            </a:r>
            <a:r>
              <a:rPr lang="en-US" dirty="0" err="1" smtClean="0"/>
              <a:t>int</a:t>
            </a:r>
            <a:r>
              <a:rPr lang="en-US" dirty="0" smtClean="0"/>
              <a:t>/string/float conversion</a:t>
            </a:r>
          </a:p>
          <a:p>
            <a:pPr lvl="1"/>
            <a:r>
              <a:rPr lang="en-US" dirty="0" smtClean="0"/>
              <a:t>Data automagically converted, see Assign 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Language, Lambdas, Libraries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21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this APT with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en-US" sz="2000" dirty="0">
                <a:hlinkClick r:id="rId2"/>
              </a:rPr>
              <a:t>https://www2.cs.duke.edu/csed/pythonapt/eatdrinkcontest.html</a:t>
            </a:r>
            <a:endParaRPr lang="en-US" sz="2000" dirty="0"/>
          </a:p>
          <a:p>
            <a:r>
              <a:rPr lang="en-US" dirty="0" smtClean="0"/>
              <a:t> How do we break ties? Sorting first 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Language, Lambdas, Libraries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90" y="4208463"/>
            <a:ext cx="3800659" cy="1917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332" y="2947988"/>
            <a:ext cx="3445167" cy="311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22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APT WOTO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4000" dirty="0">
                <a:hlinkClick r:id="rId2"/>
              </a:rPr>
              <a:t>http://</a:t>
            </a:r>
            <a:r>
              <a:rPr lang="en-US" sz="4000" dirty="0" smtClean="0">
                <a:hlinkClick r:id="rId2"/>
              </a:rPr>
              <a:t>bit.ly/101spring18-april17-1</a:t>
            </a:r>
            <a:r>
              <a:rPr lang="en-US" sz="4000" dirty="0" smtClean="0"/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Language, Lambdas, Libraries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644900"/>
            <a:ext cx="42672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15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Nancy </a:t>
            </a:r>
            <a:r>
              <a:rPr lang="en-US" dirty="0" err="1" smtClean="0"/>
              <a:t>Leveson</a:t>
            </a:r>
            <a:r>
              <a:rPr lang="en-US" dirty="0" smtClean="0"/>
              <a:t>: Software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13350" cy="4525963"/>
          </a:xfrm>
        </p:spPr>
        <p:txBody>
          <a:bodyPr/>
          <a:lstStyle/>
          <a:p>
            <a:r>
              <a:rPr lang="en-US" sz="2200" dirty="0" smtClean="0"/>
              <a:t>(1995) AIAA </a:t>
            </a:r>
            <a:r>
              <a:rPr lang="en-US" sz="2200" dirty="0"/>
              <a:t>Information Systems Award for "developing the field of software safety and for promoting responsible software and system engineering practices where life and property are at stake</a:t>
            </a:r>
            <a:r>
              <a:rPr lang="en-US" sz="2200" dirty="0" smtClean="0"/>
              <a:t>."</a:t>
            </a:r>
          </a:p>
          <a:p>
            <a:r>
              <a:rPr lang="en-US" dirty="0" err="1" smtClean="0"/>
              <a:t>Therac</a:t>
            </a:r>
            <a:r>
              <a:rPr lang="en-US" dirty="0" smtClean="0"/>
              <a:t> 25: Radiation Machine</a:t>
            </a:r>
          </a:p>
          <a:p>
            <a:pPr lvl="1"/>
            <a:r>
              <a:rPr lang="en-US" sz="1800" dirty="0">
                <a:hlinkClick r:id="rId2"/>
              </a:rPr>
              <a:t>https://hackaday.com/2015/10/26/killed-by-a-machine-the-therac-25</a:t>
            </a:r>
            <a:r>
              <a:rPr lang="en-US" sz="1800" dirty="0" smtClean="0">
                <a:hlinkClick r:id="rId2"/>
              </a:rPr>
              <a:t>/</a:t>
            </a:r>
            <a:r>
              <a:rPr lang="en-US" sz="1800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Software v. </a:t>
            </a:r>
            <a:r>
              <a:rPr lang="en-US" dirty="0" err="1" smtClean="0"/>
              <a:t>Safeware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Language, Lambdas, Libraries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850" y="1600200"/>
            <a:ext cx="23241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51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operator.itemgetter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(1) </a:t>
            </a:r>
            <a:r>
              <a:rPr lang="en-US" dirty="0" smtClean="0"/>
              <a:t>do?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unction that compares elements being sorted</a:t>
            </a:r>
          </a:p>
          <a:p>
            <a:pPr lvl="1"/>
            <a:r>
              <a:rPr lang="en-US" dirty="0" smtClean="0"/>
              <a:t>Rather than use list/tuple, use function result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sam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", [1,5,7,9], ...) </a:t>
            </a:r>
            <a:r>
              <a:rPr lang="en-US" dirty="0" smtClean="0"/>
              <a:t>sort by list-length?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Language, Lambdas, Libraries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900" y="4521200"/>
            <a:ext cx="1511300" cy="15180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44" y="4521200"/>
            <a:ext cx="2355755" cy="151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52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Explaining what each line here means ...</a:t>
            </a:r>
          </a:p>
          <a:p>
            <a:pPr lvl="1"/>
            <a:r>
              <a:rPr lang="en-US" dirty="0" smtClean="0"/>
              <a:t>How are tuples or lists sorted?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Language, Lambdas, Libraries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99" y="3187700"/>
            <a:ext cx="7972693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40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by sum of </a:t>
            </a:r>
            <a:r>
              <a:rPr lang="en-US" dirty="0" err="1" smtClean="0"/>
              <a:t>tup</a:t>
            </a:r>
            <a:r>
              <a:rPr lang="en-US" dirty="0" smtClean="0"/>
              <a:t>[1]: a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we apply a function to each tuple?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Why is this the order?</a:t>
            </a:r>
          </a:p>
          <a:p>
            <a:pPr lvl="1"/>
            <a:r>
              <a:rPr lang="en-US" dirty="0" smtClean="0"/>
              <a:t>Why is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('c', [1,1,5,8]) </a:t>
            </a:r>
            <a:r>
              <a:rPr lang="en-US" dirty="0" smtClean="0"/>
              <a:t>last? </a:t>
            </a:r>
          </a:p>
          <a:p>
            <a:pPr lvl="1"/>
            <a:r>
              <a:rPr lang="en-US" dirty="0" smtClean="0"/>
              <a:t>What is the parameter passed to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tupsum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Language, Lambdas, Libraries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9" y="2501900"/>
            <a:ext cx="7998097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02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anonymous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Avoid the need to create/label a function just used once, e.g., for sorting</a:t>
            </a:r>
          </a:p>
          <a:p>
            <a:pPr lvl="1"/>
            <a:r>
              <a:rPr lang="en-US" dirty="0" smtClean="0"/>
              <a:t>How do we define function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tupsum</a:t>
            </a:r>
            <a:r>
              <a:rPr lang="en-US" dirty="0" smtClean="0"/>
              <a:t>? Where?</a:t>
            </a:r>
          </a:p>
          <a:p>
            <a:pPr lvl="1"/>
            <a:r>
              <a:rPr lang="en-US" dirty="0" smtClean="0"/>
              <a:t>What if we only need it to sort, called a million times for sorting, but never used again?</a:t>
            </a:r>
          </a:p>
          <a:p>
            <a:pPr lvl="1"/>
            <a:endParaRPr lang="en-US" dirty="0"/>
          </a:p>
          <a:p>
            <a:r>
              <a:rPr lang="en-US" dirty="0" smtClean="0"/>
              <a:t>What is lambda?</a:t>
            </a:r>
          </a:p>
          <a:p>
            <a:pPr lvl="1"/>
            <a:r>
              <a:rPr lang="en-US" dirty="0" smtClean="0"/>
              <a:t>Syntactic sugar for a normal function definition</a:t>
            </a:r>
          </a:p>
          <a:p>
            <a:pPr lvl="1"/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docs.python.org/3/tutorial/controlflow.html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Language, Lambdas, Libraries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03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function on the 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Keyword lambda</a:t>
            </a:r>
          </a:p>
          <a:p>
            <a:pPr lvl="1"/>
            <a:r>
              <a:rPr lang="en-US" dirty="0" smtClean="0"/>
              <a:t>lambda </a:t>
            </a:r>
            <a:r>
              <a:rPr lang="en-US" dirty="0" err="1" smtClean="0"/>
              <a:t>args</a:t>
            </a:r>
            <a:r>
              <a:rPr lang="en-US" dirty="0" smtClean="0"/>
              <a:t> : </a:t>
            </a:r>
            <a:r>
              <a:rPr lang="en-US" dirty="0" err="1" smtClean="0"/>
              <a:t>args</a:t>
            </a:r>
            <a:r>
              <a:rPr lang="en-US" dirty="0"/>
              <a:t>-</a:t>
            </a:r>
            <a:r>
              <a:rPr lang="en-US" dirty="0" smtClean="0"/>
              <a:t>expression</a:t>
            </a:r>
          </a:p>
          <a:p>
            <a:pPr lvl="1"/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def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flen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(t) : return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len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(t[1])</a:t>
            </a:r>
          </a:p>
          <a:p>
            <a:pPr lvl="1"/>
            <a:r>
              <a:rPr lang="en-US" dirty="0" smtClean="0"/>
              <a:t>Use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key=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flen</a:t>
            </a:r>
            <a:r>
              <a:rPr lang="en-US" dirty="0" smtClean="0"/>
              <a:t> to sort, equivalent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Language, Lambdas, Libraries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39" y="4051300"/>
            <a:ext cx="7989122" cy="166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56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lambda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doesn't matter at all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en.wikipedia.org/wiki/Alonzo_Church</a:t>
            </a:r>
            <a:endParaRPr lang="en-US" dirty="0" smtClean="0"/>
          </a:p>
          <a:p>
            <a:pPr lvl="1"/>
            <a:r>
              <a:rPr lang="en-US" dirty="0" smtClean="0"/>
              <a:t>Lisp and Scheme have lambda expressions</a:t>
            </a:r>
          </a:p>
          <a:p>
            <a:pPr lvl="1"/>
            <a:r>
              <a:rPr lang="en-US" dirty="0" smtClean="0"/>
              <a:t>Guido, the BDFL, learned to live with lambda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Language, Lambdas, Libraries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50" y="4025900"/>
            <a:ext cx="1631950" cy="16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6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/>
                <a:cs typeface="Courier New"/>
              </a:rPr>
              <a:t>W </a:t>
            </a:r>
            <a:r>
              <a:rPr lang="en-US" dirty="0"/>
              <a:t>is for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World Wide Web</a:t>
            </a:r>
            <a:endParaRPr lang="en-US" b="1" dirty="0">
              <a:latin typeface="Helvetica Neue"/>
              <a:cs typeface="Helvetica Neue"/>
            </a:endParaRPr>
          </a:p>
          <a:p>
            <a:pPr lvl="1"/>
            <a:r>
              <a:rPr lang="en-US" dirty="0" smtClean="0"/>
              <a:t>Where http meets </a:t>
            </a:r>
            <a:r>
              <a:rPr lang="en-US" dirty="0" err="1" smtClean="0"/>
              <a:t>tcp</a:t>
            </a:r>
            <a:r>
              <a:rPr lang="en-US" dirty="0" smtClean="0"/>
              <a:t>/</a:t>
            </a:r>
            <a:r>
              <a:rPr lang="en-US" dirty="0" err="1" smtClean="0"/>
              <a:t>ip</a:t>
            </a:r>
            <a:r>
              <a:rPr lang="en-US" dirty="0" smtClean="0"/>
              <a:t>?</a:t>
            </a:r>
          </a:p>
          <a:p>
            <a:r>
              <a:rPr lang="en-US" b="1" dirty="0" err="1" smtClean="0">
                <a:latin typeface="Helvetica Neue"/>
                <a:cs typeface="Helvetica Neue"/>
              </a:rPr>
              <a:t>WiFi</a:t>
            </a:r>
            <a:endParaRPr lang="en-US" b="1" dirty="0" smtClean="0">
              <a:latin typeface="Helvetica Neue"/>
              <a:cs typeface="Helvetica Neue"/>
            </a:endParaRPr>
          </a:p>
          <a:p>
            <a:pPr lvl="1"/>
            <a:r>
              <a:rPr lang="en-US" dirty="0" smtClean="0"/>
              <a:t>We need and use this every day</a:t>
            </a:r>
          </a:p>
          <a:p>
            <a:r>
              <a:rPr lang="en-US" b="1" dirty="0" smtClean="0">
                <a:latin typeface="Helvetica Neue"/>
                <a:cs typeface="Helvetica Neue"/>
              </a:rPr>
              <a:t>Windows</a:t>
            </a:r>
          </a:p>
          <a:p>
            <a:pPr lvl="1"/>
            <a:r>
              <a:rPr lang="en-US" dirty="0" smtClean="0"/>
              <a:t>From OS to ...</a:t>
            </a:r>
          </a:p>
          <a:p>
            <a:endParaRPr lang="en-US" b="1" dirty="0">
              <a:latin typeface="Helvetica Neue"/>
              <a:cs typeface="Helvetica Neue"/>
            </a:endParaRPr>
          </a:p>
          <a:p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4/172018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Compsci 101, Spring 2018, Language, Lambdas, Libraries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D77B951-27AB-4345-8CEA-25FF270073F4}" type="slidenum">
              <a:rPr lang="en-US"/>
              <a:t>2</a:t>
            </a:fld>
            <a:endParaRPr lang="en-US" dirty="0"/>
          </a:p>
        </p:txBody>
      </p:sp>
      <p:graphicFrame>
        <p:nvGraphicFramePr>
          <p:cNvPr id="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586700"/>
              </p:ext>
            </p:extLst>
          </p:nvPr>
        </p:nvGraphicFramePr>
        <p:xfrm>
          <a:off x="5769881" y="3863181"/>
          <a:ext cx="2501888" cy="2223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3" name="SmartDraw" r:id="rId4" imgW="2633400" imgH="2340720" progId="SmartDraw.2">
                  <p:embed/>
                </p:oleObj>
              </mc:Choice>
              <mc:Fallback>
                <p:oleObj name="SmartDraw" r:id="rId4" imgW="2633400" imgH="2340720" progId="SmartDraw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9881" y="3863181"/>
                        <a:ext cx="2501888" cy="2223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57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Syntax and Semantics of Lambda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Language, Lambdas, Libraries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use: single variable function as key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6500"/>
            <a:ext cx="7825636" cy="364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50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lambda expression?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It's a function object, treat like expression/variable</a:t>
            </a:r>
          </a:p>
          <a:p>
            <a:pPr lvl="1"/>
            <a:r>
              <a:rPr lang="en-US" dirty="0" smtClean="0"/>
              <a:t>Like list comprehensions, access variables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Language, Lambdas, Libraries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3197075"/>
            <a:ext cx="4178300" cy="133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8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List Comprehensions?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comprehensions and lambda expressions have access to enclosing scope: closures</a:t>
            </a:r>
          </a:p>
          <a:p>
            <a:pPr lvl="1"/>
            <a:r>
              <a:rPr lang="en-US" dirty="0" smtClean="0"/>
              <a:t>Advice: don't do this, create named function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Language, Lambdas, Libraries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3745707"/>
            <a:ext cx="77343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55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4000" dirty="0">
                <a:hlinkClick r:id="rId2"/>
              </a:rPr>
              <a:t>http://</a:t>
            </a:r>
            <a:r>
              <a:rPr lang="en-US" sz="4000" dirty="0" smtClean="0">
                <a:hlinkClick r:id="rId2"/>
              </a:rPr>
              <a:t>bit.ly/101spring18-april17-2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Language, Lambdas, Libraries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800" y="2895600"/>
            <a:ext cx="29210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5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Language, Lambdas, Libraries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800" y="2324100"/>
            <a:ext cx="2794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9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PFTLFW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work remaining in </a:t>
            </a:r>
            <a:r>
              <a:rPr lang="en-US" dirty="0" err="1" smtClean="0"/>
              <a:t>Compsci</a:t>
            </a:r>
            <a:r>
              <a:rPr lang="en-US" dirty="0" smtClean="0"/>
              <a:t> 101</a:t>
            </a:r>
          </a:p>
          <a:p>
            <a:pPr lvl="1"/>
            <a:r>
              <a:rPr lang="en-US" dirty="0" smtClean="0"/>
              <a:t>Labs, APTs, Assignments, APT/Data Quiz</a:t>
            </a:r>
          </a:p>
          <a:p>
            <a:endParaRPr lang="en-US" dirty="0" smtClean="0"/>
          </a:p>
          <a:p>
            <a:r>
              <a:rPr lang="en-US" dirty="0" smtClean="0"/>
              <a:t>Lab for this week and APT/Data quiz</a:t>
            </a:r>
          </a:p>
          <a:p>
            <a:pPr lvl="1"/>
            <a:r>
              <a:rPr lang="en-US" dirty="0" smtClean="0"/>
              <a:t>What and when</a:t>
            </a:r>
          </a:p>
          <a:p>
            <a:endParaRPr lang="en-US" dirty="0"/>
          </a:p>
          <a:p>
            <a:r>
              <a:rPr lang="en-US" dirty="0" smtClean="0"/>
              <a:t>Python language and libraries</a:t>
            </a:r>
          </a:p>
          <a:p>
            <a:pPr lvl="1"/>
            <a:r>
              <a:rPr lang="en-US" dirty="0" smtClean="0"/>
              <a:t>From </a:t>
            </a:r>
            <a:r>
              <a:rPr lang="en-US" dirty="0" err="1" smtClean="0"/>
              <a:t>operator.itemgetter</a:t>
            </a:r>
            <a:r>
              <a:rPr lang="en-US" dirty="0" smtClean="0"/>
              <a:t> to lambda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Language, Lambdas, Libraries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7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and Due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APT 6, due on Thursday 4/19</a:t>
            </a:r>
          </a:p>
          <a:p>
            <a:pPr lvl="1"/>
            <a:r>
              <a:rPr lang="en-US" dirty="0" smtClean="0"/>
              <a:t>What's required? What's optional? Why?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Input to the Green Dance/Creative assignment?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www.youtube.com/playlist?list=PLl6wh3hSLvVu3MdE70jV24NwrOaNTls5A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http://www.thegreendance.com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Language, Lambdas, Libraries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68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Recommender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Transform data into a common format</a:t>
            </a:r>
          </a:p>
          <a:p>
            <a:r>
              <a:rPr lang="en-US" dirty="0" smtClean="0"/>
              <a:t>Make recommendations using collaborative filtering</a:t>
            </a:r>
          </a:p>
          <a:p>
            <a:endParaRPr lang="en-US" dirty="0" smtClean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bit.ly/101spring18-partners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April 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Language, Lambdas, Libraries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271" y="4425157"/>
            <a:ext cx="2038829" cy="181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4127500"/>
            <a:ext cx="16129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8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APT Data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files, use dictionaries, answer questions</a:t>
            </a:r>
          </a:p>
          <a:p>
            <a:pPr lvl="1"/>
            <a:r>
              <a:rPr lang="en-US" dirty="0" smtClean="0"/>
              <a:t>Lab is a model for this</a:t>
            </a:r>
          </a:p>
          <a:p>
            <a:pPr lvl="1"/>
            <a:r>
              <a:rPr lang="en-US" dirty="0" smtClean="0"/>
              <a:t>Depending on when you take it, you may get a different data set and/or different questions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Language, Lambdas, Libraries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4258710"/>
            <a:ext cx="3683000" cy="12403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694" y="4212153"/>
            <a:ext cx="2460211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14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107"/>
            <a:ext cx="8229600" cy="1143000"/>
          </a:xfrm>
        </p:spPr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Python to answer questions about data</a:t>
            </a:r>
          </a:p>
          <a:p>
            <a:pPr lvl="1"/>
            <a:r>
              <a:rPr lang="en-US" dirty="0" smtClean="0"/>
              <a:t>4400+ lines of airport data, </a:t>
            </a:r>
            <a:r>
              <a:rPr lang="en-US" dirty="0" smtClean="0"/>
              <a:t>2003-2016</a:t>
            </a:r>
          </a:p>
          <a:p>
            <a:pPr lvl="1"/>
            <a:r>
              <a:rPr lang="en-US" b="1" i="1" dirty="0" smtClean="0"/>
              <a:t>What is the busiest airport?</a:t>
            </a:r>
            <a:endParaRPr lang="en-US" b="1" i="1" dirty="0" smtClean="0"/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sz="1600" b="1" dirty="0" smtClean="0"/>
              <a:t>Code,Month,Year,Cancelled,Carriers,Delayed,Total,Ontime,City,Name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 smtClean="0"/>
              <a:t>"</a:t>
            </a:r>
            <a:r>
              <a:rPr lang="en-US" sz="1600" b="1" dirty="0"/>
              <a:t>TPA","January",2016,146,8,1095,5996,4748,"Tampa, FL"," Tampa International"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Language, Lambdas, Libraries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4698871"/>
            <a:ext cx="6885218" cy="132343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Code,Month,Year,Cancelled,Carriers,Delayed,Total,Ontime,City,Name</a:t>
            </a:r>
          </a:p>
          <a:p>
            <a:pPr marL="0" lvl="1"/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sz="800" b="1" dirty="0">
                <a:latin typeface="Courier New" charset="0"/>
                <a:ea typeface="Courier New" charset="0"/>
                <a:cs typeface="Courier New" charset="0"/>
              </a:rPr>
              <a:t>ATL","June",2003,216,11,5843,30060,23974,"Atlanta, GA"," Hartsfield-Jackson Atlanta International</a:t>
            </a:r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"</a:t>
            </a:r>
          </a:p>
          <a:p>
            <a:pPr marL="0" lvl="1"/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sz="800" b="1" dirty="0">
                <a:latin typeface="Courier New" charset="0"/>
                <a:ea typeface="Courier New" charset="0"/>
                <a:cs typeface="Courier New" charset="0"/>
              </a:rPr>
              <a:t>BOS","June",2003,138,14,1623,9639,7875,"Boston, MA"," Logan International</a:t>
            </a:r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"</a:t>
            </a:r>
          </a:p>
          <a:p>
            <a:pPr marL="0" lvl="1"/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sz="800" b="1" dirty="0">
                <a:latin typeface="Courier New" charset="0"/>
                <a:ea typeface="Courier New" charset="0"/>
                <a:cs typeface="Courier New" charset="0"/>
              </a:rPr>
              <a:t>BWI","June",2003,29,11,1245,8287,6998,"Baltimore, MD"," Baltimore/Washington International Thurgood Marshall</a:t>
            </a:r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"</a:t>
            </a:r>
          </a:p>
          <a:p>
            <a:pPr marL="0" lvl="1"/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sz="800" b="1" dirty="0">
                <a:latin typeface="Courier New" charset="0"/>
                <a:ea typeface="Courier New" charset="0"/>
                <a:cs typeface="Courier New" charset="0"/>
              </a:rPr>
              <a:t>CLT","June",2003,73,11,1562,8670,7021,"Charlotte, NC"," Charlotte Douglas International</a:t>
            </a:r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"</a:t>
            </a:r>
          </a:p>
          <a:p>
            <a:pPr marL="0" lvl="1"/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...</a:t>
            </a:r>
          </a:p>
          <a:p>
            <a:pPr marL="0" lvl="1"/>
            <a:r>
              <a:rPr lang="en-US" sz="800" b="1" dirty="0">
                <a:latin typeface="Courier New" charset="0"/>
                <a:ea typeface="Courier New" charset="0"/>
                <a:cs typeface="Courier New" charset="0"/>
              </a:rPr>
              <a:t>"SEA","January",2016,104,10,1274,9739,8330,"Seattle, WA"," Seattle/Tacoma International</a:t>
            </a:r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"</a:t>
            </a:r>
          </a:p>
          <a:p>
            <a:pPr marL="0" lvl="1"/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sz="800" b="1" dirty="0">
                <a:latin typeface="Courier New" charset="0"/>
                <a:ea typeface="Courier New" charset="0"/>
                <a:cs typeface="Courier New" charset="0"/>
              </a:rPr>
              <a:t>SFO","January",2016,449,10,3825,13206,8912,"San Francisco, CA"," San Francisco International</a:t>
            </a:r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"</a:t>
            </a:r>
          </a:p>
          <a:p>
            <a:pPr marL="0" lvl="1"/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sz="800" b="1" dirty="0">
                <a:latin typeface="Courier New" charset="0"/>
                <a:ea typeface="Courier New" charset="0"/>
                <a:cs typeface="Courier New" charset="0"/>
              </a:rPr>
              <a:t>SLC","January",2016,84,8,1175,8699,7426,"Salt Lake City, UT"," Salt Lake City International</a:t>
            </a:r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"</a:t>
            </a:r>
          </a:p>
          <a:p>
            <a:pPr marL="0" lvl="1"/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sz="800" b="1" dirty="0">
                <a:latin typeface="Courier New" charset="0"/>
                <a:ea typeface="Courier New" charset="0"/>
                <a:cs typeface="Courier New" charset="0"/>
              </a:rPr>
              <a:t>TPA","January",2016,146,8,1095,5996,4748,"Tampa, FL"," Tampa International</a:t>
            </a:r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"</a:t>
            </a:r>
            <a:endParaRPr lang="en-US" sz="8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990553"/>
            <a:ext cx="2452750" cy="9562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260" y="2219225"/>
            <a:ext cx="1031975" cy="103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25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Defining and Solving the Problem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average number of flights/month</a:t>
            </a:r>
          </a:p>
          <a:p>
            <a:pPr lvl="1"/>
            <a:r>
              <a:rPr lang="en-US" dirty="0" smtClean="0"/>
              <a:t>Every line of the file is a month of data</a:t>
            </a:r>
          </a:p>
          <a:p>
            <a:pPr lvl="1"/>
            <a:r>
              <a:rPr lang="en-US" dirty="0" smtClean="0"/>
              <a:t>Track total # flights, and count how many lines</a:t>
            </a:r>
          </a:p>
          <a:p>
            <a:pPr lvl="1"/>
            <a:r>
              <a:rPr lang="en-US" dirty="0" smtClean="0"/>
              <a:t>Store and sort by total/count</a:t>
            </a:r>
          </a:p>
          <a:p>
            <a:endParaRPr lang="en-US" dirty="0" smtClean="0"/>
          </a:p>
          <a:p>
            <a:r>
              <a:rPr lang="en-US" dirty="0" smtClean="0"/>
              <a:t>Header row reminder</a:t>
            </a:r>
          </a:p>
          <a:p>
            <a:pPr marL="0" indent="0">
              <a:buNone/>
            </a:pPr>
            <a:r>
              <a:rPr lang="en-US" sz="1800" b="1" dirty="0" smtClean="0"/>
              <a:t>Code,Month,Year,Cancelled,Carriers,Delayed,Total,Ontime,City,Name</a:t>
            </a:r>
          </a:p>
          <a:p>
            <a:pPr lvl="1"/>
            <a:r>
              <a:rPr lang="en-US" dirty="0" smtClean="0"/>
              <a:t>Accumulate: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total +=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(line[6])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Language, Lambdas, Libraries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79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Two Quantities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Similarities here compared to </a:t>
            </a:r>
            <a:r>
              <a:rPr lang="en-US" dirty="0" err="1" smtClean="0"/>
              <a:t>EatDrink</a:t>
            </a:r>
            <a:r>
              <a:rPr lang="en-US" dirty="0" smtClean="0"/>
              <a:t> APT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www2.cs.duke.edu/csed/pythonapt/eatdrinkcontest.html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[total # flights, # months] and [total time, # tasks]</a:t>
            </a:r>
          </a:p>
          <a:p>
            <a:pPr lvl="1"/>
            <a:r>
              <a:rPr lang="en-US" dirty="0" smtClean="0"/>
              <a:t>Track for each </a:t>
            </a:r>
            <a:r>
              <a:rPr lang="en-US" i="1" dirty="0" smtClean="0"/>
              <a:t>TLAC</a:t>
            </a:r>
            <a:r>
              <a:rPr lang="en-US" dirty="0" smtClean="0"/>
              <a:t> or each contestant</a:t>
            </a:r>
          </a:p>
          <a:p>
            <a:pPr lvl="1"/>
            <a:r>
              <a:rPr lang="en-US" dirty="0" smtClean="0"/>
              <a:t>Use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d[name] = [0,0] </a:t>
            </a:r>
            <a:r>
              <a:rPr lang="en-US" dirty="0" smtClean="0"/>
              <a:t>to initialize</a:t>
            </a:r>
          </a:p>
          <a:p>
            <a:pPr lvl="1"/>
            <a:r>
              <a:rPr lang="en-US" dirty="0" smtClean="0"/>
              <a:t>Use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d[name][1] += 1 </a:t>
            </a:r>
            <a:r>
              <a:rPr lang="en-US" dirty="0" smtClean="0"/>
              <a:t>to update ... What?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Language, Lambdas, Libraries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23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50812</TotalTime>
  <Words>1156</Words>
  <Application>Microsoft Macintosh PowerPoint</Application>
  <PresentationFormat>On-screen Show (4:3)</PresentationFormat>
  <Paragraphs>215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Helvetica Neue</vt:lpstr>
      <vt:lpstr>Helvetica Neue Light</vt:lpstr>
      <vt:lpstr>Mangal</vt:lpstr>
      <vt:lpstr>Arial</vt:lpstr>
      <vt:lpstr>Calibri</vt:lpstr>
      <vt:lpstr>Courier New</vt:lpstr>
      <vt:lpstr>Office Theme</vt:lpstr>
      <vt:lpstr>SmartDraw</vt:lpstr>
      <vt:lpstr>Compsci 101, Language, Lamdas, Libraries</vt:lpstr>
      <vt:lpstr>W is for …</vt:lpstr>
      <vt:lpstr>PFTLFW</vt:lpstr>
      <vt:lpstr>Work and Due Dates</vt:lpstr>
      <vt:lpstr>Recommender Assignment</vt:lpstr>
      <vt:lpstr>APT Data Quiz</vt:lpstr>
      <vt:lpstr>Data</vt:lpstr>
      <vt:lpstr>Defining and Solving the Problem </vt:lpstr>
      <vt:lpstr>Tracking Two Quantities</vt:lpstr>
      <vt:lpstr>Reading Data</vt:lpstr>
      <vt:lpstr>Completing this APT with help</vt:lpstr>
      <vt:lpstr>APT WOTO</vt:lpstr>
      <vt:lpstr>Nancy Leveson: Software Safety</vt:lpstr>
      <vt:lpstr>Abstraction</vt:lpstr>
      <vt:lpstr>Simple Sorting</vt:lpstr>
      <vt:lpstr>Sorting by sum of tup[1]: a list</vt:lpstr>
      <vt:lpstr>Creating anonymous functions</vt:lpstr>
      <vt:lpstr>Create a function on the fly</vt:lpstr>
      <vt:lpstr>Why is lambda used?</vt:lpstr>
      <vt:lpstr>Syntax and Semantics of Lambda</vt:lpstr>
      <vt:lpstr>What is a lambda expression?</vt:lpstr>
      <vt:lpstr>What about List Comprehensions?</vt:lpstr>
      <vt:lpstr>WOTO</vt:lpstr>
      <vt:lpstr>Questions</vt:lpstr>
    </vt:vector>
  </TitlesOfParts>
  <Company>Duke University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Layers in THE</dc:title>
  <dc:creator>Landon Cox</dc:creator>
  <cp:lastModifiedBy>Owen Astrachan, Ph.D.</cp:lastModifiedBy>
  <cp:revision>1070</cp:revision>
  <cp:lastPrinted>2018-04-12T13:30:18Z</cp:lastPrinted>
  <dcterms:created xsi:type="dcterms:W3CDTF">2013-01-31T14:47:22Z</dcterms:created>
  <dcterms:modified xsi:type="dcterms:W3CDTF">2018-04-17T13:15:37Z</dcterms:modified>
</cp:coreProperties>
</file>