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2" r:id="rId3"/>
    <p:sldId id="257" r:id="rId4"/>
    <p:sldId id="333" r:id="rId5"/>
    <p:sldId id="331" r:id="rId6"/>
    <p:sldId id="352" r:id="rId7"/>
    <p:sldId id="330" r:id="rId8"/>
    <p:sldId id="336" r:id="rId9"/>
    <p:sldId id="353" r:id="rId10"/>
    <p:sldId id="328" r:id="rId11"/>
    <p:sldId id="324" r:id="rId12"/>
    <p:sldId id="326" r:id="rId13"/>
    <p:sldId id="327" r:id="rId14"/>
    <p:sldId id="329" r:id="rId15"/>
    <p:sldId id="335" r:id="rId16"/>
    <p:sldId id="339" r:id="rId17"/>
    <p:sldId id="340" r:id="rId18"/>
    <p:sldId id="354" r:id="rId19"/>
    <p:sldId id="338" r:id="rId20"/>
    <p:sldId id="341" r:id="rId21"/>
    <p:sldId id="342" r:id="rId22"/>
    <p:sldId id="343" r:id="rId23"/>
    <p:sldId id="351" r:id="rId24"/>
    <p:sldId id="344" r:id="rId25"/>
    <p:sldId id="345" r:id="rId26"/>
    <p:sldId id="346" r:id="rId27"/>
    <p:sldId id="348" r:id="rId28"/>
    <p:sldId id="349" r:id="rId29"/>
    <p:sldId id="35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1" autoAdjust="0"/>
    <p:restoredTop sz="81860"/>
  </p:normalViewPr>
  <p:slideViewPr>
    <p:cSldViewPr snapToGrid="0" snapToObjects="1">
      <p:cViewPr>
        <p:scale>
          <a:sx n="75" d="100"/>
          <a:sy n="75" d="100"/>
        </p:scale>
        <p:origin x="-18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896E0-6777-404C-A53B-EE2D50DD9A10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13BD1-4639-7344-B73C-5B96300F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85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Light" charset="0"/>
              </a:defRPr>
            </a:lvl1pPr>
          </a:lstStyle>
          <a:p>
            <a:fld id="{5E10D391-ADF1-D045-B97C-0A8F77279FDC}" type="datetimeFigureOut">
              <a:rPr lang="en-US" smtClean="0"/>
              <a:pPr/>
              <a:t>1/23/18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Light" charset="0"/>
              </a:defRPr>
            </a:lvl1pPr>
          </a:lstStyle>
          <a:p>
            <a:fld id="{E73B1223-3489-A94A-A0F1-62EA7E04CE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133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Helvetica Neue Light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Helvetica Neue Light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Helvetica Neue Light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Helvetica Neue Light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Helvetica Neue Light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1223-3489-A94A-A0F1-62EA7E04CE6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21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Reminder: we missed class,</a:t>
            </a:r>
            <a:r>
              <a:rPr lang="en-US" baseline="0" dirty="0" smtClean="0"/>
              <a:t> so could make you come to a Saturday or double up, took a vote and said no Saturday.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1223-3489-A94A-A0F1-62EA7E04CE6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5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1223-3489-A94A-A0F1-62EA7E04CE6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8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PythonTutor</a:t>
            </a:r>
            <a:r>
              <a:rPr lang="en-US" dirty="0" smtClean="0"/>
              <a:t>:</a:t>
            </a:r>
            <a:r>
              <a:rPr lang="en-US" baseline="0" dirty="0" smtClean="0"/>
              <a:t> All models are wrong, but some are useful – George Box https://en.wikipedia.org/wiki/All_models_are_wrong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1223-3489-A94A-A0F1-62EA7E04CE6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32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Maybe</a:t>
            </a:r>
            <a:r>
              <a:rPr lang="en-US" baseline="0" smtClean="0"/>
              <a:t> this is all correct, I’m out of gas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1223-3489-A94A-A0F1-62EA7E04CE6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30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1223-3489-A94A-A0F1-62EA7E04CE6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77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dirty="0" smtClean="0">
                <a:latin typeface="Times New Roman" charset="0"/>
                <a:ea typeface="ＭＳ Ｐゴシック" charset="-128"/>
              </a:rPr>
              <a:t>This is an all time favorite of mine, may not be something you want to do? Apparently Susan still uses it too I think when Robert de </a:t>
            </a:r>
            <a:r>
              <a:rPr lang="en-US" altLang="x-none" dirty="0" err="1" smtClean="0">
                <a:latin typeface="Times New Roman" charset="0"/>
                <a:ea typeface="ＭＳ Ｐゴシック" charset="-128"/>
              </a:rPr>
              <a:t>Niro</a:t>
            </a:r>
            <a:r>
              <a:rPr lang="en-US" altLang="x-none" dirty="0" smtClean="0">
                <a:latin typeface="Times New Roman" charset="0"/>
                <a:ea typeface="ＭＳ Ｐゴシック" charset="-128"/>
              </a:rPr>
              <a:t> looks at Cybil Shepard in the clip it's clear that he's infatuated with her. It's a long time ago. We are still infatuated with teaching and coding and we hope they will be. We also want to be </a:t>
            </a:r>
            <a:r>
              <a:rPr lang="en-US" altLang="x-none" dirty="0" err="1" smtClean="0">
                <a:latin typeface="Times New Roman" charset="0"/>
                <a:ea typeface="ＭＳ Ｐゴシック" charset="-128"/>
              </a:rPr>
              <a:t>organizized</a:t>
            </a:r>
            <a:r>
              <a:rPr lang="en-US" altLang="x-none" dirty="0" smtClean="0">
                <a:latin typeface="Times New Roman" charset="0"/>
                <a:ea typeface="ＭＳ Ｐゴシック" charset="-128"/>
              </a:rPr>
              <a:t> with building programs.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1223-3489-A94A-A0F1-62EA7E04CE6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09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1223-3489-A94A-A0F1-62EA7E04CE6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7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smtClean="0"/>
              <a:t>1/23/2018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r>
              <a:rPr lang="en-US" smtClean="0"/>
              <a:t>Compsci 101, Spring 2018, Functions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</a:defRPr>
            </a:lvl1pPr>
          </a:lstStyle>
          <a:p>
            <a:fld id="{CCE1C50A-A548-314E-A0B9-6004DAD6FB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Helvetica Neue Light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Helvetica Neue Light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Helvetica Neue Light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bit.ly/101spring18-jan16-2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ve57l3c19g" TargetMode="External"/><Relationship Id="rId4" Type="http://schemas.openxmlformats.org/officeDocument/2006/relationships/hyperlink" Target="http://www.sutterhealth.org/health/bmi_calculator.html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oo.gl/g45obn" TargetMode="Externa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101spring18-jan23-2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oo.gl/RVPiyk" TargetMode="External"/><Relationship Id="rId3" Type="http://schemas.openxmlformats.org/officeDocument/2006/relationships/hyperlink" Target="https://www2.cs.duke.edu/courses/spring18/compsci101/code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101spring18-jan23-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2.cs.duke.edu/csed/pythonapt/bmi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goo.gl/7R1zUK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Compsci</a:t>
            </a:r>
            <a:r>
              <a:rPr lang="en-US" dirty="0" smtClean="0"/>
              <a:t> 101,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Owen Astrachan</a:t>
            </a:r>
          </a:p>
          <a:p>
            <a:r>
              <a:rPr lang="en-US" dirty="0" smtClean="0"/>
              <a:t>Kristin Stephens-Martinez</a:t>
            </a:r>
          </a:p>
          <a:p>
            <a:r>
              <a:rPr lang="en-US" dirty="0" smtClean="0"/>
              <a:t>January </a:t>
            </a:r>
            <a:r>
              <a:rPr lang="en-US" dirty="0" smtClean="0"/>
              <a:t>23,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WOTO </a:t>
            </a:r>
            <a:r>
              <a:rPr lang="en-US" dirty="0" err="1" smtClean="0"/>
              <a:t>Redux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hlinkClick r:id="rId3"/>
              </a:rPr>
              <a:t>http://</a:t>
            </a:r>
            <a:r>
              <a:rPr lang="en-US" sz="4000" dirty="0" smtClean="0">
                <a:hlinkClick r:id="rId3"/>
              </a:rPr>
              <a:t>bit.ly/101spring18-jan16-2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r>
              <a:rPr lang="en-US" dirty="0" err="1" smtClean="0"/>
              <a:t>BMI.calculate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function calculate is in Module BMI</a:t>
            </a:r>
          </a:p>
          <a:p>
            <a:pPr lvl="1"/>
            <a:r>
              <a:rPr lang="en-US" dirty="0" smtClean="0"/>
              <a:t>Wrote the function, how to call it?</a:t>
            </a:r>
          </a:p>
          <a:p>
            <a:pPr lvl="1"/>
            <a:r>
              <a:rPr lang="en-US" dirty="0" smtClean="0"/>
              <a:t>You can test if you provide main!</a:t>
            </a:r>
          </a:p>
          <a:p>
            <a:pPr lvl="1"/>
            <a:r>
              <a:rPr lang="en-US" dirty="0" smtClean="0"/>
              <a:t>Alternatively, import into </a:t>
            </a:r>
            <a:r>
              <a:rPr lang="en-US" dirty="0" err="1" smtClean="0"/>
              <a:t>PyDev</a:t>
            </a:r>
            <a:r>
              <a:rPr lang="en-US" dirty="0" smtClean="0"/>
              <a:t> Console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 err="1" smtClean="0"/>
              <a:t>PyDev</a:t>
            </a:r>
            <a:r>
              <a:rPr lang="en-US" dirty="0" smtClean="0"/>
              <a:t> console</a:t>
            </a:r>
          </a:p>
          <a:p>
            <a:pPr lvl="1"/>
            <a:r>
              <a:rPr lang="en-US" dirty="0" smtClean="0"/>
              <a:t>Must write import BMI</a:t>
            </a:r>
          </a:p>
          <a:p>
            <a:pPr lvl="1"/>
            <a:r>
              <a:rPr lang="en-US" dirty="0" smtClean="0"/>
              <a:t>Must call </a:t>
            </a:r>
            <a:r>
              <a:rPr lang="en-US" dirty="0" err="1" smtClean="0"/>
              <a:t>BMI.calculate</a:t>
            </a:r>
            <a:r>
              <a:rPr lang="en-US" dirty="0" smtClean="0"/>
              <a:t>(3,2) for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9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APT Testing and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wrote the code, how is it tested?</a:t>
            </a:r>
          </a:p>
          <a:p>
            <a:pPr lvl="1"/>
            <a:r>
              <a:rPr lang="en-US" dirty="0" smtClean="0"/>
              <a:t>Submit .</a:t>
            </a:r>
            <a:r>
              <a:rPr lang="en-US" dirty="0" err="1" smtClean="0"/>
              <a:t>py</a:t>
            </a:r>
            <a:r>
              <a:rPr lang="en-US" dirty="0" smtClean="0"/>
              <a:t> module with function to server</a:t>
            </a:r>
          </a:p>
          <a:p>
            <a:pPr lvl="1"/>
            <a:r>
              <a:rPr lang="en-US" dirty="0" smtClean="0"/>
              <a:t>Server tests and checks by calling your function</a:t>
            </a:r>
          </a:p>
          <a:p>
            <a:endParaRPr lang="en-US" dirty="0"/>
          </a:p>
          <a:p>
            <a:r>
              <a:rPr lang="en-US" dirty="0" smtClean="0"/>
              <a:t>The APT testing framework calls your code!</a:t>
            </a:r>
          </a:p>
          <a:p>
            <a:pPr lvl="1"/>
            <a:r>
              <a:rPr lang="en-US" dirty="0" smtClean="0"/>
              <a:t>Don’t call us, we’ll call you: </a:t>
            </a:r>
            <a:r>
              <a:rPr lang="en-US" b="1" i="1" dirty="0" smtClean="0"/>
              <a:t>Hollywood principle</a:t>
            </a:r>
          </a:p>
          <a:p>
            <a:endParaRPr lang="en-US" dirty="0"/>
          </a:p>
          <a:p>
            <a:r>
              <a:rPr lang="en-US" dirty="0" smtClean="0"/>
              <a:t>Test, Submit, Reflect</a:t>
            </a:r>
          </a:p>
          <a:p>
            <a:pPr lvl="1"/>
            <a:r>
              <a:rPr lang="en-US" dirty="0" smtClean="0"/>
              <a:t>Make sure you do all three! See web pages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20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Matters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2950" y="1639094"/>
            <a:ext cx="76581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>
                <a:solidFill>
                  <a:schemeClr val="tx1"/>
                </a:solidFill>
                <a:latin typeface="Helvetica Neue Light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Light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Light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x-none" sz="2400" dirty="0" smtClean="0">
                <a:ea typeface="ＭＳ Ｐゴシック" charset="-128"/>
                <a:hlinkClick r:id="rId3"/>
              </a:rPr>
              <a:t>https://www.youtube.com/watch?v=1ve57l3c19g</a:t>
            </a:r>
            <a:endParaRPr lang="en-US" altLang="x-none" sz="2400" dirty="0" smtClean="0">
              <a:ea typeface="ＭＳ Ｐゴシック" charset="-128"/>
              <a:hlinkClick r:id="rId4"/>
            </a:endParaRPr>
          </a:p>
          <a:p>
            <a:endParaRPr lang="en-US" altLang="x-none" dirty="0" smtClean="0">
              <a:ea typeface="ＭＳ Ｐゴシック" charset="-128"/>
              <a:hlinkClick r:id="rId4"/>
            </a:endParaRPr>
          </a:p>
          <a:p>
            <a:endParaRPr lang="en-US" altLang="x-none" dirty="0" smtClean="0">
              <a:ea typeface="ＭＳ Ｐゴシック" charset="-128"/>
              <a:hlinkClick r:id="rId4"/>
            </a:endParaRPr>
          </a:p>
          <a:p>
            <a:endParaRPr lang="en-US" altLang="x-none" dirty="0" smtClean="0">
              <a:ea typeface="ＭＳ Ｐゴシック" charset="-128"/>
              <a:hlinkClick r:id="rId4"/>
            </a:endParaRPr>
          </a:p>
          <a:p>
            <a:endParaRPr lang="en-US" altLang="x-none" dirty="0">
              <a:ea typeface="ＭＳ Ｐゴシック" charset="-128"/>
              <a:hlinkClick r:id="rId4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497183"/>
            <a:ext cx="59944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249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 on "real"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Preview of what's coming </a:t>
            </a:r>
          </a:p>
          <a:p>
            <a:pPr lvl="1"/>
            <a:r>
              <a:rPr lang="en-US" dirty="0" smtClean="0"/>
              <a:t>How do we process data from class?</a:t>
            </a:r>
          </a:p>
          <a:p>
            <a:pPr lvl="1"/>
            <a:r>
              <a:rPr lang="en-US" dirty="0" smtClean="0"/>
              <a:t>Read a file that's line-oriented</a:t>
            </a:r>
          </a:p>
          <a:p>
            <a:pPr lvl="1"/>
            <a:r>
              <a:rPr lang="en-US" dirty="0" smtClean="0"/>
              <a:t>Extract data from each line</a:t>
            </a:r>
          </a:p>
          <a:p>
            <a:pPr lvl="1"/>
            <a:r>
              <a:rPr lang="en-US" dirty="0" smtClean="0"/>
              <a:t>Clean/process the data</a:t>
            </a:r>
          </a:p>
          <a:p>
            <a:pPr lvl="1"/>
            <a:r>
              <a:rPr lang="en-US" dirty="0" smtClean="0"/>
              <a:t>Use the </a:t>
            </a:r>
            <a:r>
              <a:rPr lang="en-US" dirty="0" err="1" smtClean="0"/>
              <a:t>BMI.calculate</a:t>
            </a:r>
            <a:r>
              <a:rPr lang="en-US" dirty="0" smtClean="0"/>
              <a:t> function</a:t>
            </a:r>
          </a:p>
          <a:p>
            <a:pPr lvl="1"/>
            <a:r>
              <a:rPr lang="en-US" dirty="0" smtClean="0"/>
              <a:t>Make decisions based on return value</a:t>
            </a:r>
          </a:p>
          <a:p>
            <a:r>
              <a:rPr lang="en-US" smtClean="0"/>
              <a:t>Open, Loop, Convert, Index, Select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92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defTabSz="457200" rtl="0">
              <a:spcBef>
                <a:spcPct val="0"/>
              </a:spcBef>
            </a:pPr>
            <a:r>
              <a:rPr lang="en-US" sz="3600" dirty="0" err="1" smtClean="0"/>
              <a:t>PythonTutor</a:t>
            </a:r>
            <a:r>
              <a:rPr lang="en-US" sz="3600" dirty="0" smtClean="0"/>
              <a:t> Captured in this Screenshot? </a:t>
            </a:r>
            <a:r>
              <a:rPr lang="en-US" sz="3600" dirty="0" smtClean="0">
                <a:hlinkClick r:id="rId2"/>
              </a:rPr>
              <a:t>https://goo.gl/g45obn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" name="Picture 10" descr="Screen Shot 2018-01-17 at 1.58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21" y="2038121"/>
            <a:ext cx="6401612" cy="413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29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of Flow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There’s a loop in the function process</a:t>
            </a:r>
          </a:p>
          <a:p>
            <a:pPr lvl="1"/>
            <a:r>
              <a:rPr lang="en-US" dirty="0" smtClean="0"/>
              <a:t>“examine” each datum in parameter </a:t>
            </a:r>
            <a:r>
              <a:rPr lang="en-US" dirty="0" err="1" smtClean="0"/>
              <a:t>bmidata</a:t>
            </a:r>
            <a:endParaRPr lang="en-US" dirty="0" smtClean="0"/>
          </a:p>
          <a:p>
            <a:pPr lvl="1"/>
            <a:r>
              <a:rPr lang="en-US" dirty="0" smtClean="0"/>
              <a:t>In the body of the loop use datum</a:t>
            </a:r>
          </a:p>
          <a:p>
            <a:endParaRPr lang="en-US" dirty="0" smtClean="0"/>
          </a:p>
          <a:p>
            <a:r>
              <a:rPr lang="en-US" dirty="0" smtClean="0"/>
              <a:t>What are the types of name, weight, height?</a:t>
            </a:r>
          </a:p>
          <a:p>
            <a:pPr lvl="1"/>
            <a:r>
              <a:rPr lang="en-US" dirty="0" smtClean="0"/>
              <a:t>How can you tell? Where do you look?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370" y="4821371"/>
            <a:ext cx="1478212" cy="1263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698" y="4821371"/>
            <a:ext cx="1824884" cy="130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64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Unknown (no fear)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variables in function process</a:t>
            </a:r>
          </a:p>
          <a:p>
            <a:pPr lvl="1"/>
            <a:r>
              <a:rPr lang="en-US" dirty="0" smtClean="0"/>
              <a:t>Parameter: </a:t>
            </a:r>
            <a:r>
              <a:rPr lang="en-US" dirty="0" err="1" smtClean="0"/>
              <a:t>bmidata</a:t>
            </a:r>
            <a:endParaRPr lang="en-US" dirty="0" smtClean="0"/>
          </a:p>
          <a:p>
            <a:pPr lvl="1"/>
            <a:r>
              <a:rPr lang="en-US" dirty="0" smtClean="0"/>
              <a:t>Looped element: datum</a:t>
            </a:r>
          </a:p>
          <a:p>
            <a:endParaRPr lang="en-US" dirty="0"/>
          </a:p>
          <a:p>
            <a:r>
              <a:rPr lang="en-US" dirty="0" smtClean="0"/>
              <a:t>What can you do with these? Hypotheses and looking for something similar you do know</a:t>
            </a:r>
          </a:p>
          <a:p>
            <a:pPr lvl="1"/>
            <a:r>
              <a:rPr lang="en-US" dirty="0" smtClean="0"/>
              <a:t>What’s passed as argument to process?</a:t>
            </a:r>
          </a:p>
          <a:p>
            <a:pPr lvl="1"/>
            <a:r>
              <a:rPr lang="en-US" dirty="0" smtClean="0"/>
              <a:t>What’s done with datum in loop body?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236" y="4927599"/>
            <a:ext cx="1198563" cy="119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47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>
                <a:hlinkClick r:id="rId2"/>
              </a:rPr>
              <a:t>http://bit.ly/101spring18-jan23-</a:t>
            </a:r>
            <a:r>
              <a:rPr lang="en-US" sz="4000" dirty="0" smtClean="0">
                <a:hlinkClick r:id="rId2"/>
              </a:rPr>
              <a:t>2</a:t>
            </a:r>
            <a:r>
              <a:rPr lang="en-US" sz="4000" dirty="0" smtClean="0"/>
              <a:t> </a:t>
            </a:r>
            <a:endParaRPr lang="en-US" sz="4000" dirty="0"/>
          </a:p>
          <a:p>
            <a:endParaRPr lang="en-US" dirty="0" smtClean="0"/>
          </a:p>
          <a:p>
            <a:r>
              <a:rPr lang="en-US" dirty="0" smtClean="0"/>
              <a:t>Sneak Preview: lists and tuples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43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Luis von </a:t>
            </a:r>
            <a:r>
              <a:rPr lang="en-US" dirty="0" err="1" smtClean="0"/>
              <a:t>Ahn</a:t>
            </a:r>
            <a:r>
              <a:rPr lang="en-US" dirty="0" smtClean="0"/>
              <a:t>, Duke 2000 and 2017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2" y="1684534"/>
            <a:ext cx="6407648" cy="4271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93" y="1570931"/>
            <a:ext cx="5059269" cy="301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2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/>
                <a:cs typeface="Courier New"/>
              </a:rPr>
              <a:t>C </a:t>
            </a:r>
            <a:r>
              <a:rPr lang="en-US" dirty="0" smtClean="0"/>
              <a:t>is for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Computer Science and Computing</a:t>
            </a:r>
          </a:p>
          <a:p>
            <a:pPr lvl="1"/>
            <a:r>
              <a:rPr lang="en-US" dirty="0" smtClean="0"/>
              <a:t>It’s what we do</a:t>
            </a:r>
          </a:p>
          <a:p>
            <a:r>
              <a:rPr lang="en-US" dirty="0" smtClean="0">
                <a:latin typeface="Helvetica Neue"/>
                <a:cs typeface="Helvetica Neue"/>
              </a:rPr>
              <a:t>Collaboration</a:t>
            </a:r>
          </a:p>
          <a:p>
            <a:pPr lvl="1"/>
            <a:r>
              <a:rPr lang="en-US" dirty="0" smtClean="0"/>
              <a:t>Review the policy</a:t>
            </a:r>
          </a:p>
          <a:p>
            <a:r>
              <a:rPr lang="en-US" dirty="0" smtClean="0">
                <a:latin typeface="Helvetica Neue"/>
                <a:cs typeface="Helvetica Neue"/>
              </a:rPr>
              <a:t>Cookies</a:t>
            </a:r>
            <a:endParaRPr lang="en-US" dirty="0">
              <a:latin typeface="Helvetica Neue"/>
              <a:cs typeface="Helvetica Neue"/>
            </a:endParaRPr>
          </a:p>
          <a:p>
            <a:pPr lvl="1"/>
            <a:r>
              <a:rPr lang="en-US" dirty="0" smtClean="0"/>
              <a:t>Good for the web and for 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>
                <a:latin typeface="Helvetica Neue"/>
                <a:cs typeface="Helvetica Neue"/>
              </a:rPr>
              <a:t>CSV</a:t>
            </a:r>
            <a:endParaRPr lang="en-US" b="0" dirty="0" smtClean="0"/>
          </a:p>
          <a:p>
            <a:pPr lvl="1"/>
            <a:r>
              <a:rPr lang="en-US" dirty="0" smtClean="0"/>
              <a:t>Comma Separated Values: Data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623351"/>
              </p:ext>
            </p:extLst>
          </p:nvPr>
        </p:nvGraphicFramePr>
        <p:xfrm>
          <a:off x="6240098" y="3802793"/>
          <a:ext cx="2323370" cy="2323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SmartDraw" r:id="rId4" imgW="2971800" imgH="2971800" progId="SmartDraw.2">
                  <p:embed/>
                </p:oleObj>
              </mc:Choice>
              <mc:Fallback>
                <p:oleObj name="SmartDraw" r:id="rId4" imgW="2971800" imgH="2971800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098" y="3802793"/>
                        <a:ext cx="2323370" cy="2323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1/23/2018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Compsci 101, Spring 2018, Functions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D77B951-27AB-4345-8CEA-25FF270073F4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Re-use code/abstractions in multiple contexts</a:t>
            </a:r>
          </a:p>
          <a:p>
            <a:pPr lvl="1"/>
            <a:r>
              <a:rPr lang="en-US" dirty="0" err="1" smtClean="0"/>
              <a:t>Sqrt</a:t>
            </a:r>
            <a:r>
              <a:rPr lang="en-US" dirty="0" smtClean="0"/>
              <a:t>, </a:t>
            </a:r>
            <a:r>
              <a:rPr lang="en-US" dirty="0" err="1" smtClean="0"/>
              <a:t>wordcount</a:t>
            </a:r>
            <a:r>
              <a:rPr lang="en-US" dirty="0" smtClean="0"/>
              <a:t>, URL-Webpage examples</a:t>
            </a:r>
          </a:p>
          <a:p>
            <a:pPr lvl="1"/>
            <a:endParaRPr lang="en-US" dirty="0"/>
          </a:p>
          <a:p>
            <a:r>
              <a:rPr lang="en-US" dirty="0" smtClean="0"/>
              <a:t>Test code/abstractions separately from their use</a:t>
            </a:r>
          </a:p>
          <a:p>
            <a:pPr lvl="1"/>
            <a:r>
              <a:rPr lang="en-US" dirty="0" smtClean="0"/>
              <a:t>Develop independently, use with confidence</a:t>
            </a:r>
          </a:p>
          <a:p>
            <a:endParaRPr lang="en-US" dirty="0"/>
          </a:p>
          <a:p>
            <a:r>
              <a:rPr lang="en-US" dirty="0" smtClean="0"/>
              <a:t>Easier to change, re-use in different contexts</a:t>
            </a:r>
          </a:p>
          <a:p>
            <a:pPr lvl="1"/>
            <a:r>
              <a:rPr lang="en-US" dirty="0" smtClean="0"/>
              <a:t>Relevant to Assignment 1: </a:t>
            </a:r>
            <a:r>
              <a:rPr lang="en-US" dirty="0" err="1" smtClean="0"/>
              <a:t>TotemPoles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95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Songs as Examples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 for pig and oink, fox and ???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1785" y="3668890"/>
            <a:ext cx="772283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Old MacDonald had a farm,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ＭＳ Ｐゴシック"/>
              </a:rPr>
              <a:t>Ee-igh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ＭＳ Ｐゴシック"/>
              </a:rPr>
              <a:t>Ee-igh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, oh!</a:t>
            </a:r>
          </a:p>
          <a:p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And on his farm he had a </a:t>
            </a:r>
            <a:r>
              <a:rPr lang="en-US" sz="2400" b="1" i="1" dirty="0">
                <a:solidFill>
                  <a:srgbClr val="008000"/>
                </a:solidFill>
                <a:latin typeface="Arial"/>
                <a:ea typeface="ＭＳ Ｐゴシック"/>
              </a:rPr>
              <a:t>horse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ＭＳ Ｐゴシック"/>
              </a:rPr>
              <a:t>Ee-igh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ＭＳ Ｐゴシック"/>
              </a:rPr>
              <a:t>Ee-igh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, oh!</a:t>
            </a:r>
          </a:p>
          <a:p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With a </a:t>
            </a:r>
            <a:r>
              <a:rPr lang="en-US" sz="2400" b="1" i="1" dirty="0">
                <a:solidFill>
                  <a:srgbClr val="B50069"/>
                </a:solidFill>
                <a:latin typeface="Arial"/>
                <a:ea typeface="ＭＳ Ｐゴシック"/>
              </a:rPr>
              <a:t>neigh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2400" b="1" i="1" dirty="0">
                <a:solidFill>
                  <a:srgbClr val="B50069"/>
                </a:solidFill>
                <a:latin typeface="Arial"/>
                <a:ea typeface="ＭＳ Ｐゴシック"/>
              </a:rPr>
              <a:t>neigh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 here</a:t>
            </a:r>
          </a:p>
          <a:p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And a </a:t>
            </a:r>
            <a:r>
              <a:rPr lang="en-US" sz="2400" b="1" i="1" dirty="0">
                <a:solidFill>
                  <a:srgbClr val="B50069"/>
                </a:solidFill>
                <a:latin typeface="Arial"/>
                <a:ea typeface="ＭＳ Ｐゴシック"/>
              </a:rPr>
              <a:t>neigh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2400" b="1" i="1" dirty="0">
                <a:solidFill>
                  <a:srgbClr val="B50069"/>
                </a:solidFill>
                <a:latin typeface="Arial"/>
                <a:ea typeface="ＭＳ Ｐゴシック"/>
              </a:rPr>
              <a:t>neigh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there</a:t>
            </a:r>
            <a:endParaRPr 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Here a </a:t>
            </a:r>
            <a:r>
              <a:rPr lang="en-US" sz="2400" b="1" i="1" dirty="0">
                <a:solidFill>
                  <a:srgbClr val="B50069"/>
                </a:solidFill>
                <a:latin typeface="Arial"/>
                <a:ea typeface="ＭＳ Ｐゴシック"/>
              </a:rPr>
              <a:t>neigh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 there a </a:t>
            </a:r>
            <a:r>
              <a:rPr lang="en-US" sz="2400" b="1" i="1" dirty="0">
                <a:solidFill>
                  <a:srgbClr val="B50069"/>
                </a:solidFill>
                <a:latin typeface="Arial"/>
                <a:ea typeface="ＭＳ Ｐゴシック"/>
              </a:rPr>
              <a:t>neigh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 everywhere a </a:t>
            </a:r>
            <a:r>
              <a:rPr lang="en-US" sz="2400" b="1" i="1" dirty="0">
                <a:solidFill>
                  <a:srgbClr val="B50069"/>
                </a:solidFill>
                <a:latin typeface="Arial"/>
                <a:ea typeface="ＭＳ Ｐゴシック"/>
              </a:rPr>
              <a:t>neigh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2400" b="1" i="1" dirty="0">
                <a:solidFill>
                  <a:srgbClr val="B50069"/>
                </a:solidFill>
                <a:latin typeface="Arial"/>
                <a:ea typeface="ＭＳ Ｐゴシック"/>
              </a:rPr>
              <a:t>neigh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Old MacDonald had a farm,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ＭＳ Ｐゴシック"/>
              </a:rPr>
              <a:t>Ee-igh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ＭＳ Ｐゴシック"/>
              </a:rPr>
              <a:t>Ee-igh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, oh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!</a:t>
            </a:r>
            <a:endParaRPr 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04" y="2031936"/>
            <a:ext cx="1456496" cy="14564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302" y="2117682"/>
            <a:ext cx="1587342" cy="118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88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BadBarnyard.py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https://goo.gl/</a:t>
            </a:r>
            <a:r>
              <a:rPr lang="en-US" dirty="0" smtClean="0">
                <a:hlinkClick r:id="rId2"/>
              </a:rPr>
              <a:t>RVPiyk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first version is accessible as part of zip project</a:t>
            </a:r>
          </a:p>
          <a:p>
            <a:pPr lvl="1"/>
            <a:r>
              <a:rPr lang="en-US" dirty="0">
                <a:hlinkClick r:id="rId3"/>
              </a:rPr>
              <a:t>https://www2.cs.duke.edu/courses/spring18/compsci101/code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See the main web page for tab</a:t>
            </a:r>
          </a:p>
          <a:p>
            <a:endParaRPr lang="en-US" dirty="0"/>
          </a:p>
          <a:p>
            <a:r>
              <a:rPr lang="en-US" dirty="0" smtClean="0"/>
              <a:t>Benefits? Easy to see it works?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31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Re-use and Use of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provide code for discussion in class</a:t>
            </a:r>
          </a:p>
          <a:p>
            <a:pPr lvl="1"/>
            <a:r>
              <a:rPr lang="en-US" dirty="0" smtClean="0"/>
              <a:t>We want you to be able to access it</a:t>
            </a:r>
          </a:p>
          <a:p>
            <a:pPr lvl="1"/>
            <a:r>
              <a:rPr lang="en-US" dirty="0" smtClean="0"/>
              <a:t>Can provide all modules in online folder</a:t>
            </a:r>
          </a:p>
          <a:p>
            <a:pPr lvl="1"/>
            <a:r>
              <a:rPr lang="en-US" dirty="0" smtClean="0"/>
              <a:t>Can provide zip file you can download and use</a:t>
            </a:r>
          </a:p>
          <a:p>
            <a:endParaRPr lang="en-US" dirty="0"/>
          </a:p>
          <a:p>
            <a:r>
              <a:rPr lang="en-US" dirty="0" smtClean="0"/>
              <a:t>Sometimes we’ll use </a:t>
            </a:r>
            <a:r>
              <a:rPr lang="en-US" dirty="0" err="1" smtClean="0"/>
              <a:t>PythonTutor</a:t>
            </a:r>
            <a:endParaRPr lang="en-US" dirty="0" smtClean="0"/>
          </a:p>
          <a:p>
            <a:pPr lvl="1"/>
            <a:r>
              <a:rPr lang="en-US" dirty="0" smtClean="0"/>
              <a:t>Helps visualize </a:t>
            </a:r>
            <a:r>
              <a:rPr lang="en-US" smtClean="0"/>
              <a:t>program execution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48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Bundle Related Code in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smtClean="0">
                <a:latin typeface="Courier New"/>
                <a:cs typeface="Courier New"/>
              </a:rPr>
              <a:t>cow()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pig()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horse()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fox()</a:t>
            </a:r>
          </a:p>
          <a:p>
            <a:pPr lvl="1"/>
            <a:r>
              <a:rPr lang="en-US" dirty="0" smtClean="0"/>
              <a:t>Grouping makes it easier to reason about</a:t>
            </a:r>
          </a:p>
          <a:p>
            <a:pPr lvl="1"/>
            <a:r>
              <a:rPr lang="en-US" dirty="0" smtClean="0"/>
              <a:t>Grouping makes it easier to extract a more generalized/re-usable function</a:t>
            </a:r>
          </a:p>
          <a:p>
            <a:endParaRPr lang="en-US" dirty="0"/>
          </a:p>
          <a:p>
            <a:r>
              <a:rPr lang="en-US" dirty="0" smtClean="0"/>
              <a:t>See </a:t>
            </a:r>
            <a:r>
              <a:rPr lang="en-US" dirty="0" err="1" smtClean="0"/>
              <a:t>Farmyard.py</a:t>
            </a:r>
            <a:r>
              <a:rPr lang="en-US" dirty="0" smtClean="0"/>
              <a:t> module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77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Farmyard.py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838544"/>
            <a:ext cx="8311289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Courier New"/>
                <a:cs typeface="Courier New"/>
              </a:rPr>
              <a:t>def</a:t>
            </a:r>
            <a:r>
              <a:rPr lang="en-US" sz="24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  <a:cs typeface="Courier New"/>
              </a:rPr>
              <a:t>pigVerse</a:t>
            </a:r>
            <a:r>
              <a:rPr lang="en-US" sz="2400" b="1" dirty="0">
                <a:solidFill>
                  <a:srgbClr val="000000"/>
                </a:solidFill>
                <a:latin typeface="Courier New"/>
                <a:cs typeface="Courier New"/>
              </a:rPr>
              <a:t>():</a:t>
            </a:r>
          </a:p>
          <a:p>
            <a:r>
              <a:rPr lang="en-US" sz="24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urier New"/>
                <a:cs typeface="Courier New"/>
              </a:rPr>
              <a:t>return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  <a:cs typeface="Courier New"/>
              </a:rPr>
              <a:t>hadFarm</a:t>
            </a:r>
            <a:r>
              <a:rPr lang="en-US" sz="2400" b="1" dirty="0">
                <a:solidFill>
                  <a:srgbClr val="000000"/>
                </a:solidFill>
                <a:latin typeface="Courier New"/>
                <a:cs typeface="Courier New"/>
              </a:rPr>
              <a:t>() + \</a:t>
            </a:r>
          </a:p>
          <a:p>
            <a:r>
              <a:rPr lang="mr-IN" sz="2400" b="1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mr-IN" sz="2400" b="1" dirty="0" smtClean="0">
                <a:solidFill>
                  <a:srgbClr val="000000"/>
                </a:solidFill>
                <a:latin typeface="Courier New"/>
                <a:cs typeface="Courier New"/>
              </a:rPr>
              <a:t>refrain</a:t>
            </a:r>
            <a:r>
              <a:rPr lang="mr-IN" sz="2400" b="1" dirty="0">
                <a:solidFill>
                  <a:srgbClr val="000000"/>
                </a:solidFill>
                <a:latin typeface="Courier New"/>
                <a:cs typeface="Courier New"/>
              </a:rPr>
              <a:t>() + \</a:t>
            </a:r>
          </a:p>
          <a:p>
            <a:r>
              <a:rPr lang="en-US" sz="2400" b="1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2400" b="1" dirty="0" smtClean="0">
                <a:solidFill>
                  <a:srgbClr val="00AA00"/>
                </a:solidFill>
                <a:latin typeface="Courier New"/>
                <a:cs typeface="Courier New"/>
              </a:rPr>
              <a:t>"</a:t>
            </a:r>
            <a:r>
              <a:rPr lang="en-US" sz="2400" b="1" dirty="0">
                <a:solidFill>
                  <a:srgbClr val="00AA00"/>
                </a:solidFill>
                <a:latin typeface="Courier New"/>
                <a:cs typeface="Courier New"/>
              </a:rPr>
              <a:t>And on his farm he had a pig,"</a:t>
            </a:r>
            <a:r>
              <a:rPr lang="en-US" sz="2400" b="1" dirty="0">
                <a:solidFill>
                  <a:srgbClr val="000000"/>
                </a:solidFill>
                <a:latin typeface="Courier New"/>
                <a:cs typeface="Courier New"/>
              </a:rPr>
              <a:t> + \</a:t>
            </a:r>
          </a:p>
          <a:p>
            <a:r>
              <a:rPr lang="mr-IN" sz="2400" b="1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mr-IN" sz="2400" b="1" dirty="0" smtClean="0">
                <a:solidFill>
                  <a:srgbClr val="000000"/>
                </a:solidFill>
                <a:latin typeface="Courier New"/>
                <a:cs typeface="Courier New"/>
              </a:rPr>
              <a:t>refrain</a:t>
            </a:r>
            <a:r>
              <a:rPr lang="mr-IN" sz="2400" b="1" dirty="0">
                <a:solidFill>
                  <a:srgbClr val="000000"/>
                </a:solidFill>
                <a:latin typeface="Courier New"/>
                <a:cs typeface="Courier New"/>
              </a:rPr>
              <a:t>() + \</a:t>
            </a:r>
          </a:p>
          <a:p>
            <a:r>
              <a:rPr lang="en-US" sz="2400" b="1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2400" b="1" dirty="0" smtClean="0">
                <a:solidFill>
                  <a:srgbClr val="00AA00"/>
                </a:solidFill>
                <a:latin typeface="Courier New"/>
                <a:cs typeface="Courier New"/>
              </a:rPr>
              <a:t>"</a:t>
            </a:r>
            <a:r>
              <a:rPr lang="en-US" sz="2400" b="1" dirty="0">
                <a:solidFill>
                  <a:srgbClr val="00AA00"/>
                </a:solidFill>
                <a:latin typeface="Courier New"/>
                <a:cs typeface="Courier New"/>
              </a:rPr>
              <a:t>With an </a:t>
            </a:r>
            <a:r>
              <a:rPr lang="en-US" sz="2400" b="1" u="sng" dirty="0">
                <a:solidFill>
                  <a:srgbClr val="00AA00"/>
                </a:solidFill>
                <a:latin typeface="Courier New"/>
                <a:cs typeface="Courier New"/>
              </a:rPr>
              <a:t>Oink Oink here\n"</a:t>
            </a:r>
            <a:r>
              <a:rPr lang="en-US" sz="2400" b="1" u="sng" dirty="0">
                <a:solidFill>
                  <a:srgbClr val="000000"/>
                </a:solidFill>
                <a:latin typeface="Courier New"/>
                <a:cs typeface="Courier New"/>
              </a:rPr>
              <a:t> + \</a:t>
            </a:r>
          </a:p>
          <a:p>
            <a:r>
              <a:rPr lang="en-US" sz="2400" b="1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2400" b="1" dirty="0" smtClean="0">
                <a:solidFill>
                  <a:srgbClr val="00AA00"/>
                </a:solidFill>
                <a:latin typeface="Courier New"/>
                <a:cs typeface="Courier New"/>
              </a:rPr>
              <a:t>"</a:t>
            </a:r>
            <a:r>
              <a:rPr lang="en-US" sz="2400" b="1" dirty="0">
                <a:solidFill>
                  <a:srgbClr val="00AA00"/>
                </a:solidFill>
                <a:latin typeface="Courier New"/>
                <a:cs typeface="Courier New"/>
              </a:rPr>
              <a:t>and an </a:t>
            </a:r>
            <a:r>
              <a:rPr lang="en-US" sz="2400" b="1" u="sng" dirty="0">
                <a:solidFill>
                  <a:srgbClr val="00AA00"/>
                </a:solidFill>
                <a:latin typeface="Courier New"/>
                <a:cs typeface="Courier New"/>
              </a:rPr>
              <a:t>Oink Oink there\n"</a:t>
            </a:r>
            <a:r>
              <a:rPr lang="en-US" sz="2400" b="1" u="sng" dirty="0">
                <a:solidFill>
                  <a:srgbClr val="000000"/>
                </a:solidFill>
                <a:latin typeface="Courier New"/>
                <a:cs typeface="Courier New"/>
              </a:rPr>
              <a:t> + \</a:t>
            </a:r>
          </a:p>
          <a:p>
            <a:r>
              <a:rPr lang="en-US" sz="2400" b="1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2400" b="1" dirty="0" smtClean="0">
                <a:solidFill>
                  <a:srgbClr val="00AA00"/>
                </a:solidFill>
                <a:latin typeface="Courier New"/>
                <a:cs typeface="Courier New"/>
              </a:rPr>
              <a:t>"</a:t>
            </a:r>
            <a:r>
              <a:rPr lang="en-US" sz="2400" b="1" dirty="0">
                <a:solidFill>
                  <a:srgbClr val="00AA00"/>
                </a:solidFill>
                <a:latin typeface="Courier New"/>
                <a:cs typeface="Courier New"/>
              </a:rPr>
              <a:t>Here an </a:t>
            </a:r>
            <a:r>
              <a:rPr lang="en-US" sz="2400" b="1" u="sng" dirty="0">
                <a:solidFill>
                  <a:srgbClr val="00AA00"/>
                </a:solidFill>
                <a:latin typeface="Courier New"/>
                <a:cs typeface="Courier New"/>
              </a:rPr>
              <a:t>Oink, there an Oink\n"</a:t>
            </a:r>
            <a:r>
              <a:rPr lang="en-US" sz="2400" b="1" u="sng" dirty="0">
                <a:solidFill>
                  <a:srgbClr val="000000"/>
                </a:solidFill>
                <a:latin typeface="Courier New"/>
                <a:cs typeface="Courier New"/>
              </a:rPr>
              <a:t> + \</a:t>
            </a:r>
          </a:p>
          <a:p>
            <a:r>
              <a:rPr lang="en-US" sz="2400" b="1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2400" b="1" dirty="0" smtClean="0">
                <a:solidFill>
                  <a:srgbClr val="00AA00"/>
                </a:solidFill>
                <a:latin typeface="Courier New"/>
                <a:cs typeface="Courier New"/>
              </a:rPr>
              <a:t>"</a:t>
            </a:r>
            <a:r>
              <a:rPr lang="en-US" sz="2400" b="1" dirty="0">
                <a:solidFill>
                  <a:srgbClr val="00AA00"/>
                </a:solidFill>
                <a:latin typeface="Courier New"/>
                <a:cs typeface="Courier New"/>
              </a:rPr>
              <a:t>Everywhere an </a:t>
            </a:r>
            <a:r>
              <a:rPr lang="en-US" sz="2400" b="1" u="sng" dirty="0">
                <a:solidFill>
                  <a:srgbClr val="00AA00"/>
                </a:solidFill>
                <a:latin typeface="Courier New"/>
                <a:cs typeface="Courier New"/>
              </a:rPr>
              <a:t>Oink, Oink\n"</a:t>
            </a:r>
            <a:r>
              <a:rPr lang="en-US" sz="2400" b="1" u="sng" dirty="0">
                <a:solidFill>
                  <a:srgbClr val="000000"/>
                </a:solidFill>
                <a:latin typeface="Courier New"/>
                <a:cs typeface="Courier New"/>
              </a:rPr>
              <a:t> + \</a:t>
            </a:r>
          </a:p>
          <a:p>
            <a:r>
              <a:rPr lang="mr-IN" sz="2400" b="1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mr-IN" sz="2400" b="1" dirty="0" smtClean="0">
                <a:solidFill>
                  <a:srgbClr val="000000"/>
                </a:solidFill>
                <a:latin typeface="Courier New"/>
                <a:cs typeface="Courier New"/>
              </a:rPr>
              <a:t>hadFarm</a:t>
            </a:r>
            <a:r>
              <a:rPr lang="mr-IN" sz="2400" b="1" dirty="0">
                <a:solidFill>
                  <a:srgbClr val="000000"/>
                </a:solidFill>
                <a:latin typeface="Courier New"/>
                <a:cs typeface="Courier New"/>
              </a:rPr>
              <a:t>() + \</a:t>
            </a:r>
          </a:p>
          <a:p>
            <a:r>
              <a:rPr lang="mr-IN" sz="2400" b="1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mr-IN" sz="2400" b="1" dirty="0" smtClean="0">
                <a:solidFill>
                  <a:srgbClr val="000000"/>
                </a:solidFill>
                <a:latin typeface="Courier New"/>
                <a:cs typeface="Courier New"/>
              </a:rPr>
              <a:t>refrain</a:t>
            </a:r>
            <a:r>
              <a:rPr lang="mr-IN" sz="2400" b="1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  <a:endParaRPr lang="en-US" sz="24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87227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multi-line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Lines that are extended to next line end in \</a:t>
            </a:r>
          </a:p>
          <a:p>
            <a:pPr lvl="1"/>
            <a:r>
              <a:rPr lang="en-US" dirty="0" smtClean="0"/>
              <a:t>Used when long single line hard to read!</a:t>
            </a:r>
          </a:p>
          <a:p>
            <a:pPr lvl="1"/>
            <a:endParaRPr lang="en-US" dirty="0"/>
          </a:p>
          <a:p>
            <a:r>
              <a:rPr lang="en-US" dirty="0" smtClean="0"/>
              <a:t>The character ‘\n’ indicates a newline</a:t>
            </a:r>
          </a:p>
          <a:p>
            <a:pPr lvl="1"/>
            <a:r>
              <a:rPr lang="en-US" dirty="0" smtClean="0"/>
              <a:t>AKA escape sequence, e.g., ‘\t’ and ‘\\’</a:t>
            </a:r>
          </a:p>
          <a:p>
            <a:pPr lvl="1"/>
            <a:r>
              <a:rPr lang="en-US" dirty="0" smtClean="0"/>
              <a:t>Used to force newline when printing!</a:t>
            </a:r>
          </a:p>
          <a:p>
            <a:endParaRPr lang="en-US" dirty="0"/>
          </a:p>
          <a:p>
            <a:r>
              <a:rPr lang="en-US" dirty="0" smtClean="0"/>
              <a:t>Function returns a string, how do you know?</a:t>
            </a:r>
          </a:p>
          <a:p>
            <a:pPr lvl="1"/>
            <a:r>
              <a:rPr lang="en-US" dirty="0" smtClean="0"/>
              <a:t>What are </a:t>
            </a:r>
            <a:r>
              <a:rPr lang="en-US" b="1" dirty="0" smtClean="0">
                <a:latin typeface="Courier New"/>
                <a:cs typeface="Courier New"/>
              </a:rPr>
              <a:t>refrain() </a:t>
            </a:r>
            <a:r>
              <a:rPr lang="en-US" dirty="0" smtClean="0"/>
              <a:t>and </a:t>
            </a:r>
            <a:r>
              <a:rPr lang="en-US" b="1" dirty="0" err="1" smtClean="0">
                <a:latin typeface="Courier New"/>
                <a:cs typeface="Courier New"/>
              </a:rPr>
              <a:t>hadFarm</a:t>
            </a:r>
            <a:r>
              <a:rPr lang="en-US" b="1" dirty="0" smtClean="0">
                <a:latin typeface="Courier New"/>
                <a:cs typeface="Courier New"/>
              </a:rPr>
              <a:t>()</a:t>
            </a:r>
          </a:p>
          <a:p>
            <a:pPr lvl="1"/>
            <a:r>
              <a:rPr lang="en-US" dirty="0" smtClean="0"/>
              <a:t>Name, type, value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35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 oink with variable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pigVerse</a:t>
            </a:r>
            <a:r>
              <a:rPr lang="en-US" dirty="0" smtClean="0"/>
              <a:t> to verse, Farmyard to Farmyard2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1" name="Picture 10" descr="Screen Shot 2018-01-17 at 5.20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5" y="2661257"/>
            <a:ext cx="8487965" cy="335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77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Summarized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call and Function definition related</a:t>
            </a:r>
          </a:p>
          <a:p>
            <a:pPr lvl="1"/>
            <a:r>
              <a:rPr lang="en-US" dirty="0" smtClean="0"/>
              <a:t>Call must provide correct arguments</a:t>
            </a:r>
          </a:p>
          <a:p>
            <a:pPr lvl="1"/>
            <a:r>
              <a:rPr lang="en-US" dirty="0" smtClean="0"/>
              <a:t>Names don’t matter, types are important</a:t>
            </a:r>
          </a:p>
          <a:p>
            <a:endParaRPr lang="en-US" dirty="0"/>
          </a:p>
          <a:p>
            <a:r>
              <a:rPr lang="en-US" dirty="0" smtClean="0"/>
              <a:t>Functions help design, implement, organize</a:t>
            </a:r>
          </a:p>
          <a:p>
            <a:pPr lvl="1"/>
            <a:r>
              <a:rPr lang="en-US" dirty="0" smtClean="0"/>
              <a:t>Without functions no APIs, no big programs</a:t>
            </a:r>
          </a:p>
          <a:p>
            <a:pPr lvl="1"/>
            <a:r>
              <a:rPr lang="en-US" dirty="0" smtClean="0"/>
              <a:t>Opening a file would be 100’s of lines, instead it’s </a:t>
            </a:r>
            <a:r>
              <a:rPr lang="en-US" b="1" dirty="0" smtClean="0">
                <a:latin typeface="Courier New"/>
                <a:cs typeface="Courier New"/>
              </a:rPr>
              <a:t>f = open(“</a:t>
            </a:r>
            <a:r>
              <a:rPr lang="en-US" b="1" dirty="0" err="1" smtClean="0">
                <a:latin typeface="Courier New"/>
                <a:cs typeface="Courier New"/>
              </a:rPr>
              <a:t>hello.txt</a:t>
            </a:r>
            <a:r>
              <a:rPr lang="en-US" b="1" dirty="0" smtClean="0">
                <a:latin typeface="Courier New"/>
                <a:cs typeface="Courier New"/>
              </a:rPr>
              <a:t>”)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68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WOTO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hlinkClick r:id="rId2"/>
              </a:rPr>
              <a:t>http://bit.ly/101spring18-jan23-</a:t>
            </a:r>
            <a:r>
              <a:rPr lang="en-US" sz="4000" dirty="0" smtClean="0">
                <a:hlinkClick r:id="rId2"/>
              </a:rPr>
              <a:t>3</a:t>
            </a:r>
            <a:r>
              <a:rPr lang="en-US" sz="4000" dirty="0" smtClean="0"/>
              <a:t> 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Correctness counts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44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PFTD and toward PFTW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Helvetica Neue Light"/>
                <a:ea typeface="ＭＳ Ｐゴシック" charset="0"/>
                <a:cs typeface="Helvetica Neue Light"/>
              </a:rPr>
              <a:t>Functions in Python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Helvetica Neue Light"/>
                <a:ea typeface="ＭＳ Ｐゴシック" charset="0"/>
                <a:cs typeface="Helvetica Neue Light"/>
              </a:rPr>
              <a:t>Decomposition, parameters, calling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Helvetica Neue Light"/>
                <a:ea typeface="ＭＳ Ｐゴシック" charset="0"/>
                <a:cs typeface="Helvetica Neue Light"/>
              </a:rPr>
              <a:t>Flow of Control</a:t>
            </a:r>
            <a:endParaRPr lang="en-US" dirty="0">
              <a:latin typeface="Helvetica Neue Light"/>
              <a:ea typeface="ＭＳ Ｐゴシック" charset="0"/>
              <a:cs typeface="Helvetica Neue Light"/>
            </a:endParaRP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Helvetica Neue Light"/>
                <a:ea typeface="ＭＳ Ｐゴシック" charset="0"/>
                <a:cs typeface="Helvetica Neue Light"/>
              </a:rPr>
              <a:t>How does a program execute, how do function calls work?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Helvetica Neue Light"/>
                <a:ea typeface="ＭＳ Ｐゴシック" charset="0"/>
                <a:cs typeface="Helvetica Neue Light"/>
              </a:rPr>
              <a:t>Program Development and Execution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Helvetica Neue Light"/>
                <a:ea typeface="ＭＳ Ｐゴシック" charset="0"/>
                <a:cs typeface="Helvetica Neue Light"/>
              </a:rPr>
              <a:t>How do you run a program, test a program, debug a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9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time we read/solved the </a:t>
            </a:r>
            <a:r>
              <a:rPr lang="en-US" dirty="0" smtClean="0">
                <a:hlinkClick r:id="rId2"/>
              </a:rPr>
              <a:t>BMI APT</a:t>
            </a:r>
            <a:endParaRPr lang="en-US" dirty="0" smtClean="0"/>
          </a:p>
          <a:p>
            <a:pPr lvl="1"/>
            <a:r>
              <a:rPr lang="en-US" dirty="0" smtClean="0"/>
              <a:t>Project, Module, Code, Fail/Red, Pass/Green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The function calculate was in the BMI module</a:t>
            </a:r>
          </a:p>
          <a:p>
            <a:pPr lvl="1"/>
            <a:r>
              <a:rPr lang="en-US" dirty="0" smtClean="0"/>
              <a:t>The function call can be from elsewhere</a:t>
            </a:r>
          </a:p>
          <a:p>
            <a:pPr lvl="1"/>
            <a:r>
              <a:rPr lang="en-US" dirty="0" smtClean="0"/>
              <a:t>The APT framework imports BMI module and calls the function you wrote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9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 dissected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formula? How to use and re-use?</a:t>
            </a:r>
          </a:p>
          <a:p>
            <a:pPr lvl="1"/>
            <a:r>
              <a:rPr lang="en-US" dirty="0" smtClean="0"/>
              <a:t>Functions allow code to be re-used</a:t>
            </a:r>
          </a:p>
          <a:p>
            <a:pPr lvl="1"/>
            <a:r>
              <a:rPr lang="en-US" dirty="0" smtClean="0"/>
              <a:t>Square root, </a:t>
            </a:r>
            <a:r>
              <a:rPr lang="en-US" dirty="0" err="1" smtClean="0"/>
              <a:t>len</a:t>
            </a:r>
            <a:r>
              <a:rPr lang="en-US" dirty="0" smtClean="0"/>
              <a:t>, </a:t>
            </a:r>
            <a:r>
              <a:rPr lang="en-US" dirty="0" err="1" smtClean="0"/>
              <a:t>BMI.calculate</a:t>
            </a:r>
            <a:endParaRPr lang="en-US" dirty="0" smtClean="0"/>
          </a:p>
          <a:p>
            <a:r>
              <a:rPr lang="en-US" dirty="0" smtClean="0"/>
              <a:t>How do we validate/test our code?</a:t>
            </a:r>
          </a:p>
          <a:p>
            <a:pPr lvl="1"/>
            <a:r>
              <a:rPr lang="en-US" dirty="0" smtClean="0"/>
              <a:t>APT testing harness</a:t>
            </a:r>
          </a:p>
          <a:p>
            <a:pPr lvl="1"/>
            <a:endParaRPr lang="en-US" dirty="0"/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altLang="en-US" sz="2600" dirty="0" err="1">
                <a:solidFill>
                  <a:srgbClr val="000090"/>
                </a:solidFill>
                <a:latin typeface="Courier New" charset="0"/>
                <a:ea typeface="ＭＳ Ｐゴシック" charset="-128"/>
              </a:rPr>
              <a:t>def</a:t>
            </a:r>
            <a:r>
              <a:rPr lang="en-US" altLang="en-US" sz="2600" dirty="0">
                <a:solidFill>
                  <a:srgbClr val="000090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altLang="en-US" sz="2600" dirty="0" err="1">
                <a:solidFill>
                  <a:srgbClr val="000090"/>
                </a:solidFill>
                <a:latin typeface="Courier New" charset="0"/>
                <a:ea typeface="ＭＳ Ｐゴシック" charset="-128"/>
              </a:rPr>
              <a:t>bmi</a:t>
            </a:r>
            <a:r>
              <a:rPr lang="en-US" altLang="en-US" sz="2600" dirty="0">
                <a:solidFill>
                  <a:srgbClr val="000090"/>
                </a:solidFill>
                <a:latin typeface="Courier New" charset="0"/>
                <a:ea typeface="ＭＳ Ｐゴシック" charset="-128"/>
              </a:rPr>
              <a:t>(weight, height):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altLang="en-US" sz="2600" dirty="0">
                <a:solidFill>
                  <a:srgbClr val="000090"/>
                </a:solidFill>
                <a:latin typeface="Courier New" charset="0"/>
                <a:ea typeface="ＭＳ Ｐゴシック" charset="-128"/>
              </a:rPr>
              <a:t>   return 703.07 * weight/(height*height)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endParaRPr lang="en-US" altLang="en-US" sz="2600" dirty="0">
              <a:latin typeface="Courier New" charset="0"/>
              <a:ea typeface="ＭＳ Ｐゴシック" charset="-128"/>
            </a:endParaRP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altLang="en-US" sz="2600" dirty="0">
                <a:latin typeface="Courier New" charset="0"/>
                <a:ea typeface="ＭＳ Ｐゴシック" charset="-128"/>
              </a:rPr>
              <a:t>if </a:t>
            </a:r>
            <a:r>
              <a:rPr lang="en-US" altLang="en-US" sz="2600" dirty="0" err="1">
                <a:latin typeface="Courier New" charset="0"/>
                <a:ea typeface="ＭＳ Ｐゴシック" charset="-128"/>
              </a:rPr>
              <a:t>bmi</a:t>
            </a:r>
            <a:r>
              <a:rPr lang="en-US" altLang="en-US" sz="2600" dirty="0">
                <a:latin typeface="Courier New" charset="0"/>
                <a:ea typeface="ＭＳ Ｐゴシック" charset="-128"/>
              </a:rPr>
              <a:t>(170,72) &lt; 18.5: 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altLang="en-US" sz="2600" dirty="0">
                <a:latin typeface="Courier New" charset="0"/>
                <a:ea typeface="ＭＳ Ｐゴシック" charset="-128"/>
              </a:rPr>
              <a:t>	print </a:t>
            </a:r>
            <a:r>
              <a:rPr lang="en-US" altLang="en-US" sz="2600" dirty="0" smtClean="0">
                <a:latin typeface="Courier New" charset="0"/>
                <a:ea typeface="ＭＳ Ｐゴシック" charset="-128"/>
              </a:rPr>
              <a:t>("underweight")</a:t>
            </a:r>
            <a:endParaRPr lang="en-US" altLang="en-US" sz="2600" dirty="0">
              <a:solidFill>
                <a:srgbClr val="000099"/>
              </a:solidFill>
              <a:ea typeface="ＭＳ Ｐゴシック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95538" y="3509168"/>
            <a:ext cx="30099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srgbClr val="000099"/>
                </a:solidFill>
                <a:latin typeface="+mn-lt"/>
                <a:ea typeface="ＭＳ Ｐゴシック" charset="0"/>
                <a:cs typeface="ＭＳ Ｐゴシック" charset="0"/>
              </a:rPr>
              <a:t>call replaced by return value, why use function?</a:t>
            </a:r>
          </a:p>
        </p:txBody>
      </p:sp>
    </p:spTree>
    <p:extLst>
      <p:ext uri="{BB962C8B-B14F-4D97-AF65-F5344CB8AC3E}">
        <p14:creationId xmlns:p14="http://schemas.microsoft.com/office/powerpoint/2010/main" val="39550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PythonTutor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goo.gl/7R1zUK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How are functions defined?</a:t>
            </a:r>
          </a:p>
          <a:p>
            <a:pPr lvl="1"/>
            <a:r>
              <a:rPr lang="en-US" dirty="0" smtClean="0"/>
              <a:t>Where does execution begin?</a:t>
            </a:r>
          </a:p>
          <a:p>
            <a:pPr lvl="1"/>
            <a:r>
              <a:rPr lang="en-US" dirty="0" smtClean="0"/>
              <a:t>What is the global frame?</a:t>
            </a:r>
          </a:p>
          <a:p>
            <a:pPr lvl="1"/>
            <a:r>
              <a:rPr lang="en-US" dirty="0" smtClean="0"/>
              <a:t>What is a local/function frame?</a:t>
            </a:r>
          </a:p>
          <a:p>
            <a:endParaRPr lang="en-US" dirty="0"/>
          </a:p>
          <a:p>
            <a:r>
              <a:rPr lang="en-US" dirty="0" smtClean="0"/>
              <a:t>What is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if __name__ == “__main__”:</a:t>
            </a:r>
          </a:p>
          <a:p>
            <a:pPr lvl="1"/>
            <a:r>
              <a:rPr lang="en-US" dirty="0" smtClean="0"/>
              <a:t>Where execution begins</a:t>
            </a:r>
          </a:p>
          <a:p>
            <a:pPr lvl="1"/>
            <a:r>
              <a:rPr lang="en-US" dirty="0" smtClean="0"/>
              <a:t>Optional but useful for APTs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95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Return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Execution is one line/statement at a time</a:t>
            </a:r>
          </a:p>
          <a:p>
            <a:pPr lvl="1"/>
            <a:r>
              <a:rPr lang="en-US" dirty="0" smtClean="0"/>
              <a:t>After one statement, next statement</a:t>
            </a:r>
          </a:p>
          <a:p>
            <a:pPr lvl="1"/>
            <a:r>
              <a:rPr lang="en-US" dirty="0" smtClean="0"/>
              <a:t>Calling a function transfers control to function</a:t>
            </a:r>
          </a:p>
          <a:p>
            <a:pPr lvl="2"/>
            <a:r>
              <a:rPr lang="en-US" dirty="0" smtClean="0"/>
              <a:t>When finished? Control transferred back</a:t>
            </a:r>
          </a:p>
          <a:p>
            <a:r>
              <a:rPr lang="en-US" dirty="0" smtClean="0"/>
              <a:t>Return value replaces function call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x =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math.sqrt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(25) 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bmi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(170,72) &lt; 18.5:</a:t>
            </a:r>
          </a:p>
          <a:p>
            <a:pPr marL="457200" lvl="1" indent="0">
              <a:buNone/>
            </a:pP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print("underweight")</a:t>
            </a:r>
          </a:p>
          <a:p>
            <a:endParaRPr lang="en-US" dirty="0"/>
          </a:p>
          <a:p>
            <a:r>
              <a:rPr lang="en-US" dirty="0" smtClean="0"/>
              <a:t>None returned by default!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32" y="3863181"/>
            <a:ext cx="191293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43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 err="1" smtClean="0"/>
              <a:t>PythonTutor</a:t>
            </a:r>
            <a:r>
              <a:rPr lang="en-US" dirty="0" smtClean="0"/>
              <a:t> Demonstrates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happens when program is first “executed”?</a:t>
            </a:r>
          </a:p>
          <a:p>
            <a:pPr lvl="1"/>
            <a:r>
              <a:rPr lang="en-US" dirty="0" smtClean="0"/>
              <a:t>Functions are referenced in global frame</a:t>
            </a:r>
          </a:p>
          <a:p>
            <a:pPr lvl="1"/>
            <a:r>
              <a:rPr lang="en-US" dirty="0" smtClean="0"/>
              <a:t>Execution begins in main program block</a:t>
            </a:r>
          </a:p>
          <a:p>
            <a:endParaRPr lang="en-US" dirty="0"/>
          </a:p>
          <a:p>
            <a:r>
              <a:rPr lang="en-US" dirty="0" smtClean="0"/>
              <a:t>What happens when function called?</a:t>
            </a:r>
          </a:p>
          <a:p>
            <a:pPr lvl="1"/>
            <a:r>
              <a:rPr lang="en-US" dirty="0" smtClean="0"/>
              <a:t>Arguments passed as parameters to function</a:t>
            </a:r>
          </a:p>
          <a:p>
            <a:pPr lvl="2"/>
            <a:r>
              <a:rPr lang="en-US" dirty="0" smtClean="0"/>
              <a:t>See green and red arrows when executing</a:t>
            </a:r>
          </a:p>
          <a:p>
            <a:pPr lvl="1"/>
            <a:r>
              <a:rPr lang="en-US" dirty="0" smtClean="0"/>
              <a:t>Control passes to function which executes</a:t>
            </a:r>
          </a:p>
          <a:p>
            <a:pPr lvl="1"/>
            <a:r>
              <a:rPr lang="en-US" dirty="0" smtClean="0"/>
              <a:t>Return value replaces function call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14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saw,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Variable names are local to a function</a:t>
            </a:r>
          </a:p>
          <a:p>
            <a:pPr lvl="1"/>
            <a:r>
              <a:rPr lang="en-US" dirty="0" smtClean="0"/>
              <a:t>Use useful names when possible</a:t>
            </a:r>
          </a:p>
          <a:p>
            <a:endParaRPr lang="en-US" dirty="0"/>
          </a:p>
          <a:p>
            <a:r>
              <a:rPr lang="en-US" dirty="0" smtClean="0"/>
              <a:t>Parameter names v argument names</a:t>
            </a:r>
          </a:p>
          <a:p>
            <a:pPr lvl="1"/>
            <a:r>
              <a:rPr lang="en-US" dirty="0" smtClean="0"/>
              <a:t>Argument can be value/expression</a:t>
            </a:r>
          </a:p>
          <a:p>
            <a:pPr lvl="1"/>
            <a:r>
              <a:rPr lang="en-US" dirty="0" smtClean="0"/>
              <a:t>Types must agree! </a:t>
            </a:r>
            <a:r>
              <a:rPr lang="en-US" dirty="0" err="1" smtClean="0"/>
              <a:t>Int</a:t>
            </a:r>
            <a:r>
              <a:rPr lang="en-US" dirty="0" smtClean="0"/>
              <a:t> to float? Ok. </a:t>
            </a:r>
            <a:r>
              <a:rPr lang="en-US" dirty="0" err="1" smtClean="0"/>
              <a:t>Int</a:t>
            </a:r>
            <a:r>
              <a:rPr lang="en-US" dirty="0" smtClean="0"/>
              <a:t> to String?</a:t>
            </a:r>
          </a:p>
          <a:p>
            <a:endParaRPr lang="en-US" dirty="0"/>
          </a:p>
          <a:p>
            <a:r>
              <a:rPr lang="en-US" dirty="0" smtClean="0"/>
              <a:t>Understand and visualize your code</a:t>
            </a:r>
          </a:p>
          <a:p>
            <a:pPr lvl="1"/>
            <a:r>
              <a:rPr lang="en-US" dirty="0" smtClean="0"/>
              <a:t>Helps in debugging, </a:t>
            </a:r>
            <a:r>
              <a:rPr lang="en-US" smtClean="0"/>
              <a:t>need mental model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101, Spring 2018, Functions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1C50A-A548-314E-A0B9-6004DAD6FB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9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22534</TotalTime>
  <Words>1835</Words>
  <Application>Microsoft Macintosh PowerPoint</Application>
  <PresentationFormat>On-screen Show (4:3)</PresentationFormat>
  <Paragraphs>314</Paragraphs>
  <Slides>29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SmartDraw</vt:lpstr>
      <vt:lpstr>Compsci 101, Functions</vt:lpstr>
      <vt:lpstr>C is for …</vt:lpstr>
      <vt:lpstr>PFTD and toward PFTW</vt:lpstr>
      <vt:lpstr>Where were we?</vt:lpstr>
      <vt:lpstr>BMI dissected</vt:lpstr>
      <vt:lpstr>Understanding Execution</vt:lpstr>
      <vt:lpstr>Anatomy of Return Statement</vt:lpstr>
      <vt:lpstr>What PythonTutor Demonstrates</vt:lpstr>
      <vt:lpstr>What we saw, learned</vt:lpstr>
      <vt:lpstr>WOTO Redux</vt:lpstr>
      <vt:lpstr>Testing BMI.calculate</vt:lpstr>
      <vt:lpstr>APT Testing and Submission</vt:lpstr>
      <vt:lpstr>Organization Matters</vt:lpstr>
      <vt:lpstr>BMI on "real" data</vt:lpstr>
      <vt:lpstr>PythonTutor Captured in this Screenshot? https://goo.gl/g45obn  </vt:lpstr>
      <vt:lpstr>Preview of Flow of Control</vt:lpstr>
      <vt:lpstr>The Unknown (no fear)</vt:lpstr>
      <vt:lpstr>WOTO</vt:lpstr>
      <vt:lpstr>Luis von Ahn, Duke 2000 and 2017</vt:lpstr>
      <vt:lpstr>Why Use Functions?</vt:lpstr>
      <vt:lpstr>Songs as Examples</vt:lpstr>
      <vt:lpstr>First Version</vt:lpstr>
      <vt:lpstr>Re-use and Use of code</vt:lpstr>
      <vt:lpstr>Bundle Related Code in Function</vt:lpstr>
      <vt:lpstr>From Farmyard.py</vt:lpstr>
      <vt:lpstr>Anatomy of multi-line return</vt:lpstr>
      <vt:lpstr>Replace oink with variable</vt:lpstr>
      <vt:lpstr>Functions Summarized</vt:lpstr>
      <vt:lpstr>Final WOTO</vt:lpstr>
    </vt:vector>
  </TitlesOfParts>
  <Company>Duke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Layers in THE</dc:title>
  <dc:creator>Landon Cox</dc:creator>
  <cp:lastModifiedBy>Owen Astrachan</cp:lastModifiedBy>
  <cp:revision>506</cp:revision>
  <cp:lastPrinted>2018-01-23T13:33:31Z</cp:lastPrinted>
  <dcterms:created xsi:type="dcterms:W3CDTF">2013-01-31T14:47:22Z</dcterms:created>
  <dcterms:modified xsi:type="dcterms:W3CDTF">2018-01-23T14:28:53Z</dcterms:modified>
</cp:coreProperties>
</file>