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6" r:id="rId2"/>
    <p:sldId id="285" r:id="rId3"/>
    <p:sldId id="258" r:id="rId4"/>
    <p:sldId id="296" r:id="rId5"/>
    <p:sldId id="260" r:id="rId6"/>
    <p:sldId id="257" r:id="rId7"/>
    <p:sldId id="262" r:id="rId8"/>
    <p:sldId id="284" r:id="rId9"/>
    <p:sldId id="261" r:id="rId10"/>
    <p:sldId id="273" r:id="rId11"/>
    <p:sldId id="267" r:id="rId12"/>
    <p:sldId id="266" r:id="rId13"/>
    <p:sldId id="263" r:id="rId14"/>
    <p:sldId id="281" r:id="rId15"/>
    <p:sldId id="286" r:id="rId16"/>
    <p:sldId id="282" r:id="rId17"/>
    <p:sldId id="269" r:id="rId18"/>
    <p:sldId id="275" r:id="rId19"/>
    <p:sldId id="283" r:id="rId20"/>
    <p:sldId id="295" r:id="rId21"/>
    <p:sldId id="287" r:id="rId22"/>
    <p:sldId id="289" r:id="rId23"/>
    <p:sldId id="292" r:id="rId24"/>
    <p:sldId id="291" r:id="rId25"/>
    <p:sldId id="293" r:id="rId26"/>
    <p:sldId id="294" r:id="rId27"/>
    <p:sldId id="276" r:id="rId28"/>
    <p:sldId id="278" r:id="rId29"/>
    <p:sldId id="297"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6" autoAdjust="0"/>
    <p:restoredTop sz="81803"/>
  </p:normalViewPr>
  <p:slideViewPr>
    <p:cSldViewPr snapToGrid="0" snapToObjects="1">
      <p:cViewPr>
        <p:scale>
          <a:sx n="98" d="100"/>
          <a:sy n="98" d="100"/>
        </p:scale>
        <p:origin x="3040" y="18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C896E0-6777-404C-A53B-EE2D50DD9A10}" type="datetimeFigureOut">
              <a:rPr lang="en-US" smtClean="0"/>
              <a:t>1/10/18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3713BD1-4639-7344-B73C-5B96300F8DA9}" type="slidenum">
              <a:rPr lang="en-US" smtClean="0"/>
              <a:t>‹#›</a:t>
            </a:fld>
            <a:endParaRPr lang="en-US"/>
          </a:p>
        </p:txBody>
      </p:sp>
    </p:spTree>
    <p:extLst>
      <p:ext uri="{BB962C8B-B14F-4D97-AF65-F5344CB8AC3E}">
        <p14:creationId xmlns:p14="http://schemas.microsoft.com/office/powerpoint/2010/main" val="34873859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Helvetica Neue Light"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Helvetica Neue Light" charset="0"/>
              </a:defRPr>
            </a:lvl1pPr>
          </a:lstStyle>
          <a:p>
            <a:fld id="{5E10D391-ADF1-D045-B97C-0A8F77279FDC}" type="datetimeFigureOut">
              <a:rPr lang="en-US" smtClean="0"/>
              <a:pPr/>
              <a:t>1/10/18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Helvetica Neue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Helvetica Neue Light" charset="0"/>
              </a:defRPr>
            </a:lvl1pPr>
          </a:lstStyle>
          <a:p>
            <a:fld id="{E73B1223-3489-A94A-A0F1-62EA7E04CE62}" type="slidenum">
              <a:rPr lang="en-US" smtClean="0"/>
              <a:pPr/>
              <a:t>‹#›</a:t>
            </a:fld>
            <a:endParaRPr lang="en-US" dirty="0"/>
          </a:p>
        </p:txBody>
      </p:sp>
    </p:spTree>
    <p:extLst>
      <p:ext uri="{BB962C8B-B14F-4D97-AF65-F5344CB8AC3E}">
        <p14:creationId xmlns:p14="http://schemas.microsoft.com/office/powerpoint/2010/main" val="15919133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Helvetica Neue Light" charset="0"/>
        <a:ea typeface="+mn-ea"/>
        <a:cs typeface="+mn-cs"/>
      </a:defRPr>
    </a:lvl1pPr>
    <a:lvl2pPr marL="457200" algn="l" defTabSz="457200" rtl="0" eaLnBrk="1" latinLnBrk="0" hangingPunct="1">
      <a:defRPr sz="1200" b="0" i="0" kern="1200">
        <a:solidFill>
          <a:schemeClr val="tx1"/>
        </a:solidFill>
        <a:latin typeface="Helvetica Neue Light" charset="0"/>
        <a:ea typeface="+mn-ea"/>
        <a:cs typeface="+mn-cs"/>
      </a:defRPr>
    </a:lvl2pPr>
    <a:lvl3pPr marL="914400" algn="l" defTabSz="457200" rtl="0" eaLnBrk="1" latinLnBrk="0" hangingPunct="1">
      <a:defRPr sz="1200" b="0" i="0" kern="1200">
        <a:solidFill>
          <a:schemeClr val="tx1"/>
        </a:solidFill>
        <a:latin typeface="Helvetica Neue Light" charset="0"/>
        <a:ea typeface="+mn-ea"/>
        <a:cs typeface="+mn-cs"/>
      </a:defRPr>
    </a:lvl3pPr>
    <a:lvl4pPr marL="1371600" algn="l" defTabSz="457200" rtl="0" eaLnBrk="1" latinLnBrk="0" hangingPunct="1">
      <a:defRPr sz="1200" b="0" i="0" kern="1200">
        <a:solidFill>
          <a:schemeClr val="tx1"/>
        </a:solidFill>
        <a:latin typeface="Helvetica Neue Light" charset="0"/>
        <a:ea typeface="+mn-ea"/>
        <a:cs typeface="+mn-cs"/>
      </a:defRPr>
    </a:lvl4pPr>
    <a:lvl5pPr marL="1828800" algn="l" defTabSz="457200" rtl="0" eaLnBrk="1" latinLnBrk="0" hangingPunct="1">
      <a:defRPr sz="1200" b="0" i="0" kern="1200">
        <a:solidFill>
          <a:schemeClr val="tx1"/>
        </a:solidFill>
        <a:latin typeface="Helvetica Neue Light"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3B1223-3489-A94A-A0F1-62EA7E04CE62}" type="slidenum">
              <a:rPr lang="en-US" smtClean="0"/>
              <a:pPr/>
              <a:t>1</a:t>
            </a:fld>
            <a:endParaRPr lang="en-US" dirty="0"/>
          </a:p>
        </p:txBody>
      </p:sp>
    </p:spTree>
    <p:extLst>
      <p:ext uri="{BB962C8B-B14F-4D97-AF65-F5344CB8AC3E}">
        <p14:creationId xmlns:p14="http://schemas.microsoft.com/office/powerpoint/2010/main" val="868421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We’ll do these</a:t>
            </a:r>
            <a:r>
              <a:rPr lang="en-US" baseline="0" dirty="0" smtClean="0"/>
              <a:t> WOTO activities/questions every class. Typically 1-3 based on participation and 1 based on correctness. You learn from what you and others answer. Work collaboratively in groups of 2-3 as you can. We keep these live during a small window in class. Can you complete them if not in class? Yes. Can you type in someone’s name who’s not in class? Sure </a:t>
            </a:r>
            <a:r>
              <a:rPr lang="mr-IN" baseline="0" dirty="0" smtClean="0"/>
              <a:t>–</a:t>
            </a:r>
            <a:r>
              <a:rPr lang="en-US" baseline="0" dirty="0" smtClean="0"/>
              <a:t> and we can’t check, but that goes against the spirit of the Duke Community standard. This is a small % of your final grade, enough to provide an incentive to be in class. That’s about community. We are positive you’ll know more people in class and be part of a community if you actually attend class.</a:t>
            </a:r>
          </a:p>
          <a:p>
            <a:endParaRPr lang="en-US" baseline="0" dirty="0" smtClean="0"/>
          </a:p>
          <a:p>
            <a:r>
              <a:rPr lang="en-US" baseline="0" dirty="0" smtClean="0"/>
              <a:t>If you view all </a:t>
            </a:r>
            <a:r>
              <a:rPr lang="en-US" baseline="0" dirty="0" err="1" smtClean="0"/>
              <a:t>sildes</a:t>
            </a:r>
            <a:r>
              <a:rPr lang="en-US" baseline="0" dirty="0" smtClean="0"/>
              <a:t> and lectures at 2x speed on your own time? You may learn the material. But don’t expect to get these 3% class/</a:t>
            </a:r>
            <a:r>
              <a:rPr lang="en-US" baseline="0" dirty="0" err="1" smtClean="0"/>
              <a:t>woto</a:t>
            </a:r>
            <a:r>
              <a:rPr lang="en-US" baseline="0" dirty="0" smtClean="0"/>
              <a:t> points.</a:t>
            </a:r>
          </a:p>
          <a:p>
            <a:endParaRPr lang="en-US" baseline="0" dirty="0" smtClean="0"/>
          </a:p>
          <a:p>
            <a:r>
              <a:rPr lang="en-US" baseline="0" dirty="0" smtClean="0"/>
              <a:t>See </a:t>
            </a:r>
            <a:r>
              <a:rPr lang="en-US" baseline="0" dirty="0" err="1" smtClean="0"/>
              <a:t>bit.ly</a:t>
            </a:r>
            <a:r>
              <a:rPr lang="en-US" baseline="0" dirty="0" smtClean="0"/>
              <a:t> links in Sakai and on course calendar page</a:t>
            </a:r>
          </a:p>
          <a:p>
            <a:r>
              <a:rPr lang="en-US" baseline="0" dirty="0" smtClean="0"/>
              <a:t>---</a:t>
            </a:r>
          </a:p>
          <a:p>
            <a:r>
              <a:rPr lang="en-US" baseline="0" dirty="0" smtClean="0"/>
              <a:t>After students fill out form: give them 5 minutes. Go over answers. Easy to see short answers. For “what is computer science”? We’ll scroll through a few and then do </a:t>
            </a:r>
            <a:r>
              <a:rPr lang="en-US" baseline="0" dirty="0" err="1" smtClean="0"/>
              <a:t>google.com</a:t>
            </a:r>
            <a:r>
              <a:rPr lang="en-US" baseline="0" dirty="0" smtClean="0"/>
              <a:t> autocomplete</a:t>
            </a:r>
          </a:p>
          <a:p>
            <a:endParaRPr lang="en-US" baseline="0" dirty="0" smtClean="0"/>
          </a:p>
          <a:p>
            <a:r>
              <a:rPr lang="en-US" baseline="0" dirty="0" smtClean="0"/>
              <a:t>What is </a:t>
            </a:r>
            <a:r>
              <a:rPr lang="mr-IN" baseline="0" dirty="0" smtClean="0"/>
              <a:t>…</a:t>
            </a:r>
            <a:endParaRPr lang="en-US" baseline="0" dirty="0" smtClean="0"/>
          </a:p>
          <a:p>
            <a:endParaRPr lang="en-US" baseline="0" dirty="0" smtClean="0"/>
          </a:p>
          <a:p>
            <a:r>
              <a:rPr lang="en-US" baseline="0" dirty="0" smtClean="0"/>
              <a:t>What is computer science</a:t>
            </a:r>
          </a:p>
          <a:p>
            <a:r>
              <a:rPr lang="en-US" baseline="0" dirty="0" smtClean="0"/>
              <a:t>--</a:t>
            </a:r>
          </a:p>
          <a:p>
            <a:r>
              <a:rPr lang="en-US" baseline="0" dirty="0" smtClean="0"/>
              <a:t>Then go to </a:t>
            </a:r>
            <a:r>
              <a:rPr lang="en-US" baseline="0" dirty="0" err="1" smtClean="0"/>
              <a:t>wikipedia</a:t>
            </a:r>
            <a:r>
              <a:rPr lang="en-US" baseline="0" dirty="0" smtClean="0"/>
              <a:t> and look at the succinct answer that was partially created during an exercise exactly like this one 3 years ago! And still there</a:t>
            </a:r>
          </a:p>
        </p:txBody>
      </p:sp>
      <p:sp>
        <p:nvSpPr>
          <p:cNvPr id="4" name="Slide Number Placeholder 3"/>
          <p:cNvSpPr>
            <a:spLocks noGrp="1"/>
          </p:cNvSpPr>
          <p:nvPr>
            <p:ph type="sldNum" sz="quarter" idx="10"/>
          </p:nvPr>
        </p:nvSpPr>
        <p:spPr/>
        <p:txBody>
          <a:bodyPr/>
          <a:lstStyle/>
          <a:p>
            <a:fld id="{E73B1223-3489-A94A-A0F1-62EA7E04CE62}" type="slidenum">
              <a:rPr lang="en-US" smtClean="0"/>
              <a:pPr/>
              <a:t>10</a:t>
            </a:fld>
            <a:endParaRPr lang="en-US" dirty="0"/>
          </a:p>
        </p:txBody>
      </p:sp>
    </p:spTree>
    <p:extLst>
      <p:ext uri="{BB962C8B-B14F-4D97-AF65-F5344CB8AC3E}">
        <p14:creationId xmlns:p14="http://schemas.microsoft.com/office/powerpoint/2010/main" val="923752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apps/sites at the top are ones you encounter</a:t>
            </a:r>
            <a:r>
              <a:rPr lang="en-US" baseline="0" dirty="0" smtClean="0"/>
              <a:t> every day. These apps scale. What are they? Left to right students might answer</a:t>
            </a:r>
          </a:p>
          <a:p>
            <a:endParaRPr lang="en-US" baseline="0" dirty="0" smtClean="0"/>
          </a:p>
          <a:p>
            <a:r>
              <a:rPr lang="en-US" baseline="0" dirty="0" smtClean="0"/>
              <a:t>1-2-3: snap</a:t>
            </a:r>
          </a:p>
          <a:p>
            <a:r>
              <a:rPr lang="en-US" baseline="0" dirty="0" smtClean="0"/>
              <a:t>1-2-3:facebook</a:t>
            </a:r>
          </a:p>
          <a:p>
            <a:r>
              <a:rPr lang="en-US" baseline="0" dirty="0" smtClean="0"/>
              <a:t>1-3-3: </a:t>
            </a:r>
            <a:r>
              <a:rPr lang="en-US" baseline="0" dirty="0" err="1" smtClean="0"/>
              <a:t>instagram</a:t>
            </a:r>
            <a:r>
              <a:rPr lang="en-US" baseline="0" dirty="0" smtClean="0"/>
              <a:t> </a:t>
            </a:r>
          </a:p>
          <a:p>
            <a:endParaRPr lang="en-US" baseline="0" dirty="0" smtClean="0"/>
          </a:p>
          <a:p>
            <a:r>
              <a:rPr lang="en-US" baseline="0" dirty="0" smtClean="0"/>
              <a:t>And so on.</a:t>
            </a:r>
          </a:p>
          <a:p>
            <a:endParaRPr lang="en-US" baseline="0" dirty="0" smtClean="0"/>
          </a:p>
          <a:p>
            <a:r>
              <a:rPr lang="en-US" baseline="0" dirty="0" smtClean="0"/>
              <a:t>But what about the “icons” at the bottom which represent interdisciplinary contributions of computer science? Volunteers to answer? </a:t>
            </a:r>
          </a:p>
          <a:p>
            <a:endParaRPr lang="en-US" baseline="0" dirty="0" smtClean="0"/>
          </a:p>
          <a:p>
            <a:r>
              <a:rPr lang="en-US" baseline="0" dirty="0" smtClean="0"/>
              <a:t>Genomic and personalized genomic medicine. Turns out The human genome project and sequencing depended on computer science</a:t>
            </a:r>
          </a:p>
          <a:p>
            <a:endParaRPr lang="en-US" baseline="0" dirty="0" smtClean="0"/>
          </a:p>
          <a:p>
            <a:r>
              <a:rPr lang="en-US" baseline="0" dirty="0" smtClean="0"/>
              <a:t>Self driving cars. Totally dependent on computer science and large amounts of data. Huge</a:t>
            </a:r>
          </a:p>
          <a:p>
            <a:endParaRPr lang="en-US" baseline="0" dirty="0" smtClean="0"/>
          </a:p>
          <a:p>
            <a:r>
              <a:rPr lang="en-US" baseline="0" dirty="0" smtClean="0"/>
              <a:t>Machine learning. More about training, also about learning </a:t>
            </a:r>
            <a:r>
              <a:rPr lang="mr-IN" baseline="0" dirty="0" smtClean="0"/>
              <a:t>–</a:t>
            </a:r>
            <a:r>
              <a:rPr lang="en-US" baseline="0" dirty="0" smtClean="0"/>
              <a:t> what does this mean? Combination of linear algebra, math, statistics, computer science</a:t>
            </a:r>
          </a:p>
          <a:p>
            <a:endParaRPr lang="en-US" baseline="0" dirty="0" smtClean="0"/>
          </a:p>
          <a:p>
            <a:r>
              <a:rPr lang="en-US" baseline="0" dirty="0" smtClean="0"/>
              <a:t>But also accessible via APIs!!!</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11</a:t>
            </a:fld>
            <a:endParaRPr lang="en-US" dirty="0"/>
          </a:p>
        </p:txBody>
      </p:sp>
    </p:spTree>
    <p:extLst>
      <p:ext uri="{BB962C8B-B14F-4D97-AF65-F5344CB8AC3E}">
        <p14:creationId xmlns:p14="http://schemas.microsoft.com/office/powerpoint/2010/main" val="1220764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art and</a:t>
            </a:r>
            <a:r>
              <a:rPr lang="en-US" baseline="0" dirty="0" smtClean="0"/>
              <a:t> science. Elegance, not always science? This isn’t a universally held view, but it is </a:t>
            </a:r>
            <a:r>
              <a:rPr lang="en-US" baseline="0" dirty="0" err="1" smtClean="0"/>
              <a:t>cmomon</a:t>
            </a:r>
            <a:r>
              <a:rPr lang="en-US" baseline="0" dirty="0" smtClean="0"/>
              <a:t>. And Tony Hoare is a </a:t>
            </a:r>
            <a:r>
              <a:rPr lang="en-US" baseline="0" dirty="0" err="1" smtClean="0"/>
              <a:t>turing</a:t>
            </a:r>
            <a:r>
              <a:rPr lang="en-US" baseline="0" dirty="0" smtClean="0"/>
              <a:t> award winner, a Knight of the British Empire and the inventor of quicksort.</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12</a:t>
            </a:fld>
            <a:endParaRPr lang="en-US" dirty="0"/>
          </a:p>
        </p:txBody>
      </p:sp>
    </p:spTree>
    <p:extLst>
      <p:ext uri="{BB962C8B-B14F-4D97-AF65-F5344CB8AC3E}">
        <p14:creationId xmlns:p14="http://schemas.microsoft.com/office/powerpoint/2010/main" val="1848410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these</a:t>
            </a:r>
            <a:r>
              <a:rPr lang="en-US" baseline="0" dirty="0" smtClean="0"/>
              <a:t> and discuss these as goals we’ll touch on throughout the semester. Do some skills transcend Python? Yes, absolutely. Grounded in Python, but abstractions are universal.</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13</a:t>
            </a:fld>
            <a:endParaRPr lang="en-US" dirty="0"/>
          </a:p>
        </p:txBody>
      </p:sp>
    </p:spTree>
    <p:extLst>
      <p:ext uri="{BB962C8B-B14F-4D97-AF65-F5344CB8AC3E}">
        <p14:creationId xmlns:p14="http://schemas.microsoft.com/office/powerpoint/2010/main" val="1703538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Collage from section 1 students</a:t>
            </a:r>
          </a:p>
          <a:p>
            <a:endParaRPr lang="en-US" dirty="0" smtClean="0"/>
          </a:p>
          <a:p>
            <a:r>
              <a:rPr lang="en-US" dirty="0" smtClean="0"/>
              <a:t>https://</a:t>
            </a:r>
            <a:r>
              <a:rPr lang="en-US" dirty="0" err="1" smtClean="0"/>
              <a:t>docs.google.com</a:t>
            </a:r>
            <a:r>
              <a:rPr lang="en-US" dirty="0" smtClean="0"/>
              <a:t>/forms/d/1R4M5HKbfRS7VjBnyKBwuO8_IF5T07a-0slcG-M7-_kc/</a:t>
            </a:r>
            <a:r>
              <a:rPr lang="en-US" dirty="0" err="1" smtClean="0"/>
              <a:t>edit#responses</a:t>
            </a:r>
            <a:endParaRPr lang="en-US" dirty="0" smtClean="0"/>
          </a:p>
          <a:p>
            <a:endParaRPr lang="en-US" dirty="0" smtClean="0"/>
          </a:p>
          <a:p>
            <a:r>
              <a:rPr lang="en-US" dirty="0" smtClean="0"/>
              <a:t>Discuss who they are</a:t>
            </a:r>
            <a:r>
              <a:rPr lang="en-US" baseline="0" dirty="0" smtClean="0"/>
              <a:t> based on survey</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14</a:t>
            </a:fld>
            <a:endParaRPr lang="en-US" dirty="0"/>
          </a:p>
        </p:txBody>
      </p:sp>
    </p:spTree>
    <p:extLst>
      <p:ext uri="{BB962C8B-B14F-4D97-AF65-F5344CB8AC3E}">
        <p14:creationId xmlns:p14="http://schemas.microsoft.com/office/powerpoint/2010/main" val="1407318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Collage</a:t>
            </a:r>
            <a:r>
              <a:rPr lang="en-US" baseline="0" dirty="0" smtClean="0"/>
              <a:t> from section 2 students</a:t>
            </a:r>
          </a:p>
          <a:p>
            <a:endParaRPr lang="en-US" baseline="0" dirty="0" smtClean="0"/>
          </a:p>
          <a:p>
            <a:r>
              <a:rPr lang="en-US" dirty="0" smtClean="0"/>
              <a:t>https://</a:t>
            </a:r>
            <a:r>
              <a:rPr lang="en-US" dirty="0" err="1" smtClean="0"/>
              <a:t>docs.google.com</a:t>
            </a:r>
            <a:r>
              <a:rPr lang="en-US" dirty="0" smtClean="0"/>
              <a:t>/forms/d/1R4M5HKbfRS7VjBnyKBwuO8_IF5T07a-0slcG-M7-_kc/</a:t>
            </a:r>
            <a:r>
              <a:rPr lang="en-US" dirty="0" err="1" smtClean="0"/>
              <a:t>edit#responses</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15</a:t>
            </a:fld>
            <a:endParaRPr lang="en-US" dirty="0"/>
          </a:p>
        </p:txBody>
      </p:sp>
    </p:spTree>
    <p:extLst>
      <p:ext uri="{BB962C8B-B14F-4D97-AF65-F5344CB8AC3E}">
        <p14:creationId xmlns:p14="http://schemas.microsoft.com/office/powerpoint/2010/main" val="2093113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mosaic</a:t>
            </a:r>
            <a:r>
              <a:rPr lang="en-US" baseline="0" dirty="0" smtClean="0"/>
              <a:t> using algorithms to “fit” section pictures to section </a:t>
            </a:r>
            <a:r>
              <a:rPr lang="en-US" baseline="0" dirty="0" smtClean="0"/>
              <a:t>instructors. Each image created by using an algorithm to fit photos of students in section 1 to </a:t>
            </a:r>
            <a:r>
              <a:rPr lang="en-US" baseline="0" dirty="0" err="1" smtClean="0"/>
              <a:t>ola</a:t>
            </a:r>
            <a:r>
              <a:rPr lang="en-US" baseline="0" dirty="0" smtClean="0"/>
              <a:t> and in section 2 to </a:t>
            </a:r>
            <a:r>
              <a:rPr lang="en-US" baseline="0" dirty="0" err="1" smtClean="0"/>
              <a:t>ksm</a:t>
            </a:r>
            <a:r>
              <a:rPr lang="en-US" baseline="0" dirty="0" smtClean="0"/>
              <a:t>.</a:t>
            </a:r>
          </a:p>
          <a:p>
            <a:endParaRPr lang="en-US" baseline="0" dirty="0" smtClean="0"/>
          </a:p>
          <a:p>
            <a:r>
              <a:rPr lang="en-US" baseline="0" dirty="0" smtClean="0"/>
              <a:t>Photo mosaic was patented software at one time, but the patent was thrown out as “obvious”. Topic for later courses in computer science.</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16</a:t>
            </a:fld>
            <a:endParaRPr lang="en-US" dirty="0"/>
          </a:p>
        </p:txBody>
      </p:sp>
    </p:spTree>
    <p:extLst>
      <p:ext uri="{BB962C8B-B14F-4D97-AF65-F5344CB8AC3E}">
        <p14:creationId xmlns:p14="http://schemas.microsoft.com/office/powerpoint/2010/main" val="2003772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touch on a computer</a:t>
            </a:r>
            <a:r>
              <a:rPr lang="en-US" baseline="0" dirty="0" smtClean="0"/>
              <a:t> scientist or someone in related discipline who contributes in interesting ways. Click on link, or google her, amazing contributions to CS and healthcare and policy. Scroll a little through background. </a:t>
            </a:r>
            <a:r>
              <a:rPr lang="en-US" baseline="0" dirty="0" err="1" smtClean="0"/>
              <a:t>Compsci</a:t>
            </a:r>
            <a:r>
              <a:rPr lang="en-US" baseline="0" dirty="0" smtClean="0"/>
              <a:t> and policy </a:t>
            </a:r>
            <a:r>
              <a:rPr lang="mr-IN" baseline="0" dirty="0" smtClean="0"/>
              <a:t>–</a:t>
            </a:r>
            <a:r>
              <a:rPr lang="en-US" baseline="0" dirty="0" smtClean="0"/>
              <a:t> that’s key these days, she was a pioneer in </a:t>
            </a:r>
            <a:r>
              <a:rPr lang="en-US" baseline="0" dirty="0" err="1" smtClean="0"/>
              <a:t>interdiscplinary</a:t>
            </a:r>
            <a:r>
              <a:rPr lang="en-US" baseline="0" dirty="0" smtClean="0"/>
              <a:t> CS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17</a:t>
            </a:fld>
            <a:endParaRPr lang="en-US" dirty="0"/>
          </a:p>
        </p:txBody>
      </p:sp>
    </p:spTree>
    <p:extLst>
      <p:ext uri="{BB962C8B-B14F-4D97-AF65-F5344CB8AC3E}">
        <p14:creationId xmlns:p14="http://schemas.microsoft.com/office/powerpoint/2010/main" val="1565755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 through key parts of website briefly. Calendar. Syllabus.</a:t>
            </a:r>
            <a:r>
              <a:rPr lang="en-US" baseline="0" dirty="0" smtClean="0"/>
              <a:t> Dates of midterm etc.</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18</a:t>
            </a:fld>
            <a:endParaRPr lang="en-US" dirty="0"/>
          </a:p>
        </p:txBody>
      </p:sp>
    </p:spTree>
    <p:extLst>
      <p:ext uri="{BB962C8B-B14F-4D97-AF65-F5344CB8AC3E}">
        <p14:creationId xmlns:p14="http://schemas.microsoft.com/office/powerpoint/2010/main" val="164787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Stres</a:t>
            </a:r>
            <a:r>
              <a:rPr lang="en-US" baseline="0" dirty="0" smtClean="0"/>
              <a:t>s collaboration and what we expect. Students here to learn, not learn to copy/paste. Note %’s of each part of the course</a:t>
            </a:r>
          </a:p>
          <a:p>
            <a:endParaRPr lang="en-US" baseline="0" dirty="0" smtClean="0"/>
          </a:p>
          <a:p>
            <a:r>
              <a:rPr lang="en-US" baseline="0" dirty="0" smtClean="0"/>
              <a:t>Why come to class? Maybe get a cupcake, maybe sing a song, maybe learn about computer science while building community. Get 3% of the points of you come 75% of the time</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19</a:t>
            </a:fld>
            <a:endParaRPr lang="en-US" dirty="0"/>
          </a:p>
        </p:txBody>
      </p:sp>
    </p:spTree>
    <p:extLst>
      <p:ext uri="{BB962C8B-B14F-4D97-AF65-F5344CB8AC3E}">
        <p14:creationId xmlns:p14="http://schemas.microsoft.com/office/powerpoint/2010/main" val="1334541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r>
              <a:rPr lang="en-US" baseline="0" dirty="0" smtClean="0"/>
              <a:t> are free for re-use under pleasure, thinking, computer </a:t>
            </a:r>
            <a:r>
              <a:rPr lang="en-US" baseline="0" dirty="0" smtClean="0"/>
              <a:t>science. Three goals we have for you in this course: thinking in general, and thinking like a “computer scientist” in particular, which is the title of the free book we use. Rather than computer scientist, we might think about “educated citizen and creator of the world including the cyber and virtual world</a:t>
            </a:r>
          </a:p>
          <a:p>
            <a:endParaRPr lang="en-US" baseline="0" dirty="0" smtClean="0"/>
          </a:p>
          <a:p>
            <a:r>
              <a:rPr lang="en-US" baseline="0" dirty="0" smtClean="0"/>
              <a:t>Pleasure is what we want you to feel when your programs work and things make sense. Particularly, “enjoy today” and don’t fret about what’s coming</a:t>
            </a:r>
          </a:p>
          <a:p>
            <a:endParaRPr lang="en-US" baseline="0" dirty="0" smtClean="0"/>
          </a:p>
          <a:p>
            <a:r>
              <a:rPr lang="en-US" baseline="0" dirty="0" smtClean="0"/>
              <a:t>Computer science is about working in teams or working at least together. There’s no “lone wolf” or “lonesome cowboy/cowgirl” mentality. This image captures that, and it popped up!</a:t>
            </a:r>
          </a:p>
          <a:p>
            <a:endParaRPr lang="en-US" baseline="0" dirty="0" smtClean="0"/>
          </a:p>
          <a:p>
            <a:r>
              <a:rPr lang="en-US" baseline="0" dirty="0" smtClean="0"/>
              <a:t>We’ll be doing WOTO-style problems often in class/lab. </a:t>
            </a:r>
            <a:r>
              <a:rPr lang="en-US" baseline="0" dirty="0" err="1" smtClean="0"/>
              <a:t>WOrk</a:t>
            </a:r>
            <a:r>
              <a:rPr lang="en-US" baseline="0" dirty="0" smtClean="0"/>
              <a:t> </a:t>
            </a:r>
            <a:r>
              <a:rPr lang="en-US" baseline="0" dirty="0" err="1" smtClean="0"/>
              <a:t>TOgether</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2</a:t>
            </a:fld>
            <a:endParaRPr lang="en-US" dirty="0"/>
          </a:p>
        </p:txBody>
      </p:sp>
    </p:spTree>
    <p:extLst>
      <p:ext uri="{BB962C8B-B14F-4D97-AF65-F5344CB8AC3E}">
        <p14:creationId xmlns:p14="http://schemas.microsoft.com/office/powerpoint/2010/main" val="1783039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 through registering for the course, perhaps get someone who hasn’t to ”volunteer” so we can register them for the DukeCompsci101 book</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20</a:t>
            </a:fld>
            <a:endParaRPr lang="en-US" dirty="0"/>
          </a:p>
        </p:txBody>
      </p:sp>
    </p:spTree>
    <p:extLst>
      <p:ext uri="{BB962C8B-B14F-4D97-AF65-F5344CB8AC3E}">
        <p14:creationId xmlns:p14="http://schemas.microsoft.com/office/powerpoint/2010/main" val="1994709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don’t have </a:t>
            </a:r>
            <a:r>
              <a:rPr lang="en-US" dirty="0" err="1" smtClean="0"/>
              <a:t>duolingo</a:t>
            </a:r>
            <a:r>
              <a:rPr lang="en-US" dirty="0" smtClean="0"/>
              <a:t>,</a:t>
            </a:r>
            <a:r>
              <a:rPr lang="en-US" baseline="0" dirty="0" smtClean="0"/>
              <a:t> but invented by Luis von </a:t>
            </a:r>
            <a:r>
              <a:rPr lang="en-US" baseline="0" dirty="0" err="1" smtClean="0"/>
              <a:t>Ahn</a:t>
            </a:r>
            <a:r>
              <a:rPr lang="en-US" baseline="0" dirty="0" smtClean="0"/>
              <a:t> from Duke, honorary degree and </a:t>
            </a:r>
            <a:r>
              <a:rPr lang="en-US" baseline="0" dirty="0" err="1" smtClean="0"/>
              <a:t>macarthur</a:t>
            </a:r>
            <a:r>
              <a:rPr lang="en-US" baseline="0" dirty="0" smtClean="0"/>
              <a:t> </a:t>
            </a:r>
            <a:r>
              <a:rPr lang="en-US" baseline="0" dirty="0" smtClean="0"/>
              <a:t>award. Programming is not like a foreign language. </a:t>
            </a:r>
          </a:p>
          <a:p>
            <a:endParaRPr lang="en-US" baseline="0" dirty="0" smtClean="0"/>
          </a:p>
          <a:p>
            <a:r>
              <a:rPr lang="en-US" baseline="0" dirty="0" smtClean="0"/>
              <a:t>Mess up grammar? No problem. Use the masculine </a:t>
            </a:r>
            <a:r>
              <a:rPr lang="en-US" baseline="0" dirty="0" err="1" smtClean="0"/>
              <a:t>intead</a:t>
            </a:r>
            <a:r>
              <a:rPr lang="en-US" baseline="0" dirty="0" smtClean="0"/>
              <a:t> of feminine in talking about La </a:t>
            </a:r>
            <a:r>
              <a:rPr lang="en-US" baseline="0" dirty="0" err="1" smtClean="0"/>
              <a:t>Diabla</a:t>
            </a:r>
            <a:r>
              <a:rPr lang="en-US" baseline="0" dirty="0" smtClean="0"/>
              <a:t>? Or El </a:t>
            </a:r>
            <a:r>
              <a:rPr lang="en-US" baseline="0" dirty="0" err="1" smtClean="0"/>
              <a:t>Diabla</a:t>
            </a:r>
            <a:r>
              <a:rPr lang="en-US" baseline="0" dirty="0" smtClean="0"/>
              <a:t>? No problem.</a:t>
            </a:r>
          </a:p>
          <a:p>
            <a:endParaRPr lang="en-US" baseline="0" dirty="0" smtClean="0"/>
          </a:p>
          <a:p>
            <a:r>
              <a:rPr lang="en-US" baseline="0" dirty="0" smtClean="0"/>
              <a:t>But both require practice and a a way of thinking and help you learn a set of skills. </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21</a:t>
            </a:fld>
            <a:endParaRPr lang="en-US" dirty="0"/>
          </a:p>
        </p:txBody>
      </p:sp>
    </p:spTree>
    <p:extLst>
      <p:ext uri="{BB962C8B-B14F-4D97-AF65-F5344CB8AC3E}">
        <p14:creationId xmlns:p14="http://schemas.microsoft.com/office/powerpoint/2010/main" val="1687813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Invented recently. Late 80’s early</a:t>
            </a:r>
            <a:r>
              <a:rPr lang="en-US" baseline="0" dirty="0" smtClean="0"/>
              <a:t> 90’s. We’ll use it as a procedural language. Hints of functional. Hints of objects. Those will happen in later courses.</a:t>
            </a:r>
          </a:p>
          <a:p>
            <a:r>
              <a:rPr lang="en-US" baseline="0" dirty="0" smtClean="0"/>
              <a:t/>
            </a:r>
            <a:br>
              <a:rPr lang="en-US" baseline="0" dirty="0" smtClean="0"/>
            </a:br>
            <a:r>
              <a:rPr lang="en-US" baseline="0" dirty="0" smtClean="0"/>
              <a:t>Why Python? Widely used, many many </a:t>
            </a:r>
            <a:r>
              <a:rPr lang="en-US" baseline="0" dirty="0" err="1" smtClean="0"/>
              <a:t>companeis</a:t>
            </a:r>
            <a:r>
              <a:rPr lang="en-US" baseline="0" dirty="0" smtClean="0"/>
              <a:t>. Scientists use it. </a:t>
            </a:r>
            <a:r>
              <a:rPr lang="en-US" baseline="0" dirty="0" err="1" smtClean="0"/>
              <a:t>Polisci</a:t>
            </a:r>
            <a:r>
              <a:rPr lang="en-US" baseline="0" dirty="0" smtClean="0"/>
              <a:t> and </a:t>
            </a:r>
            <a:r>
              <a:rPr lang="en-US" baseline="0" dirty="0" err="1" smtClean="0"/>
              <a:t>pubpol</a:t>
            </a:r>
            <a:r>
              <a:rPr lang="en-US" baseline="0" dirty="0" smtClean="0"/>
              <a:t> use it. Widely adopted.</a:t>
            </a:r>
          </a:p>
          <a:p>
            <a:endParaRPr lang="en-US" baseline="0" dirty="0" smtClean="0"/>
          </a:p>
          <a:p>
            <a:r>
              <a:rPr lang="en-US" baseline="0" dirty="0" smtClean="0"/>
              <a:t>BDFL is benevolent dictator for life, Guido’s title. He works at Google now</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22</a:t>
            </a:fld>
            <a:endParaRPr lang="en-US" dirty="0"/>
          </a:p>
        </p:txBody>
      </p:sp>
    </p:spTree>
    <p:extLst>
      <p:ext uri="{BB962C8B-B14F-4D97-AF65-F5344CB8AC3E}">
        <p14:creationId xmlns:p14="http://schemas.microsoft.com/office/powerpoint/2010/main" val="1289004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 program The C programming language published in 1978. Old. Really old.</a:t>
            </a:r>
            <a:r>
              <a:rPr lang="en-US" baseline="0" dirty="0" smtClean="0"/>
              <a:t> No internet, computers not widely used. This is an easy first program we discuss for historical reasons.</a:t>
            </a:r>
          </a:p>
          <a:p>
            <a:endParaRPr lang="en-US" baseline="0" dirty="0" smtClean="0"/>
          </a:p>
          <a:p>
            <a:r>
              <a:rPr lang="en-US" baseline="0" dirty="0" smtClean="0"/>
              <a:t>What does it do? Show them! Show them in Eclipse and perhaps the VM. But we’ll use a different first program.</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23</a:t>
            </a:fld>
            <a:endParaRPr lang="en-US" dirty="0"/>
          </a:p>
        </p:txBody>
      </p:sp>
    </p:spTree>
    <p:extLst>
      <p:ext uri="{BB962C8B-B14F-4D97-AF65-F5344CB8AC3E}">
        <p14:creationId xmlns:p14="http://schemas.microsoft.com/office/powerpoint/2010/main" val="913514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run in eclipse</a:t>
            </a:r>
            <a:r>
              <a:rPr lang="en-US" baseline="0" dirty="0" smtClean="0"/>
              <a:t> and in VM and in </a:t>
            </a:r>
            <a:r>
              <a:rPr lang="en-US" baseline="0" dirty="0" err="1" smtClean="0"/>
              <a:t>trinket.io</a:t>
            </a:r>
            <a:endParaRPr lang="en-US" baseline="0" dirty="0" smtClean="0"/>
          </a:p>
          <a:p>
            <a:endParaRPr lang="en-US" baseline="0" dirty="0" smtClean="0"/>
          </a:p>
          <a:p>
            <a:r>
              <a:rPr lang="en-US" baseline="0" dirty="0" smtClean="0"/>
              <a:t>Let’s look at output. What does it do? How does it do it?</a:t>
            </a:r>
          </a:p>
          <a:p>
            <a:r>
              <a:rPr lang="en-US" baseline="0" dirty="0" smtClean="0"/>
              <a:t/>
            </a:r>
            <a:br>
              <a:rPr lang="en-US" baseline="0" dirty="0" smtClean="0"/>
            </a:br>
            <a:r>
              <a:rPr lang="en-US" baseline="0" dirty="0" smtClean="0"/>
              <a:t>We don’t expect you to understand how. We’ll tell you what. This is somewhat daunting but very very short. We use it to illustrate that perhaps you can read a program even without understanding it. We’ll see if that’s right.</a:t>
            </a:r>
          </a:p>
          <a:p>
            <a:endParaRPr lang="en-US" baseline="0" dirty="0" smtClean="0"/>
          </a:p>
          <a:p>
            <a:r>
              <a:rPr lang="en-US" baseline="0" dirty="0" smtClean="0"/>
              <a:t>Run it </a:t>
            </a:r>
            <a:r>
              <a:rPr lang="mr-IN" baseline="0" dirty="0" smtClean="0"/>
              <a:t>–</a:t>
            </a:r>
            <a:r>
              <a:rPr lang="en-US" baseline="0" dirty="0" smtClean="0"/>
              <a:t> what does it do? Counts how many times every character A-Z occurs in the King James version of the bible. (working on </a:t>
            </a:r>
            <a:r>
              <a:rPr lang="en-US" baseline="0" dirty="0" err="1" smtClean="0"/>
              <a:t>koran</a:t>
            </a:r>
            <a:r>
              <a:rPr lang="en-US" baseline="0" dirty="0" smtClean="0"/>
              <a:t>/</a:t>
            </a:r>
            <a:r>
              <a:rPr lang="en-US" baseline="0" dirty="0" err="1" smtClean="0"/>
              <a:t>quran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24</a:t>
            </a:fld>
            <a:endParaRPr lang="en-US" dirty="0"/>
          </a:p>
        </p:txBody>
      </p:sp>
    </p:spTree>
    <p:extLst>
      <p:ext uri="{BB962C8B-B14F-4D97-AF65-F5344CB8AC3E}">
        <p14:creationId xmlns:p14="http://schemas.microsoft.com/office/powerpoint/2010/main" val="1378991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show what this does on a slide, likely skip</a:t>
            </a:r>
            <a:r>
              <a:rPr lang="en-US" baseline="0" dirty="0" smtClean="0"/>
              <a:t> over this and go right to group questions.</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25</a:t>
            </a:fld>
            <a:endParaRPr lang="en-US" dirty="0"/>
          </a:p>
        </p:txBody>
      </p:sp>
    </p:spTree>
    <p:extLst>
      <p:ext uri="{BB962C8B-B14F-4D97-AF65-F5344CB8AC3E}">
        <p14:creationId xmlns:p14="http://schemas.microsoft.com/office/powerpoint/2010/main" val="1920438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Five</a:t>
            </a:r>
            <a:r>
              <a:rPr lang="en-US" baseline="0" dirty="0" smtClean="0"/>
              <a:t> minutes, see where we are, discuss answers that class develops! That will take likely another 5 minutes</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26</a:t>
            </a:fld>
            <a:endParaRPr lang="en-US" dirty="0"/>
          </a:p>
        </p:txBody>
      </p:sp>
    </p:spTree>
    <p:extLst>
      <p:ext uri="{BB962C8B-B14F-4D97-AF65-F5344CB8AC3E}">
        <p14:creationId xmlns:p14="http://schemas.microsoft.com/office/powerpoint/2010/main" val="988153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Duke valedictorian, </a:t>
            </a:r>
            <a:r>
              <a:rPr lang="en-US" dirty="0" err="1" smtClean="0"/>
              <a:t>turing</a:t>
            </a:r>
            <a:r>
              <a:rPr lang="en-US" dirty="0" smtClean="0"/>
              <a:t> award winner, founder of </a:t>
            </a:r>
            <a:r>
              <a:rPr lang="en-US" dirty="0" err="1" smtClean="0"/>
              <a:t>dept</a:t>
            </a:r>
            <a:r>
              <a:rPr lang="en-US" dirty="0" smtClean="0"/>
              <a:t> at UNC. Divided loyalties.</a:t>
            </a:r>
          </a:p>
          <a:p>
            <a:endParaRPr lang="en-US" dirty="0" smtClean="0"/>
          </a:p>
          <a:p>
            <a:r>
              <a:rPr lang="en-US" dirty="0" smtClean="0"/>
              <a:t>He practically invented software engineering, but what is his most important</a:t>
            </a:r>
            <a:r>
              <a:rPr lang="en-US" baseline="0" dirty="0" smtClean="0"/>
              <a:t> decision? Lower case letter support!</a:t>
            </a:r>
          </a:p>
          <a:p>
            <a:endParaRPr lang="en-US" baseline="0" dirty="0" smtClean="0"/>
          </a:p>
          <a:p>
            <a:r>
              <a:rPr lang="en-US" baseline="0" dirty="0" smtClean="0"/>
              <a:t>WHAT WOULD WE DO OTHERWISE!!!</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27</a:t>
            </a:fld>
            <a:endParaRPr lang="en-US" dirty="0"/>
          </a:p>
        </p:txBody>
      </p:sp>
    </p:spTree>
    <p:extLst>
      <p:ext uri="{BB962C8B-B14F-4D97-AF65-F5344CB8AC3E}">
        <p14:creationId xmlns:p14="http://schemas.microsoft.com/office/powerpoint/2010/main" val="2064401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a:t>
            </a:r>
            <a:r>
              <a:rPr lang="mr-IN" dirty="0" smtClean="0"/>
              <a:t>–</a:t>
            </a:r>
            <a:r>
              <a:rPr lang="en-US" dirty="0" smtClean="0"/>
              <a:t> we want</a:t>
            </a:r>
            <a:r>
              <a:rPr lang="en-US" baseline="0" dirty="0" smtClean="0"/>
              <a:t> to keep the fun in programming!!!</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28</a:t>
            </a:fld>
            <a:endParaRPr lang="en-US" dirty="0"/>
          </a:p>
        </p:txBody>
      </p:sp>
    </p:spTree>
    <p:extLst>
      <p:ext uri="{BB962C8B-B14F-4D97-AF65-F5344CB8AC3E}">
        <p14:creationId xmlns:p14="http://schemas.microsoft.com/office/powerpoint/2010/main" val="2070002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this “universe” carl </a:t>
            </a:r>
            <a:r>
              <a:rPr lang="en-US" dirty="0" err="1" smtClean="0"/>
              <a:t>sagan</a:t>
            </a:r>
            <a:r>
              <a:rPr lang="en-US" baseline="0" dirty="0" smtClean="0"/>
              <a:t> talks about is also a </a:t>
            </a:r>
            <a:r>
              <a:rPr lang="en-US" baseline="0" dirty="0" err="1" smtClean="0"/>
              <a:t>digitial</a:t>
            </a:r>
            <a:r>
              <a:rPr lang="en-US" baseline="0" dirty="0" smtClean="0"/>
              <a:t> and virtual universe.  So instead of the cosmos and the universe in space? It’s the digital and cyber universe we need to understand to be an effect citizen in our world</a:t>
            </a:r>
          </a:p>
          <a:p>
            <a:endParaRPr lang="en-US" baseline="0" dirty="0" smtClean="0"/>
          </a:p>
          <a:p>
            <a:r>
              <a:rPr lang="en-US" baseline="0" dirty="0" smtClean="0"/>
              <a:t>Who is the carl </a:t>
            </a:r>
            <a:r>
              <a:rPr lang="en-US" baseline="0" dirty="0" err="1" smtClean="0"/>
              <a:t>sagan</a:t>
            </a:r>
            <a:r>
              <a:rPr lang="en-US" baseline="0" dirty="0" smtClean="0"/>
              <a:t> of today? Next slide</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3</a:t>
            </a:fld>
            <a:endParaRPr lang="en-US" dirty="0"/>
          </a:p>
        </p:txBody>
      </p:sp>
    </p:spTree>
    <p:extLst>
      <p:ext uri="{BB962C8B-B14F-4D97-AF65-F5344CB8AC3E}">
        <p14:creationId xmlns:p14="http://schemas.microsoft.com/office/powerpoint/2010/main" val="1327914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Carl</a:t>
            </a:r>
            <a:r>
              <a:rPr lang="en-US" baseline="0" dirty="0" smtClean="0"/>
              <a:t> Sagan? These quotes all relate to computer science and </a:t>
            </a:r>
            <a:r>
              <a:rPr lang="en-US" baseline="0" dirty="0" err="1" smtClean="0"/>
              <a:t>compsci</a:t>
            </a:r>
            <a:r>
              <a:rPr lang="en-US" baseline="0" dirty="0" smtClean="0"/>
              <a:t> 101 if we look at them correctly. HOW TO THINK like a computer science, not WHAT a computer scientist thinks</a:t>
            </a:r>
          </a:p>
          <a:p>
            <a:endParaRPr lang="en-US" baseline="0" dirty="0" smtClean="0"/>
          </a:p>
          <a:p>
            <a:r>
              <a:rPr lang="en-US" baseline="0" dirty="0" smtClean="0"/>
              <a:t>Science literacy today requires basic computer science/programming </a:t>
            </a:r>
            <a:r>
              <a:rPr lang="mr-IN" baseline="0" dirty="0" smtClean="0"/>
              <a:t>–</a:t>
            </a:r>
            <a:r>
              <a:rPr lang="en-US" baseline="0" dirty="0" smtClean="0"/>
              <a:t> to help make sense of data at least</a:t>
            </a:r>
          </a:p>
          <a:p>
            <a:endParaRPr lang="en-US" baseline="0" dirty="0" smtClean="0"/>
          </a:p>
          <a:p>
            <a:r>
              <a:rPr lang="en-US" baseline="0" dirty="0" smtClean="0"/>
              <a:t>CURIOUS will come up on the next slide, remember this</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4</a:t>
            </a:fld>
            <a:endParaRPr lang="en-US" dirty="0"/>
          </a:p>
        </p:txBody>
      </p:sp>
    </p:spTree>
    <p:extLst>
      <p:ext uri="{BB962C8B-B14F-4D97-AF65-F5344CB8AC3E}">
        <p14:creationId xmlns:p14="http://schemas.microsoft.com/office/powerpoint/2010/main" val="286733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Curious</a:t>
            </a:r>
            <a:r>
              <a:rPr lang="en-US" baseline="0" dirty="0" smtClean="0"/>
              <a:t> George. What does he have? Curiosity </a:t>
            </a:r>
            <a:r>
              <a:rPr lang="mr-IN" baseline="0" dirty="0" smtClean="0"/>
              <a:t>–</a:t>
            </a:r>
            <a:r>
              <a:rPr lang="en-US" baseline="0" dirty="0" smtClean="0"/>
              <a:t> what do you need *before* taking </a:t>
            </a:r>
            <a:r>
              <a:rPr lang="en-US" baseline="0" dirty="0" err="1" smtClean="0"/>
              <a:t>Compsci</a:t>
            </a:r>
            <a:r>
              <a:rPr lang="en-US" baseline="0" dirty="0" smtClean="0"/>
              <a:t> 101? You need to be a curious student at Duke. It will take more than curiosity to succeed </a:t>
            </a:r>
            <a:r>
              <a:rPr lang="mr-IN" baseline="0" dirty="0" smtClean="0"/>
              <a:t>–</a:t>
            </a:r>
            <a:r>
              <a:rPr lang="en-US" baseline="0" dirty="0" smtClean="0"/>
              <a:t> but being curious is a great pre-</a:t>
            </a:r>
            <a:r>
              <a:rPr lang="en-US" baseline="0" dirty="0" err="1" smtClean="0"/>
              <a:t>req</a:t>
            </a:r>
            <a:r>
              <a:rPr lang="en-US" baseline="0" dirty="0" smtClean="0"/>
              <a:t> and we’ll leverage that curiosity during the semester.</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5</a:t>
            </a:fld>
            <a:endParaRPr lang="en-US" dirty="0"/>
          </a:p>
        </p:txBody>
      </p:sp>
    </p:spTree>
    <p:extLst>
      <p:ext uri="{BB962C8B-B14F-4D97-AF65-F5344CB8AC3E}">
        <p14:creationId xmlns:p14="http://schemas.microsoft.com/office/powerpoint/2010/main" val="414539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every Tuesday we’ll begin with a Plan</a:t>
            </a:r>
            <a:r>
              <a:rPr lang="en-US" baseline="0" dirty="0" smtClean="0"/>
              <a:t> for the Day and a Plan for the Week. We start late this week</a:t>
            </a:r>
          </a:p>
          <a:p>
            <a:endParaRPr lang="en-US" baseline="0" dirty="0" smtClean="0"/>
          </a:p>
          <a:p>
            <a:r>
              <a:rPr lang="en-US" baseline="0" dirty="0" smtClean="0"/>
              <a:t>Walk through goals, make sure you review this slide at the end of class? Did we provide enough background and information to help you be able</a:t>
            </a:r>
          </a:p>
          <a:p>
            <a:r>
              <a:rPr lang="en-US" baseline="0" dirty="0" smtClean="0"/>
              <a:t>To do the things on this slide?</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6</a:t>
            </a:fld>
            <a:endParaRPr lang="en-US" dirty="0"/>
          </a:p>
        </p:txBody>
      </p:sp>
    </p:spTree>
    <p:extLst>
      <p:ext uri="{BB962C8B-B14F-4D97-AF65-F5344CB8AC3E}">
        <p14:creationId xmlns:p14="http://schemas.microsoft.com/office/powerpoint/2010/main" val="1182887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a:ln/>
        </p:spPr>
      </p:sp>
      <p:sp>
        <p:nvSpPr>
          <p:cNvPr id="112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Talk about who I am in preparation for knowing who they are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a:ln/>
        </p:spPr>
      </p:sp>
      <p:sp>
        <p:nvSpPr>
          <p:cNvPr id="112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Talk about who I am in preparation for knowing who they are</a:t>
            </a:r>
          </a:p>
        </p:txBody>
      </p:sp>
    </p:spTree>
    <p:extLst>
      <p:ext uri="{BB962C8B-B14F-4D97-AF65-F5344CB8AC3E}">
        <p14:creationId xmlns:p14="http://schemas.microsoft.com/office/powerpoint/2010/main" val="149482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26 lectures and 2 midterms: 28 class meetings. On</a:t>
            </a:r>
            <a:r>
              <a:rPr lang="en-US" baseline="0" dirty="0" smtClean="0"/>
              <a:t> days we lecture we’ll talk about words related to </a:t>
            </a:r>
            <a:r>
              <a:rPr lang="en-US" baseline="0" dirty="0" err="1" smtClean="0"/>
              <a:t>compsci</a:t>
            </a:r>
            <a:r>
              <a:rPr lang="en-US" baseline="0" dirty="0" smtClean="0"/>
              <a:t> 101 and computer science to help anchor our discussion and to help monitor the progress we’re making from the first class to the last class. If we start at class 0, what number is the last class?</a:t>
            </a:r>
            <a:endParaRPr lang="en-US" dirty="0"/>
          </a:p>
        </p:txBody>
      </p:sp>
      <p:sp>
        <p:nvSpPr>
          <p:cNvPr id="4" name="Slide Number Placeholder 3"/>
          <p:cNvSpPr>
            <a:spLocks noGrp="1"/>
          </p:cNvSpPr>
          <p:nvPr>
            <p:ph type="sldNum" sz="quarter" idx="10"/>
          </p:nvPr>
        </p:nvSpPr>
        <p:spPr/>
        <p:txBody>
          <a:bodyPr/>
          <a:lstStyle/>
          <a:p>
            <a:fld id="{E73B1223-3489-A94A-A0F1-62EA7E04CE62}" type="slidenum">
              <a:rPr lang="en-US" smtClean="0"/>
              <a:pPr/>
              <a:t>9</a:t>
            </a:fld>
            <a:endParaRPr lang="en-US" dirty="0"/>
          </a:p>
        </p:txBody>
      </p:sp>
    </p:spTree>
    <p:extLst>
      <p:ext uri="{BB962C8B-B14F-4D97-AF65-F5344CB8AC3E}">
        <p14:creationId xmlns:p14="http://schemas.microsoft.com/office/powerpoint/2010/main" val="1623028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1/11/2018</a:t>
            </a:r>
            <a:endParaRPr lang="en-US" dirty="0"/>
          </a:p>
        </p:txBody>
      </p:sp>
      <p:sp>
        <p:nvSpPr>
          <p:cNvPr id="6" name="Footer Placeholder 5"/>
          <p:cNvSpPr>
            <a:spLocks noGrp="1"/>
          </p:cNvSpPr>
          <p:nvPr>
            <p:ph type="ftr" sz="quarter" idx="11"/>
          </p:nvPr>
        </p:nvSpPr>
        <p:spPr/>
        <p:txBody>
          <a:bodyPr/>
          <a:lstStyle/>
          <a:p>
            <a:r>
              <a:rPr lang="en-US" smtClean="0"/>
              <a:t>Compsci 101, Spring 2018, First Day</a:t>
            </a:r>
            <a:endParaRPr lang="en-US" dirty="0"/>
          </a:p>
        </p:txBody>
      </p:sp>
      <p:sp>
        <p:nvSpPr>
          <p:cNvPr id="7" name="Slide Number Placeholder 6"/>
          <p:cNvSpPr>
            <a:spLocks noGrp="1"/>
          </p:cNvSpPr>
          <p:nvPr>
            <p:ph type="sldNum" sz="quarter" idx="12"/>
          </p:nvPr>
        </p:nvSpPr>
        <p:spPr/>
        <p:txBody>
          <a:bodyPr/>
          <a:lstStyle/>
          <a:p>
            <a:fld id="{CCE1C50A-A548-314E-A0B9-6004DAD6FBA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1/11/2018</a:t>
            </a:r>
            <a:endParaRPr lang="en-US"/>
          </a:p>
        </p:txBody>
      </p:sp>
      <p:sp>
        <p:nvSpPr>
          <p:cNvPr id="8" name="Footer Placeholder 7"/>
          <p:cNvSpPr>
            <a:spLocks noGrp="1"/>
          </p:cNvSpPr>
          <p:nvPr>
            <p:ph type="ftr" sz="quarter" idx="11"/>
          </p:nvPr>
        </p:nvSpPr>
        <p:spPr/>
        <p:txBody>
          <a:bodyPr/>
          <a:lstStyle/>
          <a:p>
            <a:r>
              <a:rPr lang="en-US" smtClean="0"/>
              <a:t>Compsci 101, Spring 2018, First Day</a:t>
            </a:r>
            <a:endParaRPr lang="en-US"/>
          </a:p>
        </p:txBody>
      </p:sp>
      <p:sp>
        <p:nvSpPr>
          <p:cNvPr id="9" name="Slide Number Placeholder 8"/>
          <p:cNvSpPr>
            <a:spLocks noGrp="1"/>
          </p:cNvSpPr>
          <p:nvPr>
            <p:ph type="sldNum" sz="quarter" idx="12"/>
          </p:nvPr>
        </p:nvSpPr>
        <p:spPr/>
        <p:txBody>
          <a:bodyPr/>
          <a:lstStyle/>
          <a:p>
            <a:fld id="{CCE1C50A-A548-314E-A0B9-6004DAD6FBA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1/11/2018</a:t>
            </a:r>
            <a:endParaRPr lang="en-US"/>
          </a:p>
        </p:txBody>
      </p:sp>
      <p:sp>
        <p:nvSpPr>
          <p:cNvPr id="4" name="Footer Placeholder 3"/>
          <p:cNvSpPr>
            <a:spLocks noGrp="1"/>
          </p:cNvSpPr>
          <p:nvPr>
            <p:ph type="ftr" sz="quarter" idx="11"/>
          </p:nvPr>
        </p:nvSpPr>
        <p:spPr/>
        <p:txBody>
          <a:bodyPr/>
          <a:lstStyle/>
          <a:p>
            <a:r>
              <a:rPr lang="en-US" smtClean="0"/>
              <a:t>Compsci 101, Spring 2018, First Day</a:t>
            </a:r>
            <a:endParaRPr lang="en-US"/>
          </a:p>
        </p:txBody>
      </p:sp>
      <p:sp>
        <p:nvSpPr>
          <p:cNvPr id="5" name="Slide Number Placeholder 4"/>
          <p:cNvSpPr>
            <a:spLocks noGrp="1"/>
          </p:cNvSpPr>
          <p:nvPr>
            <p:ph type="sldNum" sz="quarter" idx="12"/>
          </p:nvPr>
        </p:nvSpPr>
        <p:spPr/>
        <p:txBody>
          <a:bodyPr/>
          <a:lstStyle/>
          <a:p>
            <a:fld id="{CCE1C50A-A548-314E-A0B9-6004DAD6FBA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1/11/2018</a:t>
            </a:r>
            <a:endParaRPr lang="en-US"/>
          </a:p>
        </p:txBody>
      </p:sp>
      <p:sp>
        <p:nvSpPr>
          <p:cNvPr id="3" name="Footer Placeholder 2"/>
          <p:cNvSpPr>
            <a:spLocks noGrp="1"/>
          </p:cNvSpPr>
          <p:nvPr>
            <p:ph type="ftr" sz="quarter" idx="11"/>
          </p:nvPr>
        </p:nvSpPr>
        <p:spPr/>
        <p:txBody>
          <a:bodyPr/>
          <a:lstStyle/>
          <a:p>
            <a:r>
              <a:rPr lang="en-US" smtClean="0"/>
              <a:t>Compsci 101, Spring 2018, First Day</a:t>
            </a:r>
            <a:endParaRPr lang="en-US"/>
          </a:p>
        </p:txBody>
      </p:sp>
      <p:sp>
        <p:nvSpPr>
          <p:cNvPr id="4" name="Slide Number Placeholder 3"/>
          <p:cNvSpPr>
            <a:spLocks noGrp="1"/>
          </p:cNvSpPr>
          <p:nvPr>
            <p:ph type="sldNum" sz="quarter" idx="12"/>
          </p:nvPr>
        </p:nvSpPr>
        <p:spPr/>
        <p:txBody>
          <a:bodyPr/>
          <a:lstStyle/>
          <a:p>
            <a:fld id="{CCE1C50A-A548-314E-A0B9-6004DAD6FBA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1/11/2018</a:t>
            </a:r>
            <a:endParaRPr lang="en-US"/>
          </a:p>
        </p:txBody>
      </p:sp>
      <p:sp>
        <p:nvSpPr>
          <p:cNvPr id="6" name="Footer Placeholder 5"/>
          <p:cNvSpPr>
            <a:spLocks noGrp="1"/>
          </p:cNvSpPr>
          <p:nvPr>
            <p:ph type="ftr" sz="quarter" idx="11"/>
          </p:nvPr>
        </p:nvSpPr>
        <p:spPr/>
        <p:txBody>
          <a:bodyPr/>
          <a:lstStyle/>
          <a:p>
            <a:r>
              <a:rPr lang="en-US" smtClean="0"/>
              <a:t>Compsci 101, Spring 2018, First Day</a:t>
            </a:r>
            <a:endParaRPr lang="en-US"/>
          </a:p>
        </p:txBody>
      </p:sp>
      <p:sp>
        <p:nvSpPr>
          <p:cNvPr id="7" name="Slide Number Placeholder 6"/>
          <p:cNvSpPr>
            <a:spLocks noGrp="1"/>
          </p:cNvSpPr>
          <p:nvPr>
            <p:ph type="sldNum" sz="quarter" idx="12"/>
          </p:nvPr>
        </p:nvSpPr>
        <p:spPr/>
        <p:txBody>
          <a:bodyPr/>
          <a:lstStyle/>
          <a:p>
            <a:fld id="{CCE1C50A-A548-314E-A0B9-6004DAD6FBA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1/11/2018</a:t>
            </a:r>
            <a:endParaRPr lang="en-US"/>
          </a:p>
        </p:txBody>
      </p:sp>
      <p:sp>
        <p:nvSpPr>
          <p:cNvPr id="6" name="Footer Placeholder 5"/>
          <p:cNvSpPr>
            <a:spLocks noGrp="1"/>
          </p:cNvSpPr>
          <p:nvPr>
            <p:ph type="ftr" sz="quarter" idx="11"/>
          </p:nvPr>
        </p:nvSpPr>
        <p:spPr/>
        <p:txBody>
          <a:bodyPr/>
          <a:lstStyle/>
          <a:p>
            <a:r>
              <a:rPr lang="en-US" smtClean="0"/>
              <a:t>Compsci 101, Spring 2018, First Day</a:t>
            </a:r>
            <a:endParaRPr lang="en-US"/>
          </a:p>
        </p:txBody>
      </p:sp>
      <p:sp>
        <p:nvSpPr>
          <p:cNvPr id="7" name="Slide Number Placeholder 6"/>
          <p:cNvSpPr>
            <a:spLocks noGrp="1"/>
          </p:cNvSpPr>
          <p:nvPr>
            <p:ph type="sldNum" sz="quarter" idx="12"/>
          </p:nvPr>
        </p:nvSpPr>
        <p:spPr/>
        <p:txBody>
          <a:bodyPr/>
          <a:lstStyle/>
          <a:p>
            <a:fld id="{CCE1C50A-A548-314E-A0B9-6004DAD6FBA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charset="0"/>
              </a:defRPr>
            </a:lvl1pPr>
          </a:lstStyle>
          <a:p>
            <a:r>
              <a:rPr lang="en-US" smtClean="0"/>
              <a:t>1/11/2018</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Light" charset="0"/>
              </a:defRPr>
            </a:lvl1pPr>
          </a:lstStyle>
          <a:p>
            <a:r>
              <a:rPr lang="en-US" smtClean="0"/>
              <a:t>Compsci 101, Spring 2018, First Day</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Light" charset="0"/>
              </a:defRPr>
            </a:lvl1pPr>
          </a:lstStyle>
          <a:p>
            <a:fld id="{CCE1C50A-A548-314E-A0B9-6004DAD6FBA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b="0" i="0" kern="1200">
          <a:solidFill>
            <a:schemeClr val="tx1"/>
          </a:solidFill>
          <a:latin typeface="Helvetica Neue Light" charset="0"/>
          <a:ea typeface="+mj-ea"/>
          <a:cs typeface="+mj-cs"/>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Helvetica Neue Light"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Helvetica Neue Light"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Helvetica Neue Light"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Helvetica Neue Light"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Helvetica Neue Light"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bit.ly/101spring18-jan11-1" TargetMode="External"/><Relationship Id="rId4" Type="http://schemas.openxmlformats.org/officeDocument/2006/relationships/hyperlink" Target="http://bit.ly/101spring18"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g"/><Relationship Id="rId5" Type="http://schemas.openxmlformats.org/officeDocument/2006/relationships/image" Target="../media/image16.png"/><Relationship Id="rId6" Type="http://schemas.openxmlformats.org/officeDocument/2006/relationships/image" Target="../media/image17.jpg"/><Relationship Id="rId7" Type="http://schemas.openxmlformats.org/officeDocument/2006/relationships/image" Target="../media/image18.jpg"/><Relationship Id="rId8" Type="http://schemas.openxmlformats.org/officeDocument/2006/relationships/image" Target="../media/image19.tiff"/><Relationship Id="rId9" Type="http://schemas.openxmlformats.org/officeDocument/2006/relationships/image" Target="../media/image20.tiff"/><Relationship Id="rId10" Type="http://schemas.openxmlformats.org/officeDocument/2006/relationships/image" Target="../media/image21.tiff"/><Relationship Id="rId11"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hyperlink" Target="http://latanyasweeney.org/" TargetMode="External"/><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bit.ly/101spring18"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hyperlink" Target="https://www2.cs.duke.edu/courses/spring18/compsci101/" TargetMode="External"/><Relationship Id="rId4" Type="http://schemas.openxmlformats.org/officeDocument/2006/relationships/hyperlink" Target="http://bit.ly/101spring18" TargetMode="External"/><Relationship Id="rId5" Type="http://schemas.openxmlformats.org/officeDocument/2006/relationships/image" Target="../media/image1.tiff"/><Relationship Id="rId6" Type="http://schemas.openxmlformats.org/officeDocument/2006/relationships/image" Target="../media/image2.tiff"/><Relationship Id="rId7"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tiff"/></Relationships>
</file>

<file path=ppt/slides/_rels/slide22.xml.rels><?xml version="1.0" encoding="UTF-8" standalone="yes"?>
<Relationships xmlns="http://schemas.openxmlformats.org/package/2006/relationships"><Relationship Id="rId3" Type="http://schemas.openxmlformats.org/officeDocument/2006/relationships/hyperlink" Target="http://python.org/" TargetMode="External"/><Relationship Id="rId4" Type="http://schemas.openxmlformats.org/officeDocument/2006/relationships/image" Target="../media/image31.tiff"/><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www2.cs.duke.edu/csed/data/kjv10.tx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www2.cs.duke.edu/csed/data/kjv10.tx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bit.ly/101spring18-jan11-2"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ommons.wikimedia.org/wiki/File:Fred_Brooks.jpg#/media/File:Fred_Brooks.jpg" TargetMode="External"/><Relationship Id="rId4"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t.ly/101spring18-jan11-3"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13.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Compsci 101, First Day</a:t>
            </a:r>
            <a:endParaRPr lang="en-US" dirty="0"/>
          </a:p>
        </p:txBody>
      </p:sp>
      <p:sp>
        <p:nvSpPr>
          <p:cNvPr id="3" name="Subtitle 2"/>
          <p:cNvSpPr>
            <a:spLocks noGrp="1"/>
          </p:cNvSpPr>
          <p:nvPr>
            <p:ph type="subTitle" idx="1"/>
          </p:nvPr>
        </p:nvSpPr>
        <p:spPr/>
        <p:txBody>
          <a:bodyPr/>
          <a:lstStyle/>
          <a:p>
            <a:r>
              <a:rPr lang="en-US" dirty="0" smtClean="0"/>
              <a:t>Owen Astrachan</a:t>
            </a:r>
          </a:p>
          <a:p>
            <a:r>
              <a:rPr lang="en-US" dirty="0" smtClean="0"/>
              <a:t>Kristin Stephens-Martinez</a:t>
            </a:r>
          </a:p>
          <a:p>
            <a:r>
              <a:rPr lang="en-US" dirty="0" smtClean="0"/>
              <a:t>January 11, 2018</a:t>
            </a:r>
            <a:endParaRPr lang="en-US" dirty="0"/>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Computer Science?</a:t>
            </a:r>
            <a:endParaRPr lang="en-US" dirty="0"/>
          </a:p>
        </p:txBody>
      </p:sp>
      <p:sp>
        <p:nvSpPr>
          <p:cNvPr id="3" name="Content Placeholder 2"/>
          <p:cNvSpPr>
            <a:spLocks noGrp="1"/>
          </p:cNvSpPr>
          <p:nvPr>
            <p:ph idx="1"/>
          </p:nvPr>
        </p:nvSpPr>
        <p:spPr/>
        <p:txBody>
          <a:bodyPr/>
          <a:lstStyle/>
          <a:p>
            <a:pPr marL="0" indent="0">
              <a:buNone/>
            </a:pPr>
            <a:r>
              <a:rPr lang="en-US" sz="4000" dirty="0">
                <a:hlinkClick r:id="rId3"/>
              </a:rPr>
              <a:t>http://</a:t>
            </a:r>
            <a:r>
              <a:rPr lang="en-US" sz="4000" dirty="0" smtClean="0">
                <a:hlinkClick r:id="rId3"/>
              </a:rPr>
              <a:t>bit.ly/101spring18-jan11-1</a:t>
            </a:r>
            <a:r>
              <a:rPr lang="en-US" sz="4000" dirty="0" smtClean="0"/>
              <a:t> </a:t>
            </a:r>
            <a:endParaRPr lang="en-US" sz="4000" b="0" dirty="0">
              <a:latin typeface="Book Antiqua"/>
              <a:ea typeface="Book Antiqua"/>
              <a:cs typeface="Book Antiqua"/>
            </a:endParaRPr>
          </a:p>
          <a:p>
            <a:endParaRPr lang="en-US" b="0" dirty="0">
              <a:latin typeface="Book Antiqua"/>
              <a:ea typeface="Book Antiqua"/>
              <a:cs typeface="Book Antiqua"/>
            </a:endParaRPr>
          </a:p>
          <a:p>
            <a:r>
              <a:rPr lang="en-US" b="0" dirty="0" smtClean="0">
                <a:latin typeface="Book Antiqua"/>
                <a:ea typeface="Book Antiqua"/>
                <a:cs typeface="Book Antiqua"/>
              </a:rPr>
              <a:t>See calendar on web page and Sakai for links</a:t>
            </a:r>
          </a:p>
          <a:p>
            <a:pPr lvl="1"/>
            <a:r>
              <a:rPr lang="en-US" dirty="0">
                <a:hlinkClick r:id="rId4"/>
              </a:rPr>
              <a:t>http://</a:t>
            </a:r>
            <a:r>
              <a:rPr lang="en-US" dirty="0" smtClean="0">
                <a:hlinkClick r:id="rId4"/>
              </a:rPr>
              <a:t>bit.ly/101spring18</a:t>
            </a:r>
            <a:r>
              <a:rPr lang="en-US" dirty="0" smtClean="0"/>
              <a:t> </a:t>
            </a:r>
            <a:endParaRPr lang="en-US" b="0" dirty="0" smtClean="0">
              <a:latin typeface="Book Antiqua"/>
              <a:ea typeface="Book Antiqua"/>
              <a:cs typeface="Book Antiqua"/>
            </a:endParaRPr>
          </a:p>
          <a:p>
            <a:endParaRPr lang="en-US" b="0" dirty="0" smtClean="0">
              <a:latin typeface="Book Antiqua"/>
              <a:ea typeface="Book Antiqua"/>
              <a:cs typeface="Book Antiqua"/>
            </a:endParaRPr>
          </a:p>
          <a:p>
            <a:r>
              <a:rPr lang="en-US" b="0" dirty="0" smtClean="0">
                <a:latin typeface="Book Antiqua"/>
                <a:ea typeface="Book Antiqua"/>
                <a:cs typeface="Book Antiqua"/>
              </a:rPr>
              <a:t>What are we studying in </a:t>
            </a:r>
            <a:r>
              <a:rPr lang="en-US" b="0" dirty="0" err="1" smtClean="0">
                <a:latin typeface="Book Antiqua"/>
                <a:ea typeface="Book Antiqua"/>
                <a:cs typeface="Book Antiqua"/>
              </a:rPr>
              <a:t>Compsci</a:t>
            </a:r>
            <a:r>
              <a:rPr lang="en-US" b="0" dirty="0" smtClean="0">
                <a:latin typeface="Book Antiqua"/>
                <a:ea typeface="Book Antiqua"/>
                <a:cs typeface="Book Antiqua"/>
              </a:rPr>
              <a:t> 101?</a:t>
            </a:r>
          </a:p>
          <a:p>
            <a:r>
              <a:rPr lang="en-US" b="0" dirty="0" smtClean="0">
                <a:latin typeface="Book Antiqua"/>
                <a:ea typeface="Book Antiqua"/>
                <a:cs typeface="Book Antiqua"/>
              </a:rPr>
              <a:t>WOTO</a:t>
            </a:r>
            <a:endParaRPr lang="en-US" b="0" dirty="0">
              <a:latin typeface="Helvetica Neue Light"/>
              <a:ea typeface="Book Antiqua"/>
              <a:cs typeface="Helvetica Neue Light"/>
            </a:endParaRPr>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10</a:t>
            </a:fld>
            <a:endParaRPr lang="en-US"/>
          </a:p>
        </p:txBody>
      </p:sp>
    </p:spTree>
    <p:extLst>
      <p:ext uri="{BB962C8B-B14F-4D97-AF65-F5344CB8AC3E}">
        <p14:creationId xmlns:p14="http://schemas.microsoft.com/office/powerpoint/2010/main" val="2642092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Computer Science?</a:t>
            </a:r>
            <a:endParaRPr lang="en-US" dirty="0"/>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11</a:t>
            </a:fld>
            <a:endParaRPr lang="en-US"/>
          </a:p>
        </p:txBody>
      </p:sp>
      <p:pic>
        <p:nvPicPr>
          <p:cNvPr id="9" name="Picture 8" descr="downloa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768" y="1453459"/>
            <a:ext cx="1104360" cy="1104360"/>
          </a:xfrm>
          <a:prstGeom prst="rect">
            <a:avLst/>
          </a:prstGeom>
        </p:spPr>
      </p:pic>
      <p:pic>
        <p:nvPicPr>
          <p:cNvPr id="10" name="Picture 9"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389" y="1432385"/>
            <a:ext cx="1146509" cy="1146509"/>
          </a:xfrm>
          <a:prstGeom prst="rect">
            <a:avLst/>
          </a:prstGeom>
        </p:spPr>
      </p:pic>
      <p:pic>
        <p:nvPicPr>
          <p:cNvPr id="11" name="Picture 10" descr="down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42" y="1432385"/>
            <a:ext cx="1146509" cy="1146509"/>
          </a:xfrm>
          <a:prstGeom prst="rect">
            <a:avLst/>
          </a:prstGeom>
        </p:spPr>
      </p:pic>
      <p:pic>
        <p:nvPicPr>
          <p:cNvPr id="12" name="Picture 11" descr="down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9243" y="1453459"/>
            <a:ext cx="1230072" cy="1230072"/>
          </a:xfrm>
          <a:prstGeom prst="rect">
            <a:avLst/>
          </a:prstGeom>
        </p:spPr>
      </p:pic>
      <p:pic>
        <p:nvPicPr>
          <p:cNvPr id="14" name="Picture 13" descr="downloa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0660" y="1473816"/>
            <a:ext cx="1105078" cy="1105078"/>
          </a:xfrm>
          <a:prstGeom prst="rect">
            <a:avLst/>
          </a:prstGeom>
        </p:spPr>
      </p:pic>
      <p:pic>
        <p:nvPicPr>
          <p:cNvPr id="3" name="Picture 2"/>
          <p:cNvPicPr>
            <a:picLocks noChangeAspect="1"/>
          </p:cNvPicPr>
          <p:nvPr/>
        </p:nvPicPr>
        <p:blipFill>
          <a:blip r:embed="rId8"/>
          <a:stretch>
            <a:fillRect/>
          </a:stretch>
        </p:blipFill>
        <p:spPr>
          <a:xfrm>
            <a:off x="7517083" y="1453459"/>
            <a:ext cx="1128713" cy="1151287"/>
          </a:xfrm>
          <a:prstGeom prst="rect">
            <a:avLst/>
          </a:prstGeom>
        </p:spPr>
      </p:pic>
      <p:pic>
        <p:nvPicPr>
          <p:cNvPr id="7" name="Picture 6"/>
          <p:cNvPicPr>
            <a:picLocks noChangeAspect="1"/>
          </p:cNvPicPr>
          <p:nvPr/>
        </p:nvPicPr>
        <p:blipFill>
          <a:blip r:embed="rId9"/>
          <a:stretch>
            <a:fillRect/>
          </a:stretch>
        </p:blipFill>
        <p:spPr>
          <a:xfrm>
            <a:off x="445700" y="4051988"/>
            <a:ext cx="1761719" cy="1772940"/>
          </a:xfrm>
          <a:prstGeom prst="rect">
            <a:avLst/>
          </a:prstGeom>
        </p:spPr>
      </p:pic>
      <p:pic>
        <p:nvPicPr>
          <p:cNvPr id="8" name="Picture 7"/>
          <p:cNvPicPr>
            <a:picLocks noChangeAspect="1"/>
          </p:cNvPicPr>
          <p:nvPr/>
        </p:nvPicPr>
        <p:blipFill>
          <a:blip r:embed="rId10"/>
          <a:stretch>
            <a:fillRect/>
          </a:stretch>
        </p:blipFill>
        <p:spPr>
          <a:xfrm>
            <a:off x="2771776" y="4041771"/>
            <a:ext cx="2693193" cy="1752535"/>
          </a:xfrm>
          <a:prstGeom prst="rect">
            <a:avLst/>
          </a:prstGeom>
        </p:spPr>
      </p:pic>
      <p:pic>
        <p:nvPicPr>
          <p:cNvPr id="15" name="Picture 14"/>
          <p:cNvPicPr>
            <a:picLocks noChangeAspect="1"/>
          </p:cNvPicPr>
          <p:nvPr/>
        </p:nvPicPr>
        <p:blipFill>
          <a:blip r:embed="rId11"/>
          <a:stretch>
            <a:fillRect/>
          </a:stretch>
        </p:blipFill>
        <p:spPr>
          <a:xfrm>
            <a:off x="5938839" y="4064532"/>
            <a:ext cx="3034688" cy="1707012"/>
          </a:xfrm>
          <a:prstGeom prst="rect">
            <a:avLst/>
          </a:prstGeom>
        </p:spPr>
      </p:pic>
    </p:spTree>
    <p:extLst>
      <p:ext uri="{BB962C8B-B14F-4D97-AF65-F5344CB8AC3E}">
        <p14:creationId xmlns:p14="http://schemas.microsoft.com/office/powerpoint/2010/main" val="2348023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What is Computer Science?</a:t>
            </a:r>
          </a:p>
        </p:txBody>
      </p:sp>
      <p:sp>
        <p:nvSpPr>
          <p:cNvPr id="20482" name="Rectangle 3"/>
          <p:cNvSpPr>
            <a:spLocks noGrp="1" noChangeArrowheads="1"/>
          </p:cNvSpPr>
          <p:nvPr>
            <p:ph type="body" idx="1"/>
          </p:nvPr>
        </p:nvSpPr>
        <p:spPr>
          <a:xfrm>
            <a:off x="685800" y="1219200"/>
            <a:ext cx="7772400" cy="4495800"/>
          </a:xfrm>
        </p:spPr>
        <p:txBody>
          <a:bodyPr>
            <a:normAutofit fontScale="92500"/>
          </a:bodyPr>
          <a:lstStyle/>
          <a:p>
            <a:pPr marL="0" indent="0">
              <a:lnSpc>
                <a:spcPct val="95000"/>
              </a:lnSpc>
              <a:buFont typeface="Monotype Sorts" charset="0"/>
              <a:buNone/>
            </a:pPr>
            <a:endParaRPr lang="en-US" sz="2800" dirty="0" smtClean="0">
              <a:latin typeface="Book Antiqua" charset="0"/>
              <a:ea typeface="ＭＳ Ｐゴシック" charset="0"/>
              <a:cs typeface="ＭＳ Ｐゴシック" charset="0"/>
            </a:endParaRPr>
          </a:p>
          <a:p>
            <a:pPr marL="0" indent="0">
              <a:lnSpc>
                <a:spcPct val="95000"/>
              </a:lnSpc>
              <a:buFont typeface="Monotype Sorts" charset="0"/>
              <a:buNone/>
            </a:pPr>
            <a:r>
              <a:rPr lang="en-US" sz="2800" dirty="0" smtClean="0">
                <a:latin typeface="Book Antiqua" charset="0"/>
                <a:ea typeface="ＭＳ Ｐゴシック" charset="0"/>
                <a:cs typeface="ＭＳ Ｐゴシック" charset="0"/>
              </a:rPr>
              <a:t>What </a:t>
            </a:r>
            <a:r>
              <a:rPr lang="en-US" sz="2800" dirty="0">
                <a:latin typeface="Book Antiqua" charset="0"/>
                <a:ea typeface="ＭＳ Ｐゴシック" charset="0"/>
                <a:cs typeface="ＭＳ Ｐゴシック" charset="0"/>
              </a:rPr>
              <a:t>is it that distinguishes it from the separate subjects with which it is related?  What is the linking thread which gathers these disparate branches into a single discipline?  My answer to these questions is simple --- </a:t>
            </a:r>
            <a:r>
              <a:rPr lang="en-US" sz="2800" i="1" dirty="0">
                <a:solidFill>
                  <a:srgbClr val="FC0128"/>
                </a:solidFill>
                <a:latin typeface="Book Antiqua" charset="0"/>
                <a:ea typeface="ＭＳ Ｐゴシック" charset="0"/>
                <a:cs typeface="ＭＳ Ｐゴシック" charset="0"/>
              </a:rPr>
              <a:t>it is the art of programming a computer</a:t>
            </a:r>
            <a:r>
              <a:rPr lang="en-US" sz="2800" dirty="0">
                <a:latin typeface="Book Antiqua" charset="0"/>
                <a:ea typeface="ＭＳ Ｐゴシック" charset="0"/>
                <a:cs typeface="ＭＳ Ｐゴシック" charset="0"/>
              </a:rPr>
              <a:t>.  It is the art of designing efficient and elegant methods of getting a computer to solve problems, theoretical or practical, small or large, simple or complex.</a:t>
            </a:r>
          </a:p>
          <a:p>
            <a:pPr marL="0" indent="0">
              <a:lnSpc>
                <a:spcPct val="50000"/>
              </a:lnSpc>
              <a:spcBef>
                <a:spcPct val="0"/>
              </a:spcBef>
              <a:buFont typeface="Monotype Sorts" charset="0"/>
              <a:buNone/>
            </a:pPr>
            <a:r>
              <a:rPr lang="en-US" sz="2800" dirty="0">
                <a:latin typeface="Book Antiqua" charset="0"/>
                <a:ea typeface="ＭＳ Ｐゴシック" charset="0"/>
                <a:cs typeface="ＭＳ Ｐゴシック" charset="0"/>
              </a:rPr>
              <a:t>					</a:t>
            </a:r>
          </a:p>
          <a:p>
            <a:pPr marL="0" indent="0">
              <a:lnSpc>
                <a:spcPct val="50000"/>
              </a:lnSpc>
              <a:spcBef>
                <a:spcPct val="0"/>
              </a:spcBef>
              <a:buFont typeface="Monotype Sorts" charset="0"/>
              <a:buNone/>
            </a:pPr>
            <a:r>
              <a:rPr lang="en-US" sz="2800" dirty="0">
                <a:latin typeface="Book Antiqua" charset="0"/>
                <a:ea typeface="ＭＳ Ｐゴシック" charset="0"/>
                <a:cs typeface="ＭＳ Ｐゴシック" charset="0"/>
              </a:rPr>
              <a:t>                                                         </a:t>
            </a:r>
            <a:r>
              <a:rPr lang="en-US" sz="1800" dirty="0">
                <a:solidFill>
                  <a:srgbClr val="000000"/>
                </a:solidFill>
                <a:latin typeface="Book Antiqua" charset="0"/>
                <a:ea typeface="ＭＳ Ｐゴシック" charset="0"/>
                <a:cs typeface="ＭＳ Ｐゴシック" charset="0"/>
              </a:rPr>
              <a:t>C.A.R.  (Tony</a:t>
            </a:r>
            <a:r>
              <a:rPr lang="en-US" sz="1800" dirty="0" smtClean="0">
                <a:solidFill>
                  <a:srgbClr val="000000"/>
                </a:solidFill>
                <a:latin typeface="Book Antiqua" charset="0"/>
                <a:ea typeface="ＭＳ Ｐゴシック" charset="0"/>
                <a:cs typeface="ＭＳ Ｐゴシック" charset="0"/>
              </a:rPr>
              <a:t>) Hoare</a:t>
            </a:r>
            <a:r>
              <a:rPr lang="en-US" sz="1800" dirty="0">
                <a:latin typeface="Book Antiqua" charset="0"/>
                <a:ea typeface="ＭＳ Ｐゴシック" charset="0"/>
                <a:cs typeface="ＭＳ Ｐゴシック" charset="0"/>
              </a:rPr>
              <a:t>		</a:t>
            </a:r>
          </a:p>
        </p:txBody>
      </p:sp>
      <p:sp>
        <p:nvSpPr>
          <p:cNvPr id="2" name="Date Placeholder 1"/>
          <p:cNvSpPr>
            <a:spLocks noGrp="1"/>
          </p:cNvSpPr>
          <p:nvPr>
            <p:ph type="dt" sz="half" idx="10"/>
          </p:nvPr>
        </p:nvSpPr>
        <p:spPr/>
        <p:txBody>
          <a:bodyPr/>
          <a:lstStyle/>
          <a:p>
            <a:r>
              <a:rPr lang="en-US" smtClean="0"/>
              <a:t>1/11/2018</a:t>
            </a:r>
            <a:endParaRPr lang="en-US"/>
          </a:p>
        </p:txBody>
      </p:sp>
      <p:sp>
        <p:nvSpPr>
          <p:cNvPr id="3" name="Footer Placeholder 2"/>
          <p:cNvSpPr>
            <a:spLocks noGrp="1"/>
          </p:cNvSpPr>
          <p:nvPr>
            <p:ph type="ftr" sz="quarter" idx="11"/>
          </p:nvPr>
        </p:nvSpPr>
        <p:spPr/>
        <p:txBody>
          <a:bodyPr/>
          <a:lstStyle/>
          <a:p>
            <a:r>
              <a:rPr lang="en-US" smtClean="0"/>
              <a:t>Compsci 101, Spring 2018, First Day</a:t>
            </a:r>
            <a:endParaRPr lang="en-US"/>
          </a:p>
        </p:txBody>
      </p:sp>
      <p:sp>
        <p:nvSpPr>
          <p:cNvPr id="4" name="Slide Number Placeholder 3"/>
          <p:cNvSpPr>
            <a:spLocks noGrp="1"/>
          </p:cNvSpPr>
          <p:nvPr>
            <p:ph type="sldNum" sz="quarter" idx="12"/>
          </p:nvPr>
        </p:nvSpPr>
        <p:spPr/>
        <p:txBody>
          <a:bodyPr/>
          <a:lstStyle/>
          <a:p>
            <a:fld id="{CCE1C50A-A548-314E-A0B9-6004DAD6FBA4}" type="slidenum">
              <a:rPr lang="en-US" smtClean="0"/>
              <a:pPr/>
              <a:t>12</a:t>
            </a:fld>
            <a:endParaRPr lang="en-US"/>
          </a:p>
        </p:txBody>
      </p:sp>
    </p:spTree>
    <p:extLst>
      <p:ext uri="{BB962C8B-B14F-4D97-AF65-F5344CB8AC3E}">
        <p14:creationId xmlns:p14="http://schemas.microsoft.com/office/powerpoint/2010/main" val="182282782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Goals for 101</a:t>
            </a:r>
            <a:endParaRPr lang="en-US" dirty="0"/>
          </a:p>
        </p:txBody>
      </p:sp>
      <p:sp>
        <p:nvSpPr>
          <p:cNvPr id="3" name="Content Placeholder 2"/>
          <p:cNvSpPr>
            <a:spLocks noGrp="1"/>
          </p:cNvSpPr>
          <p:nvPr>
            <p:ph idx="1"/>
          </p:nvPr>
        </p:nvSpPr>
        <p:spPr/>
        <p:txBody>
          <a:bodyPr/>
          <a:lstStyle/>
          <a:p>
            <a:r>
              <a:rPr lang="en-US" dirty="0">
                <a:latin typeface="Book Antiqua" charset="0"/>
                <a:ea typeface="ＭＳ Ｐゴシック" charset="0"/>
                <a:cs typeface="ＭＳ Ｐゴシック" charset="0"/>
              </a:rPr>
              <a:t>Given a problem statement &amp; a </a:t>
            </a:r>
            <a:r>
              <a:rPr lang="en-US" i="1" dirty="0">
                <a:latin typeface="Book Antiqua" charset="0"/>
                <a:ea typeface="ＭＳ Ｐゴシック" charset="0"/>
                <a:cs typeface="ＭＳ Ｐゴシック" charset="0"/>
              </a:rPr>
              <a:t>real</a:t>
            </a:r>
            <a:r>
              <a:rPr lang="en-US" dirty="0">
                <a:latin typeface="Book Antiqua" charset="0"/>
                <a:ea typeface="ＭＳ Ｐゴシック" charset="0"/>
                <a:cs typeface="ＭＳ Ｐゴシック" charset="0"/>
              </a:rPr>
              <a:t> data source, </a:t>
            </a:r>
            <a:r>
              <a:rPr lang="en-US" dirty="0">
                <a:solidFill>
                  <a:srgbClr val="C00000"/>
                </a:solidFill>
                <a:latin typeface="Book Antiqua" charset="0"/>
                <a:ea typeface="ＭＳ Ｐゴシック" charset="0"/>
                <a:cs typeface="ＭＳ Ｐゴシック" charset="0"/>
              </a:rPr>
              <a:t>design, develop, debug</a:t>
            </a:r>
            <a:r>
              <a:rPr lang="en-US" dirty="0">
                <a:latin typeface="Book Antiqua" charset="0"/>
                <a:ea typeface="ＭＳ Ｐゴシック" charset="0"/>
                <a:cs typeface="ＭＳ Ｐゴシック" charset="0"/>
              </a:rPr>
              <a:t>, and </a:t>
            </a:r>
            <a:r>
              <a:rPr lang="en-US" dirty="0">
                <a:solidFill>
                  <a:srgbClr val="C00000"/>
                </a:solidFill>
                <a:latin typeface="Book Antiqua" charset="0"/>
                <a:ea typeface="ＭＳ Ｐゴシック" charset="0"/>
                <a:cs typeface="ＭＳ Ｐゴシック" charset="0"/>
              </a:rPr>
              <a:t>test </a:t>
            </a:r>
            <a:r>
              <a:rPr lang="en-US" dirty="0">
                <a:latin typeface="Book Antiqua" charset="0"/>
                <a:ea typeface="ＭＳ Ｐゴシック" charset="0"/>
                <a:cs typeface="ＭＳ Ｐゴシック" charset="0"/>
              </a:rPr>
              <a:t>a </a:t>
            </a:r>
            <a:r>
              <a:rPr lang="en-US" dirty="0" smtClean="0">
                <a:latin typeface="Book Antiqua" charset="0"/>
                <a:ea typeface="ＭＳ Ｐゴシック" charset="0"/>
                <a:cs typeface="ＭＳ Ｐゴシック" charset="0"/>
              </a:rPr>
              <a:t>Python program </a:t>
            </a:r>
            <a:r>
              <a:rPr lang="en-US" dirty="0">
                <a:latin typeface="Book Antiqua" charset="0"/>
                <a:ea typeface="ＭＳ Ｐゴシック" charset="0"/>
                <a:cs typeface="ＭＳ Ｐゴシック" charset="0"/>
              </a:rPr>
              <a:t>that uses appropriate standard libraries to </a:t>
            </a:r>
            <a:r>
              <a:rPr lang="en-US" dirty="0" smtClean="0">
                <a:latin typeface="Book Antiqua" charset="0"/>
                <a:ea typeface="ＭＳ Ｐゴシック" charset="0"/>
                <a:cs typeface="ＭＳ Ｐゴシック" charset="0"/>
              </a:rPr>
              <a:t>solve </a:t>
            </a:r>
            <a:r>
              <a:rPr lang="en-US" dirty="0">
                <a:latin typeface="Book Antiqua" charset="0"/>
                <a:ea typeface="ＭＳ Ｐゴシック" charset="0"/>
                <a:cs typeface="ＭＳ Ｐゴシック" charset="0"/>
              </a:rPr>
              <a:t>the problem</a:t>
            </a:r>
            <a:r>
              <a:rPr lang="en-US" dirty="0" smtClean="0">
                <a:latin typeface="Book Antiqua" charset="0"/>
                <a:ea typeface="ＭＳ Ｐゴシック" charset="0"/>
                <a:cs typeface="ＭＳ Ｐゴシック" charset="0"/>
              </a:rPr>
              <a:t>.</a:t>
            </a:r>
          </a:p>
          <a:p>
            <a:endParaRPr lang="en-US" dirty="0">
              <a:latin typeface="Book Antiqua" charset="0"/>
              <a:ea typeface="ＭＳ Ｐゴシック" charset="0"/>
              <a:cs typeface="ＭＳ Ｐゴシック" charset="0"/>
            </a:endParaRPr>
          </a:p>
          <a:p>
            <a:r>
              <a:rPr lang="en-US" dirty="0" smtClean="0">
                <a:latin typeface="Book Antiqua" charset="0"/>
                <a:ea typeface="ＭＳ Ｐゴシック" charset="0"/>
                <a:cs typeface="ＭＳ Ｐゴシック" charset="0"/>
              </a:rPr>
              <a:t>Differentiate between code that solves a problem and code that solves a problem in a way that is generalizable or uses abstractions and concepts appropriately</a:t>
            </a:r>
            <a:endParaRPr lang="en-US" dirty="0">
              <a:latin typeface="Book Antiqua" charset="0"/>
              <a:ea typeface="ＭＳ Ｐゴシック" charset="0"/>
              <a:cs typeface="ＭＳ Ｐゴシック" charset="0"/>
            </a:endParaRPr>
          </a:p>
          <a:p>
            <a:endParaRPr lang="en-US" dirty="0"/>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13</a:t>
            </a:fld>
            <a:endParaRPr lang="en-US"/>
          </a:p>
        </p:txBody>
      </p:sp>
    </p:spTree>
    <p:extLst>
      <p:ext uri="{BB962C8B-B14F-4D97-AF65-F5344CB8AC3E}">
        <p14:creationId xmlns:p14="http://schemas.microsoft.com/office/powerpoint/2010/main" val="4054941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Who are you?</a:t>
            </a:r>
            <a:endParaRPr lang="en-US" dirty="0"/>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14</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319" y="1417638"/>
            <a:ext cx="6953862" cy="4346164"/>
          </a:xfrm>
          <a:prstGeom prst="rect">
            <a:avLst/>
          </a:prstGeom>
        </p:spPr>
      </p:pic>
    </p:spTree>
    <p:extLst>
      <p:ext uri="{BB962C8B-B14F-4D97-AF65-F5344CB8AC3E}">
        <p14:creationId xmlns:p14="http://schemas.microsoft.com/office/powerpoint/2010/main" val="2438278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Who are you?</a:t>
            </a:r>
            <a:endParaRPr lang="en-US" dirty="0"/>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15</a:t>
            </a:fld>
            <a:endParaRPr lang="en-US"/>
          </a:p>
        </p:txBody>
      </p:sp>
      <p:sp>
        <p:nvSpPr>
          <p:cNvPr id="2" name="TextBox 1"/>
          <p:cNvSpPr txBox="1"/>
          <p:nvPr/>
        </p:nvSpPr>
        <p:spPr>
          <a:xfrm>
            <a:off x="-642938" y="-850106"/>
            <a:ext cx="184731"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734" y="1417638"/>
            <a:ext cx="7402531" cy="4626582"/>
          </a:xfrm>
          <a:prstGeom prst="rect">
            <a:avLst/>
          </a:prstGeom>
        </p:spPr>
      </p:pic>
    </p:spTree>
    <p:extLst>
      <p:ext uri="{BB962C8B-B14F-4D97-AF65-F5344CB8AC3E}">
        <p14:creationId xmlns:p14="http://schemas.microsoft.com/office/powerpoint/2010/main" val="87738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Who are you?</a:t>
            </a:r>
            <a:endParaRPr lang="en-US" dirty="0"/>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16</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477" y="1839074"/>
            <a:ext cx="3518696" cy="352403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287" y="1839074"/>
            <a:ext cx="4196513" cy="3524036"/>
          </a:xfrm>
          <a:prstGeom prst="rect">
            <a:avLst/>
          </a:prstGeom>
        </p:spPr>
      </p:pic>
    </p:spTree>
    <p:extLst>
      <p:ext uri="{BB962C8B-B14F-4D97-AF65-F5344CB8AC3E}">
        <p14:creationId xmlns:p14="http://schemas.microsoft.com/office/powerpoint/2010/main" val="2834359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a:latin typeface="Arial" charset="0"/>
                <a:ea typeface="MS PGothic" charset="0"/>
                <a:cs typeface="MS PGothic" charset="0"/>
              </a:rPr>
              <a:t>Latanya Sweeney</a:t>
            </a:r>
          </a:p>
        </p:txBody>
      </p:sp>
      <p:pic>
        <p:nvPicPr>
          <p:cNvPr id="28674"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t="6068" b="6068"/>
          <a:stretch>
            <a:fillRect/>
          </a:stretch>
        </p:blipFill>
        <p:spPr>
          <a:xfrm>
            <a:off x="6196852" y="1269940"/>
            <a:ext cx="2426448" cy="2863909"/>
          </a:xfrm>
        </p:spPr>
      </p:pic>
      <p:sp>
        <p:nvSpPr>
          <p:cNvPr id="28675" name="Content Placeholder 2"/>
          <p:cNvSpPr txBox="1">
            <a:spLocks/>
          </p:cNvSpPr>
          <p:nvPr/>
        </p:nvSpPr>
        <p:spPr bwMode="auto">
          <a:xfrm>
            <a:off x="774700" y="1130300"/>
            <a:ext cx="5232400" cy="26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lstStyle>
            <a:lvl1pPr>
              <a:defRPr sz="2400">
                <a:solidFill>
                  <a:schemeClr val="tx1"/>
                </a:solidFill>
                <a:latin typeface="Courier New" charset="0"/>
                <a:ea typeface="ＭＳ Ｐゴシック" charset="0"/>
                <a:cs typeface="ＭＳ Ｐゴシック" charset="0"/>
              </a:defRPr>
            </a:lvl1pPr>
            <a:lvl2pPr marL="742950" indent="-285750">
              <a:defRPr sz="2400">
                <a:solidFill>
                  <a:schemeClr val="tx1"/>
                </a:solidFill>
                <a:latin typeface="Courier New" charset="0"/>
                <a:ea typeface="ＭＳ Ｐゴシック" charset="0"/>
              </a:defRPr>
            </a:lvl2pPr>
            <a:lvl3pPr marL="1143000" indent="-228600">
              <a:defRPr sz="2400">
                <a:solidFill>
                  <a:schemeClr val="tx1"/>
                </a:solidFill>
                <a:latin typeface="Courier New" charset="0"/>
                <a:ea typeface="ＭＳ Ｐゴシック" charset="0"/>
              </a:defRPr>
            </a:lvl3pPr>
            <a:lvl4pPr marL="1600200" indent="-228600">
              <a:defRPr sz="2400">
                <a:solidFill>
                  <a:schemeClr val="tx1"/>
                </a:solidFill>
                <a:latin typeface="Courier New" charset="0"/>
                <a:ea typeface="ＭＳ Ｐゴシック" charset="0"/>
              </a:defRPr>
            </a:lvl4pPr>
            <a:lvl5pPr marL="2057400" indent="-228600">
              <a:defRPr sz="2400">
                <a:solidFill>
                  <a:schemeClr val="tx1"/>
                </a:solidFill>
                <a:latin typeface="Courier New" charset="0"/>
                <a:ea typeface="ＭＳ Ｐゴシック" charset="0"/>
              </a:defRPr>
            </a:lvl5pPr>
            <a:lvl6pPr marL="2514600" indent="-228600" eaLnBrk="0" fontAlgn="base" hangingPunct="0">
              <a:spcBef>
                <a:spcPct val="0"/>
              </a:spcBef>
              <a:spcAft>
                <a:spcPct val="0"/>
              </a:spcAft>
              <a:defRPr sz="2400">
                <a:solidFill>
                  <a:schemeClr val="tx1"/>
                </a:solidFill>
                <a:latin typeface="Courier New" charset="0"/>
                <a:ea typeface="ＭＳ Ｐゴシック" charset="0"/>
              </a:defRPr>
            </a:lvl6pPr>
            <a:lvl7pPr marL="2971800" indent="-228600" eaLnBrk="0" fontAlgn="base" hangingPunct="0">
              <a:spcBef>
                <a:spcPct val="0"/>
              </a:spcBef>
              <a:spcAft>
                <a:spcPct val="0"/>
              </a:spcAft>
              <a:defRPr sz="2400">
                <a:solidFill>
                  <a:schemeClr val="tx1"/>
                </a:solidFill>
                <a:latin typeface="Courier New" charset="0"/>
                <a:ea typeface="ＭＳ Ｐゴシック" charset="0"/>
              </a:defRPr>
            </a:lvl7pPr>
            <a:lvl8pPr marL="3429000" indent="-228600" eaLnBrk="0" fontAlgn="base" hangingPunct="0">
              <a:spcBef>
                <a:spcPct val="0"/>
              </a:spcBef>
              <a:spcAft>
                <a:spcPct val="0"/>
              </a:spcAft>
              <a:defRPr sz="2400">
                <a:solidFill>
                  <a:schemeClr val="tx1"/>
                </a:solidFill>
                <a:latin typeface="Courier New" charset="0"/>
                <a:ea typeface="ＭＳ Ｐゴシック" charset="0"/>
              </a:defRPr>
            </a:lvl8pPr>
            <a:lvl9pPr marL="3886200" indent="-228600" eaLnBrk="0" fontAlgn="base" hangingPunct="0">
              <a:spcBef>
                <a:spcPct val="0"/>
              </a:spcBef>
              <a:spcAft>
                <a:spcPct val="0"/>
              </a:spcAft>
              <a:defRPr sz="2400">
                <a:solidFill>
                  <a:schemeClr val="tx1"/>
                </a:solidFill>
                <a:latin typeface="Courier New" charset="0"/>
                <a:ea typeface="ＭＳ Ｐゴシック" charset="0"/>
              </a:defRPr>
            </a:lvl9pPr>
          </a:lstStyle>
          <a:p>
            <a:pPr>
              <a:spcBef>
                <a:spcPct val="20000"/>
              </a:spcBef>
              <a:buClr>
                <a:schemeClr val="tx1"/>
              </a:buClr>
              <a:buSzPct val="75000"/>
              <a:buFont typeface="Monotype Sorts" charset="0"/>
              <a:buNone/>
            </a:pPr>
            <a:r>
              <a:rPr lang="en-US" sz="2000" b="1" dirty="0">
                <a:solidFill>
                  <a:srgbClr val="00279F"/>
                </a:solidFill>
                <a:latin typeface="Book Antiqua" charset="0"/>
                <a:ea typeface="MS PGothic" charset="0"/>
                <a:cs typeface="MS PGothic" charset="0"/>
              </a:rPr>
              <a:t>I am a computer scientist with a long history of weaving technology and policy together to remove stakeholder barriers to technology adoption. My focus is on "computational policy" and I term myself a "computer (cross) policy" scientist. I have enjoyed success at creating technology that weaves with policy to resolve real-world technology-privacy clashes.</a:t>
            </a:r>
          </a:p>
        </p:txBody>
      </p:sp>
      <p:pic>
        <p:nvPicPr>
          <p:cNvPr id="2867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5337" y="4133850"/>
            <a:ext cx="2534463" cy="189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Content Placeholder 2"/>
          <p:cNvSpPr txBox="1">
            <a:spLocks/>
          </p:cNvSpPr>
          <p:nvPr/>
        </p:nvSpPr>
        <p:spPr bwMode="auto">
          <a:xfrm>
            <a:off x="3759200" y="4191000"/>
            <a:ext cx="5029200" cy="224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lstStyle>
            <a:lvl1pPr>
              <a:defRPr sz="2400">
                <a:solidFill>
                  <a:schemeClr val="tx1"/>
                </a:solidFill>
                <a:latin typeface="Courier New" charset="0"/>
                <a:ea typeface="ＭＳ Ｐゴシック" charset="0"/>
                <a:cs typeface="ＭＳ Ｐゴシック" charset="0"/>
              </a:defRPr>
            </a:lvl1pPr>
            <a:lvl2pPr marL="742950" indent="-285750">
              <a:defRPr sz="2400">
                <a:solidFill>
                  <a:schemeClr val="tx1"/>
                </a:solidFill>
                <a:latin typeface="Courier New" charset="0"/>
                <a:ea typeface="ＭＳ Ｐゴシック" charset="0"/>
              </a:defRPr>
            </a:lvl2pPr>
            <a:lvl3pPr marL="1143000" indent="-228600">
              <a:defRPr sz="2400">
                <a:solidFill>
                  <a:schemeClr val="tx1"/>
                </a:solidFill>
                <a:latin typeface="Courier New" charset="0"/>
                <a:ea typeface="ＭＳ Ｐゴシック" charset="0"/>
              </a:defRPr>
            </a:lvl3pPr>
            <a:lvl4pPr marL="1600200" indent="-228600">
              <a:defRPr sz="2400">
                <a:solidFill>
                  <a:schemeClr val="tx1"/>
                </a:solidFill>
                <a:latin typeface="Courier New" charset="0"/>
                <a:ea typeface="ＭＳ Ｐゴシック" charset="0"/>
              </a:defRPr>
            </a:lvl4pPr>
            <a:lvl5pPr marL="2057400" indent="-228600">
              <a:defRPr sz="2400">
                <a:solidFill>
                  <a:schemeClr val="tx1"/>
                </a:solidFill>
                <a:latin typeface="Courier New" charset="0"/>
                <a:ea typeface="ＭＳ Ｐゴシック" charset="0"/>
              </a:defRPr>
            </a:lvl5pPr>
            <a:lvl6pPr marL="2514600" indent="-228600" eaLnBrk="0" fontAlgn="base" hangingPunct="0">
              <a:spcBef>
                <a:spcPct val="0"/>
              </a:spcBef>
              <a:spcAft>
                <a:spcPct val="0"/>
              </a:spcAft>
              <a:defRPr sz="2400">
                <a:solidFill>
                  <a:schemeClr val="tx1"/>
                </a:solidFill>
                <a:latin typeface="Courier New" charset="0"/>
                <a:ea typeface="ＭＳ Ｐゴシック" charset="0"/>
              </a:defRPr>
            </a:lvl6pPr>
            <a:lvl7pPr marL="2971800" indent="-228600" eaLnBrk="0" fontAlgn="base" hangingPunct="0">
              <a:spcBef>
                <a:spcPct val="0"/>
              </a:spcBef>
              <a:spcAft>
                <a:spcPct val="0"/>
              </a:spcAft>
              <a:defRPr sz="2400">
                <a:solidFill>
                  <a:schemeClr val="tx1"/>
                </a:solidFill>
                <a:latin typeface="Courier New" charset="0"/>
                <a:ea typeface="ＭＳ Ｐゴシック" charset="0"/>
              </a:defRPr>
            </a:lvl7pPr>
            <a:lvl8pPr marL="3429000" indent="-228600" eaLnBrk="0" fontAlgn="base" hangingPunct="0">
              <a:spcBef>
                <a:spcPct val="0"/>
              </a:spcBef>
              <a:spcAft>
                <a:spcPct val="0"/>
              </a:spcAft>
              <a:defRPr sz="2400">
                <a:solidFill>
                  <a:schemeClr val="tx1"/>
                </a:solidFill>
                <a:latin typeface="Courier New" charset="0"/>
                <a:ea typeface="ＭＳ Ｐゴシック" charset="0"/>
              </a:defRPr>
            </a:lvl8pPr>
            <a:lvl9pPr marL="3886200" indent="-228600" eaLnBrk="0" fontAlgn="base" hangingPunct="0">
              <a:spcBef>
                <a:spcPct val="0"/>
              </a:spcBef>
              <a:spcAft>
                <a:spcPct val="0"/>
              </a:spcAft>
              <a:defRPr sz="2400">
                <a:solidFill>
                  <a:schemeClr val="tx1"/>
                </a:solidFill>
                <a:latin typeface="Courier New" charset="0"/>
                <a:ea typeface="ＭＳ Ｐゴシック" charset="0"/>
              </a:defRPr>
            </a:lvl9pPr>
          </a:lstStyle>
          <a:p>
            <a:pPr>
              <a:spcBef>
                <a:spcPct val="20000"/>
              </a:spcBef>
              <a:buClr>
                <a:schemeClr val="tx1"/>
              </a:buClr>
              <a:buSzPct val="75000"/>
              <a:buFont typeface="Monotype Sorts" charset="0"/>
              <a:buNone/>
            </a:pPr>
            <a:r>
              <a:rPr lang="en-US" sz="2000" b="1" dirty="0">
                <a:solidFill>
                  <a:srgbClr val="00279F"/>
                </a:solidFill>
                <a:latin typeface="Book Antiqua" charset="0"/>
                <a:ea typeface="MS PGothic" charset="0"/>
                <a:cs typeface="MS PGothic" charset="0"/>
                <a:hlinkClick r:id="rId5"/>
              </a:rPr>
              <a:t>http://latanyasweeney.org/</a:t>
            </a:r>
            <a:endParaRPr lang="en-US" sz="2000" b="1" dirty="0">
              <a:solidFill>
                <a:srgbClr val="00279F"/>
              </a:solidFill>
              <a:latin typeface="Book Antiqua" charset="0"/>
              <a:ea typeface="MS PGothic" charset="0"/>
              <a:cs typeface="MS PGothic" charset="0"/>
            </a:endParaRPr>
          </a:p>
          <a:p>
            <a:pPr>
              <a:spcBef>
                <a:spcPct val="20000"/>
              </a:spcBef>
              <a:buClr>
                <a:schemeClr val="tx1"/>
              </a:buClr>
              <a:buSzPct val="75000"/>
              <a:buFont typeface="Monotype Sorts" charset="0"/>
              <a:buNone/>
            </a:pPr>
            <a:r>
              <a:rPr lang="en-US" sz="2000" b="1" dirty="0">
                <a:solidFill>
                  <a:srgbClr val="00279F"/>
                </a:solidFill>
                <a:latin typeface="Book Antiqua" charset="0"/>
                <a:ea typeface="MS PGothic" charset="0"/>
                <a:cs typeface="MS PGothic" charset="0"/>
              </a:rPr>
              <a:t>Identify 87% of US population using (</a:t>
            </a:r>
            <a:r>
              <a:rPr lang="en-US" sz="2000" b="1" dirty="0" err="1">
                <a:solidFill>
                  <a:srgbClr val="00279F"/>
                </a:solidFill>
                <a:latin typeface="Book Antiqua" charset="0"/>
                <a:ea typeface="MS PGothic" charset="0"/>
                <a:cs typeface="MS PGothic" charset="0"/>
              </a:rPr>
              <a:t>dob,zip,gender</a:t>
            </a:r>
            <a:r>
              <a:rPr lang="en-US" sz="2000" b="1" dirty="0">
                <a:solidFill>
                  <a:srgbClr val="00279F"/>
                </a:solidFill>
                <a:latin typeface="Book Antiqua" charset="0"/>
                <a:ea typeface="MS PGothic" charset="0"/>
                <a:cs typeface="MS PGothic" charset="0"/>
              </a:rPr>
              <a:t>). Prof. Government and Technology @ Harvard, instrumental in HIPAA because if </a:t>
            </a:r>
            <a:r>
              <a:rPr lang="en-US" sz="2000" b="1" i="1" dirty="0">
                <a:solidFill>
                  <a:srgbClr val="00279F"/>
                </a:solidFill>
                <a:latin typeface="Book Antiqua" charset="0"/>
                <a:ea typeface="MS PGothic" charset="0"/>
                <a:cs typeface="MS PGothic" charset="0"/>
              </a:rPr>
              <a:t>de-identification </a:t>
            </a:r>
            <a:r>
              <a:rPr lang="en-US" sz="2000" b="1" dirty="0">
                <a:solidFill>
                  <a:srgbClr val="00279F"/>
                </a:solidFill>
                <a:latin typeface="Book Antiqua" charset="0"/>
                <a:ea typeface="MS PGothic" charset="0"/>
                <a:cs typeface="MS PGothic" charset="0"/>
              </a:rPr>
              <a:t>work. Former CTO of the FTC</a:t>
            </a:r>
          </a:p>
        </p:txBody>
      </p:sp>
      <p:sp>
        <p:nvSpPr>
          <p:cNvPr id="2" name="Date Placeholder 1"/>
          <p:cNvSpPr>
            <a:spLocks noGrp="1"/>
          </p:cNvSpPr>
          <p:nvPr>
            <p:ph type="dt" sz="half" idx="10"/>
          </p:nvPr>
        </p:nvSpPr>
        <p:spPr/>
        <p:txBody>
          <a:bodyPr/>
          <a:lstStyle/>
          <a:p>
            <a:r>
              <a:rPr lang="en-US" smtClean="0"/>
              <a:t>1/11/2018</a:t>
            </a:r>
            <a:endParaRPr lang="en-US" dirty="0"/>
          </a:p>
        </p:txBody>
      </p:sp>
      <p:sp>
        <p:nvSpPr>
          <p:cNvPr id="3" name="Footer Placeholder 2"/>
          <p:cNvSpPr>
            <a:spLocks noGrp="1"/>
          </p:cNvSpPr>
          <p:nvPr>
            <p:ph type="ftr" sz="quarter" idx="11"/>
          </p:nvPr>
        </p:nvSpPr>
        <p:spPr/>
        <p:txBody>
          <a:bodyPr/>
          <a:lstStyle/>
          <a:p>
            <a:r>
              <a:rPr lang="en-US" smtClean="0"/>
              <a:t>Compsci 101, Spring 2018, First Day</a:t>
            </a:r>
            <a:endParaRPr lang="en-US" dirty="0"/>
          </a:p>
        </p:txBody>
      </p:sp>
      <p:sp>
        <p:nvSpPr>
          <p:cNvPr id="4" name="Slide Number Placeholder 3"/>
          <p:cNvSpPr>
            <a:spLocks noGrp="1"/>
          </p:cNvSpPr>
          <p:nvPr>
            <p:ph type="sldNum" sz="quarter" idx="12"/>
          </p:nvPr>
        </p:nvSpPr>
        <p:spPr/>
        <p:txBody>
          <a:bodyPr/>
          <a:lstStyle/>
          <a:p>
            <a:fld id="{CCE1C50A-A548-314E-A0B9-6004DAD6FBA4}" type="slidenum">
              <a:rPr lang="en-US" smtClean="0"/>
              <a:pPr/>
              <a:t>17</a:t>
            </a:fld>
            <a:endParaRPr lang="en-US"/>
          </a:p>
        </p:txBody>
      </p:sp>
    </p:spTree>
    <p:extLst>
      <p:ext uri="{BB962C8B-B14F-4D97-AF65-F5344CB8AC3E}">
        <p14:creationId xmlns:p14="http://schemas.microsoft.com/office/powerpoint/2010/main" val="21174150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Logistics</a:t>
            </a:r>
            <a:endParaRPr lang="en-US" dirty="0"/>
          </a:p>
        </p:txBody>
      </p:sp>
      <p:sp>
        <p:nvSpPr>
          <p:cNvPr id="3" name="Content Placeholder 2"/>
          <p:cNvSpPr>
            <a:spLocks noGrp="1"/>
          </p:cNvSpPr>
          <p:nvPr>
            <p:ph idx="1"/>
          </p:nvPr>
        </p:nvSpPr>
        <p:spPr/>
        <p:txBody>
          <a:bodyPr>
            <a:normAutofit lnSpcReduction="10000"/>
          </a:bodyPr>
          <a:lstStyle/>
          <a:p>
            <a:r>
              <a:rPr lang="en-US" dirty="0" smtClean="0"/>
              <a:t>Please see course website for </a:t>
            </a:r>
            <a:r>
              <a:rPr lang="en-US" dirty="0" smtClean="0"/>
              <a:t>details</a:t>
            </a:r>
          </a:p>
          <a:p>
            <a:pPr lvl="1"/>
            <a:r>
              <a:rPr lang="en-US" dirty="0">
                <a:hlinkClick r:id="rId3"/>
              </a:rPr>
              <a:t>http://</a:t>
            </a:r>
            <a:r>
              <a:rPr lang="en-US" dirty="0" smtClean="0">
                <a:hlinkClick r:id="rId3"/>
              </a:rPr>
              <a:t>bit.ly/101spring18</a:t>
            </a:r>
            <a:r>
              <a:rPr lang="en-US" dirty="0" smtClean="0"/>
              <a:t> </a:t>
            </a:r>
            <a:endParaRPr lang="en-US" dirty="0" smtClean="0"/>
          </a:p>
          <a:p>
            <a:endParaRPr lang="en-US" dirty="0"/>
          </a:p>
          <a:p>
            <a:r>
              <a:rPr lang="en-US" dirty="0" smtClean="0"/>
              <a:t>Note dates of midterm and final, note due dates, note policies (we will review</a:t>
            </a:r>
            <a:r>
              <a:rPr lang="en-US" dirty="0" smtClean="0"/>
              <a:t>)</a:t>
            </a:r>
          </a:p>
          <a:p>
            <a:pPr lvl="1"/>
            <a:r>
              <a:rPr lang="en-US" dirty="0" smtClean="0"/>
              <a:t>See syllabus</a:t>
            </a:r>
          </a:p>
          <a:p>
            <a:pPr lvl="1"/>
            <a:r>
              <a:rPr lang="en-US" dirty="0" smtClean="0"/>
              <a:t>See calendar</a:t>
            </a:r>
          </a:p>
          <a:p>
            <a:pPr lvl="1"/>
            <a:r>
              <a:rPr lang="en-US" dirty="0" smtClean="0"/>
              <a:t>See announcements</a:t>
            </a:r>
          </a:p>
          <a:p>
            <a:pPr lvl="1"/>
            <a:r>
              <a:rPr lang="en-US" dirty="0" smtClean="0"/>
              <a:t>Mirrored on Sakai</a:t>
            </a:r>
            <a:endParaRPr lang="en-US" dirty="0"/>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18</a:t>
            </a:fld>
            <a:endParaRPr lang="en-US"/>
          </a:p>
        </p:txBody>
      </p:sp>
    </p:spTree>
    <p:extLst>
      <p:ext uri="{BB962C8B-B14F-4D97-AF65-F5344CB8AC3E}">
        <p14:creationId xmlns:p14="http://schemas.microsoft.com/office/powerpoint/2010/main" val="1692308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Logistics</a:t>
            </a:r>
            <a:endParaRPr lang="en-US" dirty="0"/>
          </a:p>
        </p:txBody>
      </p:sp>
      <p:sp>
        <p:nvSpPr>
          <p:cNvPr id="3" name="Content Placeholder 2"/>
          <p:cNvSpPr>
            <a:spLocks noGrp="1"/>
          </p:cNvSpPr>
          <p:nvPr>
            <p:ph idx="1"/>
          </p:nvPr>
        </p:nvSpPr>
        <p:spPr/>
        <p:txBody>
          <a:bodyPr>
            <a:normAutofit lnSpcReduction="10000"/>
          </a:bodyPr>
          <a:lstStyle/>
          <a:p>
            <a:r>
              <a:rPr lang="en-US" dirty="0" smtClean="0"/>
              <a:t>Please see course website for due dates/grading</a:t>
            </a:r>
          </a:p>
          <a:p>
            <a:pPr lvl="1"/>
            <a:r>
              <a:rPr lang="en-US" dirty="0" smtClean="0"/>
              <a:t>Midterm and Final Exams are assessments</a:t>
            </a:r>
          </a:p>
          <a:p>
            <a:pPr lvl="1"/>
            <a:r>
              <a:rPr lang="en-US" dirty="0" smtClean="0"/>
              <a:t>Assignments and APTs are where you will practice and learn the material</a:t>
            </a:r>
          </a:p>
          <a:p>
            <a:endParaRPr lang="en-US" dirty="0"/>
          </a:p>
          <a:p>
            <a:r>
              <a:rPr lang="en-US" dirty="0" smtClean="0"/>
              <a:t>Please note collaboration policies, APT answers, late policies</a:t>
            </a:r>
          </a:p>
          <a:p>
            <a:endParaRPr lang="en-US" dirty="0"/>
          </a:p>
          <a:p>
            <a:r>
              <a:rPr lang="en-US" dirty="0" smtClean="0"/>
              <a:t>Why should you come to class?</a:t>
            </a:r>
            <a:endParaRPr lang="en-US" dirty="0"/>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19</a:t>
            </a:fld>
            <a:endParaRPr lang="en-US"/>
          </a:p>
        </p:txBody>
      </p:sp>
    </p:spTree>
    <p:extLst>
      <p:ext uri="{BB962C8B-B14F-4D97-AF65-F5344CB8AC3E}">
        <p14:creationId xmlns:p14="http://schemas.microsoft.com/office/powerpoint/2010/main" val="18308504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Introduction to Computer Science</a:t>
            </a:r>
            <a:endParaRPr lang="en-US" dirty="0"/>
          </a:p>
        </p:txBody>
      </p:sp>
      <p:sp>
        <p:nvSpPr>
          <p:cNvPr id="3" name="Content Placeholder 2"/>
          <p:cNvSpPr>
            <a:spLocks noGrp="1"/>
          </p:cNvSpPr>
          <p:nvPr>
            <p:ph idx="1"/>
          </p:nvPr>
        </p:nvSpPr>
        <p:spPr/>
        <p:txBody>
          <a:bodyPr/>
          <a:lstStyle/>
          <a:p>
            <a:pPr marL="0" indent="0">
              <a:buNone/>
            </a:pPr>
            <a:r>
              <a:rPr lang="en-US" sz="2000" dirty="0">
                <a:hlinkClick r:id="rId3"/>
              </a:rPr>
              <a:t>https://www2.cs.duke.edu/courses/spring18/compsci101</a:t>
            </a:r>
            <a:r>
              <a:rPr lang="en-US" sz="2000" dirty="0" smtClean="0">
                <a:hlinkClick r:id="rId3"/>
              </a:rPr>
              <a:t>/</a:t>
            </a:r>
            <a:r>
              <a:rPr lang="en-US" sz="2000" dirty="0" smtClean="0"/>
              <a:t> </a:t>
            </a:r>
          </a:p>
          <a:p>
            <a:endParaRPr lang="en-US" dirty="0" smtClean="0"/>
          </a:p>
          <a:p>
            <a:pPr marL="0" indent="0">
              <a:buNone/>
            </a:pPr>
            <a:r>
              <a:rPr lang="en-US" dirty="0" smtClean="0"/>
              <a:t>AKA </a:t>
            </a:r>
            <a:r>
              <a:rPr lang="en-US" dirty="0">
                <a:hlinkClick r:id="rId4"/>
              </a:rPr>
              <a:t>http://</a:t>
            </a:r>
            <a:r>
              <a:rPr lang="en-US" dirty="0" smtClean="0">
                <a:hlinkClick r:id="rId4"/>
              </a:rPr>
              <a:t>bit.ly/101spring18</a:t>
            </a:r>
            <a:r>
              <a:rPr lang="en-US" dirty="0" smtClean="0"/>
              <a:t> </a:t>
            </a:r>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2</a:t>
            </a:fld>
            <a:endParaRPr lang="en-US"/>
          </a:p>
        </p:txBody>
      </p:sp>
      <p:pic>
        <p:nvPicPr>
          <p:cNvPr id="7" name="Picture 6"/>
          <p:cNvPicPr>
            <a:picLocks noChangeAspect="1"/>
          </p:cNvPicPr>
          <p:nvPr/>
        </p:nvPicPr>
        <p:blipFill>
          <a:blip r:embed="rId5"/>
          <a:stretch>
            <a:fillRect/>
          </a:stretch>
        </p:blipFill>
        <p:spPr>
          <a:xfrm>
            <a:off x="457200" y="4151789"/>
            <a:ext cx="2828925" cy="1885950"/>
          </a:xfrm>
          <a:prstGeom prst="rect">
            <a:avLst/>
          </a:prstGeom>
        </p:spPr>
      </p:pic>
      <p:pic>
        <p:nvPicPr>
          <p:cNvPr id="8" name="Picture 7"/>
          <p:cNvPicPr>
            <a:picLocks noChangeAspect="1"/>
          </p:cNvPicPr>
          <p:nvPr/>
        </p:nvPicPr>
        <p:blipFill>
          <a:blip r:embed="rId6"/>
          <a:stretch>
            <a:fillRect/>
          </a:stretch>
        </p:blipFill>
        <p:spPr>
          <a:xfrm>
            <a:off x="3776888" y="3867944"/>
            <a:ext cx="1586468" cy="2440781"/>
          </a:xfrm>
          <a:prstGeom prst="rect">
            <a:avLst/>
          </a:prstGeom>
        </p:spPr>
      </p:pic>
      <p:pic>
        <p:nvPicPr>
          <p:cNvPr id="9" name="Picture 8"/>
          <p:cNvPicPr>
            <a:picLocks noChangeAspect="1"/>
          </p:cNvPicPr>
          <p:nvPr/>
        </p:nvPicPr>
        <p:blipFill>
          <a:blip r:embed="rId7"/>
          <a:stretch>
            <a:fillRect/>
          </a:stretch>
        </p:blipFill>
        <p:spPr>
          <a:xfrm>
            <a:off x="5726623" y="3952955"/>
            <a:ext cx="3044824" cy="2283618"/>
          </a:xfrm>
          <a:prstGeom prst="rect">
            <a:avLst/>
          </a:prstGeom>
        </p:spPr>
      </p:pic>
    </p:spTree>
    <p:extLst>
      <p:ext uri="{BB962C8B-B14F-4D97-AF65-F5344CB8AC3E}">
        <p14:creationId xmlns:p14="http://schemas.microsoft.com/office/powerpoint/2010/main" val="324485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Textbook for Compsci 101</a:t>
            </a:r>
            <a:endParaRPr lang="en-US" dirty="0"/>
          </a:p>
        </p:txBody>
      </p:sp>
      <p:sp>
        <p:nvSpPr>
          <p:cNvPr id="3" name="Content Placeholder 2"/>
          <p:cNvSpPr>
            <a:spLocks noGrp="1"/>
          </p:cNvSpPr>
          <p:nvPr>
            <p:ph idx="1"/>
          </p:nvPr>
        </p:nvSpPr>
        <p:spPr/>
        <p:txBody>
          <a:bodyPr/>
          <a:lstStyle/>
          <a:p>
            <a:r>
              <a:rPr lang="en-US" dirty="0" smtClean="0"/>
              <a:t>Please make sure you use the right course</a:t>
            </a:r>
          </a:p>
          <a:p>
            <a:pPr lvl="1"/>
            <a:r>
              <a:rPr lang="en-US" dirty="0" smtClean="0"/>
              <a:t>DukeCompsci101</a:t>
            </a:r>
          </a:p>
          <a:p>
            <a:endParaRPr lang="en-US" dirty="0"/>
          </a:p>
          <a:p>
            <a:r>
              <a:rPr lang="en-US" dirty="0" smtClean="0"/>
              <a:t>Keep up with readings and quizzes, chapters and topics outlined on website</a:t>
            </a:r>
            <a:endParaRPr lang="en-US" dirty="0"/>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20</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212" y="4223166"/>
            <a:ext cx="7654834" cy="1441188"/>
          </a:xfrm>
          <a:prstGeom prst="rect">
            <a:avLst/>
          </a:prstGeom>
        </p:spPr>
      </p:pic>
    </p:spTree>
    <p:extLst>
      <p:ext uri="{BB962C8B-B14F-4D97-AF65-F5344CB8AC3E}">
        <p14:creationId xmlns:p14="http://schemas.microsoft.com/office/powerpoint/2010/main" val="1306467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Program</a:t>
            </a:r>
            <a:endParaRPr lang="en-US" dirty="0"/>
          </a:p>
        </p:txBody>
      </p:sp>
      <p:sp>
        <p:nvSpPr>
          <p:cNvPr id="3" name="Content Placeholder 2"/>
          <p:cNvSpPr>
            <a:spLocks noGrp="1"/>
          </p:cNvSpPr>
          <p:nvPr>
            <p:ph idx="1"/>
          </p:nvPr>
        </p:nvSpPr>
        <p:spPr/>
        <p:txBody>
          <a:bodyPr/>
          <a:lstStyle/>
          <a:p>
            <a:r>
              <a:rPr lang="en-US" dirty="0" smtClean="0"/>
              <a:t>You’ll learn more than coding</a:t>
            </a:r>
          </a:p>
          <a:p>
            <a:r>
              <a:rPr lang="en-US" dirty="0" smtClean="0"/>
              <a:t>Algorithm development, software design</a:t>
            </a:r>
          </a:p>
          <a:p>
            <a:endParaRPr lang="en-US" dirty="0"/>
          </a:p>
          <a:p>
            <a:r>
              <a:rPr lang="en-US" dirty="0" smtClean="0"/>
              <a:t>Practice, Practice, Practice</a:t>
            </a:r>
          </a:p>
          <a:p>
            <a:endParaRPr lang="en-US" dirty="0"/>
          </a:p>
          <a:p>
            <a:r>
              <a:rPr lang="en-US" dirty="0" smtClean="0"/>
              <a:t>A way of thinking</a:t>
            </a:r>
          </a:p>
          <a:p>
            <a:r>
              <a:rPr lang="en-US" dirty="0" smtClean="0"/>
              <a:t>A set of skills</a:t>
            </a:r>
          </a:p>
          <a:p>
            <a:r>
              <a:rPr lang="en-US" dirty="0" smtClean="0"/>
              <a:t>A way of life</a:t>
            </a:r>
            <a:endParaRPr lang="en-US" dirty="0"/>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21</a:t>
            </a:fld>
            <a:endParaRPr lang="en-US"/>
          </a:p>
        </p:txBody>
      </p:sp>
      <p:pic>
        <p:nvPicPr>
          <p:cNvPr id="7" name="Picture 6"/>
          <p:cNvPicPr>
            <a:picLocks noChangeAspect="1"/>
          </p:cNvPicPr>
          <p:nvPr/>
        </p:nvPicPr>
        <p:blipFill>
          <a:blip r:embed="rId3"/>
          <a:stretch>
            <a:fillRect/>
          </a:stretch>
        </p:blipFill>
        <p:spPr>
          <a:xfrm>
            <a:off x="5821131" y="3108914"/>
            <a:ext cx="2793749" cy="3017249"/>
          </a:xfrm>
          <a:prstGeom prst="rect">
            <a:avLst/>
          </a:prstGeom>
        </p:spPr>
      </p:pic>
    </p:spTree>
    <p:extLst>
      <p:ext uri="{BB962C8B-B14F-4D97-AF65-F5344CB8AC3E}">
        <p14:creationId xmlns:p14="http://schemas.microsoft.com/office/powerpoint/2010/main" val="553769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Programming</a:t>
            </a:r>
            <a:endParaRPr lang="en-US" dirty="0"/>
          </a:p>
        </p:txBody>
      </p:sp>
      <p:sp>
        <p:nvSpPr>
          <p:cNvPr id="3" name="Content Placeholder 2"/>
          <p:cNvSpPr>
            <a:spLocks noGrp="1"/>
          </p:cNvSpPr>
          <p:nvPr>
            <p:ph sz="half" idx="1"/>
          </p:nvPr>
        </p:nvSpPr>
        <p:spPr>
          <a:xfrm>
            <a:off x="457200" y="1600200"/>
            <a:ext cx="4392202" cy="4525963"/>
          </a:xfrm>
        </p:spPr>
        <p:txBody>
          <a:bodyPr/>
          <a:lstStyle/>
          <a:p>
            <a:r>
              <a:rPr lang="en-US" dirty="0" smtClean="0">
                <a:hlinkClick r:id="rId3"/>
              </a:rPr>
              <a:t>https://www.python.org</a:t>
            </a:r>
            <a:r>
              <a:rPr lang="en-US" dirty="0" smtClean="0"/>
              <a:t> </a:t>
            </a:r>
          </a:p>
          <a:p>
            <a:r>
              <a:rPr lang="en-US" dirty="0" smtClean="0"/>
              <a:t>Multi-paradigm</a:t>
            </a:r>
          </a:p>
          <a:p>
            <a:pPr lvl="1"/>
            <a:r>
              <a:rPr lang="en-US" dirty="0" smtClean="0"/>
              <a:t>Procedural</a:t>
            </a:r>
          </a:p>
          <a:p>
            <a:pPr lvl="1"/>
            <a:r>
              <a:rPr lang="en-US" dirty="0" smtClean="0"/>
              <a:t>Functional</a:t>
            </a:r>
          </a:p>
          <a:p>
            <a:pPr lvl="1"/>
            <a:r>
              <a:rPr lang="en-US" dirty="0" smtClean="0"/>
              <a:t>Object-Oriented</a:t>
            </a:r>
          </a:p>
          <a:p>
            <a:r>
              <a:rPr lang="en-US" dirty="0" smtClean="0"/>
              <a:t>Simple, many libraries, widely used</a:t>
            </a:r>
          </a:p>
          <a:p>
            <a:r>
              <a:rPr lang="en-US" dirty="0" smtClean="0"/>
              <a:t>Guido van </a:t>
            </a:r>
            <a:r>
              <a:rPr lang="en-US" dirty="0" err="1" smtClean="0"/>
              <a:t>Rossom</a:t>
            </a:r>
            <a:r>
              <a:rPr lang="en-US" dirty="0" smtClean="0"/>
              <a:t> is BDFL</a:t>
            </a:r>
            <a:endParaRPr lang="en-US" dirty="0"/>
          </a:p>
        </p:txBody>
      </p:sp>
      <p:pic>
        <p:nvPicPr>
          <p:cNvPr id="8" name="Content Placeholder 7"/>
          <p:cNvPicPr>
            <a:picLocks noGrp="1" noChangeAspect="1"/>
          </p:cNvPicPr>
          <p:nvPr>
            <p:ph sz="half" idx="2"/>
          </p:nvPr>
        </p:nvPicPr>
        <p:blipFill>
          <a:blip r:embed="rId4"/>
          <a:stretch>
            <a:fillRect/>
          </a:stretch>
        </p:blipFill>
        <p:spPr>
          <a:xfrm>
            <a:off x="5054884" y="1600200"/>
            <a:ext cx="3631915" cy="3631915"/>
          </a:xfrm>
          <a:prstGeom prst="rect">
            <a:avLst/>
          </a:prstGeom>
        </p:spPr>
      </p:pic>
      <p:sp>
        <p:nvSpPr>
          <p:cNvPr id="5" name="Date Placeholder 4"/>
          <p:cNvSpPr>
            <a:spLocks noGrp="1"/>
          </p:cNvSpPr>
          <p:nvPr>
            <p:ph type="dt" sz="half" idx="10"/>
          </p:nvPr>
        </p:nvSpPr>
        <p:spPr/>
        <p:txBody>
          <a:bodyPr/>
          <a:lstStyle/>
          <a:p>
            <a:r>
              <a:rPr lang="en-US" smtClean="0"/>
              <a:t>1/11/2018</a:t>
            </a:r>
            <a:endParaRPr lang="en-US" dirty="0"/>
          </a:p>
        </p:txBody>
      </p:sp>
      <p:sp>
        <p:nvSpPr>
          <p:cNvPr id="6" name="Footer Placeholder 5"/>
          <p:cNvSpPr>
            <a:spLocks noGrp="1"/>
          </p:cNvSpPr>
          <p:nvPr>
            <p:ph type="ftr" sz="quarter" idx="11"/>
          </p:nvPr>
        </p:nvSpPr>
        <p:spPr/>
        <p:txBody>
          <a:bodyPr/>
          <a:lstStyle/>
          <a:p>
            <a:r>
              <a:rPr lang="en-US" smtClean="0"/>
              <a:t>Compsci 101, Spring 2018, First Day</a:t>
            </a:r>
            <a:endParaRPr lang="en-US" dirty="0"/>
          </a:p>
        </p:txBody>
      </p:sp>
      <p:sp>
        <p:nvSpPr>
          <p:cNvPr id="7" name="Slide Number Placeholder 6"/>
          <p:cNvSpPr>
            <a:spLocks noGrp="1"/>
          </p:cNvSpPr>
          <p:nvPr>
            <p:ph type="sldNum" sz="quarter" idx="12"/>
          </p:nvPr>
        </p:nvSpPr>
        <p:spPr/>
        <p:txBody>
          <a:bodyPr/>
          <a:lstStyle/>
          <a:p>
            <a:fld id="{CCE1C50A-A548-314E-A0B9-6004DAD6FBA4}" type="slidenum">
              <a:rPr lang="en-US" smtClean="0"/>
              <a:pPr/>
              <a:t>22</a:t>
            </a:fld>
            <a:endParaRPr lang="en-US"/>
          </a:p>
        </p:txBody>
      </p:sp>
    </p:spTree>
    <p:extLst>
      <p:ext uri="{BB962C8B-B14F-4D97-AF65-F5344CB8AC3E}">
        <p14:creationId xmlns:p14="http://schemas.microsoft.com/office/powerpoint/2010/main" val="1716739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Python Code</a:t>
            </a:r>
            <a:endParaRPr lang="en-US" dirty="0"/>
          </a:p>
        </p:txBody>
      </p:sp>
      <p:sp>
        <p:nvSpPr>
          <p:cNvPr id="3" name="Content Placeholder 2"/>
          <p:cNvSpPr>
            <a:spLocks noGrp="1"/>
          </p:cNvSpPr>
          <p:nvPr>
            <p:ph idx="1"/>
          </p:nvPr>
        </p:nvSpPr>
        <p:spPr/>
        <p:txBody>
          <a:bodyPr/>
          <a:lstStyle/>
          <a:p>
            <a:pPr marL="0" lvl="0" indent="0" defTabSz="914400">
              <a:spcBef>
                <a:spcPts val="0"/>
              </a:spcBef>
              <a:buNone/>
            </a:pPr>
            <a:r>
              <a:rPr lang="en-US" dirty="0" smtClean="0">
                <a:latin typeface="Courier New" charset="0"/>
                <a:ea typeface="Courier New" charset="0"/>
                <a:cs typeface="Courier New" charset="0"/>
              </a:rPr>
              <a:t>print ("</a:t>
            </a:r>
            <a:r>
              <a:rPr lang="en-US" smtClean="0">
                <a:latin typeface="Courier New" charset="0"/>
                <a:ea typeface="Courier New" charset="0"/>
                <a:cs typeface="Courier New" charset="0"/>
              </a:rPr>
              <a:t>hello world</a:t>
            </a:r>
            <a:r>
              <a:rPr lang="en-US">
                <a:latin typeface="Courier New" charset="0"/>
                <a:ea typeface="Courier New" charset="0"/>
                <a:cs typeface="Courier New" charset="0"/>
              </a:rPr>
              <a:t>"</a:t>
            </a:r>
            <a:r>
              <a:rPr lang="en-US" smtClean="0">
                <a:latin typeface="Courier New" charset="0"/>
                <a:ea typeface="Courier New" charset="0"/>
                <a:cs typeface="Courier New" charset="0"/>
              </a:rPr>
              <a:t>)</a:t>
            </a:r>
            <a:endParaRPr lang="en-US" dirty="0">
              <a:latin typeface="Courier New" charset="0"/>
              <a:ea typeface="Courier New" charset="0"/>
              <a:cs typeface="Courier New" charset="0"/>
            </a:endParaRPr>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23</a:t>
            </a:fld>
            <a:endParaRPr lang="en-US"/>
          </a:p>
        </p:txBody>
      </p:sp>
      <p:sp>
        <p:nvSpPr>
          <p:cNvPr id="7" name="TextBox 6"/>
          <p:cNvSpPr txBox="1"/>
          <p:nvPr/>
        </p:nvSpPr>
        <p:spPr>
          <a:xfrm>
            <a:off x="4859675" y="2839069"/>
            <a:ext cx="3205537" cy="369332"/>
          </a:xfrm>
          <a:prstGeom prst="rect">
            <a:avLst/>
          </a:prstGeom>
          <a:noFill/>
          <a:ln w="22225">
            <a:solidFill>
              <a:schemeClr val="accent1"/>
            </a:solidFill>
          </a:ln>
          <a:effectLst>
            <a:outerShdw blurRad="50800" dist="50800" dir="5400000" algn="ctr" rotWithShape="0">
              <a:schemeClr val="tx2"/>
            </a:outerShdw>
          </a:effectLst>
        </p:spPr>
        <p:txBody>
          <a:bodyPr wrap="square" rtlCol="0">
            <a:spAutoFit/>
          </a:bodyPr>
          <a:lstStyle/>
          <a:p>
            <a:r>
              <a:rPr lang="en-US" dirty="0"/>
              <a:t>h</a:t>
            </a:r>
            <a:r>
              <a:rPr lang="en-US" dirty="0" smtClean="0"/>
              <a:t>ello world</a:t>
            </a:r>
            <a:endParaRPr lang="en-US" dirty="0"/>
          </a:p>
        </p:txBody>
      </p:sp>
    </p:spTree>
    <p:extLst>
      <p:ext uri="{BB962C8B-B14F-4D97-AF65-F5344CB8AC3E}">
        <p14:creationId xmlns:p14="http://schemas.microsoft.com/office/powerpoint/2010/main" val="2021619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Code</a:t>
            </a:r>
            <a:endParaRPr lang="en-US" dirty="0"/>
          </a:p>
        </p:txBody>
      </p:sp>
      <p:sp>
        <p:nvSpPr>
          <p:cNvPr id="3" name="Content Placeholder 2"/>
          <p:cNvSpPr>
            <a:spLocks noGrp="1"/>
          </p:cNvSpPr>
          <p:nvPr>
            <p:ph idx="1"/>
          </p:nvPr>
        </p:nvSpPr>
        <p:spPr/>
        <p:txBody>
          <a:bodyPr>
            <a:normAutofit fontScale="92500"/>
          </a:bodyPr>
          <a:lstStyle/>
          <a:p>
            <a:pPr marL="0" lvl="0" indent="0" defTabSz="914400">
              <a:spcBef>
                <a:spcPts val="0"/>
              </a:spcBef>
              <a:buNone/>
            </a:pPr>
            <a:r>
              <a:rPr lang="en-US" sz="2600" dirty="0">
                <a:latin typeface="Courier New" charset="0"/>
                <a:ea typeface="Courier New" charset="0"/>
                <a:cs typeface="Courier New" charset="0"/>
              </a:rPr>
              <a:t>import </a:t>
            </a:r>
            <a:r>
              <a:rPr lang="en-US" sz="2600" dirty="0" err="1" smtClean="0">
                <a:latin typeface="Courier New" charset="0"/>
                <a:ea typeface="Courier New" charset="0"/>
                <a:cs typeface="Courier New" charset="0"/>
              </a:rPr>
              <a:t>urllib.request</a:t>
            </a:r>
            <a:endParaRPr lang="en-US" sz="2600" dirty="0" smtClean="0">
              <a:latin typeface="Courier New" charset="0"/>
              <a:ea typeface="Courier New" charset="0"/>
              <a:cs typeface="Courier New" charset="0"/>
            </a:endParaRPr>
          </a:p>
          <a:p>
            <a:pPr marL="0" lvl="0" indent="0" defTabSz="914400">
              <a:spcBef>
                <a:spcPts val="0"/>
              </a:spcBef>
              <a:buNone/>
            </a:pPr>
            <a:r>
              <a:rPr lang="en-US" sz="2600" dirty="0" err="1" smtClean="0">
                <a:latin typeface="Courier New" charset="0"/>
                <a:ea typeface="Courier New" charset="0"/>
                <a:cs typeface="Courier New" charset="0"/>
              </a:rPr>
              <a:t>url</a:t>
            </a:r>
            <a:r>
              <a:rPr lang="en-US" sz="2600" dirty="0" smtClean="0">
                <a:latin typeface="Courier New" charset="0"/>
                <a:ea typeface="Courier New" charset="0"/>
                <a:cs typeface="Courier New" charset="0"/>
              </a:rPr>
              <a:t> = </a:t>
            </a:r>
            <a:r>
              <a:rPr lang="en-US" sz="2200" dirty="0" smtClean="0">
                <a:latin typeface="Courier New" charset="0"/>
                <a:ea typeface="Courier New" charset="0"/>
                <a:cs typeface="Courier New" charset="0"/>
                <a:hlinkClick r:id="rId3"/>
              </a:rPr>
              <a:t>https</a:t>
            </a:r>
            <a:r>
              <a:rPr lang="en-US" sz="2200" dirty="0">
                <a:latin typeface="Courier New" charset="0"/>
                <a:ea typeface="Courier New" charset="0"/>
                <a:cs typeface="Courier New" charset="0"/>
                <a:hlinkClick r:id="rId3"/>
              </a:rPr>
              <a:t>://</a:t>
            </a:r>
            <a:r>
              <a:rPr lang="en-US" sz="2200" dirty="0" smtClean="0">
                <a:latin typeface="Courier New" charset="0"/>
                <a:ea typeface="Courier New" charset="0"/>
                <a:cs typeface="Courier New" charset="0"/>
                <a:hlinkClick r:id="rId3"/>
              </a:rPr>
              <a:t>www2.cs.duke.edu/csed/data/kjv10.txt</a:t>
            </a:r>
            <a:endParaRPr lang="en-US" sz="2200" dirty="0" smtClean="0">
              <a:latin typeface="Courier New" charset="0"/>
              <a:ea typeface="Courier New" charset="0"/>
              <a:cs typeface="Courier New" charset="0"/>
            </a:endParaRPr>
          </a:p>
          <a:p>
            <a:pPr marL="0" lvl="0" indent="0" defTabSz="914400">
              <a:spcBef>
                <a:spcPts val="0"/>
              </a:spcBef>
              <a:buNone/>
            </a:pPr>
            <a:endParaRPr lang="en-US" dirty="0" smtClean="0">
              <a:latin typeface="Courier New" charset="0"/>
              <a:ea typeface="Courier New" charset="0"/>
              <a:cs typeface="Courier New" charset="0"/>
            </a:endParaRPr>
          </a:p>
          <a:p>
            <a:pPr marL="0" lvl="0" indent="0" defTabSz="914400">
              <a:spcBef>
                <a:spcPts val="0"/>
              </a:spcBef>
              <a:buNone/>
            </a:pPr>
            <a:r>
              <a:rPr lang="en-US" dirty="0" smtClean="0">
                <a:latin typeface="Courier New" charset="0"/>
                <a:ea typeface="Courier New" charset="0"/>
                <a:cs typeface="Courier New" charset="0"/>
              </a:rPr>
              <a:t>f </a:t>
            </a:r>
            <a:r>
              <a:rPr lang="en-US" dirty="0">
                <a:latin typeface="Courier New" charset="0"/>
                <a:ea typeface="Courier New" charset="0"/>
                <a:cs typeface="Courier New" charset="0"/>
              </a:rPr>
              <a:t>= </a:t>
            </a:r>
            <a:r>
              <a:rPr lang="en-US" dirty="0" err="1" smtClean="0">
                <a:latin typeface="Courier New" charset="0"/>
                <a:ea typeface="Courier New" charset="0"/>
                <a:cs typeface="Courier New" charset="0"/>
              </a:rPr>
              <a:t>urllib.request.urlopen</a:t>
            </a:r>
            <a:r>
              <a:rPr lang="en-US" dirty="0" smtClean="0">
                <a:latin typeface="Courier New" charset="0"/>
                <a:ea typeface="Courier New" charset="0"/>
                <a:cs typeface="Courier New" charset="0"/>
              </a:rPr>
              <a:t>(</a:t>
            </a:r>
            <a:r>
              <a:rPr lang="en-US" dirty="0" err="1" smtClean="0">
                <a:latin typeface="Courier New" charset="0"/>
                <a:ea typeface="Courier New" charset="0"/>
                <a:cs typeface="Courier New" charset="0"/>
              </a:rPr>
              <a:t>url</a:t>
            </a:r>
            <a:r>
              <a:rPr lang="en-US" dirty="0" smtClean="0">
                <a:latin typeface="Courier New" charset="0"/>
                <a:ea typeface="Courier New" charset="0"/>
                <a:cs typeface="Courier New" charset="0"/>
              </a:rPr>
              <a:t>)</a:t>
            </a:r>
          </a:p>
          <a:p>
            <a:pPr marL="0" lvl="0" indent="0" defTabSz="914400">
              <a:spcBef>
                <a:spcPts val="0"/>
              </a:spcBef>
              <a:buNone/>
            </a:pPr>
            <a:r>
              <a:rPr lang="en-US" dirty="0" err="1" smtClean="0">
                <a:latin typeface="Courier New" charset="0"/>
                <a:ea typeface="Courier New" charset="0"/>
                <a:cs typeface="Courier New" charset="0"/>
              </a:rPr>
              <a:t>st</a:t>
            </a:r>
            <a:r>
              <a:rPr lang="en-US" dirty="0" smtClean="0">
                <a:latin typeface="Courier New" charset="0"/>
                <a:ea typeface="Courier New" charset="0"/>
                <a:cs typeface="Courier New" charset="0"/>
              </a:rPr>
              <a:t> </a:t>
            </a:r>
            <a:r>
              <a:rPr lang="en-US" dirty="0">
                <a:latin typeface="Courier New" charset="0"/>
                <a:ea typeface="Courier New" charset="0"/>
                <a:cs typeface="Courier New" charset="0"/>
              </a:rPr>
              <a:t>= </a:t>
            </a:r>
            <a:r>
              <a:rPr lang="en-US" dirty="0" err="1">
                <a:latin typeface="Courier New" charset="0"/>
                <a:ea typeface="Courier New" charset="0"/>
                <a:cs typeface="Courier New" charset="0"/>
              </a:rPr>
              <a:t>f.read</a:t>
            </a:r>
            <a:r>
              <a:rPr lang="en-US" dirty="0">
                <a:latin typeface="Courier New" charset="0"/>
                <a:ea typeface="Courier New" charset="0"/>
                <a:cs typeface="Courier New" charset="0"/>
              </a:rPr>
              <a:t>().decode('utf-8</a:t>
            </a:r>
            <a:r>
              <a:rPr lang="en-US" dirty="0" smtClean="0">
                <a:latin typeface="Courier New" charset="0"/>
                <a:ea typeface="Courier New" charset="0"/>
                <a:cs typeface="Courier New" charset="0"/>
              </a:rPr>
              <a:t>')</a:t>
            </a:r>
          </a:p>
          <a:p>
            <a:pPr marL="0" lvl="0" indent="0" defTabSz="914400">
              <a:spcBef>
                <a:spcPts val="0"/>
              </a:spcBef>
              <a:buNone/>
            </a:pPr>
            <a:r>
              <a:rPr lang="en-US" dirty="0" err="1" smtClean="0">
                <a:latin typeface="Courier New" charset="0"/>
                <a:ea typeface="Courier New" charset="0"/>
                <a:cs typeface="Courier New" charset="0"/>
              </a:rPr>
              <a:t>st</a:t>
            </a:r>
            <a:r>
              <a:rPr lang="en-US" dirty="0" smtClean="0">
                <a:latin typeface="Courier New" charset="0"/>
                <a:ea typeface="Courier New" charset="0"/>
                <a:cs typeface="Courier New" charset="0"/>
              </a:rPr>
              <a:t> </a:t>
            </a:r>
            <a:r>
              <a:rPr lang="en-US" dirty="0">
                <a:latin typeface="Courier New" charset="0"/>
                <a:ea typeface="Courier New" charset="0"/>
                <a:cs typeface="Courier New" charset="0"/>
              </a:rPr>
              <a:t>= </a:t>
            </a:r>
            <a:r>
              <a:rPr lang="en-US" dirty="0" err="1">
                <a:latin typeface="Courier New" charset="0"/>
                <a:ea typeface="Courier New" charset="0"/>
                <a:cs typeface="Courier New" charset="0"/>
              </a:rPr>
              <a:t>st.lower</a:t>
            </a:r>
            <a:r>
              <a:rPr lang="en-US" dirty="0" smtClean="0">
                <a:latin typeface="Courier New" charset="0"/>
                <a:ea typeface="Courier New" charset="0"/>
                <a:cs typeface="Courier New" charset="0"/>
              </a:rPr>
              <a:t>()</a:t>
            </a:r>
          </a:p>
          <a:p>
            <a:pPr marL="0" lvl="0" indent="0" defTabSz="914400">
              <a:spcBef>
                <a:spcPts val="0"/>
              </a:spcBef>
              <a:buNone/>
            </a:pPr>
            <a:r>
              <a:rPr lang="en-US" dirty="0" smtClean="0">
                <a:latin typeface="Courier New" charset="0"/>
                <a:ea typeface="Courier New" charset="0"/>
                <a:cs typeface="Courier New" charset="0"/>
              </a:rPr>
              <a:t>total </a:t>
            </a:r>
            <a:r>
              <a:rPr lang="en-US" dirty="0">
                <a:latin typeface="Courier New" charset="0"/>
                <a:ea typeface="Courier New" charset="0"/>
                <a:cs typeface="Courier New" charset="0"/>
              </a:rPr>
              <a:t>= </a:t>
            </a:r>
            <a:r>
              <a:rPr lang="en-US" dirty="0" err="1">
                <a:latin typeface="Courier New" charset="0"/>
                <a:ea typeface="Courier New" charset="0"/>
                <a:cs typeface="Courier New" charset="0"/>
              </a:rPr>
              <a:t>len</a:t>
            </a:r>
            <a:r>
              <a:rPr lang="en-US" dirty="0">
                <a:latin typeface="Courier New" charset="0"/>
                <a:ea typeface="Courier New" charset="0"/>
                <a:cs typeface="Courier New" charset="0"/>
              </a:rPr>
              <a:t>(</a:t>
            </a:r>
            <a:r>
              <a:rPr lang="en-US" dirty="0" err="1">
                <a:latin typeface="Courier New" charset="0"/>
                <a:ea typeface="Courier New" charset="0"/>
                <a:cs typeface="Courier New" charset="0"/>
              </a:rPr>
              <a:t>st</a:t>
            </a:r>
            <a:r>
              <a:rPr lang="en-US" dirty="0" smtClean="0">
                <a:latin typeface="Courier New" charset="0"/>
                <a:ea typeface="Courier New" charset="0"/>
                <a:cs typeface="Courier New" charset="0"/>
              </a:rPr>
              <a:t>)</a:t>
            </a:r>
          </a:p>
          <a:p>
            <a:pPr marL="0" lvl="0" indent="0" defTabSz="914400">
              <a:spcBef>
                <a:spcPts val="0"/>
              </a:spcBef>
              <a:buNone/>
            </a:pPr>
            <a:r>
              <a:rPr lang="en-US" dirty="0" smtClean="0">
                <a:latin typeface="Courier New" charset="0"/>
                <a:ea typeface="Courier New" charset="0"/>
                <a:cs typeface="Courier New" charset="0"/>
              </a:rPr>
              <a:t>print </a:t>
            </a:r>
            <a:r>
              <a:rPr lang="en-US" dirty="0">
                <a:latin typeface="Courier New" charset="0"/>
                <a:ea typeface="Courier New" charset="0"/>
                <a:cs typeface="Courier New" charset="0"/>
              </a:rPr>
              <a:t>("total # chars = ",total</a:t>
            </a:r>
            <a:r>
              <a:rPr lang="en-US" dirty="0" smtClean="0">
                <a:latin typeface="Courier New" charset="0"/>
                <a:ea typeface="Courier New" charset="0"/>
                <a:cs typeface="Courier New" charset="0"/>
              </a:rPr>
              <a:t>)</a:t>
            </a:r>
          </a:p>
          <a:p>
            <a:pPr marL="0" lvl="0" indent="0" defTabSz="914400">
              <a:spcBef>
                <a:spcPts val="0"/>
              </a:spcBef>
              <a:buNone/>
            </a:pPr>
            <a:r>
              <a:rPr lang="en-US" dirty="0">
                <a:latin typeface="Courier New" charset="0"/>
                <a:ea typeface="Courier New" charset="0"/>
                <a:cs typeface="Courier New" charset="0"/>
              </a:rPr>
              <a:t>print ("total # </a:t>
            </a:r>
            <a:r>
              <a:rPr lang="en-US" dirty="0" smtClean="0">
                <a:latin typeface="Courier New" charset="0"/>
                <a:ea typeface="Courier New" charset="0"/>
                <a:cs typeface="Courier New" charset="0"/>
              </a:rPr>
              <a:t>z’s = ",</a:t>
            </a:r>
            <a:r>
              <a:rPr lang="en-US" dirty="0" err="1" smtClean="0">
                <a:latin typeface="Courier New" charset="0"/>
                <a:ea typeface="Courier New" charset="0"/>
                <a:cs typeface="Courier New" charset="0"/>
              </a:rPr>
              <a:t>st.count</a:t>
            </a:r>
            <a:r>
              <a:rPr lang="en-US" dirty="0" smtClean="0">
                <a:latin typeface="Courier New" charset="0"/>
                <a:ea typeface="Courier New" charset="0"/>
                <a:cs typeface="Courier New" charset="0"/>
              </a:rPr>
              <a:t>("z"))</a:t>
            </a:r>
            <a:endParaRPr lang="en-US" dirty="0">
              <a:latin typeface="Courier New" charset="0"/>
              <a:ea typeface="Courier New" charset="0"/>
              <a:cs typeface="Courier New" charset="0"/>
            </a:endParaRPr>
          </a:p>
          <a:p>
            <a:pPr marL="0" lvl="0" indent="0" defTabSz="914400">
              <a:spcBef>
                <a:spcPts val="0"/>
              </a:spcBef>
              <a:buNone/>
            </a:pPr>
            <a:r>
              <a:rPr lang="en-US" dirty="0" smtClean="0">
                <a:latin typeface="Courier New" charset="0"/>
                <a:ea typeface="Courier New" charset="0"/>
                <a:cs typeface="Courier New" charset="0"/>
              </a:rPr>
              <a:t>for </a:t>
            </a:r>
            <a:r>
              <a:rPr lang="en-US" dirty="0" err="1">
                <a:latin typeface="Courier New" charset="0"/>
                <a:ea typeface="Courier New" charset="0"/>
                <a:cs typeface="Courier New" charset="0"/>
              </a:rPr>
              <a:t>ch</a:t>
            </a:r>
            <a:r>
              <a:rPr lang="en-US" dirty="0">
                <a:latin typeface="Courier New" charset="0"/>
                <a:ea typeface="Courier New" charset="0"/>
                <a:cs typeface="Courier New" charset="0"/>
              </a:rPr>
              <a:t> in "</a:t>
            </a:r>
            <a:r>
              <a:rPr lang="en-US" dirty="0" err="1">
                <a:latin typeface="Courier New" charset="0"/>
                <a:ea typeface="Courier New" charset="0"/>
                <a:cs typeface="Courier New" charset="0"/>
              </a:rPr>
              <a:t>abcdefghijklmnopqrstuvwxyz</a:t>
            </a:r>
            <a:r>
              <a:rPr lang="en-US" dirty="0">
                <a:latin typeface="Courier New" charset="0"/>
                <a:ea typeface="Courier New" charset="0"/>
                <a:cs typeface="Courier New" charset="0"/>
              </a:rPr>
              <a:t>":    </a:t>
            </a:r>
            <a:r>
              <a:rPr lang="en-US" dirty="0" smtClean="0">
                <a:latin typeface="Courier New" charset="0"/>
                <a:ea typeface="Courier New" charset="0"/>
                <a:cs typeface="Courier New" charset="0"/>
              </a:rPr>
              <a:t>	print </a:t>
            </a:r>
            <a:r>
              <a:rPr lang="en-US" dirty="0">
                <a:latin typeface="Courier New" charset="0"/>
                <a:ea typeface="Courier New" charset="0"/>
                <a:cs typeface="Courier New" charset="0"/>
              </a:rPr>
              <a:t>(</a:t>
            </a:r>
            <a:r>
              <a:rPr lang="en-US" dirty="0" err="1">
                <a:latin typeface="Courier New" charset="0"/>
                <a:ea typeface="Courier New" charset="0"/>
                <a:cs typeface="Courier New" charset="0"/>
              </a:rPr>
              <a:t>ch,st.count</a:t>
            </a:r>
            <a:r>
              <a:rPr lang="en-US" dirty="0">
                <a:latin typeface="Courier New" charset="0"/>
                <a:ea typeface="Courier New" charset="0"/>
                <a:cs typeface="Courier New" charset="0"/>
              </a:rPr>
              <a:t>(</a:t>
            </a:r>
            <a:r>
              <a:rPr lang="en-US" dirty="0" err="1">
                <a:latin typeface="Courier New" charset="0"/>
                <a:ea typeface="Courier New" charset="0"/>
                <a:cs typeface="Courier New" charset="0"/>
              </a:rPr>
              <a:t>ch</a:t>
            </a:r>
            <a:r>
              <a:rPr lang="en-US" dirty="0">
                <a:latin typeface="Courier New" charset="0"/>
                <a:ea typeface="Courier New" charset="0"/>
                <a:cs typeface="Courier New" charset="0"/>
              </a:rPr>
              <a:t>))</a:t>
            </a:r>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24</a:t>
            </a:fld>
            <a:endParaRPr lang="en-US"/>
          </a:p>
        </p:txBody>
      </p:sp>
    </p:spTree>
    <p:extLst>
      <p:ext uri="{BB962C8B-B14F-4D97-AF65-F5344CB8AC3E}">
        <p14:creationId xmlns:p14="http://schemas.microsoft.com/office/powerpoint/2010/main" val="1825666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Understanding Code</a:t>
            </a:r>
            <a:endParaRPr lang="en-US" dirty="0"/>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25</a:t>
            </a:fld>
            <a:endParaRPr lang="en-US"/>
          </a:p>
        </p:txBody>
      </p:sp>
      <p:sp>
        <p:nvSpPr>
          <p:cNvPr id="7" name="TextBox 6"/>
          <p:cNvSpPr txBox="1"/>
          <p:nvPr/>
        </p:nvSpPr>
        <p:spPr>
          <a:xfrm>
            <a:off x="5568748" y="1207636"/>
            <a:ext cx="3205537" cy="3693319"/>
          </a:xfrm>
          <a:prstGeom prst="rect">
            <a:avLst/>
          </a:prstGeom>
          <a:noFill/>
          <a:ln w="22225">
            <a:solidFill>
              <a:schemeClr val="accent1"/>
            </a:solidFill>
          </a:ln>
          <a:effectLst>
            <a:outerShdw blurRad="50800" dist="50800" dir="5400000" algn="ctr" rotWithShape="0">
              <a:schemeClr val="tx2"/>
            </a:outerShdw>
          </a:effectLst>
        </p:spPr>
        <p:txBody>
          <a:bodyPr wrap="square" rtlCol="0">
            <a:spAutoFit/>
          </a:bodyPr>
          <a:lstStyle/>
          <a:p>
            <a:r>
              <a:rPr lang="mr-IN" dirty="0" err="1"/>
              <a:t>total</a:t>
            </a:r>
            <a:r>
              <a:rPr lang="mr-IN" dirty="0"/>
              <a:t> # </a:t>
            </a:r>
            <a:r>
              <a:rPr lang="mr-IN" dirty="0" err="1"/>
              <a:t>chars</a:t>
            </a:r>
            <a:r>
              <a:rPr lang="mr-IN" dirty="0"/>
              <a:t> =  </a:t>
            </a:r>
            <a:r>
              <a:rPr lang="mr-IN" dirty="0" smtClean="0"/>
              <a:t>4345018</a:t>
            </a:r>
            <a:endParaRPr lang="en-US" dirty="0" smtClean="0"/>
          </a:p>
          <a:p>
            <a:r>
              <a:rPr lang="mr-IN" dirty="0" err="1"/>
              <a:t>total</a:t>
            </a:r>
            <a:r>
              <a:rPr lang="mr-IN" dirty="0"/>
              <a:t> # </a:t>
            </a:r>
            <a:r>
              <a:rPr lang="en-US" dirty="0" smtClean="0"/>
              <a:t>z’s  </a:t>
            </a:r>
            <a:r>
              <a:rPr lang="mr-IN" dirty="0" smtClean="0"/>
              <a:t>=  </a:t>
            </a:r>
            <a:r>
              <a:rPr lang="en-US" dirty="0" smtClean="0"/>
              <a:t>2977</a:t>
            </a:r>
          </a:p>
          <a:p>
            <a:r>
              <a:rPr lang="cs-CZ" dirty="0" smtClean="0"/>
              <a:t>a 275338</a:t>
            </a:r>
          </a:p>
          <a:p>
            <a:r>
              <a:rPr lang="cs-CZ" dirty="0" smtClean="0"/>
              <a:t>b 48761</a:t>
            </a:r>
          </a:p>
          <a:p>
            <a:r>
              <a:rPr lang="cs-CZ" dirty="0" smtClean="0"/>
              <a:t>c 54774</a:t>
            </a:r>
          </a:p>
          <a:p>
            <a:r>
              <a:rPr lang="cs-CZ" dirty="0" smtClean="0"/>
              <a:t>d 157899</a:t>
            </a:r>
          </a:p>
          <a:p>
            <a:r>
              <a:rPr lang="cs-CZ" dirty="0" smtClean="0"/>
              <a:t>e 411615</a:t>
            </a:r>
          </a:p>
          <a:p>
            <a:r>
              <a:rPr lang="mr-IN" dirty="0" smtClean="0"/>
              <a:t>…</a:t>
            </a:r>
            <a:endParaRPr lang="en-US" dirty="0" smtClean="0"/>
          </a:p>
          <a:p>
            <a:r>
              <a:rPr lang="cs-CZ" dirty="0" smtClean="0"/>
              <a:t>v 30340</a:t>
            </a:r>
          </a:p>
          <a:p>
            <a:r>
              <a:rPr lang="cs-CZ" dirty="0" err="1" smtClean="0"/>
              <a:t>w</a:t>
            </a:r>
            <a:r>
              <a:rPr lang="cs-CZ" dirty="0" smtClean="0"/>
              <a:t> 65328</a:t>
            </a:r>
          </a:p>
          <a:p>
            <a:r>
              <a:rPr lang="cs-CZ" dirty="0" err="1" smtClean="0"/>
              <a:t>x</a:t>
            </a:r>
            <a:r>
              <a:rPr lang="cs-CZ" dirty="0" smtClean="0"/>
              <a:t> 1565</a:t>
            </a:r>
          </a:p>
          <a:p>
            <a:r>
              <a:rPr lang="cs-CZ" dirty="0" err="1" smtClean="0"/>
              <a:t>y</a:t>
            </a:r>
            <a:r>
              <a:rPr lang="cs-CZ" dirty="0" smtClean="0"/>
              <a:t> 58494</a:t>
            </a:r>
          </a:p>
          <a:p>
            <a:r>
              <a:rPr lang="cs-CZ" dirty="0" smtClean="0"/>
              <a:t>z </a:t>
            </a:r>
            <a:r>
              <a:rPr lang="cs-CZ" dirty="0"/>
              <a:t>2977</a:t>
            </a:r>
            <a:endParaRPr lang="en-US" dirty="0"/>
          </a:p>
        </p:txBody>
      </p:sp>
      <p:sp>
        <p:nvSpPr>
          <p:cNvPr id="8" name="TextBox 7"/>
          <p:cNvSpPr txBox="1"/>
          <p:nvPr/>
        </p:nvSpPr>
        <p:spPr>
          <a:xfrm>
            <a:off x="526060" y="1417638"/>
            <a:ext cx="4955203" cy="2400657"/>
          </a:xfrm>
          <a:prstGeom prst="rect">
            <a:avLst/>
          </a:prstGeom>
          <a:noFill/>
        </p:spPr>
        <p:txBody>
          <a:bodyPr wrap="none" rtlCol="0">
            <a:spAutoFit/>
          </a:bodyPr>
          <a:lstStyle/>
          <a:p>
            <a:pPr lvl="0" defTabSz="914400"/>
            <a:r>
              <a:rPr lang="en-US" sz="2400" b="1" dirty="0" smtClean="0">
                <a:latin typeface="Courier New" charset="0"/>
                <a:ea typeface="Courier New" charset="0"/>
                <a:cs typeface="Courier New" charset="0"/>
              </a:rPr>
              <a:t>import </a:t>
            </a:r>
            <a:r>
              <a:rPr lang="en-US" sz="2400" b="1" dirty="0" err="1" smtClean="0">
                <a:latin typeface="Courier New" charset="0"/>
                <a:ea typeface="Courier New" charset="0"/>
                <a:cs typeface="Courier New" charset="0"/>
              </a:rPr>
              <a:t>urllib.request</a:t>
            </a:r>
            <a:endParaRPr lang="en-US" sz="2400" b="1" dirty="0">
              <a:latin typeface="Courier New" charset="0"/>
              <a:ea typeface="Courier New" charset="0"/>
              <a:cs typeface="Courier New" charset="0"/>
            </a:endParaRPr>
          </a:p>
          <a:p>
            <a:pPr lvl="0" defTabSz="914400"/>
            <a:r>
              <a:rPr lang="en-US" sz="2400" b="1" dirty="0" err="1">
                <a:latin typeface="Courier New" charset="0"/>
                <a:ea typeface="Courier New" charset="0"/>
                <a:cs typeface="Courier New" charset="0"/>
              </a:rPr>
              <a:t>url</a:t>
            </a:r>
            <a:r>
              <a:rPr lang="en-US" sz="2400" b="1" dirty="0">
                <a:latin typeface="Courier New" charset="0"/>
                <a:ea typeface="Courier New" charset="0"/>
                <a:cs typeface="Courier New" charset="0"/>
              </a:rPr>
              <a:t> = </a:t>
            </a:r>
            <a:r>
              <a:rPr lang="en-US" sz="2400" b="1" dirty="0">
                <a:latin typeface="Courier New" charset="0"/>
                <a:ea typeface="Courier New" charset="0"/>
                <a:cs typeface="Courier New" charset="0"/>
                <a:hlinkClick r:id="rId3"/>
              </a:rPr>
              <a:t>https</a:t>
            </a:r>
            <a:r>
              <a:rPr lang="en-US" sz="2400" b="1" dirty="0" smtClean="0">
                <a:latin typeface="Courier New" charset="0"/>
                <a:ea typeface="Courier New" charset="0"/>
                <a:cs typeface="Courier New" charset="0"/>
                <a:hlinkClick r:id="rId3"/>
              </a:rPr>
              <a:t>://</a:t>
            </a:r>
            <a:r>
              <a:rPr lang="mr-IN" sz="2400" b="1" dirty="0" smtClean="0">
                <a:latin typeface="Courier New" charset="0"/>
                <a:ea typeface="Courier New" charset="0"/>
                <a:cs typeface="Courier New" charset="0"/>
                <a:hlinkClick r:id="rId3"/>
              </a:rPr>
              <a:t>…</a:t>
            </a:r>
            <a:r>
              <a:rPr lang="en-US" sz="2400" b="1" dirty="0" smtClean="0">
                <a:latin typeface="Courier New" charset="0"/>
                <a:ea typeface="Courier New" charset="0"/>
                <a:cs typeface="Courier New" charset="0"/>
                <a:hlinkClick r:id="rId3"/>
              </a:rPr>
              <a:t>/</a:t>
            </a:r>
            <a:r>
              <a:rPr lang="en-US" sz="2400" b="1" dirty="0">
                <a:latin typeface="Courier New" charset="0"/>
                <a:ea typeface="Courier New" charset="0"/>
                <a:cs typeface="Courier New" charset="0"/>
                <a:hlinkClick r:id="rId3"/>
              </a:rPr>
              <a:t>kjv10.txt</a:t>
            </a:r>
            <a:endParaRPr lang="en-US" sz="2400" b="1" dirty="0">
              <a:latin typeface="Courier New" charset="0"/>
              <a:ea typeface="Courier New" charset="0"/>
              <a:cs typeface="Courier New" charset="0"/>
            </a:endParaRPr>
          </a:p>
          <a:p>
            <a:pPr lvl="0" defTabSz="914400"/>
            <a:endParaRPr lang="en-US" sz="2400" b="1" dirty="0">
              <a:latin typeface="Courier New" charset="0"/>
              <a:ea typeface="Courier New" charset="0"/>
              <a:cs typeface="Courier New" charset="0"/>
            </a:endParaRPr>
          </a:p>
          <a:p>
            <a:pPr lvl="0" defTabSz="914400"/>
            <a:r>
              <a:rPr lang="en-US" sz="2000" b="1" dirty="0">
                <a:latin typeface="Courier New" charset="0"/>
                <a:ea typeface="Courier New" charset="0"/>
                <a:cs typeface="Courier New" charset="0"/>
              </a:rPr>
              <a:t>f = </a:t>
            </a:r>
            <a:r>
              <a:rPr lang="en-US" sz="2000" b="1" dirty="0" err="1">
                <a:latin typeface="Courier New" charset="0"/>
                <a:ea typeface="Courier New" charset="0"/>
                <a:cs typeface="Courier New" charset="0"/>
              </a:rPr>
              <a:t>urllib.request.urlopen</a:t>
            </a:r>
            <a:r>
              <a:rPr lang="en-US" sz="2000" b="1" dirty="0">
                <a:latin typeface="Courier New" charset="0"/>
                <a:ea typeface="Courier New" charset="0"/>
                <a:cs typeface="Courier New" charset="0"/>
              </a:rPr>
              <a:t>(</a:t>
            </a:r>
            <a:r>
              <a:rPr lang="en-US" sz="2000" b="1" dirty="0" err="1">
                <a:latin typeface="Courier New" charset="0"/>
                <a:ea typeface="Courier New" charset="0"/>
                <a:cs typeface="Courier New" charset="0"/>
              </a:rPr>
              <a:t>url</a:t>
            </a:r>
            <a:r>
              <a:rPr lang="en-US" sz="2000" b="1" dirty="0">
                <a:latin typeface="Courier New" charset="0"/>
                <a:ea typeface="Courier New" charset="0"/>
                <a:cs typeface="Courier New" charset="0"/>
              </a:rPr>
              <a:t>)</a:t>
            </a:r>
          </a:p>
          <a:p>
            <a:pPr lvl="0" defTabSz="914400"/>
            <a:r>
              <a:rPr lang="en-US" sz="2000" b="1" dirty="0" err="1">
                <a:latin typeface="Courier New" charset="0"/>
                <a:ea typeface="Courier New" charset="0"/>
                <a:cs typeface="Courier New" charset="0"/>
              </a:rPr>
              <a:t>st</a:t>
            </a:r>
            <a:r>
              <a:rPr lang="en-US" sz="2000" b="1" dirty="0">
                <a:latin typeface="Courier New" charset="0"/>
                <a:ea typeface="Courier New" charset="0"/>
                <a:cs typeface="Courier New" charset="0"/>
              </a:rPr>
              <a:t> = </a:t>
            </a:r>
            <a:r>
              <a:rPr lang="en-US" sz="2000" b="1" dirty="0" err="1">
                <a:latin typeface="Courier New" charset="0"/>
                <a:ea typeface="Courier New" charset="0"/>
                <a:cs typeface="Courier New" charset="0"/>
              </a:rPr>
              <a:t>f.read</a:t>
            </a:r>
            <a:r>
              <a:rPr lang="en-US" sz="2000" b="1" dirty="0">
                <a:latin typeface="Courier New" charset="0"/>
                <a:ea typeface="Courier New" charset="0"/>
                <a:cs typeface="Courier New" charset="0"/>
              </a:rPr>
              <a:t>().decode('utf-8')</a:t>
            </a:r>
          </a:p>
          <a:p>
            <a:pPr lvl="0" defTabSz="914400"/>
            <a:r>
              <a:rPr lang="en-US" sz="2000" b="1" dirty="0" err="1">
                <a:latin typeface="Courier New" charset="0"/>
                <a:ea typeface="Courier New" charset="0"/>
                <a:cs typeface="Courier New" charset="0"/>
              </a:rPr>
              <a:t>st</a:t>
            </a:r>
            <a:r>
              <a:rPr lang="en-US" sz="2000" b="1" dirty="0">
                <a:latin typeface="Courier New" charset="0"/>
                <a:ea typeface="Courier New" charset="0"/>
                <a:cs typeface="Courier New" charset="0"/>
              </a:rPr>
              <a:t> = </a:t>
            </a:r>
            <a:r>
              <a:rPr lang="en-US" sz="2000" b="1" dirty="0" err="1">
                <a:latin typeface="Courier New" charset="0"/>
                <a:ea typeface="Courier New" charset="0"/>
                <a:cs typeface="Courier New" charset="0"/>
              </a:rPr>
              <a:t>st.lower</a:t>
            </a:r>
            <a:r>
              <a:rPr lang="en-US" sz="2000" b="1" dirty="0">
                <a:latin typeface="Courier New" charset="0"/>
                <a:ea typeface="Courier New" charset="0"/>
                <a:cs typeface="Courier New" charset="0"/>
              </a:rPr>
              <a:t>()</a:t>
            </a:r>
          </a:p>
          <a:p>
            <a:endParaRPr lang="en-US" dirty="0"/>
          </a:p>
        </p:txBody>
      </p:sp>
      <p:sp>
        <p:nvSpPr>
          <p:cNvPr id="9" name="TextBox 8"/>
          <p:cNvSpPr txBox="1"/>
          <p:nvPr/>
        </p:nvSpPr>
        <p:spPr>
          <a:xfrm>
            <a:off x="457200" y="4494302"/>
            <a:ext cx="8494633" cy="1862048"/>
          </a:xfrm>
          <a:prstGeom prst="rect">
            <a:avLst/>
          </a:prstGeom>
          <a:noFill/>
        </p:spPr>
        <p:txBody>
          <a:bodyPr wrap="none" rtlCol="0">
            <a:spAutoFit/>
          </a:bodyPr>
          <a:lstStyle/>
          <a:p>
            <a:pPr lvl="0" defTabSz="914400"/>
            <a:r>
              <a:rPr lang="en-US" sz="2300" b="1" dirty="0" smtClean="0">
                <a:latin typeface="Courier New" charset="0"/>
                <a:ea typeface="Courier New" charset="0"/>
                <a:cs typeface="Courier New" charset="0"/>
              </a:rPr>
              <a:t>total </a:t>
            </a:r>
            <a:r>
              <a:rPr lang="en-US" sz="2300" b="1" dirty="0">
                <a:latin typeface="Courier New" charset="0"/>
                <a:ea typeface="Courier New" charset="0"/>
                <a:cs typeface="Courier New" charset="0"/>
              </a:rPr>
              <a:t>= </a:t>
            </a:r>
            <a:r>
              <a:rPr lang="en-US" sz="2300" b="1" dirty="0" err="1">
                <a:latin typeface="Courier New" charset="0"/>
                <a:ea typeface="Courier New" charset="0"/>
                <a:cs typeface="Courier New" charset="0"/>
              </a:rPr>
              <a:t>len</a:t>
            </a:r>
            <a:r>
              <a:rPr lang="en-US" sz="2300" b="1" dirty="0">
                <a:latin typeface="Courier New" charset="0"/>
                <a:ea typeface="Courier New" charset="0"/>
                <a:cs typeface="Courier New" charset="0"/>
              </a:rPr>
              <a:t>(</a:t>
            </a:r>
            <a:r>
              <a:rPr lang="en-US" sz="2300" b="1" dirty="0" err="1">
                <a:latin typeface="Courier New" charset="0"/>
                <a:ea typeface="Courier New" charset="0"/>
                <a:cs typeface="Courier New" charset="0"/>
              </a:rPr>
              <a:t>st</a:t>
            </a:r>
            <a:r>
              <a:rPr lang="en-US" sz="2300" b="1" dirty="0">
                <a:latin typeface="Courier New" charset="0"/>
                <a:ea typeface="Courier New" charset="0"/>
                <a:cs typeface="Courier New" charset="0"/>
              </a:rPr>
              <a:t>)</a:t>
            </a:r>
          </a:p>
          <a:p>
            <a:pPr lvl="0" defTabSz="914400"/>
            <a:r>
              <a:rPr lang="en-US" sz="2300" b="1" dirty="0">
                <a:latin typeface="Courier New" charset="0"/>
                <a:ea typeface="Courier New" charset="0"/>
                <a:cs typeface="Courier New" charset="0"/>
              </a:rPr>
              <a:t>print ("total # chars = ",total</a:t>
            </a:r>
            <a:r>
              <a:rPr lang="en-US" sz="2300" b="1" dirty="0" smtClean="0">
                <a:latin typeface="Courier New" charset="0"/>
                <a:ea typeface="Courier New" charset="0"/>
                <a:cs typeface="Courier New" charset="0"/>
              </a:rPr>
              <a:t>)</a:t>
            </a:r>
          </a:p>
          <a:p>
            <a:pPr defTabSz="914400"/>
            <a:r>
              <a:rPr lang="en-US" sz="2300" b="1" dirty="0">
                <a:latin typeface="Courier New" charset="0"/>
                <a:ea typeface="Courier New" charset="0"/>
                <a:cs typeface="Courier New" charset="0"/>
              </a:rPr>
              <a:t>print ("total # z’s = ",</a:t>
            </a:r>
            <a:r>
              <a:rPr lang="en-US" sz="2300" b="1" dirty="0" err="1">
                <a:latin typeface="Courier New" charset="0"/>
                <a:ea typeface="Courier New" charset="0"/>
                <a:cs typeface="Courier New" charset="0"/>
              </a:rPr>
              <a:t>st.count</a:t>
            </a:r>
            <a:r>
              <a:rPr lang="en-US" sz="2300" b="1" dirty="0">
                <a:latin typeface="Courier New" charset="0"/>
                <a:ea typeface="Courier New" charset="0"/>
                <a:cs typeface="Courier New" charset="0"/>
              </a:rPr>
              <a:t>("z</a:t>
            </a:r>
            <a:r>
              <a:rPr lang="en-US" sz="2300" b="1" dirty="0" smtClean="0">
                <a:latin typeface="Courier New" charset="0"/>
                <a:ea typeface="Courier New" charset="0"/>
                <a:cs typeface="Courier New" charset="0"/>
              </a:rPr>
              <a:t>"))</a:t>
            </a:r>
            <a:endParaRPr lang="en-US" sz="2300" b="1" dirty="0">
              <a:latin typeface="Courier New" charset="0"/>
              <a:ea typeface="Courier New" charset="0"/>
              <a:cs typeface="Courier New" charset="0"/>
            </a:endParaRPr>
          </a:p>
          <a:p>
            <a:pPr lvl="0" defTabSz="914400"/>
            <a:r>
              <a:rPr lang="en-US" sz="2300" b="1" dirty="0">
                <a:latin typeface="Courier New" charset="0"/>
                <a:ea typeface="Courier New" charset="0"/>
                <a:cs typeface="Courier New" charset="0"/>
              </a:rPr>
              <a:t>for </a:t>
            </a:r>
            <a:r>
              <a:rPr lang="en-US" sz="2300" b="1" dirty="0" err="1">
                <a:latin typeface="Courier New" charset="0"/>
                <a:ea typeface="Courier New" charset="0"/>
                <a:cs typeface="Courier New" charset="0"/>
              </a:rPr>
              <a:t>ch</a:t>
            </a:r>
            <a:r>
              <a:rPr lang="en-US" sz="2300" b="1" dirty="0">
                <a:latin typeface="Courier New" charset="0"/>
                <a:ea typeface="Courier New" charset="0"/>
                <a:cs typeface="Courier New" charset="0"/>
              </a:rPr>
              <a:t> in "</a:t>
            </a:r>
            <a:r>
              <a:rPr lang="en-US" sz="2300" b="1" dirty="0" err="1">
                <a:latin typeface="Courier New" charset="0"/>
                <a:ea typeface="Courier New" charset="0"/>
                <a:cs typeface="Courier New" charset="0"/>
              </a:rPr>
              <a:t>abcdefghijklmnopqrstuvwxyz</a:t>
            </a:r>
            <a:r>
              <a:rPr lang="en-US" sz="2300" b="1" dirty="0">
                <a:latin typeface="Courier New" charset="0"/>
                <a:ea typeface="Courier New" charset="0"/>
                <a:cs typeface="Courier New" charset="0"/>
              </a:rPr>
              <a:t>":    	</a:t>
            </a:r>
            <a:endParaRPr lang="en-US" sz="2300" b="1" dirty="0" smtClean="0">
              <a:latin typeface="Courier New" charset="0"/>
              <a:ea typeface="Courier New" charset="0"/>
              <a:cs typeface="Courier New" charset="0"/>
            </a:endParaRPr>
          </a:p>
          <a:p>
            <a:pPr lvl="0" defTabSz="914400"/>
            <a:r>
              <a:rPr lang="en-US" sz="2300" b="1" dirty="0">
                <a:latin typeface="Courier New" charset="0"/>
                <a:ea typeface="Courier New" charset="0"/>
                <a:cs typeface="Courier New" charset="0"/>
              </a:rPr>
              <a:t> </a:t>
            </a:r>
            <a:r>
              <a:rPr lang="en-US" sz="2300" b="1" dirty="0" smtClean="0">
                <a:latin typeface="Courier New" charset="0"/>
                <a:ea typeface="Courier New" charset="0"/>
                <a:cs typeface="Courier New" charset="0"/>
              </a:rPr>
              <a:t>   print </a:t>
            </a:r>
            <a:r>
              <a:rPr lang="en-US" sz="2300" b="1" dirty="0">
                <a:latin typeface="Courier New" charset="0"/>
                <a:ea typeface="Courier New" charset="0"/>
                <a:cs typeface="Courier New" charset="0"/>
              </a:rPr>
              <a:t>(</a:t>
            </a:r>
            <a:r>
              <a:rPr lang="en-US" sz="2300" b="1" dirty="0" err="1">
                <a:latin typeface="Courier New" charset="0"/>
                <a:ea typeface="Courier New" charset="0"/>
                <a:cs typeface="Courier New" charset="0"/>
              </a:rPr>
              <a:t>ch,st.count</a:t>
            </a:r>
            <a:r>
              <a:rPr lang="en-US" sz="2300" b="1" dirty="0">
                <a:latin typeface="Courier New" charset="0"/>
                <a:ea typeface="Courier New" charset="0"/>
                <a:cs typeface="Courier New" charset="0"/>
              </a:rPr>
              <a:t>(</a:t>
            </a:r>
            <a:r>
              <a:rPr lang="en-US" sz="2300" b="1" dirty="0" err="1">
                <a:latin typeface="Courier New" charset="0"/>
                <a:ea typeface="Courier New" charset="0"/>
                <a:cs typeface="Courier New" charset="0"/>
              </a:rPr>
              <a:t>ch</a:t>
            </a:r>
            <a:r>
              <a:rPr lang="en-US" sz="2300" b="1" dirty="0" smtClean="0">
                <a:latin typeface="Courier New" charset="0"/>
                <a:ea typeface="Courier New" charset="0"/>
                <a:cs typeface="Courier New" charset="0"/>
              </a:rPr>
              <a:t>))</a:t>
            </a:r>
            <a:endParaRPr lang="en-US" sz="2300" b="1" dirty="0">
              <a:latin typeface="Courier New" charset="0"/>
              <a:ea typeface="Courier New" charset="0"/>
              <a:cs typeface="Courier New" charset="0"/>
            </a:endParaRPr>
          </a:p>
        </p:txBody>
      </p:sp>
    </p:spTree>
    <p:extLst>
      <p:ext uri="{BB962C8B-B14F-4D97-AF65-F5344CB8AC3E}">
        <p14:creationId xmlns:p14="http://schemas.microsoft.com/office/powerpoint/2010/main" val="9778537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marL="0" lvl="0" indent="0" defTabSz="914400">
              <a:spcBef>
                <a:spcPts val="0"/>
              </a:spcBef>
              <a:buNone/>
            </a:pPr>
            <a:r>
              <a:rPr lang="en-US" sz="4000" dirty="0">
                <a:hlinkClick r:id="rId3"/>
              </a:rPr>
              <a:t>http://</a:t>
            </a:r>
            <a:r>
              <a:rPr lang="en-US" sz="4000" dirty="0" smtClean="0">
                <a:hlinkClick r:id="rId3"/>
              </a:rPr>
              <a:t>bit.ly/101spring18-jan11-2</a:t>
            </a:r>
            <a:endParaRPr lang="en-US" sz="4000" dirty="0" smtClean="0"/>
          </a:p>
          <a:p>
            <a:pPr marL="0" lvl="0" indent="0" defTabSz="914400">
              <a:spcBef>
                <a:spcPts val="0"/>
              </a:spcBef>
              <a:buNone/>
            </a:pPr>
            <a:endParaRPr lang="en-US" dirty="0"/>
          </a:p>
          <a:p>
            <a:pPr marL="0" lvl="0" indent="0" defTabSz="914400">
              <a:spcBef>
                <a:spcPts val="0"/>
              </a:spcBef>
              <a:buNone/>
            </a:pPr>
            <a:endParaRPr lang="en-US" dirty="0" smtClean="0"/>
          </a:p>
          <a:p>
            <a:pPr marL="0" lvl="0" indent="0" defTabSz="914400">
              <a:spcBef>
                <a:spcPts val="0"/>
              </a:spcBef>
              <a:buNone/>
            </a:pPr>
            <a:r>
              <a:rPr lang="en-US" dirty="0" smtClean="0"/>
              <a:t>What can you understand using analytical skills and following instructions?</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26</a:t>
            </a:fld>
            <a:endParaRPr lang="en-US"/>
          </a:p>
        </p:txBody>
      </p:sp>
    </p:spTree>
    <p:extLst>
      <p:ext uri="{BB962C8B-B14F-4D97-AF65-F5344CB8AC3E}">
        <p14:creationId xmlns:p14="http://schemas.microsoft.com/office/powerpoint/2010/main" val="830148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normAutofit fontScale="90000"/>
          </a:bodyPr>
          <a:lstStyle/>
          <a:p>
            <a:r>
              <a:rPr lang="en-US">
                <a:latin typeface="Arial" charset="0"/>
                <a:ea typeface="ＭＳ Ｐゴシック" charset="0"/>
                <a:cs typeface="ＭＳ Ｐゴシック" charset="0"/>
              </a:rPr>
              <a:t>Duke Connection: Fred Brooks '53</a:t>
            </a:r>
          </a:p>
        </p:txBody>
      </p:sp>
      <p:sp>
        <p:nvSpPr>
          <p:cNvPr id="46082" name="Content Placeholder 2"/>
          <p:cNvSpPr>
            <a:spLocks noGrp="1"/>
          </p:cNvSpPr>
          <p:nvPr>
            <p:ph sz="half" idx="1"/>
          </p:nvPr>
        </p:nvSpPr>
        <p:spPr>
          <a:xfrm>
            <a:off x="990600" y="1295400"/>
            <a:ext cx="4876800" cy="4635500"/>
          </a:xfrm>
        </p:spPr>
        <p:txBody>
          <a:bodyPr/>
          <a:lstStyle/>
          <a:p>
            <a:r>
              <a:rPr lang="en-US">
                <a:latin typeface="Book Antiqua" charset="0"/>
                <a:ea typeface="ＭＳ Ｐゴシック" charset="0"/>
                <a:cs typeface="ＭＳ Ｐゴシック" charset="0"/>
              </a:rPr>
              <a:t>What Would FB Say?</a:t>
            </a:r>
          </a:p>
          <a:p>
            <a:pPr>
              <a:buFont typeface="Monotype Sorts" charset="0"/>
              <a:buNone/>
            </a:pPr>
            <a:r>
              <a:rPr lang="en-US" sz="2400">
                <a:latin typeface="Book Antiqua" charset="0"/>
                <a:ea typeface="ＭＳ Ｐゴシック" charset="0"/>
                <a:cs typeface="ＭＳ Ｐゴシック" charset="0"/>
              </a:rPr>
              <a:t>"The most important single decision I ever made was to change the IBM 360 series from a 6-bit byte to an 8-bit byte, thereby enabling the use of lowercase letters. That change propagated everywhere."</a:t>
            </a:r>
          </a:p>
          <a:p>
            <a:endParaRPr lang="en-US" sz="1000">
              <a:latin typeface="Book Antiqua" charset="0"/>
              <a:ea typeface="ＭＳ Ｐゴシック" charset="0"/>
              <a:cs typeface="ＭＳ Ｐゴシック" charset="0"/>
            </a:endParaRPr>
          </a:p>
          <a:p>
            <a:r>
              <a:rPr lang="en-US" sz="1000">
                <a:latin typeface="Book Antiqua" charset="0"/>
                <a:ea typeface="ＭＳ Ｐゴシック" charset="0"/>
                <a:cs typeface="ＭＳ Ｐゴシック" charset="0"/>
              </a:rPr>
              <a:t>"Fred Brooks" by Copyright owned by SD&amp;M (www.sdm.de) - Request for picture sent by email to Fred Brooks by uploader (Mark Pellegrini; user:Raul654) Fred sent this photo back, along with contact information for Carola Lauber at SD&amp;M, who gave copyright permission.. Licensed under CC BY-SA 3.0 via Wikimedia Commons - </a:t>
            </a:r>
            <a:r>
              <a:rPr lang="en-US" sz="1000">
                <a:latin typeface="Book Antiqua" charset="0"/>
                <a:ea typeface="ＭＳ Ｐゴシック" charset="0"/>
                <a:cs typeface="ＭＳ Ｐゴシック" charset="0"/>
                <a:hlinkClick r:id="rId3"/>
              </a:rPr>
              <a:t>https://commons.wikimedia.org/wiki/File:Fred_Brooks.jpg#/media/File:Fred_Brooks.jpg</a:t>
            </a:r>
            <a:endParaRPr lang="en-US" sz="1000">
              <a:latin typeface="Book Antiqua" charset="0"/>
              <a:ea typeface="ＭＳ Ｐゴシック" charset="0"/>
              <a:cs typeface="ＭＳ Ｐゴシック" charset="0"/>
            </a:endParaRPr>
          </a:p>
        </p:txBody>
      </p:sp>
      <p:sp>
        <p:nvSpPr>
          <p:cNvPr id="46083" name="Content Placeholder 4"/>
          <p:cNvSpPr>
            <a:spLocks noGrp="1"/>
          </p:cNvSpPr>
          <p:nvPr>
            <p:ph sz="half" idx="2"/>
          </p:nvPr>
        </p:nvSpPr>
        <p:spPr>
          <a:xfrm>
            <a:off x="5867400" y="1295400"/>
            <a:ext cx="2895600" cy="4495800"/>
          </a:xfrm>
        </p:spPr>
        <p:txBody>
          <a:bodyPr/>
          <a:lstStyle/>
          <a:p>
            <a:endParaRPr lang="en-US">
              <a:latin typeface="Book Antiqua" charset="0"/>
              <a:ea typeface="ＭＳ Ｐゴシック" charset="0"/>
              <a:cs typeface="ＭＳ Ｐゴシック" charset="0"/>
            </a:endParaRPr>
          </a:p>
        </p:txBody>
      </p:sp>
      <p:pic>
        <p:nvPicPr>
          <p:cNvPr id="4608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1409700"/>
            <a:ext cx="2540000" cy="382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1/11/2018</a:t>
            </a:r>
            <a:endParaRPr lang="en-US" dirty="0"/>
          </a:p>
        </p:txBody>
      </p:sp>
      <p:sp>
        <p:nvSpPr>
          <p:cNvPr id="3" name="Footer Placeholder 2"/>
          <p:cNvSpPr>
            <a:spLocks noGrp="1"/>
          </p:cNvSpPr>
          <p:nvPr>
            <p:ph type="ftr" sz="quarter" idx="11"/>
          </p:nvPr>
        </p:nvSpPr>
        <p:spPr/>
        <p:txBody>
          <a:bodyPr/>
          <a:lstStyle/>
          <a:p>
            <a:r>
              <a:rPr lang="en-US" smtClean="0"/>
              <a:t>Compsci 101, Spring 2018, First Day</a:t>
            </a:r>
            <a:endParaRPr lang="en-US" dirty="0"/>
          </a:p>
        </p:txBody>
      </p:sp>
      <p:sp>
        <p:nvSpPr>
          <p:cNvPr id="4" name="Slide Number Placeholder 3"/>
          <p:cNvSpPr>
            <a:spLocks noGrp="1"/>
          </p:cNvSpPr>
          <p:nvPr>
            <p:ph type="sldNum" sz="quarter" idx="12"/>
          </p:nvPr>
        </p:nvSpPr>
        <p:spPr/>
        <p:txBody>
          <a:bodyPr/>
          <a:lstStyle/>
          <a:p>
            <a:fld id="{CCE1C50A-A548-314E-A0B9-6004DAD6FBA4}" type="slidenum">
              <a:rPr lang="en-US" smtClean="0"/>
              <a:pPr/>
              <a:t>27</a:t>
            </a:fld>
            <a:endParaRPr lang="en-US"/>
          </a:p>
        </p:txBody>
      </p:sp>
    </p:spTree>
    <p:extLst>
      <p:ext uri="{BB962C8B-B14F-4D97-AF65-F5344CB8AC3E}">
        <p14:creationId xmlns:p14="http://schemas.microsoft.com/office/powerpoint/2010/main" val="15408615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l"/>
            <a:r>
              <a:rPr lang="en-US" dirty="0" smtClean="0"/>
              <a:t>Why is Programming Fun?</a:t>
            </a:r>
            <a:endParaRPr lang="en-US" dirty="0"/>
          </a:p>
        </p:txBody>
      </p:sp>
      <p:sp>
        <p:nvSpPr>
          <p:cNvPr id="9" name="Content Placeholder 8"/>
          <p:cNvSpPr>
            <a:spLocks noGrp="1"/>
          </p:cNvSpPr>
          <p:nvPr>
            <p:ph idx="1"/>
          </p:nvPr>
        </p:nvSpPr>
        <p:spPr>
          <a:xfrm>
            <a:off x="457200" y="1600200"/>
            <a:ext cx="7134075" cy="4646882"/>
          </a:xfrm>
        </p:spPr>
        <p:txBody>
          <a:bodyPr>
            <a:normAutofit fontScale="92500" lnSpcReduction="10000"/>
          </a:bodyPr>
          <a:lstStyle/>
          <a:p>
            <a:r>
              <a:rPr lang="en-US" b="0" dirty="0"/>
              <a:t>First is the sheer joy of making </a:t>
            </a:r>
            <a:r>
              <a:rPr lang="en-US" b="0" dirty="0" smtClean="0"/>
              <a:t>things</a:t>
            </a:r>
          </a:p>
          <a:p>
            <a:r>
              <a:rPr lang="en-US" b="0" dirty="0" smtClean="0"/>
              <a:t>Second </a:t>
            </a:r>
            <a:r>
              <a:rPr lang="en-US" b="0" dirty="0"/>
              <a:t>is the pleasure of making things that are useful </a:t>
            </a:r>
          </a:p>
          <a:p>
            <a:r>
              <a:rPr lang="en-US" b="0" dirty="0" smtClean="0"/>
              <a:t>Third </a:t>
            </a:r>
            <a:r>
              <a:rPr lang="en-US" b="0" dirty="0"/>
              <a:t>is the fascination of fashioning complex puzzle-like objects of interlocking moving parts </a:t>
            </a:r>
          </a:p>
          <a:p>
            <a:r>
              <a:rPr lang="en-US" b="0" dirty="0" smtClean="0"/>
              <a:t>Fourth </a:t>
            </a:r>
            <a:r>
              <a:rPr lang="en-US" b="0" dirty="0"/>
              <a:t>is the joy of always learning</a:t>
            </a:r>
          </a:p>
          <a:p>
            <a:r>
              <a:rPr lang="en-US" b="0" dirty="0"/>
              <a:t>Finally, there is the delight of working in such a tractable medium.  The programmer, like the poet, works only slightly removed from pure thought-stuff.</a:t>
            </a:r>
          </a:p>
          <a:p>
            <a:endParaRPr lang="en-US" b="0" dirty="0"/>
          </a:p>
        </p:txBody>
      </p:sp>
      <p:sp>
        <p:nvSpPr>
          <p:cNvPr id="5" name="Date Placeholder 4"/>
          <p:cNvSpPr>
            <a:spLocks noGrp="1"/>
          </p:cNvSpPr>
          <p:nvPr>
            <p:ph type="dt" sz="half" idx="10"/>
          </p:nvPr>
        </p:nvSpPr>
        <p:spPr/>
        <p:txBody>
          <a:bodyPr/>
          <a:lstStyle/>
          <a:p>
            <a:r>
              <a:rPr lang="en-US" smtClean="0"/>
              <a:t>1/11/2018</a:t>
            </a:r>
            <a:endParaRPr lang="en-US" dirty="0"/>
          </a:p>
        </p:txBody>
      </p:sp>
      <p:sp>
        <p:nvSpPr>
          <p:cNvPr id="6" name="Footer Placeholder 5"/>
          <p:cNvSpPr>
            <a:spLocks noGrp="1"/>
          </p:cNvSpPr>
          <p:nvPr>
            <p:ph type="ftr" sz="quarter" idx="11"/>
          </p:nvPr>
        </p:nvSpPr>
        <p:spPr/>
        <p:txBody>
          <a:bodyPr/>
          <a:lstStyle/>
          <a:p>
            <a:r>
              <a:rPr lang="en-US" smtClean="0"/>
              <a:t>Compsci 101, Spring 2018, First Day</a:t>
            </a:r>
            <a:endParaRPr lang="en-US" dirty="0"/>
          </a:p>
        </p:txBody>
      </p:sp>
      <p:sp>
        <p:nvSpPr>
          <p:cNvPr id="7" name="Slide Number Placeholder 6"/>
          <p:cNvSpPr>
            <a:spLocks noGrp="1"/>
          </p:cNvSpPr>
          <p:nvPr>
            <p:ph type="sldNum" sz="quarter" idx="12"/>
          </p:nvPr>
        </p:nvSpPr>
        <p:spPr/>
        <p:txBody>
          <a:bodyPr/>
          <a:lstStyle/>
          <a:p>
            <a:fld id="{CCE1C50A-A548-314E-A0B9-6004DAD6FBA4}" type="slidenum">
              <a:rPr lang="en-US" smtClean="0"/>
              <a:pPr/>
              <a:t>28</a:t>
            </a:fld>
            <a:endParaRPr lang="en-US"/>
          </a:p>
        </p:txBody>
      </p:sp>
      <p:pic>
        <p:nvPicPr>
          <p:cNvPr id="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8337" y="410844"/>
            <a:ext cx="1245875" cy="1581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08351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WOTO Correctness Counts</a:t>
            </a:r>
            <a:endParaRPr lang="en-US" dirty="0"/>
          </a:p>
        </p:txBody>
      </p:sp>
      <p:sp>
        <p:nvSpPr>
          <p:cNvPr id="3" name="Content Placeholder 2"/>
          <p:cNvSpPr>
            <a:spLocks noGrp="1"/>
          </p:cNvSpPr>
          <p:nvPr>
            <p:ph idx="1"/>
          </p:nvPr>
        </p:nvSpPr>
        <p:spPr/>
        <p:txBody>
          <a:bodyPr/>
          <a:lstStyle/>
          <a:p>
            <a:pPr marL="0" indent="0">
              <a:buNone/>
            </a:pPr>
            <a:r>
              <a:rPr lang="en-US" sz="4000" dirty="0">
                <a:hlinkClick r:id="rId2"/>
              </a:rPr>
              <a:t>http://</a:t>
            </a:r>
            <a:r>
              <a:rPr lang="en-US" sz="4000" dirty="0" smtClean="0">
                <a:hlinkClick r:id="rId2"/>
              </a:rPr>
              <a:t>bit.ly/101spring18-jan11-3</a:t>
            </a:r>
            <a:r>
              <a:rPr lang="en-US" sz="4000" dirty="0" smtClean="0"/>
              <a:t> </a:t>
            </a:r>
            <a:endParaRPr lang="en-US" sz="4000" dirty="0"/>
          </a:p>
          <a:p>
            <a:endParaRPr lang="en-US" dirty="0"/>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29</a:t>
            </a:fld>
            <a:endParaRPr lang="en-US"/>
          </a:p>
        </p:txBody>
      </p:sp>
    </p:spTree>
    <p:extLst>
      <p:ext uri="{BB962C8B-B14F-4D97-AF65-F5344CB8AC3E}">
        <p14:creationId xmlns:p14="http://schemas.microsoft.com/office/powerpoint/2010/main" val="52629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325938"/>
            <a:ext cx="19304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2" name="Title 1"/>
          <p:cNvSpPr>
            <a:spLocks noGrp="1"/>
          </p:cNvSpPr>
          <p:nvPr>
            <p:ph type="title"/>
          </p:nvPr>
        </p:nvSpPr>
        <p:spPr/>
        <p:txBody>
          <a:bodyPr>
            <a:normAutofit fontScale="90000"/>
          </a:bodyPr>
          <a:lstStyle/>
          <a:p>
            <a:r>
              <a:rPr lang="en-US" dirty="0">
                <a:latin typeface="Arial" charset="0"/>
                <a:ea typeface="ＭＳ Ｐゴシック" charset="0"/>
                <a:cs typeface="ＭＳ Ｐゴシック" charset="0"/>
              </a:rPr>
              <a:t>Today you'll need computer science</a:t>
            </a:r>
          </a:p>
        </p:txBody>
      </p:sp>
      <p:sp>
        <p:nvSpPr>
          <p:cNvPr id="5123" name="Rectangle 3"/>
          <p:cNvSpPr>
            <a:spLocks noChangeArrowheads="1"/>
          </p:cNvSpPr>
          <p:nvPr/>
        </p:nvSpPr>
        <p:spPr bwMode="auto">
          <a:xfrm>
            <a:off x="850900" y="1290638"/>
            <a:ext cx="7035800" cy="335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sz="3600" b="1" dirty="0">
                <a:latin typeface="Arial" charset="0"/>
              </a:rPr>
              <a:t>“Our species needs, and deserves, a citizenry with minds wide awake and a basic understanding of how the world works.” </a:t>
            </a:r>
          </a:p>
          <a:p>
            <a:pPr algn="r" eaLnBrk="1" hangingPunct="1"/>
            <a:r>
              <a:rPr lang="en-US" sz="3200" b="1" dirty="0">
                <a:latin typeface="Arial" charset="0"/>
              </a:rPr>
              <a:t>-Carl Sagan</a:t>
            </a:r>
          </a:p>
        </p:txBody>
      </p:sp>
      <p:sp>
        <p:nvSpPr>
          <p:cNvPr id="2" name="Date Placeholder 1"/>
          <p:cNvSpPr>
            <a:spLocks noGrp="1"/>
          </p:cNvSpPr>
          <p:nvPr>
            <p:ph type="dt" sz="half" idx="10"/>
          </p:nvPr>
        </p:nvSpPr>
        <p:spPr/>
        <p:txBody>
          <a:bodyPr/>
          <a:lstStyle/>
          <a:p>
            <a:r>
              <a:rPr lang="en-US" smtClean="0"/>
              <a:t>1/11/2018</a:t>
            </a:r>
            <a:endParaRPr lang="en-US"/>
          </a:p>
        </p:txBody>
      </p:sp>
      <p:sp>
        <p:nvSpPr>
          <p:cNvPr id="3" name="Footer Placeholder 2"/>
          <p:cNvSpPr>
            <a:spLocks noGrp="1"/>
          </p:cNvSpPr>
          <p:nvPr>
            <p:ph type="ftr" sz="quarter" idx="11"/>
          </p:nvPr>
        </p:nvSpPr>
        <p:spPr/>
        <p:txBody>
          <a:bodyPr/>
          <a:lstStyle/>
          <a:p>
            <a:r>
              <a:rPr lang="en-US" smtClean="0"/>
              <a:t>Compsci 101, Spring 2018, First Day</a:t>
            </a:r>
            <a:endParaRPr lang="en-US"/>
          </a:p>
        </p:txBody>
      </p:sp>
      <p:sp>
        <p:nvSpPr>
          <p:cNvPr id="4" name="Slide Number Placeholder 3"/>
          <p:cNvSpPr>
            <a:spLocks noGrp="1"/>
          </p:cNvSpPr>
          <p:nvPr>
            <p:ph type="sldNum" sz="quarter" idx="12"/>
          </p:nvPr>
        </p:nvSpPr>
        <p:spPr/>
        <p:txBody>
          <a:bodyPr/>
          <a:lstStyle/>
          <a:p>
            <a:fld id="{CCE1C50A-A548-314E-A0B9-6004DAD6FBA4}" type="slidenum">
              <a:rPr lang="en-US" smtClean="0"/>
              <a:pPr/>
              <a:t>3</a:t>
            </a:fld>
            <a:endParaRPr lang="en-US"/>
          </a:p>
        </p:txBody>
      </p:sp>
    </p:spTree>
    <p:extLst>
      <p:ext uri="{BB962C8B-B14F-4D97-AF65-F5344CB8AC3E}">
        <p14:creationId xmlns:p14="http://schemas.microsoft.com/office/powerpoint/2010/main" val="24302345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 Studies the Universe Today?</a:t>
            </a:r>
            <a:endParaRPr lang="en-US" dirty="0"/>
          </a:p>
        </p:txBody>
      </p:sp>
      <p:sp>
        <p:nvSpPr>
          <p:cNvPr id="3" name="Content Placeholder 2"/>
          <p:cNvSpPr>
            <a:spLocks noGrp="1"/>
          </p:cNvSpPr>
          <p:nvPr>
            <p:ph sz="half" idx="1"/>
          </p:nvPr>
        </p:nvSpPr>
        <p:spPr>
          <a:xfrm>
            <a:off x="457200" y="1600200"/>
            <a:ext cx="3579223" cy="4525963"/>
          </a:xfrm>
        </p:spPr>
        <p:txBody>
          <a:bodyPr>
            <a:normAutofit fontScale="92500" lnSpcReduction="20000"/>
          </a:bodyPr>
          <a:lstStyle/>
          <a:p>
            <a:pPr marL="0" indent="0">
              <a:buNone/>
            </a:pPr>
            <a:r>
              <a:rPr lang="en-US" b="0" dirty="0"/>
              <a:t>Science literacy is the artery through which the solutions of tomorrow's problems flow.</a:t>
            </a:r>
            <a:r>
              <a:rPr lang="en-US" dirty="0"/>
              <a:t/>
            </a:r>
            <a:br>
              <a:rPr lang="en-US" dirty="0"/>
            </a:br>
            <a:endParaRPr lang="en-US" dirty="0" smtClean="0"/>
          </a:p>
          <a:p>
            <a:pPr marL="0" indent="0">
              <a:buNone/>
            </a:pPr>
            <a:endParaRPr lang="en-US" dirty="0" smtClean="0"/>
          </a:p>
          <a:p>
            <a:pPr marL="0" indent="0">
              <a:buNone/>
            </a:pPr>
            <a:r>
              <a:rPr lang="en-US" b="0" dirty="0"/>
              <a:t>No one is dumb who is curious. The people who don't ask questions remain clueless throughout their lives</a:t>
            </a:r>
            <a:r>
              <a:rPr lang="en-US" b="0" dirty="0" smtClean="0"/>
              <a:t>.</a:t>
            </a:r>
            <a:endParaRPr lang="en-US" dirty="0"/>
          </a:p>
        </p:txBody>
      </p:sp>
      <p:pic>
        <p:nvPicPr>
          <p:cNvPr id="8" name="Content Placeholder 7"/>
          <p:cNvPicPr>
            <a:picLocks noGrp="1" noChangeAspect="1"/>
          </p:cNvPicPr>
          <p:nvPr>
            <p:ph sz="half" idx="2"/>
          </p:nvPr>
        </p:nvPicPr>
        <p:blipFill>
          <a:blip r:embed="rId3"/>
          <a:stretch>
            <a:fillRect/>
          </a:stretch>
        </p:blipFill>
        <p:spPr>
          <a:xfrm>
            <a:off x="4572000" y="1647825"/>
            <a:ext cx="4038600" cy="2708554"/>
          </a:xfrm>
          <a:prstGeom prst="rect">
            <a:avLst/>
          </a:prstGeom>
        </p:spPr>
      </p:pic>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4</a:t>
            </a:fld>
            <a:endParaRPr lang="en-US"/>
          </a:p>
        </p:txBody>
      </p:sp>
      <p:sp>
        <p:nvSpPr>
          <p:cNvPr id="9" name="TextBox 8"/>
          <p:cNvSpPr txBox="1"/>
          <p:nvPr/>
        </p:nvSpPr>
        <p:spPr>
          <a:xfrm>
            <a:off x="4318362" y="4540468"/>
            <a:ext cx="4545875" cy="1815882"/>
          </a:xfrm>
          <a:prstGeom prst="rect">
            <a:avLst/>
          </a:prstGeom>
          <a:noFill/>
        </p:spPr>
        <p:txBody>
          <a:bodyPr wrap="square" rtlCol="0">
            <a:spAutoFit/>
          </a:bodyPr>
          <a:lstStyle/>
          <a:p>
            <a:r>
              <a:rPr lang="en-US" sz="2800" dirty="0" smtClean="0">
                <a:latin typeface="Helvetica Neue Light" charset="0"/>
                <a:ea typeface="Helvetica Neue Light" charset="0"/>
                <a:cs typeface="Helvetica Neue Light" charset="0"/>
              </a:rPr>
              <a:t>Knowing </a:t>
            </a:r>
            <a:r>
              <a:rPr lang="en-US" sz="2800" dirty="0">
                <a:latin typeface="Helvetica Neue Light" charset="0"/>
                <a:ea typeface="Helvetica Neue Light" charset="0"/>
                <a:cs typeface="Helvetica Neue Light" charset="0"/>
              </a:rPr>
              <a:t>how to think empowers you far beyond those who know only what to think</a:t>
            </a:r>
            <a:r>
              <a:rPr lang="en-US" sz="2800" dirty="0" smtClean="0">
                <a:latin typeface="Helvetica Neue Light" charset="0"/>
                <a:ea typeface="Helvetica Neue Light" charset="0"/>
                <a:cs typeface="Helvetica Neue Light" charset="0"/>
              </a:rPr>
              <a:t>.</a:t>
            </a:r>
            <a:endParaRPr lang="en-US" sz="2800"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1141893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dirty="0" smtClean="0">
                <a:latin typeface="Arial" charset="0"/>
                <a:ea typeface="ＭＳ Ｐゴシック" charset="0"/>
                <a:cs typeface="ＭＳ Ｐゴシック" charset="0"/>
              </a:rPr>
              <a:t>Compsci 101 Prerequisite</a:t>
            </a:r>
            <a:endParaRPr lang="en-US"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r>
              <a:rPr lang="en-US" smtClean="0"/>
              <a:t>1/11/2018</a:t>
            </a:r>
            <a:endParaRPr lang="en-US"/>
          </a:p>
        </p:txBody>
      </p:sp>
      <p:sp>
        <p:nvSpPr>
          <p:cNvPr id="3" name="Footer Placeholder 2"/>
          <p:cNvSpPr>
            <a:spLocks noGrp="1"/>
          </p:cNvSpPr>
          <p:nvPr>
            <p:ph type="ftr" sz="quarter" idx="11"/>
          </p:nvPr>
        </p:nvSpPr>
        <p:spPr/>
        <p:txBody>
          <a:bodyPr/>
          <a:lstStyle/>
          <a:p>
            <a:r>
              <a:rPr lang="en-US" smtClean="0"/>
              <a:t>Compsci 101, Spring 2018, First Day</a:t>
            </a:r>
            <a:endParaRPr lang="en-US"/>
          </a:p>
        </p:txBody>
      </p:sp>
      <p:sp>
        <p:nvSpPr>
          <p:cNvPr id="4" name="Slide Number Placeholder 3"/>
          <p:cNvSpPr>
            <a:spLocks noGrp="1"/>
          </p:cNvSpPr>
          <p:nvPr>
            <p:ph type="sldNum" sz="quarter" idx="12"/>
          </p:nvPr>
        </p:nvSpPr>
        <p:spPr/>
        <p:txBody>
          <a:bodyPr/>
          <a:lstStyle/>
          <a:p>
            <a:fld id="{CCE1C50A-A548-314E-A0B9-6004DAD6FBA4}" type="slidenum">
              <a:rPr lang="en-US" smtClean="0"/>
              <a:pPr/>
              <a:t>5</a:t>
            </a:fld>
            <a:endParaRPr lang="en-US"/>
          </a:p>
        </p:txBody>
      </p:sp>
      <p:pic>
        <p:nvPicPr>
          <p:cNvPr id="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1378" r="5350" b="5650"/>
          <a:stretch>
            <a:fillRect/>
          </a:stretch>
        </p:blipFill>
        <p:spPr>
          <a:xfrm>
            <a:off x="1657136" y="1417638"/>
            <a:ext cx="6159500" cy="4089400"/>
          </a:xfrm>
        </p:spPr>
      </p:pic>
    </p:spTree>
    <p:extLst>
      <p:ext uri="{BB962C8B-B14F-4D97-AF65-F5344CB8AC3E}">
        <p14:creationId xmlns:p14="http://schemas.microsoft.com/office/powerpoint/2010/main" val="2938952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PFTD and toward PFTW</a:t>
            </a:r>
            <a:endParaRPr lang="en-US" dirty="0"/>
          </a:p>
        </p:txBody>
      </p:sp>
      <p:sp>
        <p:nvSpPr>
          <p:cNvPr id="3" name="Content Placeholder 2"/>
          <p:cNvSpPr>
            <a:spLocks noGrp="1"/>
          </p:cNvSpPr>
          <p:nvPr>
            <p:ph idx="1"/>
          </p:nvPr>
        </p:nvSpPr>
        <p:spPr/>
        <p:txBody>
          <a:bodyPr>
            <a:normAutofit fontScale="92500"/>
          </a:bodyPr>
          <a:lstStyle/>
          <a:p>
            <a:pPr>
              <a:spcAft>
                <a:spcPts val="600"/>
              </a:spcAft>
            </a:pPr>
            <a:r>
              <a:rPr lang="en-US" b="0" dirty="0">
                <a:latin typeface="Helvetica Neue Light"/>
                <a:ea typeface="ＭＳ Ｐゴシック" charset="0"/>
                <a:cs typeface="Helvetica Neue Light"/>
              </a:rPr>
              <a:t>Be able to articulate why </a:t>
            </a:r>
            <a:r>
              <a:rPr lang="en-US" b="0" dirty="0" smtClean="0">
                <a:latin typeface="Helvetica Neue Light"/>
                <a:ea typeface="ＭＳ Ｐゴシック" charset="0"/>
                <a:cs typeface="Helvetica Neue Light"/>
              </a:rPr>
              <a:t>101 is </a:t>
            </a:r>
            <a:r>
              <a:rPr lang="en-US" b="0" dirty="0">
                <a:latin typeface="Helvetica Neue Light"/>
                <a:ea typeface="ＭＳ Ｐゴシック" charset="0"/>
                <a:cs typeface="Helvetica Neue Light"/>
              </a:rPr>
              <a:t>the right course for you, in terms of being able to complete it with </a:t>
            </a:r>
            <a:r>
              <a:rPr lang="en-US" b="0" dirty="0" smtClean="0">
                <a:latin typeface="Helvetica Neue Light"/>
                <a:ea typeface="ＭＳ Ｐゴシック" charset="0"/>
                <a:cs typeface="Helvetica Neue Light"/>
              </a:rPr>
              <a:t>understanding</a:t>
            </a:r>
          </a:p>
          <a:p>
            <a:pPr>
              <a:spcAft>
                <a:spcPts val="600"/>
              </a:spcAft>
            </a:pPr>
            <a:r>
              <a:rPr lang="en-US" b="0" dirty="0">
                <a:latin typeface="Helvetica Neue Light"/>
                <a:ea typeface="ＭＳ Ｐゴシック" charset="0"/>
                <a:cs typeface="Helvetica Neue Light"/>
              </a:rPr>
              <a:t>Be able to explain what work is expected, collaboration policies, exams, </a:t>
            </a:r>
            <a:r>
              <a:rPr lang="en-US" b="0" dirty="0" smtClean="0">
                <a:latin typeface="Helvetica Neue Light"/>
                <a:ea typeface="ＭＳ Ｐゴシック" charset="0"/>
                <a:cs typeface="Helvetica Neue Light"/>
              </a:rPr>
              <a:t>discussions, </a:t>
            </a:r>
            <a:r>
              <a:rPr lang="en-US" b="0" dirty="0">
                <a:latin typeface="Helvetica Neue Light"/>
                <a:ea typeface="ＭＳ Ｐゴシック" charset="0"/>
                <a:cs typeface="Helvetica Neue Light"/>
              </a:rPr>
              <a:t>assignments, APTs</a:t>
            </a:r>
          </a:p>
          <a:p>
            <a:pPr>
              <a:spcAft>
                <a:spcPts val="600"/>
              </a:spcAft>
            </a:pPr>
            <a:r>
              <a:rPr lang="en-US" b="0" dirty="0" smtClean="0">
                <a:latin typeface="Helvetica Neue Light"/>
                <a:ea typeface="ＭＳ Ｐゴシック" charset="0"/>
                <a:cs typeface="Helvetica Neue Light"/>
              </a:rPr>
              <a:t>Understand the role of programming in Computer Science, what a program is, how to read a program</a:t>
            </a:r>
            <a:endParaRPr lang="en-US" b="0" dirty="0">
              <a:latin typeface="Helvetica Neue Light"/>
              <a:ea typeface="ＭＳ Ｐゴシック" charset="0"/>
              <a:cs typeface="Helvetica Neue Light"/>
            </a:endParaRPr>
          </a:p>
          <a:p>
            <a:pPr>
              <a:spcAft>
                <a:spcPts val="600"/>
              </a:spcAft>
            </a:pPr>
            <a:r>
              <a:rPr lang="en-US" b="0" dirty="0">
                <a:latin typeface="Helvetica Neue Light"/>
                <a:ea typeface="ＭＳ Ｐゴシック" charset="0"/>
                <a:cs typeface="Helvetica Neue Light"/>
              </a:rPr>
              <a:t>Know what work you should complete before </a:t>
            </a:r>
            <a:r>
              <a:rPr lang="en-US" b="0" dirty="0" smtClean="0">
                <a:latin typeface="Helvetica Neue Light"/>
                <a:ea typeface="ＭＳ Ｐゴシック" charset="0"/>
                <a:cs typeface="Helvetica Neue Light"/>
              </a:rPr>
              <a:t>the end of next week</a:t>
            </a:r>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6</a:t>
            </a:fld>
            <a:endParaRPr lang="en-US"/>
          </a:p>
        </p:txBody>
      </p:sp>
    </p:spTree>
    <p:extLst>
      <p:ext uri="{BB962C8B-B14F-4D97-AF65-F5344CB8AC3E}">
        <p14:creationId xmlns:p14="http://schemas.microsoft.com/office/powerpoint/2010/main" val="1635194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3"/>
          <p:cNvSpPr>
            <a:spLocks noGrp="1"/>
          </p:cNvSpPr>
          <p:nvPr>
            <p:ph type="title"/>
          </p:nvPr>
        </p:nvSpPr>
        <p:spPr/>
        <p:txBody>
          <a:bodyPr/>
          <a:lstStyle/>
          <a:p>
            <a:r>
              <a:rPr lang="en-US">
                <a:latin typeface="Arial" charset="0"/>
                <a:ea typeface="ＭＳ Ｐゴシック" charset="0"/>
                <a:cs typeface="ＭＳ Ｐゴシック" charset="0"/>
              </a:rPr>
              <a:t>Who am I?</a:t>
            </a:r>
          </a:p>
        </p:txBody>
      </p:sp>
      <p:pic>
        <p:nvPicPr>
          <p:cNvPr id="1024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175" y="2862263"/>
            <a:ext cx="1824038" cy="248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4" name="Picture 9" descr="img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44184" y="4170196"/>
            <a:ext cx="3119438" cy="207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info-head-to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048" y="1616288"/>
            <a:ext cx="2602574" cy="2188722"/>
          </a:xfrm>
          <a:prstGeom prst="rect">
            <a:avLst/>
          </a:prstGeom>
        </p:spPr>
      </p:pic>
      <p:pic>
        <p:nvPicPr>
          <p:cNvPr id="4" name="Picture 3" descr="olaboys1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6148" y="2172327"/>
            <a:ext cx="2996803" cy="3995737"/>
          </a:xfrm>
          <a:prstGeom prst="rect">
            <a:avLst/>
          </a:prstGeom>
        </p:spPr>
      </p:pic>
      <p:sp>
        <p:nvSpPr>
          <p:cNvPr id="3" name="Date Placeholder 2"/>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7</a:t>
            </a:fld>
            <a:endParaRPr lang="en-US"/>
          </a:p>
        </p:txBody>
      </p:sp>
    </p:spTree>
    <p:extLst>
      <p:ext uri="{BB962C8B-B14F-4D97-AF65-F5344CB8AC3E}">
        <p14:creationId xmlns:p14="http://schemas.microsoft.com/office/powerpoint/2010/main" val="16512761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3"/>
          <p:cNvSpPr>
            <a:spLocks noGrp="1"/>
          </p:cNvSpPr>
          <p:nvPr>
            <p:ph type="title"/>
          </p:nvPr>
        </p:nvSpPr>
        <p:spPr/>
        <p:txBody>
          <a:bodyPr/>
          <a:lstStyle/>
          <a:p>
            <a:r>
              <a:rPr lang="en-US">
                <a:latin typeface="Arial" charset="0"/>
                <a:ea typeface="ＭＳ Ｐゴシック" charset="0"/>
                <a:cs typeface="ＭＳ Ｐゴシック" charset="0"/>
              </a:rPr>
              <a:t>Who am I?</a:t>
            </a:r>
          </a:p>
        </p:txBody>
      </p:sp>
      <p:sp>
        <p:nvSpPr>
          <p:cNvPr id="2" name="Date Placeholder 1"/>
          <p:cNvSpPr>
            <a:spLocks noGrp="1"/>
          </p:cNvSpPr>
          <p:nvPr>
            <p:ph type="dt" sz="half" idx="10"/>
          </p:nvPr>
        </p:nvSpPr>
        <p:spPr/>
        <p:txBody>
          <a:bodyPr/>
          <a:lstStyle/>
          <a:p>
            <a:r>
              <a:rPr lang="en-US" smtClean="0"/>
              <a:t>1/11/2018</a:t>
            </a:r>
            <a:endParaRPr lang="en-US"/>
          </a:p>
        </p:txBody>
      </p:sp>
      <p:sp>
        <p:nvSpPr>
          <p:cNvPr id="3" name="Footer Placeholder 2"/>
          <p:cNvSpPr>
            <a:spLocks noGrp="1"/>
          </p:cNvSpPr>
          <p:nvPr>
            <p:ph type="ftr" sz="quarter" idx="11"/>
          </p:nvPr>
        </p:nvSpPr>
        <p:spPr/>
        <p:txBody>
          <a:bodyPr/>
          <a:lstStyle/>
          <a:p>
            <a:r>
              <a:rPr lang="en-US" smtClean="0"/>
              <a:t>Compsci 101, Spring 2018, First Day</a:t>
            </a:r>
            <a:endParaRPr lang="en-US"/>
          </a:p>
        </p:txBody>
      </p:sp>
      <p:sp>
        <p:nvSpPr>
          <p:cNvPr id="5" name="Slide Number Placeholder 4"/>
          <p:cNvSpPr>
            <a:spLocks noGrp="1"/>
          </p:cNvSpPr>
          <p:nvPr>
            <p:ph type="sldNum" sz="quarter" idx="12"/>
          </p:nvPr>
        </p:nvSpPr>
        <p:spPr/>
        <p:txBody>
          <a:bodyPr/>
          <a:lstStyle/>
          <a:p>
            <a:fld id="{CCE1C50A-A548-314E-A0B9-6004DAD6FBA4}" type="slidenum">
              <a:rPr lang="en-US" smtClean="0"/>
              <a:pPr/>
              <a:t>8</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1954779"/>
            <a:ext cx="2540000" cy="2819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846" y="2032068"/>
            <a:ext cx="3997234" cy="2664823"/>
          </a:xfrm>
          <a:prstGeom prst="rect">
            <a:avLst/>
          </a:prstGeom>
        </p:spPr>
      </p:pic>
    </p:spTree>
    <p:extLst>
      <p:ext uri="{BB962C8B-B14F-4D97-AF65-F5344CB8AC3E}">
        <p14:creationId xmlns:p14="http://schemas.microsoft.com/office/powerpoint/2010/main" val="8128540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ourier New"/>
                <a:cs typeface="Courier New"/>
              </a:rPr>
              <a:t>A</a:t>
            </a:r>
            <a:r>
              <a:rPr lang="en-US" dirty="0" smtClean="0"/>
              <a:t> is for </a:t>
            </a:r>
            <a:r>
              <a:rPr lang="mr-IN" dirty="0" smtClean="0"/>
              <a:t>…</a:t>
            </a:r>
            <a:endParaRPr lang="en-US" dirty="0"/>
          </a:p>
        </p:txBody>
      </p:sp>
      <p:sp>
        <p:nvSpPr>
          <p:cNvPr id="3" name="Content Placeholder 2"/>
          <p:cNvSpPr>
            <a:spLocks noGrp="1"/>
          </p:cNvSpPr>
          <p:nvPr>
            <p:ph idx="1"/>
          </p:nvPr>
        </p:nvSpPr>
        <p:spPr/>
        <p:txBody>
          <a:bodyPr/>
          <a:lstStyle/>
          <a:p>
            <a:r>
              <a:rPr lang="en-US" dirty="0" smtClean="0">
                <a:latin typeface="Helvetica Neue"/>
                <a:cs typeface="Helvetica Neue"/>
              </a:rPr>
              <a:t>Algorithm</a:t>
            </a:r>
          </a:p>
          <a:p>
            <a:pPr lvl="1"/>
            <a:r>
              <a:rPr lang="en-US" dirty="0" smtClean="0"/>
              <a:t>Step-by-step instructions realized in a program</a:t>
            </a:r>
          </a:p>
          <a:p>
            <a:r>
              <a:rPr lang="en-US" dirty="0" smtClean="0">
                <a:latin typeface="Helvetica Neue"/>
                <a:cs typeface="Helvetica Neue"/>
              </a:rPr>
              <a:t>Abstraction</a:t>
            </a:r>
          </a:p>
          <a:p>
            <a:pPr lvl="1"/>
            <a:r>
              <a:rPr lang="en-US" dirty="0" smtClean="0"/>
              <a:t>Hiding things is powerful</a:t>
            </a:r>
          </a:p>
          <a:p>
            <a:r>
              <a:rPr lang="en-US" dirty="0" smtClean="0">
                <a:latin typeface="Helvetica Neue"/>
                <a:cs typeface="Helvetica Neue"/>
              </a:rPr>
              <a:t>APT</a:t>
            </a:r>
          </a:p>
          <a:p>
            <a:pPr lvl="1"/>
            <a:r>
              <a:rPr lang="en-US" dirty="0" smtClean="0"/>
              <a:t>Problem Solving</a:t>
            </a:r>
          </a:p>
          <a:p>
            <a:r>
              <a:rPr lang="en-US" dirty="0" smtClean="0">
                <a:latin typeface="Helvetica Neue"/>
                <a:cs typeface="Helvetica Neue"/>
              </a:rPr>
              <a:t>API</a:t>
            </a:r>
          </a:p>
          <a:p>
            <a:pPr lvl="1"/>
            <a:r>
              <a:rPr lang="en-US" dirty="0" smtClean="0"/>
              <a:t>Using Libraries</a:t>
            </a:r>
          </a:p>
          <a:p>
            <a:endParaRPr lang="en-US" dirty="0"/>
          </a:p>
        </p:txBody>
      </p:sp>
      <p:sp>
        <p:nvSpPr>
          <p:cNvPr id="4" name="Date Placeholder 3"/>
          <p:cNvSpPr>
            <a:spLocks noGrp="1"/>
          </p:cNvSpPr>
          <p:nvPr>
            <p:ph type="dt" sz="half" idx="10"/>
          </p:nvPr>
        </p:nvSpPr>
        <p:spPr/>
        <p:txBody>
          <a:bodyPr/>
          <a:lstStyle/>
          <a:p>
            <a:r>
              <a:rPr lang="en-US" smtClean="0"/>
              <a:t>1/11/2018</a:t>
            </a:r>
            <a:endParaRPr lang="en-US"/>
          </a:p>
        </p:txBody>
      </p:sp>
      <p:sp>
        <p:nvSpPr>
          <p:cNvPr id="5" name="Footer Placeholder 4"/>
          <p:cNvSpPr>
            <a:spLocks noGrp="1"/>
          </p:cNvSpPr>
          <p:nvPr>
            <p:ph type="ftr" sz="quarter" idx="11"/>
          </p:nvPr>
        </p:nvSpPr>
        <p:spPr/>
        <p:txBody>
          <a:bodyPr/>
          <a:lstStyle/>
          <a:p>
            <a:r>
              <a:rPr lang="en-US" smtClean="0"/>
              <a:t>Compsci 101, Spring 2018, First Day</a:t>
            </a:r>
            <a:endParaRPr lang="en-US"/>
          </a:p>
        </p:txBody>
      </p:sp>
      <p:sp>
        <p:nvSpPr>
          <p:cNvPr id="6" name="Slide Number Placeholder 5"/>
          <p:cNvSpPr>
            <a:spLocks noGrp="1"/>
          </p:cNvSpPr>
          <p:nvPr>
            <p:ph type="sldNum" sz="quarter" idx="12"/>
          </p:nvPr>
        </p:nvSpPr>
        <p:spPr/>
        <p:txBody>
          <a:bodyPr/>
          <a:lstStyle/>
          <a:p>
            <a:fld id="{CCE1C50A-A548-314E-A0B9-6004DAD6FBA4}" type="slidenum">
              <a:rPr lang="en-US" smtClean="0"/>
              <a:pPr/>
              <a:t>9</a:t>
            </a:fld>
            <a:endParaRPr lang="en-US"/>
          </a:p>
        </p:txBody>
      </p:sp>
      <p:graphicFrame>
        <p:nvGraphicFramePr>
          <p:cNvPr id="7" name="Object 14"/>
          <p:cNvGraphicFramePr>
            <a:graphicFrameLocks noChangeAspect="1"/>
          </p:cNvGraphicFramePr>
          <p:nvPr>
            <p:extLst>
              <p:ext uri="{D42A27DB-BD31-4B8C-83A1-F6EECF244321}">
                <p14:modId xmlns:p14="http://schemas.microsoft.com/office/powerpoint/2010/main" val="2252755965"/>
              </p:ext>
            </p:extLst>
          </p:nvPr>
        </p:nvGraphicFramePr>
        <p:xfrm>
          <a:off x="5682203" y="3375026"/>
          <a:ext cx="2751137" cy="2751137"/>
        </p:xfrm>
        <a:graphic>
          <a:graphicData uri="http://schemas.openxmlformats.org/presentationml/2006/ole">
            <mc:AlternateContent xmlns:mc="http://schemas.openxmlformats.org/markup-compatibility/2006">
              <mc:Choice xmlns:v="urn:schemas-microsoft-com:vml" Requires="v">
                <p:oleObj spid="_x0000_s3155" name="SmartDraw" r:id="rId4" imgW="4059720" imgH="4059720" progId="SmartDraw.2">
                  <p:embed/>
                </p:oleObj>
              </mc:Choice>
              <mc:Fallback>
                <p:oleObj name="SmartDraw" r:id="rId4" imgW="4059720" imgH="4059720" progId="SmartDraw.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2203" y="3375026"/>
                        <a:ext cx="2751137" cy="2751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4198484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18868</TotalTime>
  <Words>2787</Words>
  <Application>Microsoft Macintosh PowerPoint</Application>
  <PresentationFormat>On-screen Show (4:3)</PresentationFormat>
  <Paragraphs>365</Paragraphs>
  <Slides>29</Slides>
  <Notes>28</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2" baseType="lpstr">
      <vt:lpstr>Book Antiqua</vt:lpstr>
      <vt:lpstr>Calibri</vt:lpstr>
      <vt:lpstr>Courier New</vt:lpstr>
      <vt:lpstr>Helvetica Neue</vt:lpstr>
      <vt:lpstr>Helvetica Neue Light</vt:lpstr>
      <vt:lpstr>Mangal</vt:lpstr>
      <vt:lpstr>Monotype Sorts</vt:lpstr>
      <vt:lpstr>MS PGothic</vt:lpstr>
      <vt:lpstr>ＭＳ Ｐゴシック</vt:lpstr>
      <vt:lpstr>Times New Roman</vt:lpstr>
      <vt:lpstr>Arial</vt:lpstr>
      <vt:lpstr>Office Theme</vt:lpstr>
      <vt:lpstr>SmartDraw</vt:lpstr>
      <vt:lpstr>Compsci 101, First Day</vt:lpstr>
      <vt:lpstr>Introduction to Computer Science</vt:lpstr>
      <vt:lpstr>Today you'll need computer science</vt:lpstr>
      <vt:lpstr>Who Studies the Universe Today?</vt:lpstr>
      <vt:lpstr>Compsci 101 Prerequisite</vt:lpstr>
      <vt:lpstr>PFTD and toward PFTW</vt:lpstr>
      <vt:lpstr>Who am I?</vt:lpstr>
      <vt:lpstr>Who am I?</vt:lpstr>
      <vt:lpstr>A is for …</vt:lpstr>
      <vt:lpstr>What is Computer Science?</vt:lpstr>
      <vt:lpstr>What is Computer Science?</vt:lpstr>
      <vt:lpstr>What is Computer Science?</vt:lpstr>
      <vt:lpstr>Some Goals for 101</vt:lpstr>
      <vt:lpstr>Who are you?</vt:lpstr>
      <vt:lpstr>Who are you?</vt:lpstr>
      <vt:lpstr>Who are you?</vt:lpstr>
      <vt:lpstr>Latanya Sweeney</vt:lpstr>
      <vt:lpstr>Course Logistics</vt:lpstr>
      <vt:lpstr>Course Logistics</vt:lpstr>
      <vt:lpstr>Textbook for Compsci 101</vt:lpstr>
      <vt:lpstr>Learning to Program</vt:lpstr>
      <vt:lpstr>Python Programming</vt:lpstr>
      <vt:lpstr>Understanding Python Code</vt:lpstr>
      <vt:lpstr>Understanding Code</vt:lpstr>
      <vt:lpstr>Understanding Code</vt:lpstr>
      <vt:lpstr>Questions</vt:lpstr>
      <vt:lpstr>Duke Connection: Fred Brooks '53</vt:lpstr>
      <vt:lpstr>Why is Programming Fun?</vt:lpstr>
      <vt:lpstr>WOTO Correctness Counts</vt:lpstr>
    </vt:vector>
  </TitlesOfParts>
  <Company>Duke University</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Layers in THE</dc:title>
  <dc:creator>Landon Cox</dc:creator>
  <cp:lastModifiedBy>Owen Astrachan, Ph.D.</cp:lastModifiedBy>
  <cp:revision>418</cp:revision>
  <dcterms:created xsi:type="dcterms:W3CDTF">2013-01-31T14:47:22Z</dcterms:created>
  <dcterms:modified xsi:type="dcterms:W3CDTF">2018-01-11T01:16:36Z</dcterms:modified>
</cp:coreProperties>
</file>