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1033" r:id="rId3"/>
    <p:sldId id="1034" r:id="rId4"/>
    <p:sldId id="1035" r:id="rId5"/>
    <p:sldId id="986" r:id="rId6"/>
    <p:sldId id="988" r:id="rId7"/>
    <p:sldId id="1040" r:id="rId8"/>
    <p:sldId id="992" r:id="rId9"/>
    <p:sldId id="993" r:id="rId10"/>
    <p:sldId id="1036" r:id="rId11"/>
    <p:sldId id="1037" r:id="rId12"/>
    <p:sldId id="1038" r:id="rId13"/>
    <p:sldId id="1039" r:id="rId14"/>
    <p:sldId id="994" r:id="rId15"/>
    <p:sldId id="995" r:id="rId16"/>
    <p:sldId id="996" r:id="rId17"/>
    <p:sldId id="997" r:id="rId18"/>
    <p:sldId id="1000" r:id="rId19"/>
    <p:sldId id="1001" r:id="rId20"/>
    <p:sldId id="1002" r:id="rId21"/>
    <p:sldId id="1003" r:id="rId22"/>
    <p:sldId id="1004" r:id="rId23"/>
    <p:sldId id="1005" r:id="rId24"/>
    <p:sldId id="1006" r:id="rId25"/>
    <p:sldId id="1007" r:id="rId26"/>
    <p:sldId id="1008" r:id="rId27"/>
    <p:sldId id="100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 snapToObjects="1">
      <p:cViewPr varScale="1">
        <p:scale>
          <a:sx n="101" d="100"/>
          <a:sy n="101" d="100"/>
        </p:scale>
        <p:origin x="35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07458-3B63-5146-AF22-4991F7A27AF7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F539D-0381-3B46-B9B5-A0C26D5E7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1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5613" eaLnBrk="1" hangingPunct="1"/>
            <a:fld id="{AF1920AD-B0DC-7C43-8D0E-A44C277E2CDD}" type="slidenum">
              <a:rPr lang="en-US" sz="1200">
                <a:solidFill>
                  <a:srgbClr val="FFFFFF"/>
                </a:solidFill>
                <a:latin typeface="Calibri" charset="0"/>
              </a:rPr>
              <a:pPr defTabSz="455613" eaLnBrk="1" hangingPunct="1"/>
              <a:t>15</a:t>
            </a:fld>
            <a:endParaRPr lang="en-US" sz="120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1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5613" eaLnBrk="1" hangingPunct="1"/>
            <a:fld id="{3C7C3C9F-05C7-A243-8737-9A20909D672F}" type="slidenum">
              <a:rPr lang="en-US" sz="1200">
                <a:solidFill>
                  <a:srgbClr val="FFFFFF"/>
                </a:solidFill>
                <a:latin typeface="Calibri" charset="0"/>
              </a:rPr>
              <a:pPr defTabSz="455613" eaLnBrk="1" hangingPunct="1"/>
              <a:t>16</a:t>
            </a:fld>
            <a:endParaRPr lang="en-US" sz="120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187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455613" eaLnBrk="1" hangingPunct="1"/>
            <a:fld id="{3C7C3C9F-05C7-A243-8737-9A20909D672F}" type="slidenum">
              <a:rPr lang="en-US" sz="1200">
                <a:solidFill>
                  <a:srgbClr val="FFFFFF"/>
                </a:solidFill>
                <a:latin typeface="Calibri" charset="0"/>
              </a:rPr>
              <a:pPr defTabSz="455613" eaLnBrk="1" hangingPunct="1"/>
              <a:t>17</a:t>
            </a:fld>
            <a:endParaRPr lang="en-US" sz="120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71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090C-68C3-4040-A03B-E10321C5067F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2558F-5D5E-CE4D-8D19-F8D4C73CA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Neue Thin" charset="0"/>
          <a:ea typeface="Helvetica Neue Thin" charset="0"/>
          <a:cs typeface="Helvetica Neue Thin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236" y="1950122"/>
            <a:ext cx="10895527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Authorization and Identity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slides provided by</a:t>
            </a:r>
          </a:p>
          <a:p>
            <a:r>
              <a:rPr lang="en-US" dirty="0" smtClean="0"/>
              <a:t>Jeff Chase and </a:t>
            </a:r>
            <a:r>
              <a:rPr lang="en-US" dirty="0" smtClean="0"/>
              <a:t>Landon </a:t>
            </a:r>
            <a:r>
              <a:rPr lang="en-US" dirty="0" smtClean="0"/>
              <a:t>Cox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does kernel know if system call is allowed?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Looks at user id (</a:t>
            </a:r>
            <a:r>
              <a:rPr lang="en-US" sz="2400" dirty="0" err="1">
                <a:solidFill>
                  <a:srgbClr val="FF0000"/>
                </a:solidFill>
              </a:rPr>
              <a:t>uid</a:t>
            </a:r>
            <a:r>
              <a:rPr lang="en-US" sz="2400" dirty="0">
                <a:solidFill>
                  <a:srgbClr val="FF0000"/>
                </a:solidFill>
              </a:rPr>
              <a:t>) of process making the call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Looks at resources accessed by call (e.g., file or pipe)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Checks access-control policy associated with resource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Decides if policy allows </a:t>
            </a:r>
            <a:r>
              <a:rPr lang="en-US" sz="2400" dirty="0" err="1">
                <a:solidFill>
                  <a:srgbClr val="FF0000"/>
                </a:solidFill>
              </a:rPr>
              <a:t>uid</a:t>
            </a:r>
            <a:r>
              <a:rPr lang="en-US" sz="2400" dirty="0">
                <a:solidFill>
                  <a:srgbClr val="FF0000"/>
                </a:solidFill>
              </a:rPr>
              <a:t> to access resources</a:t>
            </a:r>
          </a:p>
          <a:p>
            <a:r>
              <a:rPr lang="en-US" sz="2800" dirty="0">
                <a:solidFill>
                  <a:srgbClr val="FF0000"/>
                </a:solidFill>
              </a:rPr>
              <a:t>How is a </a:t>
            </a:r>
            <a:r>
              <a:rPr lang="en-US" sz="2800" dirty="0" err="1">
                <a:solidFill>
                  <a:srgbClr val="FF0000"/>
                </a:solidFill>
              </a:rPr>
              <a:t>uid</a:t>
            </a:r>
            <a:r>
              <a:rPr lang="en-US" sz="2800" dirty="0">
                <a:solidFill>
                  <a:srgbClr val="FF0000"/>
                </a:solidFill>
              </a:rPr>
              <a:t> normally assigned to a process?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On fork, child inherits parent’s </a:t>
            </a:r>
            <a:r>
              <a:rPr lang="en-US" sz="2400" dirty="0" err="1">
                <a:solidFill>
                  <a:srgbClr val="FF0000"/>
                </a:solidFill>
              </a:rPr>
              <a:t>uid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endParaRPr lang="en-US" sz="240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11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 accounting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Multi-player game called Moo</a:t>
            </a:r>
          </a:p>
          <a:p>
            <a:pPr lvl="1"/>
            <a:r>
              <a:rPr lang="en-US" sz="2000" dirty="0"/>
              <a:t>Want to maintain high score in a file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Should players be able to update score?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Yes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Do we trust users to write file directly?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No, they could lie about their score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lded Corner 3"/>
          <p:cNvSpPr/>
          <p:nvPr/>
        </p:nvSpPr>
        <p:spPr>
          <a:xfrm>
            <a:off x="9296401" y="3342290"/>
            <a:ext cx="914400" cy="914400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High score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94018" y="5211763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</a:t>
            </a:r>
          </a:p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y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294018" y="1600200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 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x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cxnSp>
        <p:nvCxnSpPr>
          <p:cNvPr id="15" name="Straight Arrow Connector 14"/>
          <p:cNvCxnSpPr>
            <a:stCxn id="13" idx="2"/>
            <a:endCxn id="4" idx="0"/>
          </p:cNvCxnSpPr>
          <p:nvPr/>
        </p:nvCxnSpPr>
        <p:spPr>
          <a:xfrm rot="16200000" flipH="1">
            <a:off x="9338564" y="2927254"/>
            <a:ext cx="827690" cy="238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  <a:endCxn id="4" idx="2"/>
          </p:cNvCxnSpPr>
          <p:nvPr/>
        </p:nvCxnSpPr>
        <p:spPr>
          <a:xfrm rot="5400000" flipH="1" flipV="1">
            <a:off x="9274874" y="4733037"/>
            <a:ext cx="955073" cy="238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76366" y="2702791"/>
            <a:ext cx="157723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x’s</a:t>
            </a:r>
            <a:r>
              <a:rPr lang="en-US" sz="1600" dirty="0">
                <a:latin typeface="Helvetica Neue Light"/>
                <a:cs typeface="Helvetica Neue Light"/>
              </a:rPr>
              <a:t> score = 10”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80056" y="4580803"/>
            <a:ext cx="157354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y’s</a:t>
            </a:r>
            <a:r>
              <a:rPr lang="en-US" sz="1600" dirty="0">
                <a:latin typeface="Helvetica Neue Light"/>
                <a:cs typeface="Helvetica Neue Light"/>
              </a:rPr>
              <a:t> score = 11”</a:t>
            </a:r>
          </a:p>
        </p:txBody>
      </p:sp>
    </p:spTree>
    <p:extLst>
      <p:ext uri="{BB962C8B-B14F-4D97-AF65-F5344CB8AC3E}">
        <p14:creationId xmlns:p14="http://schemas.microsoft.com/office/powerpoint/2010/main" val="151214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 accounting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Multi-player game called Moo</a:t>
            </a:r>
          </a:p>
          <a:p>
            <a:pPr lvl="1"/>
            <a:r>
              <a:rPr lang="en-US" sz="2000" dirty="0"/>
              <a:t>Want to maintain high score in a file</a:t>
            </a:r>
          </a:p>
          <a:p>
            <a:r>
              <a:rPr lang="en-US" sz="2400" dirty="0">
                <a:solidFill>
                  <a:srgbClr val="4F81BD"/>
                </a:solidFill>
              </a:rPr>
              <a:t>Could have a trusted process update scores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Is this good enough?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lded Corner 3"/>
          <p:cNvSpPr/>
          <p:nvPr/>
        </p:nvSpPr>
        <p:spPr>
          <a:xfrm>
            <a:off x="9296401" y="3342290"/>
            <a:ext cx="914400" cy="914400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High score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94018" y="5211763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</a:t>
            </a:r>
          </a:p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y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294018" y="1600200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 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x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cxnSp>
        <p:nvCxnSpPr>
          <p:cNvPr id="15" name="Straight Arrow Connector 14"/>
          <p:cNvCxnSpPr>
            <a:stCxn id="13" idx="1"/>
            <a:endCxn id="9" idx="0"/>
          </p:cNvCxnSpPr>
          <p:nvPr/>
        </p:nvCxnSpPr>
        <p:spPr>
          <a:xfrm rot="10800000" flipV="1">
            <a:off x="7632176" y="2057400"/>
            <a:ext cx="1661842" cy="128489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1"/>
            <a:endCxn id="9" idx="2"/>
          </p:cNvCxnSpPr>
          <p:nvPr/>
        </p:nvCxnSpPr>
        <p:spPr>
          <a:xfrm rot="10800000">
            <a:off x="7632176" y="4256692"/>
            <a:ext cx="1661842" cy="14122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857131" y="3342290"/>
            <a:ext cx="155009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Helvetica Neue Light"/>
                <a:cs typeface="Helvetica Neue Light"/>
              </a:rPr>
              <a:t>Game server</a:t>
            </a:r>
          </a:p>
        </p:txBody>
      </p:sp>
      <p:cxnSp>
        <p:nvCxnSpPr>
          <p:cNvPr id="16" name="Straight Arrow Connector 15"/>
          <p:cNvCxnSpPr>
            <a:stCxn id="9" idx="3"/>
            <a:endCxn id="4" idx="1"/>
          </p:cNvCxnSpPr>
          <p:nvPr/>
        </p:nvCxnSpPr>
        <p:spPr>
          <a:xfrm>
            <a:off x="8407221" y="3799490"/>
            <a:ext cx="88918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89378" y="2702791"/>
            <a:ext cx="1577237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x’s</a:t>
            </a:r>
            <a:r>
              <a:rPr lang="en-US" sz="1600" dirty="0">
                <a:latin typeface="Helvetica Neue Light"/>
                <a:cs typeface="Helvetica Neue Light"/>
              </a:rPr>
              <a:t> score = 10”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92917" y="4903021"/>
            <a:ext cx="157354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y’s</a:t>
            </a:r>
            <a:r>
              <a:rPr lang="en-US" sz="1600" dirty="0">
                <a:latin typeface="Helvetica Neue Light"/>
                <a:cs typeface="Helvetica Neue Light"/>
              </a:rPr>
              <a:t> score = 11”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40028" y="3799490"/>
            <a:ext cx="644480" cy="58477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“x:10</a:t>
            </a:r>
          </a:p>
          <a:p>
            <a:r>
              <a:rPr lang="en-US" sz="1600" dirty="0">
                <a:latin typeface="Helvetica Neue Light"/>
                <a:cs typeface="Helvetica Neue Light"/>
              </a:rPr>
              <a:t>y:11”</a:t>
            </a:r>
          </a:p>
        </p:txBody>
      </p:sp>
    </p:spTree>
    <p:extLst>
      <p:ext uri="{BB962C8B-B14F-4D97-AF65-F5344CB8AC3E}">
        <p14:creationId xmlns:p14="http://schemas.microsoft.com/office/powerpoint/2010/main" val="17974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 accounting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Multi-player game called Moo</a:t>
            </a:r>
          </a:p>
          <a:p>
            <a:pPr lvl="1"/>
            <a:r>
              <a:rPr lang="en-US" sz="2000" dirty="0"/>
              <a:t>Want to maintain high score in a file</a:t>
            </a:r>
          </a:p>
          <a:p>
            <a:r>
              <a:rPr lang="en-US" sz="2400" dirty="0">
                <a:solidFill>
                  <a:srgbClr val="4F81BD"/>
                </a:solidFill>
              </a:rPr>
              <a:t>Could have a trusted process update scores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Is this good enough?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Can’t be sure that reported score is genuine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Need to ensure score was </a:t>
            </a:r>
            <a:r>
              <a:rPr lang="en-US" sz="2000" b="1" dirty="0">
                <a:solidFill>
                  <a:srgbClr val="FF0000"/>
                </a:solidFill>
              </a:rPr>
              <a:t>computed </a:t>
            </a:r>
            <a:r>
              <a:rPr lang="en-US" sz="2000" dirty="0">
                <a:solidFill>
                  <a:srgbClr val="FF0000"/>
                </a:solidFill>
              </a:rPr>
              <a:t>correctly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lded Corner 3"/>
          <p:cNvSpPr/>
          <p:nvPr/>
        </p:nvSpPr>
        <p:spPr>
          <a:xfrm>
            <a:off x="9296401" y="3342290"/>
            <a:ext cx="914400" cy="914400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High score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94018" y="5211763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</a:t>
            </a:r>
          </a:p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y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294018" y="1600200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Helvetica Neue Light"/>
                <a:cs typeface="Helvetica Neue Light"/>
              </a:rPr>
              <a:t>Game client (</a:t>
            </a:r>
            <a:r>
              <a:rPr lang="en-US" sz="1600" dirty="0" err="1"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latin typeface="Helvetica Neue Light"/>
                <a:cs typeface="Helvetica Neue Light"/>
              </a:rPr>
              <a:t>x</a:t>
            </a:r>
            <a:r>
              <a:rPr lang="en-US" sz="1600" dirty="0">
                <a:latin typeface="Helvetica Neue Light"/>
                <a:cs typeface="Helvetica Neue Light"/>
              </a:rPr>
              <a:t>)</a:t>
            </a:r>
          </a:p>
        </p:txBody>
      </p:sp>
      <p:cxnSp>
        <p:nvCxnSpPr>
          <p:cNvPr id="15" name="Straight Arrow Connector 14"/>
          <p:cNvCxnSpPr>
            <a:stCxn id="13" idx="1"/>
            <a:endCxn id="9" idx="0"/>
          </p:cNvCxnSpPr>
          <p:nvPr/>
        </p:nvCxnSpPr>
        <p:spPr>
          <a:xfrm rot="10800000" flipV="1">
            <a:off x="7632176" y="2057400"/>
            <a:ext cx="1661842" cy="128489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1"/>
            <a:endCxn id="9" idx="2"/>
          </p:cNvCxnSpPr>
          <p:nvPr/>
        </p:nvCxnSpPr>
        <p:spPr>
          <a:xfrm rot="10800000">
            <a:off x="7632176" y="4256692"/>
            <a:ext cx="1661842" cy="14122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857131" y="3342290"/>
            <a:ext cx="155009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Helvetica Neue Light"/>
                <a:cs typeface="Helvetica Neue Light"/>
              </a:rPr>
              <a:t>Game server</a:t>
            </a:r>
          </a:p>
        </p:txBody>
      </p:sp>
      <p:cxnSp>
        <p:nvCxnSpPr>
          <p:cNvPr id="16" name="Straight Arrow Connector 15"/>
          <p:cNvCxnSpPr>
            <a:stCxn id="9" idx="3"/>
            <a:endCxn id="4" idx="1"/>
          </p:cNvCxnSpPr>
          <p:nvPr/>
        </p:nvCxnSpPr>
        <p:spPr>
          <a:xfrm>
            <a:off x="8407221" y="3799490"/>
            <a:ext cx="88918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89378" y="2702791"/>
            <a:ext cx="1691319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x’s</a:t>
            </a:r>
            <a:r>
              <a:rPr lang="en-US" sz="1600" dirty="0">
                <a:latin typeface="Helvetica Neue Light"/>
                <a:cs typeface="Helvetica Neue Light"/>
              </a:rPr>
              <a:t> score = 100”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92917" y="4903021"/>
            <a:ext cx="1573546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latin typeface="Helvetica Neue Light"/>
                <a:cs typeface="Helvetica Neue Light"/>
              </a:rPr>
              <a:t>y’s</a:t>
            </a:r>
            <a:r>
              <a:rPr lang="en-US" sz="1600" dirty="0">
                <a:latin typeface="Helvetica Neue Light"/>
                <a:cs typeface="Helvetica Neue Light"/>
              </a:rPr>
              <a:t> score = 11”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27544" y="3799490"/>
            <a:ext cx="758563" cy="58477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600" dirty="0">
                <a:latin typeface="Helvetica Neue Light"/>
                <a:cs typeface="Helvetica Neue Light"/>
              </a:rPr>
              <a:t>“x:100</a:t>
            </a:r>
          </a:p>
          <a:p>
            <a:r>
              <a:rPr lang="en-US" sz="1600" dirty="0">
                <a:latin typeface="Helvetica Neue Light"/>
                <a:cs typeface="Helvetica Neue Light"/>
              </a:rPr>
              <a:t>y:11”</a:t>
            </a:r>
          </a:p>
        </p:txBody>
      </p:sp>
    </p:spTree>
    <p:extLst>
      <p:ext uri="{BB962C8B-B14F-4D97-AF65-F5344CB8AC3E}">
        <p14:creationId xmlns:p14="http://schemas.microsoft.com/office/powerpoint/2010/main" val="5502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 accounting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Multi-player game called Moo</a:t>
            </a:r>
          </a:p>
          <a:p>
            <a:pPr lvl="1"/>
            <a:r>
              <a:rPr lang="en-US" sz="1800" dirty="0"/>
              <a:t>Want to maintain high score in a file</a:t>
            </a:r>
          </a:p>
          <a:p>
            <a:r>
              <a:rPr lang="en-US" sz="2000" dirty="0">
                <a:solidFill>
                  <a:srgbClr val="FF0000"/>
                </a:solidFill>
              </a:rPr>
              <a:t>How does </a:t>
            </a:r>
            <a:r>
              <a:rPr lang="en-US" sz="2000" dirty="0" err="1">
                <a:solidFill>
                  <a:srgbClr val="FF0000"/>
                </a:solidFill>
              </a:rPr>
              <a:t>setuid</a:t>
            </a:r>
            <a:r>
              <a:rPr lang="en-US" sz="2000" dirty="0">
                <a:solidFill>
                  <a:srgbClr val="FF0000"/>
                </a:solidFill>
              </a:rPr>
              <a:t> solve our problem?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Game executable is owned by trusted entity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Game cannot be modified by normal users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Users can run executable though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High-score is also owned by trusted entity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This is a form of trustworthy computing</a:t>
            </a:r>
          </a:p>
          <a:p>
            <a:pPr lvl="1"/>
            <a:r>
              <a:rPr lang="en-US" sz="1800" dirty="0">
                <a:solidFill>
                  <a:schemeClr val="accent1"/>
                </a:solidFill>
              </a:rPr>
              <a:t>Only trusted code can update score</a:t>
            </a:r>
          </a:p>
          <a:p>
            <a:pPr lvl="1"/>
            <a:r>
              <a:rPr lang="en-US" sz="1800" dirty="0">
                <a:solidFill>
                  <a:schemeClr val="accent1"/>
                </a:solidFill>
              </a:rPr>
              <a:t>Root ownership ensures code integrity</a:t>
            </a:r>
          </a:p>
          <a:p>
            <a:pPr lvl="1"/>
            <a:r>
              <a:rPr lang="en-US" sz="1800" dirty="0" err="1">
                <a:solidFill>
                  <a:schemeClr val="accent1"/>
                </a:solidFill>
              </a:rPr>
              <a:t>Untrusted</a:t>
            </a:r>
            <a:r>
              <a:rPr lang="en-US" sz="1800" dirty="0">
                <a:solidFill>
                  <a:schemeClr val="accent1"/>
                </a:solidFill>
              </a:rPr>
              <a:t> users can invoke trusted code</a:t>
            </a: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lded Corner 3"/>
          <p:cNvSpPr/>
          <p:nvPr/>
        </p:nvSpPr>
        <p:spPr>
          <a:xfrm>
            <a:off x="9296401" y="3342290"/>
            <a:ext cx="914400" cy="914400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Helvetica Neue Light"/>
                <a:cs typeface="Helvetica Neue Light"/>
              </a:rPr>
              <a:t>High score</a:t>
            </a:r>
          </a:p>
          <a:p>
            <a:pPr algn="ctr"/>
            <a:r>
              <a:rPr lang="en-US" sz="1200" dirty="0">
                <a:solidFill>
                  <a:prstClr val="white"/>
                </a:solidFill>
                <a:latin typeface="Helvetica Neue Light"/>
                <a:cs typeface="Helvetica Neue Light"/>
              </a:rPr>
              <a:t>(</a:t>
            </a:r>
            <a:r>
              <a:rPr lang="en-US" sz="1200" dirty="0" err="1">
                <a:solidFill>
                  <a:prstClr val="white"/>
                </a:solidFill>
                <a:latin typeface="Helvetica Neue Light"/>
                <a:cs typeface="Helvetica Neue Light"/>
              </a:rPr>
              <a:t>uid</a:t>
            </a:r>
            <a:r>
              <a:rPr lang="en-US" sz="1200" dirty="0">
                <a:solidFill>
                  <a:prstClr val="white"/>
                </a:solidFill>
                <a:latin typeface="Helvetica Neue Light"/>
                <a:cs typeface="Helvetica Neue Light"/>
              </a:rPr>
              <a:t> moo)</a:t>
            </a:r>
            <a:endParaRPr lang="en-US" sz="1200" dirty="0">
              <a:solidFill>
                <a:prstClr val="white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94018" y="5211763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Game client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uid</a:t>
            </a:r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 moo)</a:t>
            </a:r>
            <a:endParaRPr lang="en-US" sz="12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94018" y="1600200"/>
            <a:ext cx="9144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Game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client 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(</a:t>
            </a:r>
            <a:r>
              <a:rPr lang="en-US" sz="12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uid</a:t>
            </a:r>
            <a:r>
              <a:rPr lang="en-US" sz="1200" dirty="0">
                <a:solidFill>
                  <a:prstClr val="black"/>
                </a:solidFill>
                <a:latin typeface="Helvetica Neue Light"/>
                <a:cs typeface="Helvetica Neue Light"/>
              </a:rPr>
              <a:t> moo)</a:t>
            </a:r>
            <a:endParaRPr lang="en-US" sz="12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5" name="Straight Arrow Connector 14"/>
          <p:cNvCxnSpPr>
            <a:stCxn id="13" idx="2"/>
            <a:endCxn id="4" idx="0"/>
          </p:cNvCxnSpPr>
          <p:nvPr/>
        </p:nvCxnSpPr>
        <p:spPr>
          <a:xfrm rot="16200000" flipH="1">
            <a:off x="9338564" y="2927254"/>
            <a:ext cx="827690" cy="238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  <a:endCxn id="4" idx="2"/>
          </p:cNvCxnSpPr>
          <p:nvPr/>
        </p:nvCxnSpPr>
        <p:spPr>
          <a:xfrm rot="5400000" flipH="1" flipV="1">
            <a:off x="9274874" y="4733037"/>
            <a:ext cx="955073" cy="238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174977" y="5213351"/>
            <a:ext cx="9144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Shell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y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)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977" y="1601788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Shell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uid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x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)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1" name="Straight Arrow Connector 10"/>
          <p:cNvCxnSpPr>
            <a:stCxn id="10" idx="3"/>
            <a:endCxn id="13" idx="1"/>
          </p:cNvCxnSpPr>
          <p:nvPr/>
        </p:nvCxnSpPr>
        <p:spPr>
          <a:xfrm flipV="1">
            <a:off x="8089378" y="2057400"/>
            <a:ext cx="1204641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12" idx="1"/>
          </p:cNvCxnSpPr>
          <p:nvPr/>
        </p:nvCxnSpPr>
        <p:spPr>
          <a:xfrm flipV="1">
            <a:off x="8089378" y="5668963"/>
            <a:ext cx="1204641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83629" y="1735822"/>
            <a:ext cx="10823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“fork/exec</a:t>
            </a:r>
          </a:p>
          <a:p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game”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83629" y="5345797"/>
            <a:ext cx="10823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“fork/exec</a:t>
            </a:r>
          </a:p>
          <a:p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game”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76366" y="2702791"/>
            <a:ext cx="1577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x’s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 score = 10”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80056" y="4580803"/>
            <a:ext cx="15735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“</a:t>
            </a:r>
            <a:r>
              <a:rPr lang="en-US" sz="1600" dirty="0" err="1">
                <a:solidFill>
                  <a:prstClr val="black"/>
                </a:solidFill>
                <a:latin typeface="Helvetica Neue Light"/>
                <a:cs typeface="Helvetica Neue Light"/>
              </a:rPr>
              <a:t>y’s</a:t>
            </a:r>
            <a:r>
              <a:rPr lang="en-US" sz="1600" dirty="0">
                <a:solidFill>
                  <a:prstClr val="black"/>
                </a:solidFill>
                <a:latin typeface="Helvetica Neue Light"/>
                <a:cs typeface="Helvetica Neue Light"/>
              </a:rPr>
              <a:t> score = 11”</a:t>
            </a:r>
            <a:endParaRPr lang="en-US" sz="1600" dirty="0">
              <a:solidFill>
                <a:prstClr val="black"/>
              </a:solidFill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44336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  <p:bldP spid="13" grpId="0" animBg="1"/>
      <p:bldP spid="9" grpId="0" animBg="1"/>
      <p:bldP spid="10" grpId="0" animBg="1"/>
      <p:bldP spid="21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793" name="Group 5"/>
          <p:cNvGrpSpPr>
            <a:grpSpLocks/>
          </p:cNvGrpSpPr>
          <p:nvPr/>
        </p:nvGrpSpPr>
        <p:grpSpPr bwMode="auto">
          <a:xfrm>
            <a:off x="4495800" y="2743200"/>
            <a:ext cx="3429000" cy="1477099"/>
            <a:chOff x="3124200" y="2743200"/>
            <a:chExt cx="2959100" cy="932979"/>
          </a:xfrm>
        </p:grpSpPr>
        <p:sp>
          <p:nvSpPr>
            <p:cNvPr id="161814" name="TextBox 110"/>
            <p:cNvSpPr txBox="1">
              <a:spLocks noChangeArrowheads="1"/>
            </p:cNvSpPr>
            <p:nvPr/>
          </p:nvSpPr>
          <p:spPr bwMode="auto">
            <a:xfrm>
              <a:off x="51054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5" name="TextBox 110"/>
            <p:cNvSpPr txBox="1">
              <a:spLocks noChangeArrowheads="1"/>
            </p:cNvSpPr>
            <p:nvPr/>
          </p:nvSpPr>
          <p:spPr bwMode="auto">
            <a:xfrm>
              <a:off x="5105153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1816" name="TextBox 110"/>
            <p:cNvSpPr txBox="1">
              <a:spLocks noChangeArrowheads="1"/>
            </p:cNvSpPr>
            <p:nvPr/>
          </p:nvSpPr>
          <p:spPr bwMode="auto">
            <a:xfrm>
              <a:off x="51054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61817" name="TextBox 110"/>
            <p:cNvSpPr txBox="1">
              <a:spLocks noChangeArrowheads="1"/>
            </p:cNvSpPr>
            <p:nvPr/>
          </p:nvSpPr>
          <p:spPr bwMode="auto">
            <a:xfrm>
              <a:off x="41148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28" name="TextBox 110"/>
            <p:cNvSpPr txBox="1">
              <a:spLocks noChangeArrowheads="1"/>
            </p:cNvSpPr>
            <p:nvPr/>
          </p:nvSpPr>
          <p:spPr bwMode="auto">
            <a:xfrm>
              <a:off x="4114677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1819" name="TextBox 110"/>
            <p:cNvSpPr txBox="1">
              <a:spLocks noChangeArrowheads="1"/>
            </p:cNvSpPr>
            <p:nvPr/>
          </p:nvSpPr>
          <p:spPr bwMode="auto">
            <a:xfrm>
              <a:off x="41148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31" name="TextBox 110"/>
            <p:cNvSpPr txBox="1">
              <a:spLocks noChangeArrowheads="1"/>
            </p:cNvSpPr>
            <p:nvPr/>
          </p:nvSpPr>
          <p:spPr bwMode="auto">
            <a:xfrm>
              <a:off x="3124200" y="310317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2" name="TextBox 110"/>
            <p:cNvSpPr txBox="1">
              <a:spLocks noChangeArrowheads="1"/>
            </p:cNvSpPr>
            <p:nvPr/>
          </p:nvSpPr>
          <p:spPr bwMode="auto">
            <a:xfrm>
              <a:off x="3124200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3" name="TextBox 110"/>
            <p:cNvSpPr txBox="1">
              <a:spLocks noChangeArrowheads="1"/>
            </p:cNvSpPr>
            <p:nvPr/>
          </p:nvSpPr>
          <p:spPr bwMode="auto">
            <a:xfrm>
              <a:off x="3124200" y="346214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</p:grpSp>
      <p:sp>
        <p:nvSpPr>
          <p:cNvPr id="161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</a:rPr>
              <a:t>Concept: access </a:t>
            </a:r>
            <a:r>
              <a:rPr lang="en-US" dirty="0">
                <a:latin typeface="Arial" charset="0"/>
                <a:ea typeface="ＭＳ Ｐゴシック" charset="0"/>
              </a:rPr>
              <a:t>control matrix</a:t>
            </a:r>
          </a:p>
        </p:txBody>
      </p:sp>
      <p:sp>
        <p:nvSpPr>
          <p:cNvPr id="161795" name="Rectangle 7"/>
          <p:cNvSpPr>
            <a:spLocks noChangeArrowheads="1"/>
          </p:cNvSpPr>
          <p:nvPr/>
        </p:nvSpPr>
        <p:spPr bwMode="auto">
          <a:xfrm>
            <a:off x="4648201" y="3352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Alice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796" name="Rectangle 7"/>
          <p:cNvSpPr>
            <a:spLocks noChangeArrowheads="1"/>
          </p:cNvSpPr>
          <p:nvPr/>
        </p:nvSpPr>
        <p:spPr bwMode="auto">
          <a:xfrm>
            <a:off x="4648201" y="38862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Bob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797" name="Rectangle 7"/>
          <p:cNvSpPr>
            <a:spLocks noChangeArrowheads="1"/>
          </p:cNvSpPr>
          <p:nvPr/>
        </p:nvSpPr>
        <p:spPr bwMode="auto">
          <a:xfrm>
            <a:off x="5876926" y="2819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obj1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798" name="Rectangle 7"/>
          <p:cNvSpPr>
            <a:spLocks noChangeArrowheads="1"/>
          </p:cNvSpPr>
          <p:nvPr/>
        </p:nvSpPr>
        <p:spPr bwMode="auto">
          <a:xfrm>
            <a:off x="7019926" y="2819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obj2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5795964" y="33909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RW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1800" name="Rectangle 7"/>
          <p:cNvSpPr>
            <a:spLocks noChangeArrowheads="1"/>
          </p:cNvSpPr>
          <p:nvPr/>
        </p:nvSpPr>
        <p:spPr bwMode="auto">
          <a:xfrm>
            <a:off x="7096126" y="394335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RW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801" name="Rectangle 7"/>
          <p:cNvSpPr>
            <a:spLocks noChangeArrowheads="1"/>
          </p:cNvSpPr>
          <p:nvPr/>
        </p:nvSpPr>
        <p:spPr bwMode="auto">
          <a:xfrm>
            <a:off x="5867401" y="3962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802" name="Rectangle 7"/>
          <p:cNvSpPr>
            <a:spLocks noChangeArrowheads="1"/>
          </p:cNvSpPr>
          <p:nvPr/>
        </p:nvSpPr>
        <p:spPr bwMode="auto">
          <a:xfrm>
            <a:off x="7096126" y="3352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---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1803" name="Rectangle 6"/>
          <p:cNvSpPr>
            <a:spLocks noChangeArrowheads="1"/>
          </p:cNvSpPr>
          <p:nvPr/>
        </p:nvSpPr>
        <p:spPr bwMode="auto">
          <a:xfrm>
            <a:off x="2047876" y="1524000"/>
            <a:ext cx="76295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3367"/>
                </a:solidFill>
              </a:rPr>
              <a:t>We can imagine the set of all allowed accesses for all subjects </a:t>
            </a:r>
            <a:r>
              <a:rPr lang="en-US" b="1" dirty="0">
                <a:solidFill>
                  <a:srgbClr val="003367"/>
                </a:solidFill>
              </a:rPr>
              <a:t>over </a:t>
            </a:r>
            <a:r>
              <a:rPr lang="en-US" b="1" dirty="0">
                <a:solidFill>
                  <a:srgbClr val="003367"/>
                </a:solidFill>
              </a:rPr>
              <a:t>all objects as a huge matrix. </a:t>
            </a:r>
          </a:p>
          <a:p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1804" name="Rectangle 6"/>
          <p:cNvSpPr>
            <a:spLocks noChangeArrowheads="1"/>
          </p:cNvSpPr>
          <p:nvPr/>
        </p:nvSpPr>
        <p:spPr bwMode="auto">
          <a:xfrm>
            <a:off x="2200276" y="4976814"/>
            <a:ext cx="7629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3367"/>
                </a:solidFill>
              </a:rPr>
              <a:t>How is the matrix stored? </a:t>
            </a:r>
          </a:p>
          <a:p>
            <a:endParaRPr lang="en-US" b="1" dirty="0">
              <a:solidFill>
                <a:srgbClr val="003367"/>
              </a:solidFill>
            </a:endParaRPr>
          </a:p>
        </p:txBody>
      </p:sp>
      <p:grpSp>
        <p:nvGrpSpPr>
          <p:cNvPr id="161805" name="Group 11"/>
          <p:cNvGrpSpPr>
            <a:grpSpLocks/>
          </p:cNvGrpSpPr>
          <p:nvPr/>
        </p:nvGrpSpPr>
        <p:grpSpPr bwMode="auto">
          <a:xfrm>
            <a:off x="3217863" y="3362326"/>
            <a:ext cx="685800" cy="893763"/>
            <a:chOff x="1970088" y="3170238"/>
            <a:chExt cx="1152525" cy="2058987"/>
          </a:xfrm>
        </p:grpSpPr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2426295" y="3627385"/>
              <a:ext cx="2669" cy="914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Line 3"/>
            <p:cNvSpPr>
              <a:spLocks noChangeShapeType="1"/>
            </p:cNvSpPr>
            <p:nvPr/>
          </p:nvSpPr>
          <p:spPr bwMode="auto">
            <a:xfrm flipV="1">
              <a:off x="2199526" y="4541677"/>
              <a:ext cx="226769" cy="6875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 flipH="1" flipV="1">
              <a:off x="2426295" y="4541677"/>
              <a:ext cx="232107" cy="6875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 flipH="1">
              <a:off x="2423628" y="3737100"/>
              <a:ext cx="629620" cy="1206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/>
          </p:nvSpPr>
          <p:spPr bwMode="auto">
            <a:xfrm flipV="1">
              <a:off x="1970088" y="3854130"/>
              <a:ext cx="456207" cy="4608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0" name="Oval 7"/>
            <p:cNvSpPr>
              <a:spLocks noChangeArrowheads="1"/>
            </p:cNvSpPr>
            <p:nvPr/>
          </p:nvSpPr>
          <p:spPr bwMode="auto">
            <a:xfrm>
              <a:off x="2199526" y="3170238"/>
              <a:ext cx="456207" cy="457147"/>
            </a:xfrm>
            <a:prstGeom prst="ellipse">
              <a:avLst/>
            </a:prstGeom>
            <a:solidFill>
              <a:srgbClr val="99CC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2893175" y="3612757"/>
              <a:ext cx="229438" cy="226744"/>
            </a:xfrm>
            <a:prstGeom prst="rect">
              <a:avLst/>
            </a:prstGeom>
            <a:solidFill>
              <a:srgbClr val="5C852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auto">
            <a:xfrm>
              <a:off x="2431631" y="3839501"/>
              <a:ext cx="136063" cy="13897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74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41" name="Group 5"/>
          <p:cNvGrpSpPr>
            <a:grpSpLocks/>
          </p:cNvGrpSpPr>
          <p:nvPr/>
        </p:nvGrpSpPr>
        <p:grpSpPr bwMode="auto">
          <a:xfrm>
            <a:off x="4495800" y="2590800"/>
            <a:ext cx="3429000" cy="1477099"/>
            <a:chOff x="3124200" y="2743200"/>
            <a:chExt cx="2959100" cy="932979"/>
          </a:xfrm>
        </p:grpSpPr>
        <p:sp>
          <p:nvSpPr>
            <p:cNvPr id="163866" name="TextBox 110"/>
            <p:cNvSpPr txBox="1">
              <a:spLocks noChangeArrowheads="1"/>
            </p:cNvSpPr>
            <p:nvPr/>
          </p:nvSpPr>
          <p:spPr bwMode="auto">
            <a:xfrm>
              <a:off x="51054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5" name="TextBox 110"/>
            <p:cNvSpPr txBox="1">
              <a:spLocks noChangeArrowheads="1"/>
            </p:cNvSpPr>
            <p:nvPr/>
          </p:nvSpPr>
          <p:spPr bwMode="auto">
            <a:xfrm>
              <a:off x="5105153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3868" name="TextBox 110"/>
            <p:cNvSpPr txBox="1">
              <a:spLocks noChangeArrowheads="1"/>
            </p:cNvSpPr>
            <p:nvPr/>
          </p:nvSpPr>
          <p:spPr bwMode="auto">
            <a:xfrm>
              <a:off x="51054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63869" name="TextBox 110"/>
            <p:cNvSpPr txBox="1">
              <a:spLocks noChangeArrowheads="1"/>
            </p:cNvSpPr>
            <p:nvPr/>
          </p:nvSpPr>
          <p:spPr bwMode="auto">
            <a:xfrm>
              <a:off x="41148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28" name="TextBox 110"/>
            <p:cNvSpPr txBox="1">
              <a:spLocks noChangeArrowheads="1"/>
            </p:cNvSpPr>
            <p:nvPr/>
          </p:nvSpPr>
          <p:spPr bwMode="auto">
            <a:xfrm>
              <a:off x="4114677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3871" name="TextBox 110"/>
            <p:cNvSpPr txBox="1">
              <a:spLocks noChangeArrowheads="1"/>
            </p:cNvSpPr>
            <p:nvPr/>
          </p:nvSpPr>
          <p:spPr bwMode="auto">
            <a:xfrm>
              <a:off x="41148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31" name="TextBox 110"/>
            <p:cNvSpPr txBox="1">
              <a:spLocks noChangeArrowheads="1"/>
            </p:cNvSpPr>
            <p:nvPr/>
          </p:nvSpPr>
          <p:spPr bwMode="auto">
            <a:xfrm>
              <a:off x="3124200" y="310317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2" name="TextBox 110"/>
            <p:cNvSpPr txBox="1">
              <a:spLocks noChangeArrowheads="1"/>
            </p:cNvSpPr>
            <p:nvPr/>
          </p:nvSpPr>
          <p:spPr bwMode="auto">
            <a:xfrm>
              <a:off x="3124200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3" name="TextBox 110"/>
            <p:cNvSpPr txBox="1">
              <a:spLocks noChangeArrowheads="1"/>
            </p:cNvSpPr>
            <p:nvPr/>
          </p:nvSpPr>
          <p:spPr bwMode="auto">
            <a:xfrm>
              <a:off x="3124200" y="346214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</p:grpSp>
      <p:sp>
        <p:nvSpPr>
          <p:cNvPr id="163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</a:rPr>
              <a:t>Concept: ACLs and capabilities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63843" name="Rectangle 7"/>
          <p:cNvSpPr>
            <a:spLocks noChangeArrowheads="1"/>
          </p:cNvSpPr>
          <p:nvPr/>
        </p:nvSpPr>
        <p:spPr bwMode="auto">
          <a:xfrm>
            <a:off x="4648201" y="3200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Alice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4" name="Rectangle 7"/>
          <p:cNvSpPr>
            <a:spLocks noChangeArrowheads="1"/>
          </p:cNvSpPr>
          <p:nvPr/>
        </p:nvSpPr>
        <p:spPr bwMode="auto">
          <a:xfrm>
            <a:off x="4648201" y="3733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Bob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5" name="Rectangle 7"/>
          <p:cNvSpPr>
            <a:spLocks noChangeArrowheads="1"/>
          </p:cNvSpPr>
          <p:nvPr/>
        </p:nvSpPr>
        <p:spPr bwMode="auto">
          <a:xfrm>
            <a:off x="5876926" y="26670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obj1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6" name="Rectangle 7"/>
          <p:cNvSpPr>
            <a:spLocks noChangeArrowheads="1"/>
          </p:cNvSpPr>
          <p:nvPr/>
        </p:nvSpPr>
        <p:spPr bwMode="auto">
          <a:xfrm>
            <a:off x="7019926" y="26670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obj2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5795964" y="32385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RW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8" name="Rectangle 7"/>
          <p:cNvSpPr>
            <a:spLocks noChangeArrowheads="1"/>
          </p:cNvSpPr>
          <p:nvPr/>
        </p:nvSpPr>
        <p:spPr bwMode="auto">
          <a:xfrm>
            <a:off x="7096126" y="379095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RW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9" name="Rectangle 7"/>
          <p:cNvSpPr>
            <a:spLocks noChangeArrowheads="1"/>
          </p:cNvSpPr>
          <p:nvPr/>
        </p:nvSpPr>
        <p:spPr bwMode="auto">
          <a:xfrm>
            <a:off x="5867401" y="38100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50" name="Rectangle 7"/>
          <p:cNvSpPr>
            <a:spLocks noChangeArrowheads="1"/>
          </p:cNvSpPr>
          <p:nvPr/>
        </p:nvSpPr>
        <p:spPr bwMode="auto">
          <a:xfrm>
            <a:off x="7096126" y="3200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---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51" name="Rectangle 6"/>
          <p:cNvSpPr>
            <a:spLocks noChangeArrowheads="1"/>
          </p:cNvSpPr>
          <p:nvPr/>
        </p:nvSpPr>
        <p:spPr bwMode="auto">
          <a:xfrm>
            <a:off x="2062164" y="1676401"/>
            <a:ext cx="76295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003367"/>
                </a:solidFill>
              </a:rPr>
              <a:t>How is the matrix stored? </a:t>
            </a:r>
          </a:p>
          <a:p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1828800" y="4648200"/>
            <a:ext cx="861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sz="2000" b="1" dirty="0">
                <a:solidFill>
                  <a:srgbClr val="651222"/>
                </a:solidFill>
              </a:rPr>
              <a:t>Capabilities</a:t>
            </a:r>
            <a:r>
              <a:rPr lang="en-US" sz="2000" dirty="0">
                <a:solidFill>
                  <a:srgbClr val="003367"/>
                </a:solidFill>
              </a:rPr>
              <a:t>: each </a:t>
            </a:r>
            <a:r>
              <a:rPr lang="en-US" sz="2000" dirty="0">
                <a:solidFill>
                  <a:srgbClr val="003367"/>
                </a:solidFill>
              </a:rPr>
              <a:t>subject </a:t>
            </a:r>
            <a:r>
              <a:rPr lang="en-US" sz="2000" dirty="0">
                <a:solidFill>
                  <a:srgbClr val="003367"/>
                </a:solidFill>
              </a:rPr>
              <a:t>holds a list of its rights </a:t>
            </a:r>
            <a:r>
              <a:rPr lang="en-US" sz="2000" dirty="0">
                <a:solidFill>
                  <a:srgbClr val="003367"/>
                </a:solidFill>
              </a:rPr>
              <a:t>and </a:t>
            </a:r>
            <a:r>
              <a:rPr lang="en-US" sz="2000" dirty="0">
                <a:solidFill>
                  <a:srgbClr val="003367"/>
                </a:solidFill>
              </a:rPr>
              <a:t>presents them as </a:t>
            </a:r>
            <a:r>
              <a:rPr lang="en-US" sz="2000" dirty="0">
                <a:solidFill>
                  <a:srgbClr val="003367"/>
                </a:solidFill>
              </a:rPr>
              <a:t>proof of access rights.  In many systems, a </a:t>
            </a:r>
            <a:r>
              <a:rPr lang="en-US" sz="2000" b="1" dirty="0">
                <a:solidFill>
                  <a:srgbClr val="800000"/>
                </a:solidFill>
              </a:rPr>
              <a:t>capability</a:t>
            </a:r>
            <a:r>
              <a:rPr lang="en-US" sz="2000" dirty="0">
                <a:solidFill>
                  <a:srgbClr val="003367"/>
                </a:solidFill>
              </a:rPr>
              <a:t> is an </a:t>
            </a:r>
            <a:r>
              <a:rPr lang="en-US" sz="2000" dirty="0" err="1">
                <a:solidFill>
                  <a:srgbClr val="003367"/>
                </a:solidFill>
              </a:rPr>
              <a:t>unforgeable</a:t>
            </a:r>
            <a:r>
              <a:rPr lang="en-US" sz="2000" dirty="0">
                <a:solidFill>
                  <a:srgbClr val="003367"/>
                </a:solidFill>
              </a:rPr>
              <a:t> reference/token that confers specific rights to access a specific object.</a:t>
            </a:r>
          </a:p>
          <a:p>
            <a:pPr marL="342900" indent="-342900">
              <a:buFont typeface="Arial"/>
              <a:buChar char="•"/>
              <a:defRPr/>
            </a:pPr>
            <a:endParaRPr lang="en-US" sz="2000" dirty="0">
              <a:solidFill>
                <a:srgbClr val="003367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2000" b="1" dirty="0">
                <a:solidFill>
                  <a:srgbClr val="651222"/>
                </a:solidFill>
              </a:rPr>
              <a:t>Access control list (ACL)</a:t>
            </a:r>
            <a:r>
              <a:rPr lang="en-US" sz="2000" dirty="0">
                <a:solidFill>
                  <a:srgbClr val="003367"/>
                </a:solidFill>
              </a:rPr>
              <a:t>: each object stores a list of </a:t>
            </a:r>
            <a:r>
              <a:rPr lang="en-US" sz="2000" dirty="0">
                <a:solidFill>
                  <a:srgbClr val="003367"/>
                </a:solidFill>
              </a:rPr>
              <a:t>identifiers of subjects permitted </a:t>
            </a:r>
            <a:r>
              <a:rPr lang="en-US" sz="2000" dirty="0">
                <a:solidFill>
                  <a:srgbClr val="003367"/>
                </a:solidFill>
              </a:rPr>
              <a:t>to access it. </a:t>
            </a:r>
          </a:p>
        </p:txBody>
      </p:sp>
      <p:sp>
        <p:nvSpPr>
          <p:cNvPr id="27" name="Freeform 26"/>
          <p:cNvSpPr>
            <a:spLocks noChangeArrowheads="1"/>
          </p:cNvSpPr>
          <p:nvPr/>
        </p:nvSpPr>
        <p:spPr bwMode="auto">
          <a:xfrm>
            <a:off x="4495800" y="3160714"/>
            <a:ext cx="3505200" cy="439737"/>
          </a:xfrm>
          <a:custGeom>
            <a:avLst/>
            <a:gdLst>
              <a:gd name="T0" fmla="*/ 1558608 w 1804908"/>
              <a:gd name="T1" fmla="*/ 145281 h 510567"/>
              <a:gd name="T2" fmla="*/ 1212251 w 1804908"/>
              <a:gd name="T3" fmla="*/ 87412 h 510567"/>
              <a:gd name="T4" fmla="*/ 1058314 w 1804908"/>
              <a:gd name="T5" fmla="*/ 48832 h 510567"/>
              <a:gd name="T6" fmla="*/ 1000589 w 1804908"/>
              <a:gd name="T7" fmla="*/ 29543 h 510567"/>
              <a:gd name="T8" fmla="*/ 865894 w 1804908"/>
              <a:gd name="T9" fmla="*/ 10253 h 510567"/>
              <a:gd name="T10" fmla="*/ 153937 w 1804908"/>
              <a:gd name="T11" fmla="*/ 68122 h 510567"/>
              <a:gd name="T12" fmla="*/ 96210 w 1804908"/>
              <a:gd name="T13" fmla="*/ 87412 h 510567"/>
              <a:gd name="T14" fmla="*/ 19242 w 1804908"/>
              <a:gd name="T15" fmla="*/ 125991 h 510567"/>
              <a:gd name="T16" fmla="*/ 0 w 1804908"/>
              <a:gd name="T17" fmla="*/ 183860 h 510567"/>
              <a:gd name="T18" fmla="*/ 19242 w 1804908"/>
              <a:gd name="T19" fmla="*/ 396046 h 510567"/>
              <a:gd name="T20" fmla="*/ 115452 w 1804908"/>
              <a:gd name="T21" fmla="*/ 473204 h 510567"/>
              <a:gd name="T22" fmla="*/ 442567 w 1804908"/>
              <a:gd name="T23" fmla="*/ 511784 h 510567"/>
              <a:gd name="T24" fmla="*/ 942862 w 1804908"/>
              <a:gd name="T25" fmla="*/ 492494 h 510567"/>
              <a:gd name="T26" fmla="*/ 1269978 w 1804908"/>
              <a:gd name="T27" fmla="*/ 473204 h 510567"/>
              <a:gd name="T28" fmla="*/ 1712546 w 1804908"/>
              <a:gd name="T29" fmla="*/ 453915 h 510567"/>
              <a:gd name="T30" fmla="*/ 1770271 w 1804908"/>
              <a:gd name="T31" fmla="*/ 415335 h 510567"/>
              <a:gd name="T32" fmla="*/ 1770271 w 1804908"/>
              <a:gd name="T33" fmla="*/ 241729 h 510567"/>
              <a:gd name="T34" fmla="*/ 1712546 w 1804908"/>
              <a:gd name="T35" fmla="*/ 183860 h 510567"/>
              <a:gd name="T36" fmla="*/ 1539366 w 1804908"/>
              <a:gd name="T37" fmla="*/ 106702 h 510567"/>
              <a:gd name="T38" fmla="*/ 1481641 w 1804908"/>
              <a:gd name="T39" fmla="*/ 87412 h 510567"/>
              <a:gd name="T40" fmla="*/ 1327704 w 1804908"/>
              <a:gd name="T41" fmla="*/ 87412 h 510567"/>
              <a:gd name="T42" fmla="*/ 1327704 w 1804908"/>
              <a:gd name="T43" fmla="*/ 87412 h 51056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04908"/>
              <a:gd name="T67" fmla="*/ 0 h 510567"/>
              <a:gd name="T68" fmla="*/ 1804908 w 1804908"/>
              <a:gd name="T69" fmla="*/ 510567 h 51056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04908" h="510567">
                <a:moveTo>
                  <a:pt x="1558472" y="144935"/>
                </a:moveTo>
                <a:cubicBezTo>
                  <a:pt x="1443030" y="125691"/>
                  <a:pt x="1327074" y="109310"/>
                  <a:pt x="1212145" y="87204"/>
                </a:cubicBezTo>
                <a:cubicBezTo>
                  <a:pt x="1160210" y="77215"/>
                  <a:pt x="1108395" y="65443"/>
                  <a:pt x="1058222" y="48716"/>
                </a:cubicBezTo>
                <a:cubicBezTo>
                  <a:pt x="1038982" y="42302"/>
                  <a:pt x="1020388" y="33451"/>
                  <a:pt x="1000501" y="29473"/>
                </a:cubicBezTo>
                <a:cubicBezTo>
                  <a:pt x="956032" y="20578"/>
                  <a:pt x="910712" y="16644"/>
                  <a:pt x="865818" y="10229"/>
                </a:cubicBezTo>
                <a:cubicBezTo>
                  <a:pt x="564078" y="28519"/>
                  <a:pt x="391739" y="0"/>
                  <a:pt x="153923" y="67960"/>
                </a:cubicBezTo>
                <a:cubicBezTo>
                  <a:pt x="134422" y="73533"/>
                  <a:pt x="114843" y="79214"/>
                  <a:pt x="96202" y="87204"/>
                </a:cubicBezTo>
                <a:cubicBezTo>
                  <a:pt x="69839" y="98504"/>
                  <a:pt x="44894" y="112862"/>
                  <a:pt x="19240" y="125691"/>
                </a:cubicBezTo>
                <a:cubicBezTo>
                  <a:pt x="12827" y="144935"/>
                  <a:pt x="0" y="163138"/>
                  <a:pt x="0" y="183423"/>
                </a:cubicBezTo>
                <a:cubicBezTo>
                  <a:pt x="0" y="254274"/>
                  <a:pt x="4397" y="325825"/>
                  <a:pt x="19240" y="395104"/>
                </a:cubicBezTo>
                <a:cubicBezTo>
                  <a:pt x="31002" y="450004"/>
                  <a:pt x="69077" y="462804"/>
                  <a:pt x="115442" y="472079"/>
                </a:cubicBezTo>
                <a:cubicBezTo>
                  <a:pt x="200513" y="489096"/>
                  <a:pt x="366197" y="502932"/>
                  <a:pt x="442529" y="510567"/>
                </a:cubicBezTo>
                <a:lnTo>
                  <a:pt x="942780" y="491323"/>
                </a:lnTo>
                <a:cubicBezTo>
                  <a:pt x="1051879" y="486248"/>
                  <a:pt x="1160785" y="477534"/>
                  <a:pt x="1269866" y="472079"/>
                </a:cubicBezTo>
                <a:lnTo>
                  <a:pt x="1712396" y="452836"/>
                </a:lnTo>
                <a:cubicBezTo>
                  <a:pt x="1731636" y="440007"/>
                  <a:pt x="1755672" y="432407"/>
                  <a:pt x="1770117" y="414348"/>
                </a:cubicBezTo>
                <a:cubicBezTo>
                  <a:pt x="1804908" y="370851"/>
                  <a:pt x="1786508" y="278040"/>
                  <a:pt x="1770117" y="241154"/>
                </a:cubicBezTo>
                <a:cubicBezTo>
                  <a:pt x="1759067" y="216286"/>
                  <a:pt x="1733300" y="200846"/>
                  <a:pt x="1712396" y="183423"/>
                </a:cubicBezTo>
                <a:cubicBezTo>
                  <a:pt x="1651415" y="132597"/>
                  <a:pt x="1623133" y="134420"/>
                  <a:pt x="1539232" y="106448"/>
                </a:cubicBezTo>
                <a:cubicBezTo>
                  <a:pt x="1519992" y="100033"/>
                  <a:pt x="1501792" y="87204"/>
                  <a:pt x="1481511" y="87204"/>
                </a:cubicBezTo>
                <a:lnTo>
                  <a:pt x="1327588" y="8720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defTabSz="914400">
              <a:buClr>
                <a:srgbClr val="000000"/>
              </a:buClr>
              <a:buSzPct val="100000"/>
              <a:defRPr/>
            </a:pPr>
            <a:endParaRPr lang="en-US" dirty="0">
              <a:ln>
                <a:solidFill>
                  <a:srgbClr val="FF0000"/>
                </a:solidFill>
              </a:ln>
              <a:solidFill>
                <a:srgbClr val="FF3300"/>
              </a:solidFill>
              <a:ea typeface="Arial" charset="0"/>
              <a:cs typeface="Arial" charset="0"/>
            </a:endParaRPr>
          </a:p>
        </p:txBody>
      </p:sp>
      <p:sp>
        <p:nvSpPr>
          <p:cNvPr id="29" name="Freeform 28"/>
          <p:cNvSpPr>
            <a:spLocks noChangeArrowheads="1"/>
          </p:cNvSpPr>
          <p:nvPr/>
        </p:nvSpPr>
        <p:spPr bwMode="auto">
          <a:xfrm rot="5400000">
            <a:off x="6162676" y="3067051"/>
            <a:ext cx="2466975" cy="752475"/>
          </a:xfrm>
          <a:custGeom>
            <a:avLst/>
            <a:gdLst>
              <a:gd name="T0" fmla="*/ 1558608 w 1804908"/>
              <a:gd name="T1" fmla="*/ 145281 h 510567"/>
              <a:gd name="T2" fmla="*/ 1212251 w 1804908"/>
              <a:gd name="T3" fmla="*/ 87412 h 510567"/>
              <a:gd name="T4" fmla="*/ 1058314 w 1804908"/>
              <a:gd name="T5" fmla="*/ 48832 h 510567"/>
              <a:gd name="T6" fmla="*/ 1000589 w 1804908"/>
              <a:gd name="T7" fmla="*/ 29543 h 510567"/>
              <a:gd name="T8" fmla="*/ 865894 w 1804908"/>
              <a:gd name="T9" fmla="*/ 10253 h 510567"/>
              <a:gd name="T10" fmla="*/ 153937 w 1804908"/>
              <a:gd name="T11" fmla="*/ 68122 h 510567"/>
              <a:gd name="T12" fmla="*/ 96210 w 1804908"/>
              <a:gd name="T13" fmla="*/ 87412 h 510567"/>
              <a:gd name="T14" fmla="*/ 19242 w 1804908"/>
              <a:gd name="T15" fmla="*/ 125991 h 510567"/>
              <a:gd name="T16" fmla="*/ 0 w 1804908"/>
              <a:gd name="T17" fmla="*/ 183860 h 510567"/>
              <a:gd name="T18" fmla="*/ 19242 w 1804908"/>
              <a:gd name="T19" fmla="*/ 396046 h 510567"/>
              <a:gd name="T20" fmla="*/ 115452 w 1804908"/>
              <a:gd name="T21" fmla="*/ 473204 h 510567"/>
              <a:gd name="T22" fmla="*/ 442567 w 1804908"/>
              <a:gd name="T23" fmla="*/ 511784 h 510567"/>
              <a:gd name="T24" fmla="*/ 942862 w 1804908"/>
              <a:gd name="T25" fmla="*/ 492494 h 510567"/>
              <a:gd name="T26" fmla="*/ 1269978 w 1804908"/>
              <a:gd name="T27" fmla="*/ 473204 h 510567"/>
              <a:gd name="T28" fmla="*/ 1712546 w 1804908"/>
              <a:gd name="T29" fmla="*/ 453915 h 510567"/>
              <a:gd name="T30" fmla="*/ 1770271 w 1804908"/>
              <a:gd name="T31" fmla="*/ 415335 h 510567"/>
              <a:gd name="T32" fmla="*/ 1770271 w 1804908"/>
              <a:gd name="T33" fmla="*/ 241729 h 510567"/>
              <a:gd name="T34" fmla="*/ 1712546 w 1804908"/>
              <a:gd name="T35" fmla="*/ 183860 h 510567"/>
              <a:gd name="T36" fmla="*/ 1539366 w 1804908"/>
              <a:gd name="T37" fmla="*/ 106702 h 510567"/>
              <a:gd name="T38" fmla="*/ 1481641 w 1804908"/>
              <a:gd name="T39" fmla="*/ 87412 h 510567"/>
              <a:gd name="T40" fmla="*/ 1327704 w 1804908"/>
              <a:gd name="T41" fmla="*/ 87412 h 510567"/>
              <a:gd name="T42" fmla="*/ 1327704 w 1804908"/>
              <a:gd name="T43" fmla="*/ 87412 h 51056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04908"/>
              <a:gd name="T67" fmla="*/ 0 h 510567"/>
              <a:gd name="T68" fmla="*/ 1804908 w 1804908"/>
              <a:gd name="T69" fmla="*/ 510567 h 51056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04908" h="510567">
                <a:moveTo>
                  <a:pt x="1558472" y="144935"/>
                </a:moveTo>
                <a:cubicBezTo>
                  <a:pt x="1443030" y="125691"/>
                  <a:pt x="1327074" y="109310"/>
                  <a:pt x="1212145" y="87204"/>
                </a:cubicBezTo>
                <a:cubicBezTo>
                  <a:pt x="1160210" y="77215"/>
                  <a:pt x="1108395" y="65443"/>
                  <a:pt x="1058222" y="48716"/>
                </a:cubicBezTo>
                <a:cubicBezTo>
                  <a:pt x="1038982" y="42302"/>
                  <a:pt x="1020388" y="33451"/>
                  <a:pt x="1000501" y="29473"/>
                </a:cubicBezTo>
                <a:cubicBezTo>
                  <a:pt x="956032" y="20578"/>
                  <a:pt x="910712" y="16644"/>
                  <a:pt x="865818" y="10229"/>
                </a:cubicBezTo>
                <a:cubicBezTo>
                  <a:pt x="564078" y="28519"/>
                  <a:pt x="391739" y="0"/>
                  <a:pt x="153923" y="67960"/>
                </a:cubicBezTo>
                <a:cubicBezTo>
                  <a:pt x="134422" y="73533"/>
                  <a:pt x="114843" y="79214"/>
                  <a:pt x="96202" y="87204"/>
                </a:cubicBezTo>
                <a:cubicBezTo>
                  <a:pt x="69839" y="98504"/>
                  <a:pt x="44894" y="112862"/>
                  <a:pt x="19240" y="125691"/>
                </a:cubicBezTo>
                <a:cubicBezTo>
                  <a:pt x="12827" y="144935"/>
                  <a:pt x="0" y="163138"/>
                  <a:pt x="0" y="183423"/>
                </a:cubicBezTo>
                <a:cubicBezTo>
                  <a:pt x="0" y="254274"/>
                  <a:pt x="4397" y="325825"/>
                  <a:pt x="19240" y="395104"/>
                </a:cubicBezTo>
                <a:cubicBezTo>
                  <a:pt x="31002" y="450004"/>
                  <a:pt x="69077" y="462804"/>
                  <a:pt x="115442" y="472079"/>
                </a:cubicBezTo>
                <a:cubicBezTo>
                  <a:pt x="200513" y="489096"/>
                  <a:pt x="366197" y="502932"/>
                  <a:pt x="442529" y="510567"/>
                </a:cubicBezTo>
                <a:lnTo>
                  <a:pt x="942780" y="491323"/>
                </a:lnTo>
                <a:cubicBezTo>
                  <a:pt x="1051879" y="486248"/>
                  <a:pt x="1160785" y="477534"/>
                  <a:pt x="1269866" y="472079"/>
                </a:cubicBezTo>
                <a:lnTo>
                  <a:pt x="1712396" y="452836"/>
                </a:lnTo>
                <a:cubicBezTo>
                  <a:pt x="1731636" y="440007"/>
                  <a:pt x="1755672" y="432407"/>
                  <a:pt x="1770117" y="414348"/>
                </a:cubicBezTo>
                <a:cubicBezTo>
                  <a:pt x="1804908" y="370851"/>
                  <a:pt x="1786508" y="278040"/>
                  <a:pt x="1770117" y="241154"/>
                </a:cubicBezTo>
                <a:cubicBezTo>
                  <a:pt x="1759067" y="216286"/>
                  <a:pt x="1733300" y="200846"/>
                  <a:pt x="1712396" y="183423"/>
                </a:cubicBezTo>
                <a:cubicBezTo>
                  <a:pt x="1651415" y="132597"/>
                  <a:pt x="1623133" y="134420"/>
                  <a:pt x="1539232" y="106448"/>
                </a:cubicBezTo>
                <a:cubicBezTo>
                  <a:pt x="1519992" y="100033"/>
                  <a:pt x="1501792" y="87204"/>
                  <a:pt x="1481511" y="87204"/>
                </a:cubicBezTo>
                <a:lnTo>
                  <a:pt x="1327588" y="8720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defTabSz="914400">
              <a:buClr>
                <a:srgbClr val="000000"/>
              </a:buClr>
              <a:buSzPct val="100000"/>
              <a:defRPr/>
            </a:pPr>
            <a:endParaRPr lang="en-US" dirty="0">
              <a:ln>
                <a:solidFill>
                  <a:srgbClr val="FF0000"/>
                </a:solidFill>
              </a:ln>
              <a:solidFill>
                <a:srgbClr val="FF3300"/>
              </a:solidFill>
              <a:ea typeface="Arial" charset="0"/>
              <a:cs typeface="Arial" charset="0"/>
            </a:endParaRPr>
          </a:p>
        </p:txBody>
      </p:sp>
      <p:sp>
        <p:nvSpPr>
          <p:cNvPr id="163855" name="Rectangle 6"/>
          <p:cNvSpPr>
            <a:spLocks noChangeArrowheads="1"/>
          </p:cNvSpPr>
          <p:nvPr/>
        </p:nvSpPr>
        <p:spPr bwMode="auto">
          <a:xfrm>
            <a:off x="8001000" y="3240088"/>
            <a:ext cx="1981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003367"/>
                </a:solidFill>
              </a:rPr>
              <a:t>capability list</a:t>
            </a:r>
          </a:p>
          <a:p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56" name="Rectangle 6"/>
          <p:cNvSpPr>
            <a:spLocks noChangeArrowheads="1"/>
          </p:cNvSpPr>
          <p:nvPr/>
        </p:nvSpPr>
        <p:spPr bwMode="auto">
          <a:xfrm>
            <a:off x="7653339" y="2009776"/>
            <a:ext cx="1095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3367"/>
                </a:solidFill>
              </a:rPr>
              <a:t>ACL</a:t>
            </a:r>
          </a:p>
          <a:p>
            <a:endParaRPr lang="en-US" b="1" dirty="0">
              <a:solidFill>
                <a:srgbClr val="003367"/>
              </a:solidFill>
            </a:endParaRPr>
          </a:p>
        </p:txBody>
      </p:sp>
      <p:grpSp>
        <p:nvGrpSpPr>
          <p:cNvPr id="163857" name="Group 11"/>
          <p:cNvGrpSpPr>
            <a:grpSpLocks/>
          </p:cNvGrpSpPr>
          <p:nvPr/>
        </p:nvGrpSpPr>
        <p:grpSpPr bwMode="auto">
          <a:xfrm>
            <a:off x="3217863" y="3209926"/>
            <a:ext cx="685800" cy="893763"/>
            <a:chOff x="1970088" y="3170238"/>
            <a:chExt cx="1152525" cy="2058987"/>
          </a:xfrm>
        </p:grpSpPr>
        <p:sp>
          <p:nvSpPr>
            <p:cNvPr id="34" name="Line 2"/>
            <p:cNvSpPr>
              <a:spLocks noChangeShapeType="1"/>
            </p:cNvSpPr>
            <p:nvPr/>
          </p:nvSpPr>
          <p:spPr bwMode="auto">
            <a:xfrm>
              <a:off x="2426295" y="3627385"/>
              <a:ext cx="2669" cy="9142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5" name="Line 3"/>
            <p:cNvSpPr>
              <a:spLocks noChangeShapeType="1"/>
            </p:cNvSpPr>
            <p:nvPr/>
          </p:nvSpPr>
          <p:spPr bwMode="auto">
            <a:xfrm flipV="1">
              <a:off x="2199526" y="4541677"/>
              <a:ext cx="226769" cy="6875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 flipH="1" flipV="1">
              <a:off x="2426295" y="4541677"/>
              <a:ext cx="232107" cy="6875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Line 5"/>
            <p:cNvSpPr>
              <a:spLocks noChangeShapeType="1"/>
            </p:cNvSpPr>
            <p:nvPr/>
          </p:nvSpPr>
          <p:spPr bwMode="auto">
            <a:xfrm flipH="1">
              <a:off x="2423628" y="3737100"/>
              <a:ext cx="629620" cy="1206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 flipV="1">
              <a:off x="1970088" y="3854130"/>
              <a:ext cx="456207" cy="4608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Oval 7"/>
            <p:cNvSpPr>
              <a:spLocks noChangeArrowheads="1"/>
            </p:cNvSpPr>
            <p:nvPr/>
          </p:nvSpPr>
          <p:spPr bwMode="auto">
            <a:xfrm>
              <a:off x="2199526" y="3170238"/>
              <a:ext cx="456207" cy="457147"/>
            </a:xfrm>
            <a:prstGeom prst="ellipse">
              <a:avLst/>
            </a:prstGeom>
            <a:solidFill>
              <a:srgbClr val="99CC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2893175" y="3612757"/>
              <a:ext cx="229438" cy="226744"/>
            </a:xfrm>
            <a:prstGeom prst="rect">
              <a:avLst/>
            </a:prstGeom>
            <a:solidFill>
              <a:srgbClr val="5C852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2431631" y="3839501"/>
              <a:ext cx="136063" cy="13897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8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41" name="Group 5"/>
          <p:cNvGrpSpPr>
            <a:grpSpLocks/>
          </p:cNvGrpSpPr>
          <p:nvPr/>
        </p:nvGrpSpPr>
        <p:grpSpPr bwMode="auto">
          <a:xfrm>
            <a:off x="2209800" y="1981200"/>
            <a:ext cx="3429000" cy="1477099"/>
            <a:chOff x="3124200" y="2743200"/>
            <a:chExt cx="2959100" cy="932979"/>
          </a:xfrm>
        </p:grpSpPr>
        <p:sp>
          <p:nvSpPr>
            <p:cNvPr id="163866" name="TextBox 110"/>
            <p:cNvSpPr txBox="1">
              <a:spLocks noChangeArrowheads="1"/>
            </p:cNvSpPr>
            <p:nvPr/>
          </p:nvSpPr>
          <p:spPr bwMode="auto">
            <a:xfrm>
              <a:off x="51054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5" name="TextBox 110"/>
            <p:cNvSpPr txBox="1">
              <a:spLocks noChangeArrowheads="1"/>
            </p:cNvSpPr>
            <p:nvPr/>
          </p:nvSpPr>
          <p:spPr bwMode="auto">
            <a:xfrm>
              <a:off x="5105153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3868" name="TextBox 110"/>
            <p:cNvSpPr txBox="1">
              <a:spLocks noChangeArrowheads="1"/>
            </p:cNvSpPr>
            <p:nvPr/>
          </p:nvSpPr>
          <p:spPr bwMode="auto">
            <a:xfrm>
              <a:off x="51054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163869" name="TextBox 110"/>
            <p:cNvSpPr txBox="1">
              <a:spLocks noChangeArrowheads="1"/>
            </p:cNvSpPr>
            <p:nvPr/>
          </p:nvSpPr>
          <p:spPr bwMode="auto">
            <a:xfrm>
              <a:off x="41148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28" name="TextBox 110"/>
            <p:cNvSpPr txBox="1">
              <a:spLocks noChangeArrowheads="1"/>
            </p:cNvSpPr>
            <p:nvPr/>
          </p:nvSpPr>
          <p:spPr bwMode="auto">
            <a:xfrm>
              <a:off x="4114677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163871" name="TextBox 110"/>
            <p:cNvSpPr txBox="1">
              <a:spLocks noChangeArrowheads="1"/>
            </p:cNvSpPr>
            <p:nvPr/>
          </p:nvSpPr>
          <p:spPr bwMode="auto">
            <a:xfrm>
              <a:off x="41148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31" name="TextBox 110"/>
            <p:cNvSpPr txBox="1">
              <a:spLocks noChangeArrowheads="1"/>
            </p:cNvSpPr>
            <p:nvPr/>
          </p:nvSpPr>
          <p:spPr bwMode="auto">
            <a:xfrm>
              <a:off x="3124200" y="310317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2" name="TextBox 110"/>
            <p:cNvSpPr txBox="1">
              <a:spLocks noChangeArrowheads="1"/>
            </p:cNvSpPr>
            <p:nvPr/>
          </p:nvSpPr>
          <p:spPr bwMode="auto">
            <a:xfrm>
              <a:off x="3124200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33" name="TextBox 110"/>
            <p:cNvSpPr txBox="1">
              <a:spLocks noChangeArrowheads="1"/>
            </p:cNvSpPr>
            <p:nvPr/>
          </p:nvSpPr>
          <p:spPr bwMode="auto">
            <a:xfrm>
              <a:off x="3124200" y="346214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</p:grpSp>
      <p:sp>
        <p:nvSpPr>
          <p:cNvPr id="163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</a:rPr>
              <a:t>Concept: roles or groups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63843" name="Rectangle 7"/>
          <p:cNvSpPr>
            <a:spLocks noChangeArrowheads="1"/>
          </p:cNvSpPr>
          <p:nvPr/>
        </p:nvSpPr>
        <p:spPr bwMode="auto">
          <a:xfrm>
            <a:off x="2362201" y="2590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Alice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4" name="Rectangle 7"/>
          <p:cNvSpPr>
            <a:spLocks noChangeArrowheads="1"/>
          </p:cNvSpPr>
          <p:nvPr/>
        </p:nvSpPr>
        <p:spPr bwMode="auto">
          <a:xfrm>
            <a:off x="2362201" y="31242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Bob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163845" name="Rectangle 7"/>
          <p:cNvSpPr>
            <a:spLocks noChangeArrowheads="1"/>
          </p:cNvSpPr>
          <p:nvPr/>
        </p:nvSpPr>
        <p:spPr bwMode="auto">
          <a:xfrm>
            <a:off x="3429000" y="2057400"/>
            <a:ext cx="1219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wizard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3846" name="Rectangle 7"/>
          <p:cNvSpPr>
            <a:spLocks noChangeArrowheads="1"/>
          </p:cNvSpPr>
          <p:nvPr/>
        </p:nvSpPr>
        <p:spPr bwMode="auto">
          <a:xfrm>
            <a:off x="4495801" y="2057400"/>
            <a:ext cx="1133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student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3509964" y="26289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yes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3848" name="Rectangle 7"/>
          <p:cNvSpPr>
            <a:spLocks noChangeArrowheads="1"/>
          </p:cNvSpPr>
          <p:nvPr/>
        </p:nvSpPr>
        <p:spPr bwMode="auto">
          <a:xfrm>
            <a:off x="4810126" y="318135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yes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3849" name="Rectangle 7"/>
          <p:cNvSpPr>
            <a:spLocks noChangeArrowheads="1"/>
          </p:cNvSpPr>
          <p:nvPr/>
        </p:nvSpPr>
        <p:spPr bwMode="auto">
          <a:xfrm>
            <a:off x="3581401" y="3200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no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163850" name="Rectangle 7"/>
          <p:cNvSpPr>
            <a:spLocks noChangeArrowheads="1"/>
          </p:cNvSpPr>
          <p:nvPr/>
        </p:nvSpPr>
        <p:spPr bwMode="auto">
          <a:xfrm>
            <a:off x="4810126" y="264795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no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057400" y="4267200"/>
            <a:ext cx="7924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sz="2000" dirty="0">
                <a:solidFill>
                  <a:srgbClr val="003367"/>
                </a:solidFill>
              </a:rPr>
              <a:t>A </a:t>
            </a:r>
            <a:r>
              <a:rPr lang="en-US" sz="2000" b="1" dirty="0">
                <a:solidFill>
                  <a:srgbClr val="651222"/>
                </a:solidFill>
              </a:rPr>
              <a:t>role</a:t>
            </a:r>
            <a:r>
              <a:rPr lang="en-US" sz="2000" dirty="0">
                <a:solidFill>
                  <a:srgbClr val="651222"/>
                </a:solidFill>
              </a:rPr>
              <a:t> </a:t>
            </a:r>
            <a:r>
              <a:rPr lang="en-US" sz="2000" dirty="0">
                <a:solidFill>
                  <a:srgbClr val="003367"/>
                </a:solidFill>
              </a:rPr>
              <a:t>or </a:t>
            </a:r>
            <a:r>
              <a:rPr lang="en-US" sz="2000" b="1" dirty="0">
                <a:solidFill>
                  <a:srgbClr val="651222"/>
                </a:solidFill>
              </a:rPr>
              <a:t>group</a:t>
            </a:r>
            <a:r>
              <a:rPr lang="en-US" sz="2000" dirty="0">
                <a:solidFill>
                  <a:srgbClr val="651222"/>
                </a:solidFill>
              </a:rPr>
              <a:t> </a:t>
            </a:r>
            <a:r>
              <a:rPr lang="en-US" sz="2000" dirty="0">
                <a:solidFill>
                  <a:srgbClr val="003367"/>
                </a:solidFill>
              </a:rPr>
              <a:t>is a named set </a:t>
            </a:r>
            <a:r>
              <a:rPr lang="en-US" sz="2000" b="1" dirty="0">
                <a:solidFill>
                  <a:srgbClr val="003367"/>
                </a:solidFill>
              </a:rPr>
              <a:t>S</a:t>
            </a:r>
            <a:r>
              <a:rPr lang="en-US" sz="2000" dirty="0">
                <a:solidFill>
                  <a:srgbClr val="003367"/>
                </a:solidFill>
              </a:rPr>
              <a:t> of subjects.  Or, equivalently, it is a named </a:t>
            </a:r>
            <a:r>
              <a:rPr lang="en-US" sz="2000" dirty="0" err="1">
                <a:solidFill>
                  <a:srgbClr val="003367"/>
                </a:solidFill>
              </a:rPr>
              <a:t>boolean</a:t>
            </a:r>
            <a:r>
              <a:rPr lang="en-US" sz="2000" dirty="0">
                <a:solidFill>
                  <a:srgbClr val="003367"/>
                </a:solidFill>
              </a:rPr>
              <a:t> predicate that is true for subject </a:t>
            </a:r>
            <a:r>
              <a:rPr lang="en-US" sz="2000" b="1" dirty="0">
                <a:solidFill>
                  <a:srgbClr val="003367"/>
                </a:solidFill>
              </a:rPr>
              <a:t>s</a:t>
            </a:r>
            <a:r>
              <a:rPr lang="en-US" sz="2000" dirty="0">
                <a:solidFill>
                  <a:srgbClr val="003367"/>
                </a:solidFill>
              </a:rPr>
              <a:t> </a:t>
            </a:r>
            <a:r>
              <a:rPr lang="en-US" sz="2000" dirty="0" err="1">
                <a:solidFill>
                  <a:srgbClr val="003367"/>
                </a:solidFill>
              </a:rPr>
              <a:t>iff</a:t>
            </a:r>
            <a:r>
              <a:rPr lang="en-US" sz="2000" dirty="0">
                <a:solidFill>
                  <a:srgbClr val="003367"/>
                </a:solidFill>
              </a:rPr>
              <a:t> </a:t>
            </a:r>
            <a:r>
              <a:rPr lang="en-US" sz="2000" b="1" dirty="0">
                <a:solidFill>
                  <a:srgbClr val="003367"/>
                </a:solidFill>
              </a:rPr>
              <a:t>s</a:t>
            </a:r>
            <a:r>
              <a:rPr lang="en-US" sz="2000" dirty="0">
                <a:solidFill>
                  <a:srgbClr val="003367"/>
                </a:solidFill>
              </a:rPr>
              <a:t> </a:t>
            </a:r>
            <a:r>
              <a:rPr lang="en-US" sz="2000" dirty="0">
                <a:solidFill>
                  <a:srgbClr val="003367"/>
                </a:solidFill>
                <a:sym typeface="Symbol" charset="0"/>
              </a:rPr>
              <a:t></a:t>
            </a:r>
            <a:r>
              <a:rPr lang="en-US" sz="2000" dirty="0">
                <a:solidFill>
                  <a:srgbClr val="003367"/>
                </a:solidFill>
              </a:rPr>
              <a:t> </a:t>
            </a:r>
            <a:r>
              <a:rPr lang="en-US" sz="2000" b="1" dirty="0">
                <a:solidFill>
                  <a:srgbClr val="003367"/>
                </a:solidFill>
              </a:rPr>
              <a:t>S.</a:t>
            </a:r>
          </a:p>
          <a:p>
            <a:pPr marL="342900" indent="-342900">
              <a:buFont typeface="Arial"/>
              <a:buChar char="•"/>
              <a:defRPr/>
            </a:pPr>
            <a:endParaRPr lang="en-US" sz="2000" dirty="0">
              <a:solidFill>
                <a:srgbClr val="003367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2000" dirty="0">
                <a:solidFill>
                  <a:srgbClr val="003367"/>
                </a:solidFill>
              </a:rPr>
              <a:t>Roles/groups provide a level of indirection that simplifies the access control matrix, and makes it easier to store and manage.</a:t>
            </a:r>
          </a:p>
        </p:txBody>
      </p:sp>
      <p:sp>
        <p:nvSpPr>
          <p:cNvPr id="163856" name="Rectangle 6"/>
          <p:cNvSpPr>
            <a:spLocks noChangeArrowheads="1"/>
          </p:cNvSpPr>
          <p:nvPr/>
        </p:nvSpPr>
        <p:spPr bwMode="auto">
          <a:xfrm>
            <a:off x="3276600" y="1524000"/>
            <a:ext cx="22098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roles, groups</a:t>
            </a:r>
            <a:endParaRPr lang="en-US" sz="2000" b="1" dirty="0">
              <a:solidFill>
                <a:srgbClr val="003367"/>
              </a:solidFill>
            </a:endParaRPr>
          </a:p>
          <a:p>
            <a:endParaRPr lang="en-US" b="1" dirty="0">
              <a:solidFill>
                <a:srgbClr val="003367"/>
              </a:solidFill>
            </a:endParaRPr>
          </a:p>
        </p:txBody>
      </p:sp>
      <p:grpSp>
        <p:nvGrpSpPr>
          <p:cNvPr id="43" name="Group 5"/>
          <p:cNvGrpSpPr>
            <a:grpSpLocks/>
          </p:cNvGrpSpPr>
          <p:nvPr/>
        </p:nvGrpSpPr>
        <p:grpSpPr bwMode="auto">
          <a:xfrm>
            <a:off x="6400800" y="1981200"/>
            <a:ext cx="3429000" cy="1477099"/>
            <a:chOff x="3124200" y="2743200"/>
            <a:chExt cx="2959100" cy="932979"/>
          </a:xfrm>
        </p:grpSpPr>
        <p:sp>
          <p:nvSpPr>
            <p:cNvPr id="44" name="TextBox 110"/>
            <p:cNvSpPr txBox="1">
              <a:spLocks noChangeArrowheads="1"/>
            </p:cNvSpPr>
            <p:nvPr/>
          </p:nvSpPr>
          <p:spPr bwMode="auto">
            <a:xfrm>
              <a:off x="51054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45" name="TextBox 110"/>
            <p:cNvSpPr txBox="1">
              <a:spLocks noChangeArrowheads="1"/>
            </p:cNvSpPr>
            <p:nvPr/>
          </p:nvSpPr>
          <p:spPr bwMode="auto">
            <a:xfrm>
              <a:off x="5105153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46" name="TextBox 110"/>
            <p:cNvSpPr txBox="1">
              <a:spLocks noChangeArrowheads="1"/>
            </p:cNvSpPr>
            <p:nvPr/>
          </p:nvSpPr>
          <p:spPr bwMode="auto">
            <a:xfrm>
              <a:off x="51054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47" name="TextBox 110"/>
            <p:cNvSpPr txBox="1">
              <a:spLocks noChangeArrowheads="1"/>
            </p:cNvSpPr>
            <p:nvPr/>
          </p:nvSpPr>
          <p:spPr bwMode="auto">
            <a:xfrm>
              <a:off x="4114800" y="3103563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48" name="TextBox 110"/>
            <p:cNvSpPr txBox="1">
              <a:spLocks noChangeArrowheads="1"/>
            </p:cNvSpPr>
            <p:nvPr/>
          </p:nvSpPr>
          <p:spPr bwMode="auto">
            <a:xfrm>
              <a:off x="4114677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49" name="TextBox 110"/>
            <p:cNvSpPr txBox="1">
              <a:spLocks noChangeArrowheads="1"/>
            </p:cNvSpPr>
            <p:nvPr/>
          </p:nvSpPr>
          <p:spPr bwMode="auto">
            <a:xfrm>
              <a:off x="4114800" y="3462338"/>
              <a:ext cx="977900" cy="21384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4556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600">
                <a:solidFill>
                  <a:srgbClr val="00264D"/>
                </a:solidFill>
                <a:latin typeface="Calibri" charset="0"/>
                <a:sym typeface="Wingdings" charset="0"/>
              </a:endParaRPr>
            </a:p>
          </p:txBody>
        </p:sp>
        <p:sp>
          <p:nvSpPr>
            <p:cNvPr id="50" name="TextBox 110"/>
            <p:cNvSpPr txBox="1">
              <a:spLocks noChangeArrowheads="1"/>
            </p:cNvSpPr>
            <p:nvPr/>
          </p:nvSpPr>
          <p:spPr bwMode="auto">
            <a:xfrm>
              <a:off x="3124200" y="310317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51" name="TextBox 110"/>
            <p:cNvSpPr txBox="1">
              <a:spLocks noChangeArrowheads="1"/>
            </p:cNvSpPr>
            <p:nvPr/>
          </p:nvSpPr>
          <p:spPr bwMode="auto">
            <a:xfrm>
              <a:off x="3124200" y="2743200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  <p:sp>
          <p:nvSpPr>
            <p:cNvPr id="52" name="TextBox 110"/>
            <p:cNvSpPr txBox="1">
              <a:spLocks noChangeArrowheads="1"/>
            </p:cNvSpPr>
            <p:nvPr/>
          </p:nvSpPr>
          <p:spPr bwMode="auto">
            <a:xfrm>
              <a:off x="3124200" y="3462144"/>
              <a:ext cx="978147" cy="2138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>
                <a:solidFill>
                  <a:srgbClr val="00264D"/>
                </a:solidFill>
                <a:latin typeface="Calibri" pitchFamily="-1" charset="0"/>
                <a:sym typeface="Wingdings" pitchFamily="-1" charset="2"/>
              </a:endParaRPr>
            </a:p>
          </p:txBody>
        </p:sp>
      </p:grp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6400801" y="2590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wizard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6400800" y="3124200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student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620000" y="2057400"/>
            <a:ext cx="1219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obj1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8686801" y="2057400"/>
            <a:ext cx="1133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obj2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8077200" y="1524000"/>
            <a:ext cx="1371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objects</a:t>
            </a:r>
            <a:endParaRPr lang="en-US" sz="2000" b="1" dirty="0">
              <a:solidFill>
                <a:srgbClr val="003367"/>
              </a:solidFill>
            </a:endParaRPr>
          </a:p>
          <a:p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81" name="Rectangle 7"/>
          <p:cNvSpPr>
            <a:spLocks noChangeArrowheads="1"/>
          </p:cNvSpPr>
          <p:nvPr/>
        </p:nvSpPr>
        <p:spPr bwMode="auto">
          <a:xfrm>
            <a:off x="7700964" y="26289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3367"/>
                </a:solidFill>
              </a:rPr>
              <a:t>RW</a:t>
            </a:r>
            <a:endParaRPr lang="en-US" b="1" dirty="0">
              <a:solidFill>
                <a:srgbClr val="003367"/>
              </a:solidFill>
            </a:endParaRPr>
          </a:p>
        </p:txBody>
      </p:sp>
      <p:sp>
        <p:nvSpPr>
          <p:cNvPr id="82" name="Rectangle 7"/>
          <p:cNvSpPr>
            <a:spLocks noChangeArrowheads="1"/>
          </p:cNvSpPr>
          <p:nvPr/>
        </p:nvSpPr>
        <p:spPr bwMode="auto">
          <a:xfrm>
            <a:off x="9001126" y="318135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RW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83" name="Rectangle 7"/>
          <p:cNvSpPr>
            <a:spLocks noChangeArrowheads="1"/>
          </p:cNvSpPr>
          <p:nvPr/>
        </p:nvSpPr>
        <p:spPr bwMode="auto">
          <a:xfrm>
            <a:off x="7772401" y="32004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R</a:t>
            </a:r>
            <a:endParaRPr lang="en-US" b="1">
              <a:solidFill>
                <a:srgbClr val="003367"/>
              </a:solidFill>
            </a:endParaRPr>
          </a:p>
        </p:txBody>
      </p:sp>
      <p:sp>
        <p:nvSpPr>
          <p:cNvPr id="84" name="Rectangle 7"/>
          <p:cNvSpPr>
            <a:spLocks noChangeArrowheads="1"/>
          </p:cNvSpPr>
          <p:nvPr/>
        </p:nvSpPr>
        <p:spPr bwMode="auto">
          <a:xfrm>
            <a:off x="9001126" y="2590800"/>
            <a:ext cx="98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67"/>
                </a:solidFill>
              </a:rPr>
              <a:t>---</a:t>
            </a:r>
            <a:endParaRPr lang="en-US" b="1">
              <a:solidFill>
                <a:srgbClr val="003367"/>
              </a:solidFill>
            </a:endParaRPr>
          </a:p>
        </p:txBody>
      </p:sp>
      <p:cxnSp>
        <p:nvCxnSpPr>
          <p:cNvPr id="3" name="Curved Connector 2"/>
          <p:cNvCxnSpPr>
            <a:stCxn id="15" idx="3"/>
            <a:endCxn id="52" idx="1"/>
          </p:cNvCxnSpPr>
          <p:nvPr/>
        </p:nvCxnSpPr>
        <p:spPr bwMode="auto">
          <a:xfrm>
            <a:off x="5638800" y="2248695"/>
            <a:ext cx="762000" cy="1139825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167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</a:rPr>
              <a:t>File permissions in Unix (vanilla)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61794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305800" cy="4111625"/>
          </a:xfrm>
        </p:spPr>
        <p:txBody>
          <a:bodyPr>
            <a:normAutofit fontScale="92500" lnSpcReduction="20000"/>
          </a:bodyPr>
          <a:lstStyle/>
          <a:p>
            <a:r>
              <a:rPr lang="en-US" sz="2000" b="0" dirty="0">
                <a:latin typeface="Arial" charset="0"/>
                <a:ea typeface="ＭＳ Ｐゴシック" charset="0"/>
              </a:rPr>
              <a:t>The </a:t>
            </a:r>
            <a:r>
              <a:rPr lang="en-US" sz="2000" dirty="0">
                <a:latin typeface="Arial" charset="0"/>
                <a:ea typeface="ＭＳ Ｐゴシック" charset="0"/>
              </a:rPr>
              <a:t>owner</a:t>
            </a:r>
            <a:r>
              <a:rPr lang="en-US" sz="2000" b="0" dirty="0">
                <a:latin typeface="Arial" charset="0"/>
                <a:ea typeface="ＭＳ Ｐゴシック" charset="0"/>
              </a:rPr>
              <a:t> of a Unix file may tag it with </a:t>
            </a:r>
            <a:r>
              <a:rPr lang="en-US" sz="2000" b="0" dirty="0">
                <a:latin typeface="Arial" charset="0"/>
                <a:ea typeface="ＭＳ Ｐゴシック" charset="0"/>
              </a:rPr>
              <a:t>a </a:t>
            </a:r>
            <a:r>
              <a:rPr lang="en-US" sz="2000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“mode”</a:t>
            </a:r>
            <a:r>
              <a:rPr lang="en-US" sz="2000" b="0" dirty="0">
                <a:latin typeface="Arial" charset="0"/>
                <a:ea typeface="ＭＳ Ｐゴシック" charset="0"/>
              </a:rPr>
              <a:t> value specifying </a:t>
            </a:r>
            <a:r>
              <a:rPr lang="en-US" sz="2000" b="0" dirty="0">
                <a:latin typeface="Arial" charset="0"/>
                <a:ea typeface="ＭＳ Ｐゴシック" charset="0"/>
              </a:rPr>
              <a:t>access rights for subjects</a:t>
            </a:r>
            <a:r>
              <a:rPr lang="en-US" sz="2000" b="0" dirty="0">
                <a:latin typeface="Arial" charset="0"/>
                <a:ea typeface="ＭＳ Ｐゴシック" charset="0"/>
              </a:rPr>
              <a:t>.  </a:t>
            </a:r>
            <a:r>
              <a:rPr lang="en-US" sz="1600" b="0" dirty="0">
                <a:latin typeface="Arial" charset="0"/>
                <a:ea typeface="ＭＳ Ｐゴシック" charset="0"/>
              </a:rPr>
              <a:t>(Don’t confuse with kernel/user mode.)</a:t>
            </a:r>
            <a:endParaRPr lang="en-US" sz="2000" b="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Unix “mode bits” are a </a:t>
            </a:r>
            <a:r>
              <a:rPr lang="en-US" sz="1800" dirty="0">
                <a:latin typeface="Arial" charset="0"/>
                <a:ea typeface="ＭＳ Ｐゴシック" charset="0"/>
              </a:rPr>
              <a:t>simple/compressed form </a:t>
            </a:r>
            <a:r>
              <a:rPr lang="en-US" sz="1800" dirty="0">
                <a:latin typeface="Arial" charset="0"/>
                <a:ea typeface="ＭＳ Ｐゴシック" charset="0"/>
              </a:rPr>
              <a:t>of an </a:t>
            </a:r>
            <a:r>
              <a:rPr lang="en-US" sz="18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access control list (ACL)</a:t>
            </a:r>
            <a:r>
              <a:rPr lang="en-US" sz="1800" dirty="0">
                <a:latin typeface="Arial" charset="0"/>
                <a:ea typeface="ＭＳ Ｐゴシック" charset="0"/>
              </a:rPr>
              <a:t>.  Later systems like AFS and AWS have richer ACLs</a:t>
            </a:r>
            <a:r>
              <a:rPr lang="en-US" sz="1800" dirty="0">
                <a:latin typeface="Arial" charset="0"/>
                <a:ea typeface="ＭＳ Ｐゴシック" charset="0"/>
              </a:rPr>
              <a:t>.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Subject </a:t>
            </a:r>
            <a:r>
              <a:rPr lang="en-US" sz="1800" dirty="0">
                <a:latin typeface="Arial" charset="0"/>
                <a:ea typeface="ＭＳ Ｐゴシック" charset="0"/>
              </a:rPr>
              <a:t>types = {owner, group, other/anyone}  [3 </a:t>
            </a:r>
            <a:r>
              <a:rPr lang="en-US" sz="1800" dirty="0">
                <a:latin typeface="Arial" charset="0"/>
                <a:ea typeface="ＭＳ Ｐゴシック" charset="0"/>
              </a:rPr>
              <a:t>subject types]</a:t>
            </a: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Access types = {read, write, execute}  [3 </a:t>
            </a:r>
            <a:r>
              <a:rPr lang="en-US" sz="1800" dirty="0">
                <a:latin typeface="Arial" charset="0"/>
                <a:ea typeface="ＭＳ Ｐゴシック" charset="0"/>
              </a:rPr>
              <a:t>bits for each of 3 subject types]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If the file is executed, should the system </a:t>
            </a:r>
            <a:r>
              <a:rPr lang="en-US" sz="1800" dirty="0" err="1">
                <a:latin typeface="Arial" charset="0"/>
                <a:ea typeface="ＭＳ Ｐゴシック" charset="0"/>
              </a:rPr>
              <a:t>setuid</a:t>
            </a:r>
            <a:r>
              <a:rPr lang="en-US" sz="1800" dirty="0">
                <a:latin typeface="Arial" charset="0"/>
                <a:ea typeface="ＭＳ Ｐゴシック" charset="0"/>
              </a:rPr>
              <a:t> the process to the </a:t>
            </a:r>
            <a:r>
              <a:rPr lang="en-US" sz="1800" dirty="0" err="1">
                <a:latin typeface="Arial" charset="0"/>
                <a:ea typeface="ＭＳ Ｐゴシック" charset="0"/>
              </a:rPr>
              <a:t>userID</a:t>
            </a:r>
            <a:r>
              <a:rPr lang="en-US" sz="1800" dirty="0">
                <a:latin typeface="Arial" charset="0"/>
                <a:ea typeface="ＭＳ Ｐゴシック" charset="0"/>
              </a:rPr>
              <a:t> of the file’s owner.  [1 </a:t>
            </a:r>
            <a:r>
              <a:rPr lang="en-US" sz="1800" dirty="0">
                <a:latin typeface="Arial" charset="0"/>
                <a:ea typeface="ＭＳ Ｐゴシック" charset="0"/>
              </a:rPr>
              <a:t>bit, the </a:t>
            </a:r>
            <a:r>
              <a:rPr lang="en-US" sz="1800" dirty="0" err="1">
                <a:solidFill>
                  <a:srgbClr val="651222"/>
                </a:solidFill>
                <a:latin typeface="Arial" charset="0"/>
                <a:ea typeface="ＭＳ Ｐゴシック" charset="0"/>
              </a:rPr>
              <a:t>setuid</a:t>
            </a:r>
            <a:r>
              <a:rPr lang="en-US" sz="18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 bit</a:t>
            </a:r>
            <a:r>
              <a:rPr lang="en-US" sz="1800" dirty="0">
                <a:latin typeface="Arial" charset="0"/>
                <a:ea typeface="ＭＳ Ｐゴシック" charset="0"/>
              </a:rPr>
              <a:t>]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1800" dirty="0">
                <a:latin typeface="Arial" charset="0"/>
                <a:ea typeface="ＭＳ Ｐゴシック" charset="0"/>
              </a:rPr>
              <a:t>10 </a:t>
            </a:r>
            <a:r>
              <a:rPr lang="en-US" sz="1800" dirty="0">
                <a:latin typeface="Arial" charset="0"/>
                <a:ea typeface="ＭＳ Ｐゴシック" charset="0"/>
              </a:rPr>
              <a:t>mode bits </a:t>
            </a:r>
            <a:r>
              <a:rPr lang="en-US" sz="1800" dirty="0">
                <a:latin typeface="Arial" charset="0"/>
                <a:ea typeface="ＭＳ Ｐゴシック" charset="0"/>
              </a:rPr>
              <a:t>total: (3x3)+1. Usually given in octal: e.g., “777” </a:t>
            </a:r>
            <a:r>
              <a:rPr lang="en-US" sz="1800" dirty="0">
                <a:latin typeface="Arial" charset="0"/>
                <a:ea typeface="ＭＳ Ｐゴシック" charset="0"/>
              </a:rPr>
              <a:t>means all </a:t>
            </a:r>
            <a:r>
              <a:rPr lang="en-US" sz="1800" dirty="0">
                <a:latin typeface="Arial" charset="0"/>
                <a:ea typeface="ＭＳ Ｐゴシック" charset="0"/>
              </a:rPr>
              <a:t>9 bits </a:t>
            </a:r>
            <a:r>
              <a:rPr lang="en-US" sz="1800" dirty="0">
                <a:latin typeface="Arial" charset="0"/>
                <a:ea typeface="ＭＳ Ｐゴシック" charset="0"/>
              </a:rPr>
              <a:t>are set</a:t>
            </a:r>
            <a:r>
              <a:rPr lang="en-US" sz="1800" dirty="0">
                <a:latin typeface="Arial" charset="0"/>
                <a:ea typeface="ＭＳ Ｐゴシック" charset="0"/>
              </a:rPr>
              <a:t>: anyone can r/w/x the file, but no </a:t>
            </a:r>
            <a:r>
              <a:rPr lang="en-US" sz="1800" dirty="0" err="1">
                <a:latin typeface="Arial" charset="0"/>
                <a:ea typeface="ＭＳ Ｐゴシック" charset="0"/>
              </a:rPr>
              <a:t>setuid</a:t>
            </a:r>
            <a:r>
              <a:rPr lang="en-US" sz="1800" dirty="0">
                <a:latin typeface="Arial" charset="0"/>
                <a:ea typeface="ＭＳ Ｐゴシック" charset="0"/>
              </a:rPr>
              <a:t>.</a:t>
            </a:r>
            <a:endParaRPr lang="en-US" sz="1800" dirty="0">
              <a:latin typeface="Arial" charset="0"/>
              <a:ea typeface="ＭＳ Ｐゴシック" charset="0"/>
            </a:endParaRPr>
          </a:p>
          <a:p>
            <a:r>
              <a:rPr lang="en-US" sz="2000" b="0" dirty="0">
                <a:latin typeface="Arial" charset="0"/>
                <a:ea typeface="ＭＳ Ｐゴシック" charset="0"/>
              </a:rPr>
              <a:t>Unix provides a </a:t>
            </a:r>
            <a:r>
              <a:rPr lang="en-US" sz="2000" b="0" dirty="0" err="1">
                <a:latin typeface="Arial" charset="0"/>
                <a:ea typeface="ＭＳ Ｐゴシック" charset="0"/>
              </a:rPr>
              <a:t>syscall</a:t>
            </a:r>
            <a:r>
              <a:rPr lang="en-US" sz="2000" b="0" dirty="0">
                <a:latin typeface="Arial" charset="0"/>
                <a:ea typeface="ＭＳ Ｐゴシック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</a:rPr>
              <a:t>for </a:t>
            </a:r>
            <a:r>
              <a:rPr lang="en-US" sz="2000" b="0" dirty="0">
                <a:latin typeface="Arial" charset="0"/>
                <a:ea typeface="ＭＳ Ｐゴシック" charset="0"/>
              </a:rPr>
              <a:t>owner to set the </a:t>
            </a:r>
            <a:r>
              <a:rPr lang="en-US" sz="2000" b="0" dirty="0">
                <a:latin typeface="Arial" charset="0"/>
                <a:ea typeface="ＭＳ Ｐゴシック" charset="0"/>
              </a:rPr>
              <a:t>owner, group, and mode on </a:t>
            </a:r>
            <a:r>
              <a:rPr lang="en-US" sz="2000" b="0" dirty="0">
                <a:latin typeface="Arial" charset="0"/>
                <a:ea typeface="ＭＳ Ｐゴシック" charset="0"/>
              </a:rPr>
              <a:t>each </a:t>
            </a:r>
            <a:r>
              <a:rPr lang="en-US" sz="2000" b="0" dirty="0">
                <a:latin typeface="Arial" charset="0"/>
                <a:ea typeface="ＭＳ Ｐゴシック" charset="0"/>
              </a:rPr>
              <a:t>file (</a:t>
            </a:r>
            <a:r>
              <a:rPr lang="en-US" sz="2000" b="0" dirty="0" err="1">
                <a:latin typeface="Arial" charset="0"/>
                <a:ea typeface="ＭＳ Ｐゴシック" charset="0"/>
              </a:rPr>
              <a:t>inode</a:t>
            </a:r>
            <a:r>
              <a:rPr lang="en-US" sz="2000" b="0" dirty="0">
                <a:latin typeface="Arial" charset="0"/>
                <a:ea typeface="ＭＳ Ｐゴシック" charset="0"/>
              </a:rPr>
              <a:t>). </a:t>
            </a:r>
            <a:r>
              <a:rPr lang="en-US" sz="2000" b="0" dirty="0">
                <a:latin typeface="Arial" charset="0"/>
                <a:ea typeface="ＭＳ Ｐゴシック" charset="0"/>
              </a:rPr>
              <a:t>  </a:t>
            </a:r>
            <a:r>
              <a:rPr lang="en-US" sz="2000" b="0" dirty="0">
                <a:latin typeface="Arial" charset="0"/>
                <a:ea typeface="ＭＳ Ｐゴシック" charset="0"/>
              </a:rPr>
              <a:t>A</a:t>
            </a:r>
            <a:r>
              <a:rPr lang="en-US" sz="2000" b="0" dirty="0">
                <a:latin typeface="Arial" charset="0"/>
                <a:ea typeface="ＭＳ Ｐゴシック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</a:rPr>
              <a:t>command </a:t>
            </a:r>
            <a:r>
              <a:rPr lang="en-US" sz="2000" b="0" dirty="0">
                <a:latin typeface="Arial" charset="0"/>
                <a:ea typeface="ＭＳ Ｐゴシック" charset="0"/>
              </a:rPr>
              <a:t>utility of the same name calls it. </a:t>
            </a:r>
          </a:p>
          <a:p>
            <a:pPr lvl="1"/>
            <a:r>
              <a:rPr lang="en-US" sz="1800" dirty="0" err="1">
                <a:solidFill>
                  <a:srgbClr val="651222"/>
                </a:solidFill>
                <a:latin typeface="Arial" charset="0"/>
                <a:ea typeface="ＭＳ Ｐゴシック" charset="0"/>
              </a:rPr>
              <a:t>chmod</a:t>
            </a:r>
            <a:r>
              <a:rPr lang="en-US" sz="18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, </a:t>
            </a:r>
            <a:r>
              <a:rPr lang="en-US" sz="1800" dirty="0" err="1">
                <a:solidFill>
                  <a:srgbClr val="651222"/>
                </a:solidFill>
                <a:latin typeface="Arial" charset="0"/>
                <a:ea typeface="ＭＳ Ｐゴシック" charset="0"/>
              </a:rPr>
              <a:t>chown</a:t>
            </a:r>
            <a:r>
              <a:rPr lang="en-US" sz="18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, </a:t>
            </a:r>
            <a:r>
              <a:rPr lang="en-US" sz="1800" dirty="0" err="1">
                <a:solidFill>
                  <a:srgbClr val="651222"/>
                </a:solidFill>
                <a:latin typeface="Arial" charset="0"/>
                <a:ea typeface="ＭＳ Ｐゴシック" charset="0"/>
              </a:rPr>
              <a:t>chgrp</a:t>
            </a:r>
            <a:r>
              <a:rPr lang="en-US" sz="1800" dirty="0">
                <a:solidFill>
                  <a:srgbClr val="651222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1800" dirty="0">
                <a:latin typeface="Arial" charset="0"/>
                <a:ea typeface="ＭＳ Ｐゴシック" charset="0"/>
              </a:rPr>
              <a:t>o</a:t>
            </a:r>
            <a:r>
              <a:rPr lang="en-US" sz="1800" dirty="0">
                <a:latin typeface="Arial" charset="0"/>
                <a:ea typeface="ＭＳ Ｐゴシック" charset="0"/>
              </a:rPr>
              <a:t>n </a:t>
            </a:r>
            <a:r>
              <a:rPr lang="en-US" sz="1800" dirty="0">
                <a:latin typeface="Arial" charset="0"/>
                <a:ea typeface="ＭＳ Ｐゴシック" charset="0"/>
              </a:rPr>
              <a:t>file or </a:t>
            </a:r>
            <a:r>
              <a:rPr lang="en-US" sz="1800" dirty="0">
                <a:latin typeface="Arial" charset="0"/>
                <a:ea typeface="ＭＳ Ｐゴシック" charset="0"/>
              </a:rPr>
              <a:t>directory</a:t>
            </a:r>
            <a:endParaRPr lang="en-US" sz="1800" dirty="0">
              <a:solidFill>
                <a:srgbClr val="651222"/>
              </a:solidFill>
              <a:latin typeface="Arial" charset="0"/>
              <a:ea typeface="ＭＳ Ｐゴシック" charset="0"/>
            </a:endParaRPr>
          </a:p>
          <a:p>
            <a:r>
              <a:rPr lang="en-US" sz="2000" b="0" dirty="0">
                <a:latin typeface="Arial" charset="0"/>
                <a:ea typeface="ＭＳ Ｐゴシック" charset="0"/>
              </a:rPr>
              <a:t>“Group” was added later and is a little more complicated: a user may belong to multiple groups.</a:t>
            </a:r>
            <a:endParaRPr lang="en-US" sz="2400" b="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6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286000"/>
            <a:ext cx="6400800" cy="4566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76200"/>
            <a:ext cx="6368616" cy="22098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81202" y="1600201"/>
            <a:ext cx="2133599" cy="15541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Unix file </a:t>
            </a:r>
            <a:r>
              <a:rPr lang="en-US" dirty="0" err="1" smtClean="0"/>
              <a:t>accessmode</a:t>
            </a:r>
            <a:r>
              <a:rPr lang="en-US" dirty="0" smtClean="0"/>
              <a:t> bits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3352800"/>
            <a:ext cx="22860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err="1" smtClean="0"/>
              <a:t>uid</a:t>
            </a:r>
            <a:r>
              <a:rPr lang="en-US" dirty="0" smtClean="0"/>
              <a:t> (user identifier)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7837" y="1600201"/>
            <a:ext cx="8696325" cy="4525963"/>
          </a:xfrm>
        </p:spPr>
        <p:txBody>
          <a:bodyPr/>
          <a:lstStyle/>
          <a:p>
            <a:r>
              <a:rPr lang="en-US" dirty="0" smtClean="0"/>
              <a:t>Users have unique user identifiers (</a:t>
            </a:r>
            <a:r>
              <a:rPr lang="en-US" dirty="0" err="1" smtClean="0"/>
              <a:t>uids</a:t>
            </a:r>
            <a:r>
              <a:rPr lang="en-US" dirty="0" smtClean="0"/>
              <a:t>), e.g. </a:t>
            </a:r>
            <a:r>
              <a:rPr lang="en-US" dirty="0" err="1" smtClean="0"/>
              <a:t>bmm</a:t>
            </a:r>
            <a:r>
              <a:rPr lang="en-US" dirty="0" smtClean="0"/>
              <a:t> is 3371</a:t>
            </a:r>
          </a:p>
          <a:p>
            <a:r>
              <a:rPr lang="en-US" dirty="0" smtClean="0"/>
              <a:t>Every process runs “as” some </a:t>
            </a:r>
            <a:r>
              <a:rPr lang="en-US" dirty="0" err="1" smtClean="0"/>
              <a:t>uid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a user logs in, </a:t>
            </a:r>
            <a:r>
              <a:rPr lang="en-US" dirty="0" err="1"/>
              <a:t>uid</a:t>
            </a:r>
            <a:r>
              <a:rPr lang="en-US" dirty="0"/>
              <a:t> for shell (e.g., bash) is set to the user’s </a:t>
            </a:r>
            <a:r>
              <a:rPr lang="en-US" dirty="0" err="1"/>
              <a:t>uid</a:t>
            </a:r>
            <a:r>
              <a:rPr lang="en-US" dirty="0"/>
              <a:t>.</a:t>
            </a:r>
          </a:p>
          <a:p>
            <a:r>
              <a:rPr lang="en-US" dirty="0" smtClean="0"/>
              <a:t>When a new process runs, by default </a:t>
            </a:r>
            <a:r>
              <a:rPr lang="en-US" dirty="0" err="1" smtClean="0"/>
              <a:t>uid</a:t>
            </a:r>
            <a:r>
              <a:rPr lang="en-US" dirty="0" smtClean="0"/>
              <a:t> for the process is inherited from the process that launched it.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0059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-182563"/>
            <a:ext cx="8226425" cy="15541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Unix access mode bits</a:t>
            </a:r>
            <a:br>
              <a:rPr lang="en-US" dirty="0" smtClean="0"/>
            </a:br>
            <a:r>
              <a:rPr lang="en-US" sz="2800" dirty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Bob wants to read file foo.</a:t>
            </a:r>
          </a:p>
          <a:p>
            <a:pPr lvl="1"/>
            <a:r>
              <a:rPr lang="en-US" sz="2000" dirty="0"/>
              <a:t>Owner=Alice, group=students, mode 640</a:t>
            </a:r>
          </a:p>
          <a:p>
            <a:r>
              <a:rPr lang="en-US" sz="2400" b="0" dirty="0"/>
              <a:t>The owner of file foo is </a:t>
            </a:r>
            <a:r>
              <a:rPr lang="en-US" sz="2400" dirty="0"/>
              <a:t>Alice</a:t>
            </a:r>
            <a:r>
              <a:rPr lang="en-US" sz="2400" b="0" dirty="0"/>
              <a:t>, and the file is associated with the group </a:t>
            </a:r>
            <a:r>
              <a:rPr lang="en-US" sz="2400" dirty="0"/>
              <a:t>students</a:t>
            </a:r>
            <a:r>
              <a:rPr lang="en-US" sz="2400" b="0" dirty="0"/>
              <a:t>.</a:t>
            </a:r>
          </a:p>
          <a:p>
            <a:r>
              <a:rPr lang="en-US" sz="2400" b="0" dirty="0"/>
              <a:t>Is Bob Alice?  No.  So the owner bits don’t apply.</a:t>
            </a:r>
          </a:p>
          <a:p>
            <a:r>
              <a:rPr lang="en-US" sz="2400" b="0" dirty="0"/>
              <a:t>Is Bob in the group </a:t>
            </a:r>
            <a:r>
              <a:rPr lang="en-US" sz="2400" dirty="0"/>
              <a:t>students</a:t>
            </a:r>
            <a:r>
              <a:rPr lang="en-US" sz="2400" b="0" dirty="0"/>
              <a:t>?  </a:t>
            </a:r>
          </a:p>
          <a:p>
            <a:r>
              <a:rPr lang="en-US" sz="2400" dirty="0"/>
              <a:t>Yes</a:t>
            </a:r>
            <a:r>
              <a:rPr lang="en-US" sz="2400" b="0" dirty="0"/>
              <a:t>: group members have access “4”: the read is permitted.</a:t>
            </a:r>
          </a:p>
          <a:p>
            <a:r>
              <a:rPr lang="en-US" sz="2400" dirty="0"/>
              <a:t>No</a:t>
            </a:r>
            <a:r>
              <a:rPr lang="en-US" sz="2400" b="0" dirty="0"/>
              <a:t>: Bob is “other”.  “Other” has access “0”: the read is rejected.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268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Trusting Programs</a:t>
            </a:r>
          </a:p>
        </p:txBody>
      </p:sp>
      <p:sp>
        <p:nvSpPr>
          <p:cNvPr id="140290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382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</a:rPr>
              <a:t>In Unix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Programs you run use your identity (process UID).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Maybe you even saved them with </a:t>
            </a:r>
            <a:r>
              <a:rPr lang="en-US" dirty="0" err="1">
                <a:latin typeface="Arial" charset="0"/>
                <a:ea typeface="ＭＳ Ｐゴシック" charset="0"/>
              </a:rPr>
              <a:t>setuid</a:t>
            </a:r>
            <a:r>
              <a:rPr lang="en-US" dirty="0">
                <a:latin typeface="Arial" charset="0"/>
                <a:ea typeface="ＭＳ Ｐゴシック" charset="0"/>
              </a:rPr>
              <a:t> so others who trust you can run them with your UID.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programs that run your system run as root.</a:t>
            </a:r>
          </a:p>
          <a:p>
            <a:r>
              <a:rPr lang="en-US" dirty="0">
                <a:latin typeface="Arial" charset="0"/>
                <a:ea typeface="ＭＳ Ｐゴシック" charset="0"/>
              </a:rPr>
              <a:t>You trust these programs.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They can access your files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send mail, etc.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Or take over your system…</a:t>
            </a:r>
          </a:p>
          <a:p>
            <a:r>
              <a:rPr lang="en-US" dirty="0">
                <a:latin typeface="Arial" charset="0"/>
                <a:ea typeface="ＭＳ Ｐゴシック" charset="0"/>
              </a:rPr>
              <a:t>Where did you get them?</a:t>
            </a:r>
          </a:p>
          <a:p>
            <a:endParaRPr lang="en-US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TextBox 5"/>
          <p:cNvSpPr txBox="1">
            <a:spLocks noChangeArrowheads="1"/>
          </p:cNvSpPr>
          <p:nvPr/>
        </p:nvSpPr>
        <p:spPr bwMode="auto">
          <a:xfrm>
            <a:off x="1981200" y="457201"/>
            <a:ext cx="8153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003367"/>
                </a:solidFill>
              </a:rPr>
              <a:t>Any program you install or run can be a Trojan Horse vector for a malware payload.</a:t>
            </a:r>
          </a:p>
        </p:txBody>
      </p:sp>
      <p:pic>
        <p:nvPicPr>
          <p:cNvPr id="130050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31964"/>
            <a:ext cx="5486400" cy="497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92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412" y="3962400"/>
            <a:ext cx="2566988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600201"/>
            <a:ext cx="8226425" cy="38862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0" dirty="0"/>
              <a:t>If an attacker obtains root or subverts/compromises the kernel (Trusted Computing Base), then </a:t>
            </a:r>
            <a:r>
              <a:rPr lang="en-US" sz="2400" dirty="0"/>
              <a:t>all bets are off</a:t>
            </a:r>
            <a:r>
              <a:rPr lang="en-US" sz="2400" b="0" dirty="0"/>
              <a:t>. </a:t>
            </a:r>
          </a:p>
          <a:p>
            <a:r>
              <a:rPr lang="en-US" sz="2400" b="0" dirty="0"/>
              <a:t>The machine is “</a:t>
            </a:r>
            <a:r>
              <a:rPr lang="en-US" sz="2400" dirty="0">
                <a:solidFill>
                  <a:srgbClr val="651222"/>
                </a:solidFill>
              </a:rPr>
              <a:t>rooted</a:t>
            </a:r>
            <a:r>
              <a:rPr lang="en-US" sz="2400" b="0" dirty="0"/>
              <a:t>”: the attacker has full control.</a:t>
            </a:r>
          </a:p>
          <a:p>
            <a:r>
              <a:rPr lang="en-US" sz="2400" b="0" dirty="0"/>
              <a:t>Attacker may install a </a:t>
            </a:r>
            <a:r>
              <a:rPr lang="en-US" sz="2400" dirty="0">
                <a:solidFill>
                  <a:srgbClr val="651222"/>
                </a:solidFill>
              </a:rPr>
              <a:t>rootkit</a:t>
            </a:r>
            <a:r>
              <a:rPr lang="en-US" sz="2400" b="0" dirty="0"/>
              <a:t>: software that maintains continuous and/or undetectable control.</a:t>
            </a:r>
          </a:p>
          <a:p>
            <a:r>
              <a:rPr lang="en-US" sz="2400" b="0" dirty="0"/>
              <a:t>A rootkit can:</a:t>
            </a:r>
          </a:p>
          <a:p>
            <a:pPr lvl="1"/>
            <a:r>
              <a:rPr lang="en-US" sz="2000" dirty="0"/>
              <a:t>Log keystrokes</a:t>
            </a:r>
          </a:p>
          <a:p>
            <a:pPr lvl="1"/>
            <a:r>
              <a:rPr lang="en-US" sz="2000" dirty="0"/>
              <a:t>Hook system APIs</a:t>
            </a:r>
          </a:p>
          <a:p>
            <a:pPr lvl="1"/>
            <a:r>
              <a:rPr lang="en-US" sz="2000" dirty="0"/>
              <a:t>Open attacker backdoor</a:t>
            </a:r>
          </a:p>
          <a:p>
            <a:pPr lvl="1"/>
            <a:r>
              <a:rPr lang="en-US" sz="2000" dirty="0"/>
              <a:t>Subvert (re)boot</a:t>
            </a:r>
          </a:p>
          <a:p>
            <a:pPr lvl="1"/>
            <a:r>
              <a:rPr lang="en-US" sz="2000" dirty="0"/>
              <a:t>Etc….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4114800"/>
            <a:ext cx="1785384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845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6" y="2286000"/>
            <a:ext cx="20732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23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Trusting Trust</a:t>
            </a:r>
          </a:p>
        </p:txBody>
      </p:sp>
      <p:sp>
        <p:nvSpPr>
          <p:cNvPr id="142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</a:rPr>
              <a:t>Perhaps you wrote them yourself.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Or at least you looked at the source code…</a:t>
            </a:r>
          </a:p>
          <a:p>
            <a:r>
              <a:rPr lang="en-US" sz="2400">
                <a:latin typeface="Arial" charset="0"/>
                <a:ea typeface="ＭＳ Ｐゴシック" charset="0"/>
              </a:rPr>
              <a:t>You built them with tools you trust.</a:t>
            </a:r>
          </a:p>
          <a:p>
            <a:r>
              <a:rPr lang="en-US" sz="2400">
                <a:latin typeface="Arial" charset="0"/>
                <a:ea typeface="ＭＳ Ｐゴシック" charset="0"/>
              </a:rPr>
              <a:t>But where did you get those tools?</a:t>
            </a:r>
          </a:p>
        </p:txBody>
      </p:sp>
      <p:pic>
        <p:nvPicPr>
          <p:cNvPr id="142339" name="Picture 3" descr="tt-nest.tif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0"/>
            <a:ext cx="4660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340" name="Picture 4" descr="tt-nest.tif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75214"/>
            <a:ext cx="3716338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341" name="Picture 5" descr="tt-nest.tif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13450"/>
            <a:ext cx="27432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65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Where did you get those tools?</a:t>
            </a:r>
          </a:p>
        </p:txBody>
      </p:sp>
      <p:sp>
        <p:nvSpPr>
          <p:cNvPr id="143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</a:rPr>
              <a:t>Thompson’s observation: compiler hacks cover tracks of Trojan Horse attacks.</a:t>
            </a:r>
          </a:p>
        </p:txBody>
      </p:sp>
      <p:pic>
        <p:nvPicPr>
          <p:cNvPr id="143363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1"/>
            <a:ext cx="3429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4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Title 1"/>
          <p:cNvSpPr>
            <a:spLocks noGrp="1"/>
          </p:cNvSpPr>
          <p:nvPr>
            <p:ph type="title"/>
          </p:nvPr>
        </p:nvSpPr>
        <p:spPr>
          <a:xfrm>
            <a:off x="1981200" y="-339725"/>
            <a:ext cx="8686800" cy="1554163"/>
          </a:xfrm>
        </p:spPr>
        <p:txBody>
          <a:bodyPr/>
          <a:lstStyle/>
          <a:p>
            <a:r>
              <a:rPr lang="en-US" sz="3600">
                <a:latin typeface="Arial" charset="0"/>
                <a:ea typeface="ＭＳ Ｐゴシック" charset="0"/>
              </a:rPr>
              <a:t>Login backdoor: the Thompson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686800" cy="4114800"/>
          </a:xfrm>
        </p:spPr>
        <p:txBody>
          <a:bodyPr/>
          <a:lstStyle/>
          <a:p>
            <a:r>
              <a:rPr lang="en-US" sz="2400">
                <a:latin typeface="Arial" charset="0"/>
                <a:ea typeface="ＭＳ Ｐゴシック" charset="0"/>
              </a:rPr>
              <a:t>Step 1: modify login.c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(code A) if (name == “ken”) login as root</a:t>
            </a:r>
          </a:p>
          <a:p>
            <a:pPr lvl="1"/>
            <a:r>
              <a:rPr lang="en-US" sz="2000">
                <a:solidFill>
                  <a:srgbClr val="003367"/>
                </a:solidFill>
                <a:latin typeface="Arial" charset="0"/>
                <a:ea typeface="ＭＳ Ｐゴシック" charset="0"/>
              </a:rPr>
              <a:t>This is obvious so how do we hide it?</a:t>
            </a:r>
          </a:p>
          <a:p>
            <a:r>
              <a:rPr lang="en-US" sz="2400">
                <a:latin typeface="Arial" charset="0"/>
                <a:ea typeface="ＭＳ Ｐゴシック" charset="0"/>
              </a:rPr>
              <a:t>Step 2: modify C compiler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(code B) if (compiling login.c) compile A into binary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Remove code A from login.c, keep backdoor</a:t>
            </a:r>
          </a:p>
          <a:p>
            <a:pPr lvl="1"/>
            <a:r>
              <a:rPr lang="en-US" sz="2000">
                <a:solidFill>
                  <a:srgbClr val="003367"/>
                </a:solidFill>
                <a:latin typeface="Arial" charset="0"/>
                <a:ea typeface="ＭＳ Ｐゴシック" charset="0"/>
              </a:rPr>
              <a:t>This is now obvious in the compiler, how do we hide it?</a:t>
            </a:r>
          </a:p>
          <a:p>
            <a:r>
              <a:rPr lang="en-US" sz="2400">
                <a:latin typeface="Arial" charset="0"/>
                <a:ea typeface="ＭＳ Ｐゴシック" charset="0"/>
              </a:rPr>
              <a:t>Step 3: distribute a buggy C compiler binary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(code C) if (compiling C compiler) compile code B into binary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No trace of attack in any (surviving) source code</a:t>
            </a:r>
          </a:p>
        </p:txBody>
      </p:sp>
    </p:spTree>
    <p:extLst>
      <p:ext uri="{BB962C8B-B14F-4D97-AF65-F5344CB8AC3E}">
        <p14:creationId xmlns:p14="http://schemas.microsoft.com/office/powerpoint/2010/main" val="38793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through </a:t>
            </a:r>
            <a:r>
              <a:rPr lang="en-US" dirty="0" err="1" smtClean="0"/>
              <a:t>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calls check </a:t>
            </a:r>
            <a:r>
              <a:rPr lang="en-US" dirty="0" err="1" smtClean="0"/>
              <a:t>uid</a:t>
            </a:r>
            <a:r>
              <a:rPr lang="en-US" dirty="0" smtClean="0"/>
              <a:t> to see if user has privileges to perform certain operations.</a:t>
            </a:r>
          </a:p>
          <a:p>
            <a:r>
              <a:rPr lang="en-US" dirty="0" smtClean="0"/>
              <a:t>E.g., in general for process running as </a:t>
            </a:r>
            <a:r>
              <a:rPr lang="en-US" dirty="0" err="1" smtClean="0"/>
              <a:t>uid</a:t>
            </a:r>
            <a:r>
              <a:rPr lang="en-US" dirty="0" smtClean="0"/>
              <a:t> = 3371, system call “unlink” won’t delete a file whose owner is </a:t>
            </a:r>
            <a:r>
              <a:rPr lang="en-US" dirty="0" err="1" smtClean="0"/>
              <a:t>uid</a:t>
            </a:r>
            <a:r>
              <a:rPr lang="en-US" dirty="0" smtClean="0"/>
              <a:t> = 2642.</a:t>
            </a:r>
          </a:p>
          <a:p>
            <a:r>
              <a:rPr lang="en-US" dirty="0" smtClean="0"/>
              <a:t>System calls may grant special privileges to certain </a:t>
            </a:r>
            <a:r>
              <a:rPr lang="en-US" dirty="0" err="1" smtClean="0"/>
              <a:t>uids</a:t>
            </a:r>
            <a:r>
              <a:rPr lang="en-US" dirty="0" smtClean="0"/>
              <a:t>, e.g., </a:t>
            </a:r>
            <a:r>
              <a:rPr lang="en-US" dirty="0" err="1" smtClean="0"/>
              <a:t>uid</a:t>
            </a:r>
            <a:r>
              <a:rPr lang="en-US" dirty="0" smtClean="0"/>
              <a:t> = 0 is root.</a:t>
            </a:r>
          </a:p>
        </p:txBody>
      </p:sp>
    </p:spTree>
    <p:extLst>
      <p:ext uri="{BB962C8B-B14F-4D97-AF65-F5344CB8AC3E}">
        <p14:creationId xmlns:p14="http://schemas.microsoft.com/office/powerpoint/2010/main" val="120184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setuid</a:t>
            </a:r>
            <a:r>
              <a:rPr lang="en-US" dirty="0" smtClean="0"/>
              <a:t> system call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75854" y="1628181"/>
            <a:ext cx="428417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0784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#include &lt;sys/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types.h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&gt;</a:t>
            </a:r>
            <a:endParaRPr lang="en-US" altLang="en-US" sz="2400" b="0" dirty="0">
              <a:solidFill>
                <a:srgbClr val="181818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#include &lt;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unistd.h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&gt;</a:t>
            </a:r>
            <a:endParaRPr lang="en-US" altLang="en-US" sz="2400" b="0" dirty="0">
              <a:solidFill>
                <a:srgbClr val="181818"/>
              </a:solidFill>
              <a:latin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setuid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uid_t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0" i="1" u="none" strike="noStrike" cap="none" normalizeH="0" baseline="0" dirty="0" err="1" smtClean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uid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398" y="3348760"/>
            <a:ext cx="116378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1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Sometimes it’s convenient to change process </a:t>
            </a:r>
            <a:r>
              <a:rPr lang="en-US" dirty="0" err="1" smtClean="0"/>
              <a:t>uid</a:t>
            </a:r>
            <a:endParaRPr lang="en-US" dirty="0" smtClean="0"/>
          </a:p>
          <a:p>
            <a:r>
              <a:rPr lang="en-US" dirty="0" smtClean="0"/>
              <a:t>Function </a:t>
            </a:r>
            <a:r>
              <a:rPr lang="en-US" dirty="0" err="1" smtClean="0"/>
              <a:t>setuid</a:t>
            </a:r>
            <a:r>
              <a:rPr lang="en-US" dirty="0" smtClean="0"/>
              <a:t> does this if current </a:t>
            </a:r>
            <a:r>
              <a:rPr lang="en-US" dirty="0" err="1" smtClean="0"/>
              <a:t>uid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Example: login changes </a:t>
            </a:r>
            <a:r>
              <a:rPr lang="en-US" dirty="0" err="1" smtClean="0"/>
              <a:t>uid</a:t>
            </a:r>
            <a:r>
              <a:rPr lang="en-US" dirty="0" smtClean="0"/>
              <a:t> from 0 to 3371 (</a:t>
            </a:r>
            <a:r>
              <a:rPr lang="en-US" dirty="0" err="1" smtClean="0"/>
              <a:t>bmm</a:t>
            </a:r>
            <a:r>
              <a:rPr lang="en-US" dirty="0" smtClean="0"/>
              <a:t>)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etuid</a:t>
            </a:r>
            <a:r>
              <a:rPr lang="en-US" dirty="0" smtClean="0"/>
              <a:t> is used to reduce privileges  </a:t>
            </a:r>
          </a:p>
          <a:p>
            <a:pPr marL="0" indent="0">
              <a:buFont typeface="Arial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653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1828801" y="-291809"/>
            <a:ext cx="8226425" cy="1554163"/>
          </a:xfrm>
        </p:spPr>
        <p:txBody>
          <a:bodyPr/>
          <a:lstStyle/>
          <a:p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The </a:t>
            </a:r>
            <a:r>
              <a:rPr lang="en-US" sz="3600" dirty="0" err="1">
                <a:latin typeface="Arial" charset="0"/>
                <a:ea typeface="ＭＳ Ｐゴシック" charset="0"/>
                <a:cs typeface="Arial" charset="0"/>
              </a:rPr>
              <a:t>setuid</a:t>
            </a: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 bit:</a:t>
            </a: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3600" dirty="0">
                <a:latin typeface="Arial" charset="0"/>
                <a:ea typeface="ＭＳ Ｐゴシック" charset="0"/>
                <a:cs typeface="Arial" charset="0"/>
              </a:rPr>
              <a:t>another way to </a:t>
            </a:r>
            <a:r>
              <a:rPr lang="en-US" sz="3600" dirty="0" err="1">
                <a:latin typeface="Arial" charset="0"/>
                <a:ea typeface="ＭＳ Ｐゴシック" charset="0"/>
                <a:cs typeface="Arial" charset="0"/>
              </a:rPr>
              <a:t>setuid</a:t>
            </a:r>
            <a:endParaRPr lang="en-US" sz="3600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1150" y="4962525"/>
            <a:ext cx="61817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sz="2400" u="sng" dirty="0">
                <a:solidFill>
                  <a:srgbClr val="0000FF"/>
                </a:solidFill>
              </a:rPr>
              <a:t>Example</a:t>
            </a:r>
            <a:r>
              <a:rPr lang="en-US" sz="2400" dirty="0">
                <a:solidFill>
                  <a:srgbClr val="0000FF"/>
                </a:solidFill>
              </a:rPr>
              <a:t>: </a:t>
            </a:r>
            <a:r>
              <a:rPr lang="en-US" sz="2400" b="1" dirty="0" err="1">
                <a:solidFill>
                  <a:srgbClr val="0000FF"/>
                </a:solidFill>
              </a:rPr>
              <a:t>sudo</a:t>
            </a:r>
            <a:r>
              <a:rPr lang="en-US" sz="2400" dirty="0">
                <a:solidFill>
                  <a:srgbClr val="0000FF"/>
                </a:solidFill>
              </a:rPr>
              <a:t> program runs as root, checks user authorization to act as </a:t>
            </a:r>
            <a:r>
              <a:rPr lang="en-US" sz="2400" dirty="0" err="1">
                <a:solidFill>
                  <a:srgbClr val="0000FF"/>
                </a:solidFill>
              </a:rPr>
              <a:t>superuser</a:t>
            </a:r>
            <a:r>
              <a:rPr lang="en-US" sz="2400" dirty="0">
                <a:solidFill>
                  <a:srgbClr val="0000FF"/>
                </a:solidFill>
              </a:rPr>
              <a:t>, and (if allowed) executes requested command as root.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6" name="Content Placeholder 3"/>
          <p:cNvSpPr txBox="1">
            <a:spLocks/>
          </p:cNvSpPr>
          <p:nvPr/>
        </p:nvSpPr>
        <p:spPr>
          <a:xfrm>
            <a:off x="1571625" y="1275055"/>
            <a:ext cx="9258300" cy="3563645"/>
          </a:xfrm>
          <a:prstGeom prst="rect">
            <a:avLst/>
          </a:prstGeom>
        </p:spPr>
        <p:txBody>
          <a:bodyPr/>
          <a:lstStyle>
            <a:lvl1pPr marL="341313" indent="-341313" algn="l" defTabSz="455613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defRPr sz="2800" b="1">
                <a:solidFill>
                  <a:srgbClr val="00264D"/>
                </a:solidFill>
                <a:latin typeface="Arial"/>
                <a:ea typeface="ＭＳ Ｐゴシック" charset="-128"/>
                <a:cs typeface="Arial"/>
              </a:defRPr>
            </a:lvl1pPr>
            <a:lvl2pPr marL="741363" indent="-284163" algn="l" defTabSz="45561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–"/>
              <a:defRPr sz="2400" b="1">
                <a:solidFill>
                  <a:srgbClr val="00264D"/>
                </a:solidFill>
                <a:latin typeface="Arial"/>
                <a:ea typeface="ＭＳ Ｐゴシック" charset="-128"/>
                <a:cs typeface="Arial"/>
              </a:defRPr>
            </a:lvl2pPr>
            <a:lvl3pPr marL="1141413" indent="-227013" algn="l" defTabSz="45561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defRPr sz="2400" b="1">
                <a:solidFill>
                  <a:srgbClr val="00264D"/>
                </a:solidFill>
                <a:latin typeface="Arial"/>
                <a:ea typeface="ＭＳ Ｐゴシック" charset="-128"/>
                <a:cs typeface="Arial"/>
              </a:defRPr>
            </a:lvl3pPr>
            <a:lvl4pPr marL="1598613" indent="-227013" algn="l" defTabSz="45561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–"/>
              <a:defRPr sz="2200" b="1">
                <a:solidFill>
                  <a:srgbClr val="00264D"/>
                </a:solidFill>
                <a:latin typeface="Arial"/>
                <a:ea typeface="ＭＳ Ｐゴシック" charset="-128"/>
                <a:cs typeface="Arial"/>
              </a:defRPr>
            </a:lvl4pPr>
            <a:lvl5pPr marL="2055813" indent="-227013" algn="l" defTabSz="45561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»"/>
              <a:defRPr sz="2200" b="1">
                <a:solidFill>
                  <a:srgbClr val="00264D"/>
                </a:solidFill>
                <a:latin typeface="Arial"/>
                <a:ea typeface="ＭＳ Ｐゴシック" charset="-128"/>
                <a:cs typeface="Arial"/>
              </a:defRPr>
            </a:lvl5pPr>
            <a:lvl6pPr marL="2514575" indent="-228597" algn="l" defTabSz="457196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6B6BCF"/>
                </a:solidFill>
                <a:latin typeface="+mn-lt"/>
                <a:cs typeface="+mn-cs"/>
              </a:defRPr>
            </a:lvl6pPr>
            <a:lvl7pPr marL="2971770" indent="-228597" algn="l" defTabSz="457196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6B6BCF"/>
                </a:solidFill>
                <a:latin typeface="+mn-lt"/>
                <a:cs typeface="+mn-cs"/>
              </a:defRPr>
            </a:lvl7pPr>
            <a:lvl8pPr marL="3428966" indent="-228597" algn="l" defTabSz="457196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6B6BCF"/>
                </a:solidFill>
                <a:latin typeface="+mn-lt"/>
                <a:cs typeface="+mn-cs"/>
              </a:defRPr>
            </a:lvl8pPr>
            <a:lvl9pPr marL="3886161" indent="-228597" algn="l" defTabSz="457196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6B6BCF"/>
                </a:solidFill>
                <a:latin typeface="+mn-lt"/>
                <a:cs typeface="+mn-cs"/>
              </a:defRPr>
            </a:lvl9pPr>
          </a:lstStyle>
          <a:p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The mode bits on a program file may be tagged to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setuid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to owner’s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uid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on 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exec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*.</a:t>
            </a:r>
          </a:p>
          <a:p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This is called </a:t>
            </a:r>
            <a:r>
              <a:rPr lang="en-US" sz="2000" dirty="0" err="1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setuid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dirty="0">
                <a:solidFill>
                  <a:srgbClr val="800000"/>
                </a:solidFill>
                <a:latin typeface="Arial" charset="0"/>
                <a:ea typeface="ＭＳ Ｐゴシック" charset="0"/>
                <a:cs typeface="Arial" charset="0"/>
              </a:rPr>
              <a:t>bit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.  Some call it the most important innovation of Unix.</a:t>
            </a:r>
          </a:p>
          <a:p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It enables users to request protected ops by running 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secure programs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that execute with the </a:t>
            </a:r>
            <a:r>
              <a:rPr lang="en-US" sz="2000" b="0" dirty="0" err="1" smtClean="0">
                <a:latin typeface="Arial" charset="0"/>
                <a:ea typeface="ＭＳ Ｐゴシック" charset="0"/>
                <a:cs typeface="Arial" charset="0"/>
              </a:rPr>
              <a:t>uid</a:t>
            </a:r>
            <a:r>
              <a:rPr lang="en-US" sz="2000" b="0" dirty="0" smtClean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of the program owner, and not the caller of exec*.</a:t>
            </a:r>
          </a:p>
          <a:p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The user cannot choose the code: only the program owner can choose the code to run with the program owner’s </a:t>
            </a:r>
            <a:r>
              <a:rPr lang="en-US" sz="2000" b="0" dirty="0" err="1">
                <a:latin typeface="Arial" charset="0"/>
                <a:ea typeface="ＭＳ Ｐゴシック" charset="0"/>
                <a:cs typeface="Arial" charset="0"/>
              </a:rPr>
              <a:t>uid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.</a:t>
            </a:r>
          </a:p>
          <a:p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Parent cannot subvert/control a child after program launch: a property of Unix 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exec*</a:t>
            </a:r>
            <a:r>
              <a:rPr lang="en-US" sz="2000" b="0" dirty="0">
                <a:latin typeface="Arial" charset="0"/>
                <a:ea typeface="ＭＳ Ｐゴシック" charset="0"/>
                <a:cs typeface="Arial" charset="0"/>
              </a:rPr>
              <a:t>.</a:t>
            </a:r>
            <a:endParaRPr lang="en-US" sz="2000" b="0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4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err="1" smtClean="0"/>
              <a:t>setuid</a:t>
            </a:r>
            <a:r>
              <a:rPr lang="en-US" dirty="0" smtClean="0"/>
              <a:t>: two mechanisms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133600" y="2784475"/>
            <a:ext cx="1143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Text Box 49"/>
          <p:cNvSpPr txBox="1">
            <a:spLocks noChangeArrowheads="1"/>
          </p:cNvSpPr>
          <p:nvPr/>
        </p:nvSpPr>
        <p:spPr bwMode="auto">
          <a:xfrm>
            <a:off x="2171700" y="2843214"/>
            <a:ext cx="11430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>
                <a:solidFill>
                  <a:srgbClr val="000000"/>
                </a:solidFill>
                <a:cs typeface="Arial" charset="0"/>
              </a:rPr>
              <a:t>login</a:t>
            </a:r>
            <a:endParaRPr lang="en-US" sz="2000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133600" y="3698875"/>
            <a:ext cx="1143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8" name="Text Box 49"/>
          <p:cNvSpPr txBox="1">
            <a:spLocks noChangeArrowheads="1"/>
          </p:cNvSpPr>
          <p:nvPr/>
        </p:nvSpPr>
        <p:spPr bwMode="auto">
          <a:xfrm>
            <a:off x="2171700" y="3756025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srgbClr val="000000"/>
                </a:solidFill>
                <a:cs typeface="Arial" charset="0"/>
              </a:rPr>
              <a:t>shell</a:t>
            </a:r>
            <a:endParaRPr lang="en-US" sz="2000" dirty="0">
              <a:solidFill>
                <a:srgbClr val="800080"/>
              </a:solidFill>
              <a:cs typeface="Arial" charset="0"/>
            </a:endParaRPr>
          </a:p>
        </p:txBody>
      </p:sp>
      <p:cxnSp>
        <p:nvCxnSpPr>
          <p:cNvPr id="9" name="Straight Connector 292"/>
          <p:cNvCxnSpPr>
            <a:cxnSpLocks noChangeShapeType="1"/>
            <a:endCxn id="5" idx="2"/>
          </p:cNvCxnSpPr>
          <p:nvPr/>
        </p:nvCxnSpPr>
        <p:spPr bwMode="auto">
          <a:xfrm flipV="1">
            <a:off x="2705100" y="3317875"/>
            <a:ext cx="0" cy="3810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/>
          <p:cNvSpPr/>
          <p:nvPr/>
        </p:nvSpPr>
        <p:spPr bwMode="auto">
          <a:xfrm>
            <a:off x="2133600" y="5929312"/>
            <a:ext cx="1143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Text Box 49"/>
          <p:cNvSpPr txBox="1">
            <a:spLocks noChangeArrowheads="1"/>
          </p:cNvSpPr>
          <p:nvPr/>
        </p:nvSpPr>
        <p:spPr bwMode="auto">
          <a:xfrm>
            <a:off x="2171700" y="5986462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srgbClr val="000000"/>
                </a:solidFill>
                <a:cs typeface="Arial" charset="0"/>
              </a:rPr>
              <a:t>power</a:t>
            </a:r>
            <a:endParaRPr lang="en-US" sz="2000" dirty="0">
              <a:solidFill>
                <a:srgbClr val="800080"/>
              </a:solidFill>
              <a:cs typeface="Arial" charset="0"/>
            </a:endParaRPr>
          </a:p>
        </p:txBody>
      </p:sp>
      <p:cxnSp>
        <p:nvCxnSpPr>
          <p:cNvPr id="12" name="Straight Connector 292"/>
          <p:cNvCxnSpPr>
            <a:cxnSpLocks noChangeShapeType="1"/>
            <a:stCxn id="10" idx="0"/>
          </p:cNvCxnSpPr>
          <p:nvPr/>
        </p:nvCxnSpPr>
        <p:spPr bwMode="auto">
          <a:xfrm flipV="1">
            <a:off x="2705100" y="5070476"/>
            <a:ext cx="0" cy="858837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292"/>
          <p:cNvCxnSpPr>
            <a:cxnSpLocks noChangeShapeType="1"/>
          </p:cNvCxnSpPr>
          <p:nvPr/>
        </p:nvCxnSpPr>
        <p:spPr bwMode="auto">
          <a:xfrm flipV="1">
            <a:off x="2705100" y="2403475"/>
            <a:ext cx="0" cy="3810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292"/>
          <p:cNvCxnSpPr>
            <a:cxnSpLocks noChangeShapeType="1"/>
          </p:cNvCxnSpPr>
          <p:nvPr/>
        </p:nvCxnSpPr>
        <p:spPr bwMode="auto">
          <a:xfrm flipH="1">
            <a:off x="3276600" y="6157912"/>
            <a:ext cx="24384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/>
          <p:cNvSpPr/>
          <p:nvPr/>
        </p:nvSpPr>
        <p:spPr>
          <a:xfrm>
            <a:off x="3344864" y="5761294"/>
            <a:ext cx="2141537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6A6"/>
                </a:solidFill>
              </a:rPr>
              <a:t>open(“secret”</a:t>
            </a:r>
            <a:r>
              <a:rPr lang="en-US" kern="0" dirty="0">
                <a:solidFill>
                  <a:srgbClr val="0036A6"/>
                </a:solidFill>
              </a:rPr>
              <a:t>)</a:t>
            </a:r>
            <a:endParaRPr lang="en-US" sz="3200" kern="0" dirty="0">
              <a:solidFill>
                <a:srgbClr val="0036A6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44864" y="6173788"/>
            <a:ext cx="1684337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6A6"/>
                </a:solidFill>
              </a:rPr>
              <a:t>r</a:t>
            </a:r>
            <a:r>
              <a:rPr lang="en-US" kern="0" dirty="0">
                <a:solidFill>
                  <a:srgbClr val="0036A6"/>
                </a:solidFill>
              </a:rPr>
              <a:t>ead, write…</a:t>
            </a:r>
            <a:endParaRPr lang="en-US" sz="3200" kern="0" dirty="0">
              <a:solidFill>
                <a:srgbClr val="0036A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0200" y="6446837"/>
            <a:ext cx="2057400" cy="32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owner=</a:t>
            </a:r>
            <a:r>
              <a:rPr lang="en-US" kern="0" dirty="0">
                <a:solidFill>
                  <a:srgbClr val="003367"/>
                </a:solidFill>
              </a:rPr>
              <a:t>“</a:t>
            </a:r>
            <a:r>
              <a:rPr lang="en-US" kern="0">
                <a:solidFill>
                  <a:srgbClr val="003367"/>
                </a:solidFill>
              </a:rPr>
              <a:t>root”, 600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05200" y="3810000"/>
            <a:ext cx="1676400" cy="3349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 err="1">
                <a:solidFill>
                  <a:srgbClr val="003367"/>
                </a:solidFill>
              </a:rPr>
              <a:t>uid</a:t>
            </a:r>
            <a:r>
              <a:rPr lang="en-US" kern="0" dirty="0">
                <a:solidFill>
                  <a:srgbClr val="003367"/>
                </a:solidFill>
              </a:rPr>
              <a:t>=“</a:t>
            </a:r>
            <a:r>
              <a:rPr lang="en-US" kern="0" dirty="0" err="1">
                <a:solidFill>
                  <a:srgbClr val="003367"/>
                </a:solidFill>
              </a:rPr>
              <a:t>alice</a:t>
            </a:r>
            <a:r>
              <a:rPr lang="en-US" kern="0" dirty="0">
                <a:solidFill>
                  <a:srgbClr val="003367"/>
                </a:solidFill>
              </a:rPr>
              <a:t>”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grpSp>
        <p:nvGrpSpPr>
          <p:cNvPr id="23" name="Group 11"/>
          <p:cNvGrpSpPr>
            <a:grpSpLocks/>
          </p:cNvGrpSpPr>
          <p:nvPr/>
        </p:nvGrpSpPr>
        <p:grpSpPr bwMode="auto">
          <a:xfrm>
            <a:off x="2516188" y="1600201"/>
            <a:ext cx="531812" cy="650875"/>
            <a:chOff x="1970088" y="3170238"/>
            <a:chExt cx="1152525" cy="2058987"/>
          </a:xfrm>
        </p:grpSpPr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2427657" y="3627234"/>
              <a:ext cx="0" cy="9139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Line 3"/>
            <p:cNvSpPr>
              <a:spLocks noChangeShapeType="1"/>
            </p:cNvSpPr>
            <p:nvPr/>
          </p:nvSpPr>
          <p:spPr bwMode="auto">
            <a:xfrm flipV="1">
              <a:off x="2200592" y="4541224"/>
              <a:ext cx="227065" cy="6880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Line 4"/>
            <p:cNvSpPr>
              <a:spLocks noChangeShapeType="1"/>
            </p:cNvSpPr>
            <p:nvPr/>
          </p:nvSpPr>
          <p:spPr bwMode="auto">
            <a:xfrm flipH="1" flipV="1">
              <a:off x="2427657" y="4541224"/>
              <a:ext cx="230506" cy="6880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 flipH="1">
              <a:off x="2424218" y="3737716"/>
              <a:ext cx="629588" cy="1205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V="1">
              <a:off x="1970088" y="3853219"/>
              <a:ext cx="457569" cy="4620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" name="Oval 7"/>
            <p:cNvSpPr>
              <a:spLocks noChangeArrowheads="1"/>
            </p:cNvSpPr>
            <p:nvPr/>
          </p:nvSpPr>
          <p:spPr bwMode="auto">
            <a:xfrm>
              <a:off x="2200592" y="3170238"/>
              <a:ext cx="454130" cy="456996"/>
            </a:xfrm>
            <a:prstGeom prst="ellipse">
              <a:avLst/>
            </a:prstGeom>
            <a:solidFill>
              <a:srgbClr val="99CC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2892109" y="3612167"/>
              <a:ext cx="230504" cy="225988"/>
            </a:xfrm>
            <a:prstGeom prst="rect">
              <a:avLst/>
            </a:prstGeom>
            <a:solidFill>
              <a:srgbClr val="5C852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431098" y="3838155"/>
              <a:ext cx="137615" cy="14061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1828800" y="1674813"/>
            <a:ext cx="838200" cy="36195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sz="2000" kern="0" dirty="0">
                <a:solidFill>
                  <a:srgbClr val="0036A6"/>
                </a:solidFill>
              </a:rPr>
              <a:t>Alice</a:t>
            </a:r>
            <a:endParaRPr lang="en-US" sz="3600" kern="0" dirty="0">
              <a:solidFill>
                <a:srgbClr val="0036A6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05200" y="2667000"/>
            <a:ext cx="2819400" cy="57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 err="1">
                <a:solidFill>
                  <a:srgbClr val="003367"/>
                </a:solidFill>
              </a:rPr>
              <a:t>u</a:t>
            </a:r>
            <a:r>
              <a:rPr lang="en-US" kern="0" dirty="0" err="1">
                <a:solidFill>
                  <a:srgbClr val="003367"/>
                </a:solidFill>
              </a:rPr>
              <a:t>id</a:t>
            </a:r>
            <a:r>
              <a:rPr lang="en-US" kern="0" dirty="0">
                <a:solidFill>
                  <a:srgbClr val="003367"/>
                </a:solidFill>
              </a:rPr>
              <a:t> = “root”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b="1" kern="0" dirty="0" err="1">
                <a:solidFill>
                  <a:srgbClr val="003367"/>
                </a:solidFill>
              </a:rPr>
              <a:t>s</a:t>
            </a:r>
            <a:r>
              <a:rPr lang="en-US" b="1" kern="0" dirty="0" err="1">
                <a:solidFill>
                  <a:srgbClr val="003367"/>
                </a:solidFill>
              </a:rPr>
              <a:t>etuid</a:t>
            </a:r>
            <a:r>
              <a:rPr lang="en-US" kern="0" dirty="0">
                <a:solidFill>
                  <a:srgbClr val="003367"/>
                </a:solidFill>
              </a:rPr>
              <a:t>(</a:t>
            </a:r>
            <a:r>
              <a:rPr lang="en-US" kern="0" dirty="0">
                <a:solidFill>
                  <a:srgbClr val="003367"/>
                </a:solidFill>
              </a:rPr>
              <a:t>“</a:t>
            </a:r>
            <a:r>
              <a:rPr lang="en-US" kern="0" dirty="0" err="1">
                <a:solidFill>
                  <a:srgbClr val="003367"/>
                </a:solidFill>
              </a:rPr>
              <a:t>alice</a:t>
            </a:r>
            <a:r>
              <a:rPr lang="en-US" kern="0" dirty="0">
                <a:solidFill>
                  <a:srgbClr val="003367"/>
                </a:solidFill>
              </a:rPr>
              <a:t>”)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19400" y="3352800"/>
            <a:ext cx="1676400" cy="3349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exec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19400" y="4191001"/>
            <a:ext cx="838200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fork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5715000" y="6019800"/>
            <a:ext cx="876300" cy="40011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prstClr val="white"/>
                </a:solidFill>
                <a:cs typeface="Arial" charset="0"/>
              </a:rPr>
              <a:t>secret</a:t>
            </a:r>
            <a:endParaRPr lang="en-US" sz="2000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133600" y="4495800"/>
            <a:ext cx="1143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cxnSp>
        <p:nvCxnSpPr>
          <p:cNvPr id="39" name="Straight Connector 292"/>
          <p:cNvCxnSpPr>
            <a:cxnSpLocks noChangeShapeType="1"/>
            <a:stCxn id="38" idx="0"/>
            <a:endCxn id="7" idx="2"/>
          </p:cNvCxnSpPr>
          <p:nvPr/>
        </p:nvCxnSpPr>
        <p:spPr bwMode="auto">
          <a:xfrm flipV="1">
            <a:off x="2705100" y="4232276"/>
            <a:ext cx="0" cy="263525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3505200" y="4770694"/>
            <a:ext cx="1676400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exec(“</a:t>
            </a:r>
            <a:r>
              <a:rPr lang="en-US" kern="0" dirty="0">
                <a:solidFill>
                  <a:srgbClr val="0036A6"/>
                </a:solidFill>
              </a:rPr>
              <a:t>power</a:t>
            </a:r>
            <a:r>
              <a:rPr lang="en-US" kern="0" dirty="0">
                <a:solidFill>
                  <a:srgbClr val="003367"/>
                </a:solidFill>
              </a:rPr>
              <a:t>”)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sp>
        <p:nvSpPr>
          <p:cNvPr id="43" name="Text Box 49"/>
          <p:cNvSpPr txBox="1">
            <a:spLocks noChangeArrowheads="1"/>
          </p:cNvSpPr>
          <p:nvPr/>
        </p:nvSpPr>
        <p:spPr bwMode="auto">
          <a:xfrm>
            <a:off x="2133600" y="45720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srgbClr val="000000"/>
                </a:solidFill>
                <a:cs typeface="Arial" charset="0"/>
              </a:rPr>
              <a:t>shell</a:t>
            </a:r>
            <a:endParaRPr lang="en-US" sz="2000" dirty="0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05200" y="4343400"/>
            <a:ext cx="1676400" cy="3349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 err="1">
                <a:solidFill>
                  <a:srgbClr val="003367"/>
                </a:solidFill>
              </a:rPr>
              <a:t>uid</a:t>
            </a:r>
            <a:r>
              <a:rPr lang="en-US" kern="0" dirty="0">
                <a:solidFill>
                  <a:srgbClr val="003367"/>
                </a:solidFill>
              </a:rPr>
              <a:t>=“</a:t>
            </a:r>
            <a:r>
              <a:rPr lang="en-US" kern="0" dirty="0" err="1">
                <a:solidFill>
                  <a:srgbClr val="003367"/>
                </a:solidFill>
              </a:rPr>
              <a:t>alice</a:t>
            </a:r>
            <a:r>
              <a:rPr lang="en-US" kern="0" dirty="0">
                <a:solidFill>
                  <a:srgbClr val="003367"/>
                </a:solidFill>
              </a:rPr>
              <a:t>”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cxnSp>
        <p:nvCxnSpPr>
          <p:cNvPr id="45" name="Straight Connector 292"/>
          <p:cNvCxnSpPr>
            <a:cxnSpLocks noChangeShapeType="1"/>
          </p:cNvCxnSpPr>
          <p:nvPr/>
        </p:nvCxnSpPr>
        <p:spPr bwMode="auto">
          <a:xfrm flipH="1">
            <a:off x="3276600" y="4710112"/>
            <a:ext cx="24384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5715000" y="4572000"/>
            <a:ext cx="876300" cy="40011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prstClr val="white"/>
                </a:solidFill>
                <a:cs typeface="Arial" charset="0"/>
              </a:rPr>
              <a:t>power</a:t>
            </a:r>
            <a:endParaRPr lang="en-US" sz="2000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0200" y="4999038"/>
            <a:ext cx="1981200" cy="805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owner=</a:t>
            </a:r>
            <a:r>
              <a:rPr lang="en-US" kern="0" dirty="0">
                <a:solidFill>
                  <a:srgbClr val="003367"/>
                </a:solidFill>
              </a:rPr>
              <a:t>“root”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367"/>
                </a:solidFill>
              </a:rPr>
              <a:t>755 (exec perm)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b="1" kern="0" dirty="0" err="1">
                <a:solidFill>
                  <a:srgbClr val="003367"/>
                </a:solidFill>
              </a:rPr>
              <a:t>s</a:t>
            </a:r>
            <a:r>
              <a:rPr lang="en-US" b="1" kern="0" dirty="0" err="1">
                <a:solidFill>
                  <a:srgbClr val="003367"/>
                </a:solidFill>
              </a:rPr>
              <a:t>etuid</a:t>
            </a:r>
            <a:r>
              <a:rPr lang="en-US" b="1" kern="0" dirty="0">
                <a:solidFill>
                  <a:srgbClr val="003367"/>
                </a:solidFill>
              </a:rPr>
              <a:t> bit = true</a:t>
            </a:r>
            <a:endParaRPr lang="en-US" sz="3200" b="1" kern="0" dirty="0">
              <a:solidFill>
                <a:srgbClr val="003367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505200" y="5227894"/>
            <a:ext cx="1676400" cy="33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b="1" kern="0" dirty="0" err="1">
                <a:solidFill>
                  <a:srgbClr val="003367"/>
                </a:solidFill>
              </a:rPr>
              <a:t>u</a:t>
            </a:r>
            <a:r>
              <a:rPr lang="en-US" b="1" kern="0" dirty="0" err="1">
                <a:solidFill>
                  <a:srgbClr val="003367"/>
                </a:solidFill>
              </a:rPr>
              <a:t>id</a:t>
            </a:r>
            <a:r>
              <a:rPr lang="en-US" b="1" kern="0" dirty="0">
                <a:solidFill>
                  <a:srgbClr val="003367"/>
                </a:solidFill>
              </a:rPr>
              <a:t>=“root”!!!!</a:t>
            </a:r>
            <a:endParaRPr lang="en-US" sz="3200" b="1" kern="0" dirty="0">
              <a:solidFill>
                <a:srgbClr val="003367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153401" y="3338512"/>
            <a:ext cx="1143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8191501" y="3395662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eaLnBrk="1" hangingPunct="1"/>
            <a:r>
              <a:rPr lang="en-US" sz="2000">
                <a:solidFill>
                  <a:srgbClr val="000000"/>
                </a:solidFill>
                <a:cs typeface="Arial" charset="0"/>
              </a:rPr>
              <a:t>tool</a:t>
            </a:r>
            <a:endParaRPr lang="en-US" sz="2000">
              <a:solidFill>
                <a:srgbClr val="800080"/>
              </a:solidFill>
              <a:cs typeface="Arial" charset="0"/>
            </a:endParaRPr>
          </a:p>
        </p:txBody>
      </p:sp>
      <p:cxnSp>
        <p:nvCxnSpPr>
          <p:cNvPr id="57" name="Straight Connector 292"/>
          <p:cNvCxnSpPr>
            <a:cxnSpLocks noChangeShapeType="1"/>
            <a:stCxn id="46" idx="0"/>
            <a:endCxn id="55" idx="1"/>
          </p:cNvCxnSpPr>
          <p:nvPr/>
        </p:nvCxnSpPr>
        <p:spPr bwMode="auto">
          <a:xfrm flipV="1">
            <a:off x="6153151" y="3605212"/>
            <a:ext cx="2000251" cy="966788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57"/>
          <p:cNvSpPr/>
          <p:nvPr/>
        </p:nvSpPr>
        <p:spPr>
          <a:xfrm>
            <a:off x="7467600" y="3918206"/>
            <a:ext cx="2819400" cy="805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 err="1" smtClean="0">
                <a:solidFill>
                  <a:srgbClr val="0036A6"/>
                </a:solidFill>
              </a:rPr>
              <a:t>creat</a:t>
            </a:r>
            <a:r>
              <a:rPr lang="en-US" kern="0" dirty="0" smtClean="0">
                <a:solidFill>
                  <a:srgbClr val="0036A6"/>
                </a:solidFill>
              </a:rPr>
              <a:t>(“</a:t>
            </a:r>
            <a:r>
              <a:rPr lang="en-US" kern="0" dirty="0">
                <a:solidFill>
                  <a:srgbClr val="0036A6"/>
                </a:solidFill>
              </a:rPr>
              <a:t>power”)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kern="0" dirty="0">
                <a:solidFill>
                  <a:srgbClr val="0036A6"/>
                </a:solidFill>
              </a:rPr>
              <a:t>write(…)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b="1" kern="0" dirty="0" err="1">
                <a:solidFill>
                  <a:srgbClr val="0036A6"/>
                </a:solidFill>
              </a:rPr>
              <a:t>c</a:t>
            </a:r>
            <a:r>
              <a:rPr lang="en-US" b="1" kern="0" dirty="0" err="1">
                <a:solidFill>
                  <a:srgbClr val="0036A6"/>
                </a:solidFill>
              </a:rPr>
              <a:t>hmod</a:t>
            </a:r>
            <a:r>
              <a:rPr lang="en-US" kern="0" dirty="0">
                <a:solidFill>
                  <a:srgbClr val="0036A6"/>
                </a:solidFill>
              </a:rPr>
              <a:t>(+</a:t>
            </a:r>
            <a:r>
              <a:rPr lang="en-US" kern="0" dirty="0" err="1">
                <a:solidFill>
                  <a:srgbClr val="0036A6"/>
                </a:solidFill>
              </a:rPr>
              <a:t>x,setuid</a:t>
            </a:r>
            <a:r>
              <a:rPr lang="en-US" kern="0" dirty="0">
                <a:solidFill>
                  <a:srgbClr val="0036A6"/>
                </a:solidFill>
              </a:rPr>
              <a:t>=true)</a:t>
            </a:r>
            <a:endParaRPr lang="en-US" sz="3200" kern="0" dirty="0">
              <a:solidFill>
                <a:srgbClr val="0036A6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342437" y="3398838"/>
            <a:ext cx="1676400" cy="33496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kern="0" dirty="0" err="1">
                <a:solidFill>
                  <a:srgbClr val="003367"/>
                </a:solidFill>
              </a:rPr>
              <a:t>uid</a:t>
            </a:r>
            <a:r>
              <a:rPr lang="en-US" kern="0" dirty="0">
                <a:solidFill>
                  <a:srgbClr val="003367"/>
                </a:solidFill>
              </a:rPr>
              <a:t>=</a:t>
            </a:r>
            <a:r>
              <a:rPr lang="en-US" kern="0" dirty="0">
                <a:solidFill>
                  <a:srgbClr val="003367"/>
                </a:solidFill>
              </a:rPr>
              <a:t>“root”</a:t>
            </a:r>
            <a:endParaRPr lang="en-US" sz="3200" kern="0" dirty="0">
              <a:solidFill>
                <a:srgbClr val="003367"/>
              </a:solidFill>
            </a:endParaRPr>
          </a:p>
        </p:txBody>
      </p:sp>
      <p:grpSp>
        <p:nvGrpSpPr>
          <p:cNvPr id="61" name="Group 11"/>
          <p:cNvGrpSpPr>
            <a:grpSpLocks/>
          </p:cNvGrpSpPr>
          <p:nvPr/>
        </p:nvGrpSpPr>
        <p:grpSpPr bwMode="auto">
          <a:xfrm>
            <a:off x="8153401" y="2300289"/>
            <a:ext cx="531813" cy="650875"/>
            <a:chOff x="1970088" y="3170238"/>
            <a:chExt cx="1152525" cy="2058987"/>
          </a:xfrm>
        </p:grpSpPr>
        <p:sp>
          <p:nvSpPr>
            <p:cNvPr id="62" name="Line 2"/>
            <p:cNvSpPr>
              <a:spLocks noChangeShapeType="1"/>
            </p:cNvSpPr>
            <p:nvPr/>
          </p:nvSpPr>
          <p:spPr bwMode="auto">
            <a:xfrm>
              <a:off x="2427658" y="3627231"/>
              <a:ext cx="0" cy="9139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Line 3"/>
            <p:cNvSpPr>
              <a:spLocks noChangeShapeType="1"/>
            </p:cNvSpPr>
            <p:nvPr/>
          </p:nvSpPr>
          <p:spPr bwMode="auto">
            <a:xfrm flipV="1">
              <a:off x="2200594" y="4541220"/>
              <a:ext cx="227064" cy="688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Line 4"/>
            <p:cNvSpPr>
              <a:spLocks noChangeShapeType="1"/>
            </p:cNvSpPr>
            <p:nvPr/>
          </p:nvSpPr>
          <p:spPr bwMode="auto">
            <a:xfrm flipH="1" flipV="1">
              <a:off x="2427658" y="4541220"/>
              <a:ext cx="230504" cy="6880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Line 5"/>
            <p:cNvSpPr>
              <a:spLocks noChangeShapeType="1"/>
            </p:cNvSpPr>
            <p:nvPr/>
          </p:nvSpPr>
          <p:spPr bwMode="auto">
            <a:xfrm flipH="1">
              <a:off x="2424217" y="3737713"/>
              <a:ext cx="629589" cy="1205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Line 6"/>
            <p:cNvSpPr>
              <a:spLocks noChangeShapeType="1"/>
            </p:cNvSpPr>
            <p:nvPr/>
          </p:nvSpPr>
          <p:spPr bwMode="auto">
            <a:xfrm flipV="1">
              <a:off x="1970088" y="3853219"/>
              <a:ext cx="457570" cy="4620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Oval 7"/>
            <p:cNvSpPr>
              <a:spLocks noChangeArrowheads="1"/>
            </p:cNvSpPr>
            <p:nvPr/>
          </p:nvSpPr>
          <p:spPr bwMode="auto">
            <a:xfrm>
              <a:off x="2200594" y="3170238"/>
              <a:ext cx="454129" cy="456993"/>
            </a:xfrm>
            <a:prstGeom prst="ellipse">
              <a:avLst/>
            </a:prstGeom>
            <a:solidFill>
              <a:srgbClr val="99CCFF">
                <a:alpha val="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2892107" y="3612167"/>
              <a:ext cx="230506" cy="225985"/>
            </a:xfrm>
            <a:prstGeom prst="rect">
              <a:avLst/>
            </a:prstGeom>
            <a:solidFill>
              <a:srgbClr val="5C852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Rectangle 25"/>
            <p:cNvSpPr>
              <a:spLocks noChangeArrowheads="1"/>
            </p:cNvSpPr>
            <p:nvPr/>
          </p:nvSpPr>
          <p:spPr bwMode="auto">
            <a:xfrm>
              <a:off x="2431098" y="3838152"/>
              <a:ext cx="137615" cy="14061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8864601" y="2286001"/>
            <a:ext cx="215423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5000"/>
              </a:lnSpc>
              <a:defRPr/>
            </a:pPr>
            <a:r>
              <a:rPr lang="en-US" sz="2000" kern="0" dirty="0">
                <a:solidFill>
                  <a:srgbClr val="0036A6"/>
                </a:solidFill>
              </a:rPr>
              <a:t>Root</a:t>
            </a:r>
          </a:p>
          <a:p>
            <a:pPr defTabSz="914400">
              <a:lnSpc>
                <a:spcPct val="85000"/>
              </a:lnSpc>
              <a:defRPr/>
            </a:pPr>
            <a:r>
              <a:rPr lang="en-US" sz="2000" kern="0" dirty="0">
                <a:solidFill>
                  <a:srgbClr val="0036A6"/>
                </a:solidFill>
              </a:rPr>
              <a:t>(admin/</a:t>
            </a:r>
            <a:r>
              <a:rPr lang="en-US" sz="2000" kern="0" dirty="0" err="1">
                <a:solidFill>
                  <a:srgbClr val="0036A6"/>
                </a:solidFill>
              </a:rPr>
              <a:t>superuser</a:t>
            </a:r>
            <a:r>
              <a:rPr lang="en-US" sz="2000" kern="0" dirty="0">
                <a:solidFill>
                  <a:srgbClr val="0036A6"/>
                </a:solidFill>
              </a:rPr>
              <a:t>)</a:t>
            </a:r>
            <a:endParaRPr lang="en-US" sz="3600" kern="0" dirty="0">
              <a:solidFill>
                <a:srgbClr val="0036A6"/>
              </a:solidFill>
            </a:endParaRPr>
          </a:p>
        </p:txBody>
      </p:sp>
      <p:sp>
        <p:nvSpPr>
          <p:cNvPr id="74" name="Rounded Rectangular Callout 73"/>
          <p:cNvSpPr/>
          <p:nvPr/>
        </p:nvSpPr>
        <p:spPr bwMode="auto">
          <a:xfrm>
            <a:off x="4953000" y="1752600"/>
            <a:ext cx="2514600" cy="1069848"/>
          </a:xfrm>
          <a:prstGeom prst="wedgeRoundRectCallout">
            <a:avLst>
              <a:gd name="adj1" fmla="val -45500"/>
              <a:gd name="adj2" fmla="val 67248"/>
              <a:gd name="adj3" fmla="val 16667"/>
            </a:avLst>
          </a:prstGeom>
          <a:solidFill>
            <a:srgbClr val="F3F3F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b="1" dirty="0">
                <a:solidFill>
                  <a:srgbClr val="800000"/>
                </a:solidFill>
                <a:cs typeface="Arial" charset="0"/>
              </a:rPr>
              <a:t>Refine</a:t>
            </a:r>
            <a:r>
              <a:rPr lang="en-US" dirty="0">
                <a:solidFill>
                  <a:srgbClr val="800000"/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the privilege of this process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(using </a:t>
            </a:r>
            <a:r>
              <a:rPr lang="en-US" b="1" dirty="0" err="1">
                <a:solidFill>
                  <a:srgbClr val="003367">
                    <a:lumMod val="50000"/>
                  </a:srgbClr>
                </a:solidFill>
                <a:cs typeface="Arial" charset="0"/>
              </a:rPr>
              <a:t>setuid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 </a:t>
            </a:r>
            <a:r>
              <a:rPr lang="en-US" dirty="0" err="1">
                <a:solidFill>
                  <a:srgbClr val="003367">
                    <a:lumMod val="50000"/>
                  </a:srgbClr>
                </a:solidFill>
                <a:cs typeface="Arial" charset="0"/>
              </a:rPr>
              <a:t>syscall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).</a:t>
            </a:r>
          </a:p>
        </p:txBody>
      </p:sp>
      <p:sp>
        <p:nvSpPr>
          <p:cNvPr id="75" name="Rounded Rectangular Callout 74"/>
          <p:cNvSpPr/>
          <p:nvPr/>
        </p:nvSpPr>
        <p:spPr bwMode="auto">
          <a:xfrm>
            <a:off x="7696200" y="5181600"/>
            <a:ext cx="2590800" cy="1524000"/>
          </a:xfrm>
          <a:prstGeom prst="wedgeRoundRectCallout">
            <a:avLst>
              <a:gd name="adj1" fmla="val -21763"/>
              <a:gd name="adj2" fmla="val -83512"/>
              <a:gd name="adj3" fmla="val 16667"/>
            </a:avLst>
          </a:prstGeom>
          <a:solidFill>
            <a:srgbClr val="F3F3F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en-US" b="1" dirty="0">
                <a:solidFill>
                  <a:srgbClr val="800000"/>
                </a:solidFill>
                <a:cs typeface="Arial" charset="0"/>
              </a:rPr>
              <a:t>Amplify/escalate 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the privilege of processes running this </a:t>
            </a:r>
            <a:r>
              <a:rPr lang="en-US" b="1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trusted program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 (using </a:t>
            </a:r>
            <a:r>
              <a:rPr lang="en-US" b="1" dirty="0" err="1">
                <a:solidFill>
                  <a:srgbClr val="003367">
                    <a:lumMod val="50000"/>
                  </a:srgbClr>
                </a:solidFill>
                <a:cs typeface="Arial" charset="0"/>
              </a:rPr>
              <a:t>setuid</a:t>
            </a:r>
            <a:r>
              <a:rPr lang="en-US" b="1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 bit</a:t>
            </a:r>
            <a:r>
              <a:rPr lang="en-US" dirty="0">
                <a:solidFill>
                  <a:srgbClr val="003367">
                    <a:lumMod val="50000"/>
                  </a:srgbClr>
                </a:solidFill>
                <a:cs typeface="Arial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1171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as root vs. protected mode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1436689"/>
            <a:ext cx="109728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1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Helvetica Neue Thin" charset="0"/>
                <a:ea typeface="Helvetica Neue Thin" charset="0"/>
                <a:cs typeface="Helvetica Neue Thin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These mechanisms are orthogonal!</a:t>
            </a:r>
          </a:p>
          <a:p>
            <a:r>
              <a:rPr lang="en-US" dirty="0" smtClean="0"/>
              <a:t>When a new process is launched with </a:t>
            </a:r>
            <a:r>
              <a:rPr lang="en-US" dirty="0" err="1" smtClean="0"/>
              <a:t>uid</a:t>
            </a:r>
            <a:r>
              <a:rPr lang="en-US" dirty="0" smtClean="0"/>
              <a:t> = 0, by default execution begins in user mode, not protected mode.</a:t>
            </a:r>
          </a:p>
          <a:p>
            <a:r>
              <a:rPr lang="en-US" dirty="0" smtClean="0"/>
              <a:t>Switch to protected mode on trap, exception, interrupt.</a:t>
            </a:r>
          </a:p>
          <a:p>
            <a:r>
              <a:rPr lang="en-US" dirty="0" smtClean="0"/>
              <a:t>Note: if </a:t>
            </a:r>
            <a:r>
              <a:rPr lang="en-US" dirty="0" err="1" smtClean="0"/>
              <a:t>superuser</a:t>
            </a:r>
            <a:r>
              <a:rPr lang="en-US" dirty="0" smtClean="0"/>
              <a:t> wants to run arbitrary code in protected mode, can modify the kernel, which is owned by </a:t>
            </a:r>
            <a:r>
              <a:rPr lang="en-US" dirty="0" err="1" smtClean="0"/>
              <a:t>uid</a:t>
            </a:r>
            <a:r>
              <a:rPr lang="en-US" dirty="0" smtClean="0"/>
              <a:t> 0.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354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Insight: sometimes simple inheritance of </a:t>
            </a:r>
            <a:r>
              <a:rPr lang="en-US" sz="2400" dirty="0" err="1">
                <a:solidFill>
                  <a:srgbClr val="008000"/>
                </a:solidFill>
              </a:rPr>
              <a:t>uids</a:t>
            </a:r>
            <a:r>
              <a:rPr lang="en-US" sz="2400" dirty="0">
                <a:solidFill>
                  <a:srgbClr val="008000"/>
                </a:solidFill>
              </a:rPr>
              <a:t> is insufficient</a:t>
            </a:r>
          </a:p>
          <a:p>
            <a:pPr lvl="1"/>
            <a:r>
              <a:rPr lang="en-US" sz="2000" dirty="0">
                <a:solidFill>
                  <a:srgbClr val="008000"/>
                </a:solidFill>
              </a:rPr>
              <a:t>Tasks involving management of “user id” state</a:t>
            </a:r>
          </a:p>
          <a:p>
            <a:pPr lvl="1"/>
            <a:r>
              <a:rPr lang="en-US" sz="2000" dirty="0">
                <a:solidFill>
                  <a:srgbClr val="008000"/>
                </a:solidFill>
              </a:rPr>
              <a:t>Logging in (login)</a:t>
            </a:r>
          </a:p>
          <a:p>
            <a:pPr lvl="1"/>
            <a:r>
              <a:rPr lang="en-US" sz="2000" dirty="0">
                <a:solidFill>
                  <a:srgbClr val="008000"/>
                </a:solidFill>
              </a:rPr>
              <a:t>Changing passwords (</a:t>
            </a:r>
            <a:r>
              <a:rPr lang="en-US" sz="2000" dirty="0" err="1">
                <a:solidFill>
                  <a:srgbClr val="008000"/>
                </a:solidFill>
              </a:rPr>
              <a:t>passwd</a:t>
            </a:r>
            <a:r>
              <a:rPr lang="en-US" sz="2000" dirty="0">
                <a:solidFill>
                  <a:srgbClr val="008000"/>
                </a:solidFill>
              </a:rPr>
              <a:t>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Why isn’t this code just inside the kernel?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This functionality doesn’t really require interaction </a:t>
            </a:r>
            <a:r>
              <a:rPr lang="en-US" sz="2000" dirty="0" err="1">
                <a:solidFill>
                  <a:srgbClr val="FF0000"/>
                </a:solidFill>
              </a:rPr>
              <a:t>w</a:t>
            </a:r>
            <a:r>
              <a:rPr lang="en-US" sz="2000" dirty="0">
                <a:solidFill>
                  <a:srgbClr val="FF0000"/>
                </a:solidFill>
              </a:rPr>
              <a:t>/ hardware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Would like to keep kernel as small as </a:t>
            </a:r>
            <a:r>
              <a:rPr lang="en-US" sz="2000" dirty="0" smtClean="0">
                <a:solidFill>
                  <a:srgbClr val="FF0000"/>
                </a:solidFill>
              </a:rPr>
              <a:t>possible (less code run in protected mode!)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How are “trusted” user-space processes identified?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Run as </a:t>
            </a:r>
            <a:r>
              <a:rPr lang="en-US" sz="2000" b="1" dirty="0">
                <a:solidFill>
                  <a:srgbClr val="FF0000"/>
                </a:solidFill>
              </a:rPr>
              <a:t>super user</a:t>
            </a:r>
            <a:r>
              <a:rPr lang="en-US" sz="2000" dirty="0">
                <a:solidFill>
                  <a:srgbClr val="FF0000"/>
                </a:solidFill>
              </a:rPr>
              <a:t> or </a:t>
            </a:r>
            <a:r>
              <a:rPr lang="en-US" sz="2000" b="1" dirty="0">
                <a:solidFill>
                  <a:srgbClr val="FF0000"/>
                </a:solidFill>
              </a:rPr>
              <a:t>root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uid</a:t>
            </a:r>
            <a:r>
              <a:rPr lang="en-US" sz="2000" dirty="0">
                <a:solidFill>
                  <a:srgbClr val="FF0000"/>
                </a:solidFill>
              </a:rPr>
              <a:t> 0)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Like a software kernel mode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If a process runs under </a:t>
            </a:r>
            <a:r>
              <a:rPr lang="en-US" sz="2000" dirty="0" err="1">
                <a:solidFill>
                  <a:srgbClr val="FF0000"/>
                </a:solidFill>
              </a:rPr>
              <a:t>uid</a:t>
            </a:r>
            <a:r>
              <a:rPr lang="en-US" sz="2000" dirty="0">
                <a:solidFill>
                  <a:srgbClr val="FF0000"/>
                </a:solidFill>
              </a:rPr>
              <a:t> 0, then it has more privileges</a:t>
            </a:r>
          </a:p>
        </p:txBody>
      </p:sp>
    </p:spTree>
    <p:extLst>
      <p:ext uri="{BB962C8B-B14F-4D97-AF65-F5344CB8AC3E}">
        <p14:creationId xmlns:p14="http://schemas.microsoft.com/office/powerpoint/2010/main" val="16061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does login need to run as root?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Needs to check username/password correctness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Needs to fork/exec process under another </a:t>
            </a:r>
            <a:r>
              <a:rPr lang="en-US" sz="2000" dirty="0" err="1">
                <a:solidFill>
                  <a:srgbClr val="FF0000"/>
                </a:solidFill>
              </a:rPr>
              <a:t>uid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Why does </a:t>
            </a:r>
            <a:r>
              <a:rPr lang="en-US" sz="2400" dirty="0" err="1">
                <a:solidFill>
                  <a:srgbClr val="FF0000"/>
                </a:solidFill>
              </a:rPr>
              <a:t>passwd</a:t>
            </a:r>
            <a:r>
              <a:rPr lang="en-US" sz="2400" dirty="0">
                <a:solidFill>
                  <a:srgbClr val="FF0000"/>
                </a:solidFill>
              </a:rPr>
              <a:t> need to run as root?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Needs to modify password database (file)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Database is shared by all users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What makes </a:t>
            </a:r>
            <a:r>
              <a:rPr lang="en-US" sz="2400" dirty="0" err="1">
                <a:solidFill>
                  <a:srgbClr val="FF0000"/>
                </a:solidFill>
              </a:rPr>
              <a:t>passwd</a:t>
            </a:r>
            <a:r>
              <a:rPr lang="en-US" sz="2400" dirty="0">
                <a:solidFill>
                  <a:srgbClr val="FF0000"/>
                </a:solidFill>
              </a:rPr>
              <a:t> particularly tricky?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Easy to allow process to shed privileges (e.g., login)</a:t>
            </a:r>
          </a:p>
          <a:p>
            <a:pPr lvl="1"/>
            <a:r>
              <a:rPr lang="en-US" sz="2000" dirty="0" err="1">
                <a:solidFill>
                  <a:srgbClr val="FF0000"/>
                </a:solidFill>
              </a:rPr>
              <a:t>passwd</a:t>
            </a:r>
            <a:r>
              <a:rPr lang="en-US" sz="2000" dirty="0">
                <a:solidFill>
                  <a:srgbClr val="FF0000"/>
                </a:solidFill>
              </a:rPr>
              <a:t> requires an </a:t>
            </a:r>
            <a:r>
              <a:rPr lang="en-US" sz="2000" b="1" dirty="0">
                <a:solidFill>
                  <a:srgbClr val="FF0000"/>
                </a:solidFill>
              </a:rPr>
              <a:t>escalation </a:t>
            </a:r>
            <a:r>
              <a:rPr lang="en-US" sz="2000" dirty="0">
                <a:solidFill>
                  <a:srgbClr val="FF0000"/>
                </a:solidFill>
              </a:rPr>
              <a:t>of privileges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does UNIX handle this?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Executable files can have their </a:t>
            </a:r>
            <a:r>
              <a:rPr lang="en-US" sz="2000" b="1" dirty="0" err="1">
                <a:solidFill>
                  <a:srgbClr val="FF0000"/>
                </a:solidFill>
              </a:rPr>
              <a:t>setuid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bit set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If </a:t>
            </a:r>
            <a:r>
              <a:rPr lang="en-US" sz="2000" dirty="0" err="1">
                <a:solidFill>
                  <a:srgbClr val="FF0000"/>
                </a:solidFill>
              </a:rPr>
              <a:t>setuid</a:t>
            </a:r>
            <a:r>
              <a:rPr lang="en-US" sz="2000" dirty="0">
                <a:solidFill>
                  <a:srgbClr val="FF0000"/>
                </a:solidFill>
              </a:rPr>
              <a:t> bit is set, process inherits </a:t>
            </a:r>
            <a:r>
              <a:rPr lang="en-US" sz="2000" dirty="0" err="1">
                <a:solidFill>
                  <a:srgbClr val="FF0000"/>
                </a:solidFill>
              </a:rPr>
              <a:t>uid</a:t>
            </a:r>
            <a:r>
              <a:rPr lang="en-US" sz="2000" dirty="0">
                <a:solidFill>
                  <a:srgbClr val="FF0000"/>
                </a:solidFill>
              </a:rPr>
              <a:t> of image file’s </a:t>
            </a:r>
            <a:r>
              <a:rPr lang="en-US" sz="2000" b="1" dirty="0">
                <a:solidFill>
                  <a:srgbClr val="FF0000"/>
                </a:solidFill>
              </a:rPr>
              <a:t>owner </a:t>
            </a:r>
            <a:r>
              <a:rPr lang="en-US" sz="2000" dirty="0">
                <a:solidFill>
                  <a:srgbClr val="FF0000"/>
                </a:solidFill>
              </a:rPr>
              <a:t>on exec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pPr lvl="1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37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14896</TotalTime>
  <Words>1938</Words>
  <Application>Microsoft Office PowerPoint</Application>
  <PresentationFormat>Widescreen</PresentationFormat>
  <Paragraphs>288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MS PGothic</vt:lpstr>
      <vt:lpstr>Arial</vt:lpstr>
      <vt:lpstr>Calibri</vt:lpstr>
      <vt:lpstr>Courier New</vt:lpstr>
      <vt:lpstr>Helvetica Neue Light</vt:lpstr>
      <vt:lpstr>Helvetica Neue Thin</vt:lpstr>
      <vt:lpstr>Symbol</vt:lpstr>
      <vt:lpstr>Times New Roman</vt:lpstr>
      <vt:lpstr>Wingdings</vt:lpstr>
      <vt:lpstr>Office Theme</vt:lpstr>
      <vt:lpstr>Authorization and Identity</vt:lpstr>
      <vt:lpstr>Unix uid (user identifier)</vt:lpstr>
      <vt:lpstr>Access Control through uid</vt:lpstr>
      <vt:lpstr>setuid system call</vt:lpstr>
      <vt:lpstr>The setuid bit: another way to setuid</vt:lpstr>
      <vt:lpstr>Unix setuid: two mechanisms</vt:lpstr>
      <vt:lpstr>running as root vs. protected mode</vt:lpstr>
      <vt:lpstr>Access control</vt:lpstr>
      <vt:lpstr>Access control</vt:lpstr>
      <vt:lpstr>Access control</vt:lpstr>
      <vt:lpstr>MOO accounting problem</vt:lpstr>
      <vt:lpstr>MOO accounting problem</vt:lpstr>
      <vt:lpstr>MOO accounting problem</vt:lpstr>
      <vt:lpstr>MOO accounting problem</vt:lpstr>
      <vt:lpstr>Concept: access control matrix</vt:lpstr>
      <vt:lpstr>Concept: ACLs and capabilities</vt:lpstr>
      <vt:lpstr>Concept: roles or groups</vt:lpstr>
      <vt:lpstr>File permissions in Unix (vanilla)</vt:lpstr>
      <vt:lpstr>Unix file accessmode bits</vt:lpstr>
      <vt:lpstr>Using the Unix access mode bits A simple example</vt:lpstr>
      <vt:lpstr>Trusting Programs</vt:lpstr>
      <vt:lpstr>PowerPoint Presentation</vt:lpstr>
      <vt:lpstr>Rootkit</vt:lpstr>
      <vt:lpstr>PowerPoint Presentation</vt:lpstr>
      <vt:lpstr>Trusting Trust</vt:lpstr>
      <vt:lpstr>Where did you get those tools?</vt:lpstr>
      <vt:lpstr>Login backdoor: the Thompson Way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210: Intro</dc:title>
  <dc:creator>Landon Cox</dc:creator>
  <cp:lastModifiedBy>Bruce Maggs</cp:lastModifiedBy>
  <cp:revision>578</cp:revision>
  <dcterms:created xsi:type="dcterms:W3CDTF">2016-10-18T19:43:19Z</dcterms:created>
  <dcterms:modified xsi:type="dcterms:W3CDTF">2019-03-29T18:27:11Z</dcterms:modified>
</cp:coreProperties>
</file>