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4" r:id="rId3"/>
  </p:sldMasterIdLst>
  <p:notesMasterIdLst>
    <p:notesMasterId r:id="rId66"/>
  </p:notesMasterIdLst>
  <p:sldIdLst>
    <p:sldId id="256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57" r:id="rId41"/>
    <p:sldId id="307" r:id="rId42"/>
    <p:sldId id="308" r:id="rId43"/>
    <p:sldId id="309" r:id="rId44"/>
    <p:sldId id="310" r:id="rId45"/>
    <p:sldId id="361" r:id="rId46"/>
    <p:sldId id="313" r:id="rId47"/>
    <p:sldId id="314" r:id="rId48"/>
    <p:sldId id="315" r:id="rId49"/>
    <p:sldId id="316" r:id="rId50"/>
    <p:sldId id="317" r:id="rId51"/>
    <p:sldId id="319" r:id="rId52"/>
    <p:sldId id="320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60" r:id="rId63"/>
    <p:sldId id="333" r:id="rId64"/>
    <p:sldId id="359" r:id="rId6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80" y="4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292719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B16FF-2BC5-494E-BB1E-90CC3EFE2472}" type="datetime1">
              <a:rPr lang="en-US" altLang="en-US">
                <a:solidFill>
                  <a:srgbClr val="CCFFCC"/>
                </a:solidFill>
              </a:rPr>
              <a:pPr/>
              <a:t>2/19/2019</a:t>
            </a:fld>
            <a:endParaRPr lang="en-US" altLang="en-US">
              <a:solidFill>
                <a:srgbClr val="CCFF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CCFFCC"/>
                </a:solidFill>
              </a:rPr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463010677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45518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2268112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2899936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277672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3244428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spcBef>
                <a:spcPts val="500"/>
              </a:spcBef>
              <a:buSzPct val="57000"/>
              <a:defRPr sz="3300"/>
            </a:lvl2pPr>
            <a:lvl3pPr>
              <a:spcBef>
                <a:spcPts val="500"/>
              </a:spcBef>
              <a:buChar char="-"/>
              <a:defRPr sz="2700"/>
            </a:lvl3pPr>
            <a:lvl4pPr>
              <a:spcBef>
                <a:spcPts val="500"/>
              </a:spcBef>
              <a:buChar char="-"/>
              <a:defRPr sz="2700"/>
            </a:lvl4pPr>
            <a:lvl5pPr>
              <a:spcBef>
                <a:spcPts val="500"/>
              </a:spcBef>
              <a:buChar char="-"/>
              <a:defRPr sz="27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3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442691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5490076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26702601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62017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20274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91516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78948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2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spcBef>
                <a:spcPts val="500"/>
              </a:spcBef>
              <a:buSzPct val="57000"/>
              <a:defRPr sz="3300"/>
            </a:lvl2pPr>
            <a:lvl3pPr>
              <a:spcBef>
                <a:spcPts val="500"/>
              </a:spcBef>
              <a:buChar char="-"/>
              <a:defRPr sz="2700"/>
            </a:lvl3pPr>
            <a:lvl4pPr>
              <a:spcBef>
                <a:spcPts val="500"/>
              </a:spcBef>
              <a:buChar char="-"/>
              <a:defRPr sz="2700"/>
            </a:lvl4pPr>
            <a:lvl5pPr>
              <a:spcBef>
                <a:spcPts val="500"/>
              </a:spcBef>
              <a:buChar char="-"/>
              <a:defRPr sz="27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3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37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228850"/>
            <a:ext cx="11099800" cy="663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>
              <a:spcBef>
                <a:spcPts val="500"/>
              </a:spcBef>
              <a:buSzPct val="57000"/>
              <a:defRPr sz="3300"/>
            </a:lvl2pPr>
            <a:lvl3pPr>
              <a:spcBef>
                <a:spcPts val="500"/>
              </a:spcBef>
              <a:buChar char="-"/>
              <a:defRPr sz="2700"/>
            </a:lvl3pPr>
            <a:lvl4pPr>
              <a:spcBef>
                <a:spcPts val="500"/>
              </a:spcBef>
              <a:buChar char="-"/>
              <a:defRPr sz="2700"/>
            </a:lvl4pPr>
            <a:lvl5pPr>
              <a:spcBef>
                <a:spcPts val="500"/>
              </a:spcBef>
              <a:buChar char="-"/>
              <a:defRPr sz="27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3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325120"/>
            <a:ext cx="1105408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2492587"/>
            <a:ext cx="1105408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9349458"/>
            <a:ext cx="2709333" cy="40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7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 defTabSz="914400" rtl="0" eaLnBrk="0" fontAlgn="base" hangingPunct="0">
              <a:spcAft>
                <a:spcPct val="0"/>
              </a:spcAft>
            </a:pPr>
            <a:fld id="{2201B3A4-5B63-4AE9-8940-08F8DEAB00FE}" type="datetime1">
              <a:rPr lang="en-US" altLang="en-US" kern="1200" smtClean="0">
                <a:solidFill>
                  <a:srgbClr val="CCFFCC"/>
                </a:solidFill>
              </a:rPr>
              <a:pPr defTabSz="914400" rtl="0" eaLnBrk="0" fontAlgn="base" hangingPunct="0">
                <a:spcAft>
                  <a:spcPct val="0"/>
                </a:spcAft>
              </a:pPr>
              <a:t>2/19/2019</a:t>
            </a:fld>
            <a:endParaRPr lang="en-US" altLang="en-US" kern="1200" smtClean="0">
              <a:solidFill>
                <a:srgbClr val="CCFFCC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1680" y="9320107"/>
            <a:ext cx="4118187" cy="4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700">
                <a:solidFill>
                  <a:schemeClr val="folHlink"/>
                </a:solidFill>
                <a:latin typeface="Arial" charset="0"/>
              </a:defRPr>
            </a:lvl1pPr>
          </a:lstStyle>
          <a:p>
            <a:pPr defTabSz="914400" rtl="0" eaLnBrk="0" fontAlgn="base" hangingPunct="0">
              <a:spcAft>
                <a:spcPct val="0"/>
              </a:spcAft>
            </a:pPr>
            <a:r>
              <a:rPr lang="en-US" altLang="en-US" kern="1200" smtClean="0">
                <a:solidFill>
                  <a:srgbClr val="CCFFCC"/>
                </a:solidFill>
              </a:rPr>
              <a:t>Steven Rudich: www.cs.cmu.edu/~rudich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 Rounded MT Bold" pitchFamily="34" charset="0"/>
        </a:defRPr>
      </a:lvl5pPr>
      <a:lvl6pPr marL="650230"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 Rounded MT Bold" pitchFamily="34" charset="0"/>
        </a:defRPr>
      </a:lvl6pPr>
      <a:lvl7pPr marL="1300460"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 Rounded MT Bold" pitchFamily="34" charset="0"/>
        </a:defRPr>
      </a:lvl7pPr>
      <a:lvl8pPr marL="1950690"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 Rounded MT Bold" pitchFamily="34" charset="0"/>
        </a:defRPr>
      </a:lvl8pPr>
      <a:lvl9pPr marL="2600919"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 Rounded MT Bold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tabLst>
          <a:tab pos="1221439" algn="l"/>
        </a:tabLst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575725" indent="-413168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221439" algn="l"/>
        </a:tabLst>
        <a:defRPr sz="4600">
          <a:solidFill>
            <a:schemeClr val="tx1"/>
          </a:solidFill>
          <a:latin typeface="Arial" charset="0"/>
        </a:defRPr>
      </a:lvl2pPr>
      <a:lvl3pPr marL="1221439" indent="-483157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221439" algn="l"/>
        </a:tabLst>
        <a:defRPr sz="4000">
          <a:solidFill>
            <a:schemeClr val="tx1"/>
          </a:solidFill>
          <a:latin typeface="Arial" charset="0"/>
        </a:defRPr>
      </a:lvl3pPr>
      <a:lvl4pPr marL="1706853" indent="-322858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221439" algn="l"/>
        </a:tabLst>
        <a:defRPr sz="3400">
          <a:solidFill>
            <a:schemeClr val="tx1"/>
          </a:solidFill>
          <a:latin typeface="Arial" charset="0"/>
        </a:defRPr>
      </a:lvl4pPr>
      <a:lvl5pPr marL="2354826" indent="-48541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221439" algn="l"/>
        </a:tabLst>
        <a:defRPr sz="3400">
          <a:solidFill>
            <a:schemeClr val="tx1"/>
          </a:solidFill>
          <a:latin typeface="Arial" charset="0"/>
        </a:defRPr>
      </a:lvl5pPr>
      <a:lvl6pPr marL="3005056" indent="-48541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221439" algn="l"/>
        </a:tabLst>
        <a:defRPr sz="3400">
          <a:solidFill>
            <a:schemeClr val="tx1"/>
          </a:solidFill>
          <a:latin typeface="Arial" charset="0"/>
        </a:defRPr>
      </a:lvl6pPr>
      <a:lvl7pPr marL="3655286" indent="-48541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221439" algn="l"/>
        </a:tabLst>
        <a:defRPr sz="3400">
          <a:solidFill>
            <a:schemeClr val="tx1"/>
          </a:solidFill>
          <a:latin typeface="Arial" charset="0"/>
        </a:defRPr>
      </a:lvl7pPr>
      <a:lvl8pPr marL="4305516" indent="-48541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221439" algn="l"/>
        </a:tabLst>
        <a:defRPr sz="3400">
          <a:solidFill>
            <a:schemeClr val="tx1"/>
          </a:solidFill>
          <a:latin typeface="Arial" charset="0"/>
        </a:defRPr>
      </a:lvl8pPr>
      <a:lvl9pPr marL="4955745" indent="-48541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221439" algn="l"/>
        </a:tabLst>
        <a:defRPr sz="3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37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228850"/>
            <a:ext cx="11099800" cy="663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>
              <a:spcBef>
                <a:spcPts val="500"/>
              </a:spcBef>
              <a:buSzPct val="57000"/>
              <a:defRPr sz="3300"/>
            </a:lvl2pPr>
            <a:lvl3pPr>
              <a:spcBef>
                <a:spcPts val="500"/>
              </a:spcBef>
              <a:buChar char="-"/>
              <a:defRPr sz="2700"/>
            </a:lvl3pPr>
            <a:lvl4pPr>
              <a:spcBef>
                <a:spcPts val="500"/>
              </a:spcBef>
              <a:buChar char="-"/>
              <a:defRPr sz="2700"/>
            </a:lvl4pPr>
            <a:lvl5pPr>
              <a:spcBef>
                <a:spcPts val="500"/>
              </a:spcBef>
              <a:buChar char="-"/>
              <a:defRPr sz="27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3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303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952500" y="5312461"/>
            <a:ext cx="11099800" cy="355541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History</a:t>
            </a:r>
          </a:p>
          <a:p>
            <a:pPr lvl="0">
              <a:defRPr sz="1800"/>
            </a:pPr>
            <a:r>
              <a:rPr sz="3600"/>
              <a:t>Memory layouts</a:t>
            </a:r>
          </a:p>
          <a:p>
            <a:pPr lvl="0">
              <a:defRPr sz="1800"/>
            </a:pPr>
            <a:r>
              <a:rPr sz="3600"/>
              <a:t>Buffer overflow fundamentals</a:t>
            </a:r>
            <a:br>
              <a:rPr sz="3600"/>
            </a:br>
            <a:endParaRPr sz="3600"/>
          </a:p>
        </p:txBody>
      </p:sp>
      <p:grpSp>
        <p:nvGrpSpPr>
          <p:cNvPr id="39" name="Group 39"/>
          <p:cNvGrpSpPr/>
          <p:nvPr/>
        </p:nvGrpSpPr>
        <p:grpSpPr>
          <a:xfrm>
            <a:off x="7520948" y="2321519"/>
            <a:ext cx="4414506" cy="2694981"/>
            <a:chOff x="2078198" y="251420"/>
            <a:chExt cx="4414504" cy="2694980"/>
          </a:xfrm>
        </p:grpSpPr>
        <p:grpSp>
          <p:nvGrpSpPr>
            <p:cNvPr id="36" name="Group 36"/>
            <p:cNvGrpSpPr/>
            <p:nvPr/>
          </p:nvGrpSpPr>
          <p:grpSpPr>
            <a:xfrm>
              <a:off x="2078198" y="251420"/>
              <a:ext cx="4414504" cy="2406651"/>
              <a:chOff x="0" y="0"/>
              <a:chExt cx="4414502" cy="2406650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0" y="-1"/>
                <a:ext cx="4414503" cy="1854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1500" b="1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11500" b="1">
                    <a:solidFill>
                      <a:srgbClr val="C82506"/>
                    </a:solidFill>
                  </a:rPr>
                  <a:t>Buffer</a:t>
                </a: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70947" y="1225549"/>
                <a:ext cx="4323409" cy="1181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7100" b="1">
                    <a:solidFill>
                      <a:srgbClr val="C82506"/>
                    </a:solid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7100" b="1">
                    <a:solidFill>
                      <a:srgbClr val="C82506"/>
                    </a:solidFill>
                  </a:rPr>
                  <a:t>overflows</a:t>
                </a:r>
              </a:p>
            </p:txBody>
          </p:sp>
        </p:grpSp>
        <p:sp>
          <p:nvSpPr>
            <p:cNvPr id="38" name="Shape 38"/>
            <p:cNvSpPr/>
            <p:nvPr/>
          </p:nvSpPr>
          <p:spPr>
            <a:xfrm>
              <a:off x="2225421" y="2565399"/>
              <a:ext cx="4120059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 lvl="0"/>
              <a:r>
                <a:t>and other memory safety vulnerabilities</a:t>
              </a:r>
            </a:p>
          </p:txBody>
        </p:sp>
      </p:grpSp>
      <p:sp>
        <p:nvSpPr>
          <p:cNvPr id="40" name="Shape 40"/>
          <p:cNvSpPr/>
          <p:nvPr/>
        </p:nvSpPr>
        <p:spPr>
          <a:xfrm>
            <a:off x="2270191" y="8992873"/>
            <a:ext cx="800621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600" b="1"/>
            </a:lvl1pPr>
          </a:lstStyle>
          <a:p>
            <a:pPr lvl="0">
              <a:defRPr sz="1800" b="0"/>
            </a:pPr>
            <a:r>
              <a:rPr sz="2600" b="1"/>
              <a:t>*These slides are available courtesy of Dave Levin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creen Shot 2014-01-28 at 10.51.46 PM.png"/>
          <p:cNvPicPr/>
          <p:nvPr/>
        </p:nvPicPr>
        <p:blipFill rotWithShape="1">
          <a:blip r:embed="rId2">
            <a:extLst/>
          </a:blip>
          <a:srcRect t="21422"/>
          <a:stretch/>
        </p:blipFill>
        <p:spPr>
          <a:xfrm>
            <a:off x="2685715" y="1371600"/>
            <a:ext cx="7321886" cy="716490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2612858" y="2971800"/>
            <a:ext cx="7467600" cy="533400"/>
          </a:xfrm>
          <a:prstGeom prst="rect">
            <a:avLst/>
          </a:prstGeom>
          <a:solidFill>
            <a:srgbClr val="EAD600">
              <a:alpha val="3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0388600" y="2914649"/>
            <a:ext cx="23252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82506"/>
                </a:solidFill>
              </a:rPr>
              <a:t>This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4211" y="8900755"/>
            <a:ext cx="42591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dirty="0">
                <a:solidFill>
                  <a:srgbClr val="000000"/>
                </a:solidFill>
              </a:rPr>
              <a:t>http://</a:t>
            </a:r>
            <a:r>
              <a:rPr lang="en-US" sz="2800" dirty="0" smtClean="0">
                <a:solidFill>
                  <a:srgbClr val="000000"/>
                </a:solidFill>
              </a:rPr>
              <a:t>cwe.mitre.org/top25/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2500" y="368300"/>
            <a:ext cx="11099800" cy="7747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2011 CWE/SANS Top 25 Most Dangerous Software Errors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952500" y="431479"/>
            <a:ext cx="11099800" cy="137676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Our goals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952500" y="2228850"/>
            <a:ext cx="11099800" cy="46777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Understand how these attacks work, and how to defend against them</a:t>
            </a:r>
          </a:p>
          <a:p>
            <a:pPr lvl="0">
              <a:defRPr sz="1800"/>
            </a:pPr>
            <a:r>
              <a:rPr sz="3600"/>
              <a:t>These require knowledge about:</a:t>
            </a:r>
          </a:p>
          <a:p>
            <a:pPr lvl="1">
              <a:defRPr sz="1800"/>
            </a:pPr>
            <a:r>
              <a:rPr sz="3300"/>
              <a:t>The compiler</a:t>
            </a:r>
          </a:p>
          <a:p>
            <a:pPr lvl="1">
              <a:defRPr sz="1800"/>
            </a:pPr>
            <a:r>
              <a:rPr sz="3300"/>
              <a:t>The OS</a:t>
            </a:r>
          </a:p>
          <a:p>
            <a:pPr lvl="1">
              <a:defRPr sz="1800"/>
            </a:pPr>
            <a:r>
              <a:rPr sz="3300"/>
              <a:t>The architecture</a:t>
            </a:r>
          </a:p>
        </p:txBody>
      </p:sp>
      <p:sp>
        <p:nvSpPr>
          <p:cNvPr id="176" name="Shape 176"/>
          <p:cNvSpPr/>
          <p:nvPr/>
        </p:nvSpPr>
        <p:spPr>
          <a:xfrm>
            <a:off x="1007516" y="7143267"/>
            <a:ext cx="109897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Analyzing security requires a whole-systems 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Memory layout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Refresher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How is program data laid out in memory?</a:t>
            </a:r>
          </a:p>
          <a:p>
            <a:pPr lvl="0">
              <a:defRPr sz="1800"/>
            </a:pPr>
            <a:r>
              <a:rPr sz="3600"/>
              <a:t>What does the stack look like?</a:t>
            </a:r>
          </a:p>
          <a:p>
            <a:pPr lvl="0">
              <a:defRPr sz="1800"/>
            </a:pPr>
            <a:r>
              <a:rPr sz="3600"/>
              <a:t>What effect does calling (and returning from) a function have on memory?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pPr lvl="0">
              <a:defRPr sz="1800"/>
            </a:pPr>
            <a:r>
              <a:rPr sz="5520"/>
              <a:t>All programs are stored in memory</a:t>
            </a:r>
          </a:p>
        </p:txBody>
      </p:sp>
      <p:sp>
        <p:nvSpPr>
          <p:cNvPr id="184" name="Shape 184"/>
          <p:cNvSpPr/>
          <p:nvPr/>
        </p:nvSpPr>
        <p:spPr>
          <a:xfrm flipV="1">
            <a:off x="4988742" y="2436062"/>
            <a:ext cx="1" cy="595428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V="1">
            <a:off x="7781693" y="2432077"/>
            <a:ext cx="1" cy="596225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flipV="1">
            <a:off x="4988742" y="2456648"/>
            <a:ext cx="279295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4988742" y="8387480"/>
            <a:ext cx="279295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4405388" y="8063630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0</a:t>
            </a:r>
          </a:p>
        </p:txBody>
      </p:sp>
      <p:sp>
        <p:nvSpPr>
          <p:cNvPr id="189" name="Shape 189"/>
          <p:cNvSpPr/>
          <p:nvPr/>
        </p:nvSpPr>
        <p:spPr>
          <a:xfrm>
            <a:off x="4227537" y="2132798"/>
            <a:ext cx="7242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4G</a:t>
            </a:r>
          </a:p>
        </p:txBody>
      </p:sp>
      <p:grpSp>
        <p:nvGrpSpPr>
          <p:cNvPr id="192" name="Group 192"/>
          <p:cNvGrpSpPr/>
          <p:nvPr/>
        </p:nvGrpSpPr>
        <p:grpSpPr>
          <a:xfrm>
            <a:off x="7996543" y="2132798"/>
            <a:ext cx="2857948" cy="6487391"/>
            <a:chOff x="0" y="0"/>
            <a:chExt cx="2857946" cy="6487390"/>
          </a:xfrm>
        </p:grpSpPr>
        <p:sp>
          <p:nvSpPr>
            <p:cNvPr id="190" name="Shape 190"/>
            <p:cNvSpPr/>
            <p:nvPr/>
          </p:nvSpPr>
          <p:spPr>
            <a:xfrm>
              <a:off x="0" y="0"/>
              <a:ext cx="285794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0xffffffff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0" y="5839690"/>
              <a:ext cx="285794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0x00000000</a:t>
              </a:r>
            </a:p>
          </p:txBody>
        </p:sp>
      </p:grpSp>
      <p:sp>
        <p:nvSpPr>
          <p:cNvPr id="193" name="Shape 193"/>
          <p:cNvSpPr/>
          <p:nvPr/>
        </p:nvSpPr>
        <p:spPr>
          <a:xfrm>
            <a:off x="193479" y="3914993"/>
            <a:ext cx="4417517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The </a:t>
            </a:r>
            <a:r>
              <a:rPr sz="3600" b="1" i="1">
                <a:solidFill>
                  <a:srgbClr val="C82506"/>
                </a:solidFill>
              </a:rPr>
              <a:t>process’s view</a:t>
            </a:r>
          </a:p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of memory is that</a:t>
            </a:r>
          </a:p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it owns all of it</a:t>
            </a:r>
          </a:p>
        </p:txBody>
      </p:sp>
      <p:grpSp>
        <p:nvGrpSpPr>
          <p:cNvPr id="197" name="Group 197"/>
          <p:cNvGrpSpPr/>
          <p:nvPr/>
        </p:nvGrpSpPr>
        <p:grpSpPr>
          <a:xfrm>
            <a:off x="8030364" y="2662604"/>
            <a:ext cx="4349875" cy="5463113"/>
            <a:chOff x="0" y="0"/>
            <a:chExt cx="4349874" cy="5463112"/>
          </a:xfrm>
        </p:grpSpPr>
        <p:sp>
          <p:nvSpPr>
            <p:cNvPr id="194" name="Shape 194"/>
            <p:cNvSpPr/>
            <p:nvPr/>
          </p:nvSpPr>
          <p:spPr>
            <a:xfrm>
              <a:off x="-1" y="1252389"/>
              <a:ext cx="4349875" cy="283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>
                <a:defRPr sz="1800"/>
              </a:pPr>
              <a:r>
                <a:rPr sz="3600" b="1">
                  <a:solidFill>
                    <a:srgbClr val="C82506"/>
                  </a:solidFill>
                </a:rPr>
                <a:t>In reality, these are</a:t>
              </a:r>
            </a:p>
            <a:p>
              <a:pPr lvl="0">
                <a:defRPr sz="1800"/>
              </a:pPr>
              <a:r>
                <a:rPr sz="3600" b="1" i="1">
                  <a:solidFill>
                    <a:srgbClr val="C82506"/>
                  </a:solidFill>
                </a:rPr>
                <a:t>virtual addresses</a:t>
              </a:r>
              <a:r>
                <a:rPr sz="3600" b="1">
                  <a:solidFill>
                    <a:srgbClr val="C82506"/>
                  </a:solidFill>
                </a:rPr>
                <a:t>;</a:t>
              </a:r>
            </a:p>
            <a:p>
              <a:pPr lvl="0">
                <a:defRPr sz="1800"/>
              </a:pPr>
              <a:r>
                <a:rPr sz="3600" b="1">
                  <a:solidFill>
                    <a:srgbClr val="C82506"/>
                  </a:solidFill>
                </a:rPr>
                <a:t>the OS/CPU map</a:t>
              </a:r>
            </a:p>
            <a:p>
              <a:pPr lvl="0">
                <a:defRPr sz="1800"/>
              </a:pPr>
              <a:r>
                <a:rPr sz="3600" b="1">
                  <a:solidFill>
                    <a:srgbClr val="C82506"/>
                  </a:solidFill>
                </a:rPr>
                <a:t>them to physical</a:t>
              </a:r>
            </a:p>
            <a:p>
              <a:pPr lvl="0">
                <a:defRPr sz="1800"/>
              </a:pPr>
              <a:r>
                <a:rPr sz="3600" b="1">
                  <a:solidFill>
                    <a:srgbClr val="C82506"/>
                  </a:solidFill>
                </a:rPr>
                <a:t>addresses</a:t>
              </a:r>
            </a:p>
          </p:txBody>
        </p:sp>
        <p:sp>
          <p:nvSpPr>
            <p:cNvPr id="195" name="Shape 195"/>
            <p:cNvSpPr/>
            <p:nvPr/>
          </p:nvSpPr>
          <p:spPr>
            <a:xfrm flipH="1" flipV="1">
              <a:off x="1479698" y="-1"/>
              <a:ext cx="486354" cy="1279928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flipH="1">
              <a:off x="1484537" y="4091294"/>
              <a:ext cx="471891" cy="1371819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  <p:bldP spid="193" grpId="2" animBg="1" advAuto="0"/>
      <p:bldP spid="197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4480"/>
            </a:lvl1pPr>
          </a:lstStyle>
          <a:p>
            <a:pPr lvl="0">
              <a:defRPr sz="1800"/>
            </a:pPr>
            <a:r>
              <a:rPr sz="4480"/>
              <a:t>The instructions themselves are in memory</a:t>
            </a:r>
          </a:p>
        </p:txBody>
      </p:sp>
      <p:sp>
        <p:nvSpPr>
          <p:cNvPr id="200" name="Shape 200"/>
          <p:cNvSpPr/>
          <p:nvPr/>
        </p:nvSpPr>
        <p:spPr>
          <a:xfrm flipV="1">
            <a:off x="4988742" y="2436062"/>
            <a:ext cx="1" cy="595428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01" name="Shape 201"/>
          <p:cNvSpPr/>
          <p:nvPr/>
        </p:nvSpPr>
        <p:spPr>
          <a:xfrm flipV="1">
            <a:off x="7781693" y="2432077"/>
            <a:ext cx="1" cy="596225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V="1">
            <a:off x="4988742" y="2456648"/>
            <a:ext cx="279295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4988742" y="8387480"/>
            <a:ext cx="279295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5006797" y="7255295"/>
            <a:ext cx="2756841" cy="693786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Text</a:t>
            </a:r>
          </a:p>
        </p:txBody>
      </p:sp>
      <p:sp>
        <p:nvSpPr>
          <p:cNvPr id="205" name="Shape 205"/>
          <p:cNvSpPr/>
          <p:nvPr/>
        </p:nvSpPr>
        <p:spPr>
          <a:xfrm>
            <a:off x="4405388" y="8063630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0</a:t>
            </a:r>
          </a:p>
        </p:txBody>
      </p:sp>
      <p:sp>
        <p:nvSpPr>
          <p:cNvPr id="206" name="Shape 206"/>
          <p:cNvSpPr/>
          <p:nvPr/>
        </p:nvSpPr>
        <p:spPr>
          <a:xfrm>
            <a:off x="4227537" y="2132798"/>
            <a:ext cx="7242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4G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7996543" y="2132798"/>
            <a:ext cx="2857948" cy="6487391"/>
            <a:chOff x="0" y="0"/>
            <a:chExt cx="2857946" cy="6487390"/>
          </a:xfrm>
        </p:grpSpPr>
        <p:sp>
          <p:nvSpPr>
            <p:cNvPr id="207" name="Shape 207"/>
            <p:cNvSpPr/>
            <p:nvPr/>
          </p:nvSpPr>
          <p:spPr>
            <a:xfrm>
              <a:off x="0" y="0"/>
              <a:ext cx="285794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0xffffffff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0" y="5839690"/>
              <a:ext cx="285794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0x00000000</a:t>
              </a:r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7996543" y="4897204"/>
            <a:ext cx="4284089" cy="2718142"/>
            <a:chOff x="0" y="0"/>
            <a:chExt cx="4284087" cy="2718141"/>
          </a:xfrm>
        </p:grpSpPr>
        <p:sp>
          <p:nvSpPr>
            <p:cNvPr id="210" name="Shape 210"/>
            <p:cNvSpPr/>
            <p:nvPr/>
          </p:nvSpPr>
          <p:spPr>
            <a:xfrm>
              <a:off x="0" y="55934"/>
              <a:ext cx="4284088" cy="2662208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100"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0" y="1282861"/>
              <a:ext cx="3589586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0x4bf mov %esp,%ebp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0" y="1758206"/>
              <a:ext cx="285794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0x4be push %ebp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0" y="807727"/>
              <a:ext cx="285794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0x4c1 push %ecx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0" y="358633"/>
              <a:ext cx="3955406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0x4c2 sub $0x224,%esp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0" y="2142747"/>
              <a:ext cx="66303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...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0" y="-1"/>
              <a:ext cx="66303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1310">
              <a:defRPr sz="4400"/>
            </a:lvl1pPr>
          </a:lstStyle>
          <a:p>
            <a:pPr lvl="0">
              <a:defRPr sz="1800"/>
            </a:pPr>
            <a:r>
              <a:rPr sz="4400"/>
              <a:t>Data’s location depends on how it’s created</a:t>
            </a:r>
          </a:p>
        </p:txBody>
      </p:sp>
      <p:sp>
        <p:nvSpPr>
          <p:cNvPr id="220" name="Shape 220"/>
          <p:cNvSpPr/>
          <p:nvPr/>
        </p:nvSpPr>
        <p:spPr>
          <a:xfrm flipV="1">
            <a:off x="4988742" y="2436062"/>
            <a:ext cx="1" cy="595428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21" name="Shape 221"/>
          <p:cNvSpPr/>
          <p:nvPr/>
        </p:nvSpPr>
        <p:spPr>
          <a:xfrm flipV="1">
            <a:off x="7781693" y="2432077"/>
            <a:ext cx="1" cy="596225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22" name="Shape 222"/>
          <p:cNvSpPr/>
          <p:nvPr/>
        </p:nvSpPr>
        <p:spPr>
          <a:xfrm flipV="1">
            <a:off x="4988742" y="2456648"/>
            <a:ext cx="279295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4988742" y="8387480"/>
            <a:ext cx="279295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5006797" y="7255295"/>
            <a:ext cx="2756841" cy="693786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Text</a:t>
            </a:r>
          </a:p>
        </p:txBody>
      </p:sp>
      <p:sp>
        <p:nvSpPr>
          <p:cNvPr id="225" name="Shape 225"/>
          <p:cNvSpPr/>
          <p:nvPr/>
        </p:nvSpPr>
        <p:spPr>
          <a:xfrm>
            <a:off x="4405388" y="8063630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0</a:t>
            </a:r>
          </a:p>
        </p:txBody>
      </p:sp>
      <p:sp>
        <p:nvSpPr>
          <p:cNvPr id="226" name="Shape 226"/>
          <p:cNvSpPr/>
          <p:nvPr/>
        </p:nvSpPr>
        <p:spPr>
          <a:xfrm>
            <a:off x="4227537" y="2132798"/>
            <a:ext cx="7242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4G</a:t>
            </a:r>
          </a:p>
        </p:txBody>
      </p:sp>
      <p:grpSp>
        <p:nvGrpSpPr>
          <p:cNvPr id="229" name="Group 229"/>
          <p:cNvGrpSpPr/>
          <p:nvPr/>
        </p:nvGrpSpPr>
        <p:grpSpPr>
          <a:xfrm>
            <a:off x="7996543" y="2132798"/>
            <a:ext cx="2857948" cy="6487391"/>
            <a:chOff x="0" y="0"/>
            <a:chExt cx="2857946" cy="6487390"/>
          </a:xfrm>
        </p:grpSpPr>
        <p:sp>
          <p:nvSpPr>
            <p:cNvPr id="227" name="Shape 227"/>
            <p:cNvSpPr/>
            <p:nvPr/>
          </p:nvSpPr>
          <p:spPr>
            <a:xfrm>
              <a:off x="0" y="0"/>
              <a:ext cx="285794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0xffffffff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0" y="5839690"/>
              <a:ext cx="285794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0x00000000</a:t>
              </a:r>
            </a:p>
          </p:txBody>
        </p:sp>
      </p:grpSp>
      <p:sp>
        <p:nvSpPr>
          <p:cNvPr id="230" name="Shape 230"/>
          <p:cNvSpPr/>
          <p:nvPr/>
        </p:nvSpPr>
        <p:spPr>
          <a:xfrm>
            <a:off x="5006798" y="2628634"/>
            <a:ext cx="2756840" cy="693787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cmdline &amp; env</a:t>
            </a:r>
          </a:p>
        </p:txBody>
      </p:sp>
      <p:grpSp>
        <p:nvGrpSpPr>
          <p:cNvPr id="233" name="Group 233"/>
          <p:cNvGrpSpPr/>
          <p:nvPr/>
        </p:nvGrpSpPr>
        <p:grpSpPr>
          <a:xfrm>
            <a:off x="5006798" y="5656087"/>
            <a:ext cx="5481873" cy="693787"/>
            <a:chOff x="0" y="0"/>
            <a:chExt cx="5481872" cy="693785"/>
          </a:xfrm>
        </p:grpSpPr>
        <p:sp>
          <p:nvSpPr>
            <p:cNvPr id="231" name="Shape 231"/>
            <p:cNvSpPr/>
            <p:nvPr/>
          </p:nvSpPr>
          <p:spPr>
            <a:xfrm>
              <a:off x="0" y="0"/>
              <a:ext cx="2756840" cy="693786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100"/>
              </a:lvl1pPr>
            </a:lstStyle>
            <a:p>
              <a:pPr lvl="0">
                <a:defRPr sz="1800"/>
              </a:pPr>
              <a:r>
                <a:rPr sz="3100"/>
                <a:t>Uninit’d data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2989745" y="95857"/>
              <a:ext cx="2492128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static int x;</a:t>
              </a:r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5006798" y="6447648"/>
            <a:ext cx="7128060" cy="693787"/>
            <a:chOff x="0" y="0"/>
            <a:chExt cx="7128059" cy="693785"/>
          </a:xfrm>
        </p:grpSpPr>
        <p:sp>
          <p:nvSpPr>
            <p:cNvPr id="234" name="Shape 234"/>
            <p:cNvSpPr/>
            <p:nvPr/>
          </p:nvSpPr>
          <p:spPr>
            <a:xfrm>
              <a:off x="0" y="0"/>
              <a:ext cx="2756840" cy="693786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100"/>
              </a:lvl1pPr>
            </a:lstStyle>
            <a:p>
              <a:pPr lvl="0">
                <a:defRPr sz="1800"/>
              </a:pPr>
              <a:r>
                <a:rPr sz="3100"/>
                <a:t>Init’d data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2989744" y="111942"/>
              <a:ext cx="4138316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static const int y=10;</a:t>
              </a:r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1959857" y="3309302"/>
            <a:ext cx="3046942" cy="2388259"/>
            <a:chOff x="0" y="0"/>
            <a:chExt cx="3046941" cy="2388257"/>
          </a:xfrm>
        </p:grpSpPr>
        <p:sp>
          <p:nvSpPr>
            <p:cNvPr id="237" name="Shape 237"/>
            <p:cNvSpPr/>
            <p:nvPr/>
          </p:nvSpPr>
          <p:spPr>
            <a:xfrm>
              <a:off x="0" y="820493"/>
              <a:ext cx="194310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>
                  <a:solidFill>
                    <a:srgbClr val="C82506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600" b="1">
                  <a:solidFill>
                    <a:srgbClr val="C82506"/>
                  </a:solidFill>
                </a:rPr>
                <a:t>Runtime</a:t>
              </a:r>
            </a:p>
          </p:txBody>
        </p:sp>
        <p:sp>
          <p:nvSpPr>
            <p:cNvPr id="238" name="Shape 238"/>
            <p:cNvSpPr/>
            <p:nvPr/>
          </p:nvSpPr>
          <p:spPr>
            <a:xfrm rot="16200000">
              <a:off x="1560977" y="902294"/>
              <a:ext cx="2388259" cy="58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C82506">
                    <a:alpha val="20000"/>
                  </a:srgb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1476872" y="5600412"/>
            <a:ext cx="3511332" cy="2388259"/>
            <a:chOff x="0" y="0"/>
            <a:chExt cx="3511331" cy="2388257"/>
          </a:xfrm>
        </p:grpSpPr>
        <p:sp>
          <p:nvSpPr>
            <p:cNvPr id="240" name="Shape 240"/>
            <p:cNvSpPr/>
            <p:nvPr/>
          </p:nvSpPr>
          <p:spPr>
            <a:xfrm>
              <a:off x="-1" y="597228"/>
              <a:ext cx="2909070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 b="1">
                  <a:solidFill>
                    <a:srgbClr val="C82506"/>
                  </a:solidFill>
                </a:rPr>
                <a:t>Known at</a:t>
              </a:r>
            </a:p>
            <a:p>
              <a:pPr lvl="0">
                <a:defRPr sz="1800"/>
              </a:pPr>
              <a:r>
                <a:rPr sz="3600" b="1">
                  <a:solidFill>
                    <a:srgbClr val="C82506"/>
                  </a:solidFill>
                </a:rPr>
                <a:t>compile time</a:t>
              </a:r>
            </a:p>
          </p:txBody>
        </p:sp>
        <p:sp>
          <p:nvSpPr>
            <p:cNvPr id="241" name="Shape 241"/>
            <p:cNvSpPr/>
            <p:nvPr/>
          </p:nvSpPr>
          <p:spPr>
            <a:xfrm rot="16200000">
              <a:off x="2025368" y="902294"/>
              <a:ext cx="2388259" cy="58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C82506">
                    <a:alpha val="20000"/>
                  </a:srgb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1311338" y="2378627"/>
            <a:ext cx="3695461" cy="1193801"/>
            <a:chOff x="0" y="0"/>
            <a:chExt cx="3695459" cy="1193800"/>
          </a:xfrm>
        </p:grpSpPr>
        <p:sp>
          <p:nvSpPr>
            <p:cNvPr id="243" name="Shape 243"/>
            <p:cNvSpPr/>
            <p:nvPr/>
          </p:nvSpPr>
          <p:spPr>
            <a:xfrm>
              <a:off x="-1" y="0"/>
              <a:ext cx="3240139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 b="1">
                  <a:solidFill>
                    <a:srgbClr val="C82506"/>
                  </a:solidFill>
                </a:rPr>
                <a:t>Set when</a:t>
              </a:r>
              <a:br>
                <a:rPr sz="3600" b="1">
                  <a:solidFill>
                    <a:srgbClr val="C82506"/>
                  </a:solidFill>
                </a:rPr>
              </a:br>
              <a:r>
                <a:rPr sz="3600" b="1">
                  <a:solidFill>
                    <a:srgbClr val="C82506"/>
                  </a:solidFill>
                </a:rPr>
                <a:t>process starts</a:t>
              </a:r>
            </a:p>
          </p:txBody>
        </p:sp>
        <p:sp>
          <p:nvSpPr>
            <p:cNvPr id="244" name="Shape 244"/>
            <p:cNvSpPr/>
            <p:nvPr/>
          </p:nvSpPr>
          <p:spPr>
            <a:xfrm rot="16200000">
              <a:off x="2972642" y="305065"/>
              <a:ext cx="861967" cy="58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C82506">
                    <a:alpha val="20000"/>
                  </a:srgb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48" name="Group 248"/>
          <p:cNvGrpSpPr/>
          <p:nvPr/>
        </p:nvGrpSpPr>
        <p:grpSpPr>
          <a:xfrm>
            <a:off x="5006798" y="4864526"/>
            <a:ext cx="6945151" cy="693787"/>
            <a:chOff x="0" y="0"/>
            <a:chExt cx="6945150" cy="693785"/>
          </a:xfrm>
        </p:grpSpPr>
        <p:sp>
          <p:nvSpPr>
            <p:cNvPr id="246" name="Shape 246"/>
            <p:cNvSpPr/>
            <p:nvPr/>
          </p:nvSpPr>
          <p:spPr>
            <a:xfrm>
              <a:off x="0" y="0"/>
              <a:ext cx="2756840" cy="693786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100"/>
              </a:lvl1pPr>
            </a:lstStyle>
            <a:p>
              <a:pPr lvl="0">
                <a:defRPr sz="1800"/>
              </a:pPr>
              <a:r>
                <a:rPr sz="3100"/>
                <a:t>Heap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2989745" y="111942"/>
              <a:ext cx="3955406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malloc(sizeof(long));</a:t>
              </a:r>
            </a:p>
          </p:txBody>
        </p:sp>
      </p:grpSp>
      <p:grpSp>
        <p:nvGrpSpPr>
          <p:cNvPr id="251" name="Group 251"/>
          <p:cNvGrpSpPr/>
          <p:nvPr/>
        </p:nvGrpSpPr>
        <p:grpSpPr>
          <a:xfrm>
            <a:off x="5006798" y="3175459"/>
            <a:ext cx="5116054" cy="1206501"/>
            <a:chOff x="0" y="-216321"/>
            <a:chExt cx="5116053" cy="1206500"/>
          </a:xfrm>
        </p:grpSpPr>
        <p:sp>
          <p:nvSpPr>
            <p:cNvPr id="249" name="Shape 249"/>
            <p:cNvSpPr/>
            <p:nvPr/>
          </p:nvSpPr>
          <p:spPr>
            <a:xfrm>
              <a:off x="0" y="0"/>
              <a:ext cx="2756840" cy="693786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100"/>
              </a:lvl1pPr>
            </a:lstStyle>
            <a:p>
              <a:pPr lvl="0">
                <a:defRPr sz="1800"/>
              </a:pPr>
              <a:r>
                <a:rPr sz="3100"/>
                <a:t>Stack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2989745" y="-216322"/>
              <a:ext cx="2126309" cy="120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2400">
                  <a:latin typeface="Courier"/>
                  <a:ea typeface="Courier"/>
                  <a:cs typeface="Courier"/>
                  <a:sym typeface="Courier"/>
                </a:rPr>
                <a:t>int f() {</a:t>
              </a:r>
              <a:br>
                <a:rPr sz="2400">
                  <a:latin typeface="Courier"/>
                  <a:ea typeface="Courier"/>
                  <a:cs typeface="Courier"/>
                  <a:sym typeface="Courier"/>
                </a:rPr>
              </a:br>
              <a:r>
                <a:rPr sz="2400">
                  <a:latin typeface="Courier"/>
                  <a:ea typeface="Courier"/>
                  <a:cs typeface="Courier"/>
                  <a:sym typeface="Courier"/>
                </a:rPr>
                <a:t>    </a:t>
              </a:r>
              <a:r>
                <a:rPr sz="2400" u="sng">
                  <a:latin typeface="Courier"/>
                  <a:ea typeface="Courier"/>
                  <a:cs typeface="Courier"/>
                  <a:sym typeface="Courier"/>
                </a:rPr>
                <a:t>int x;</a:t>
              </a:r>
              <a:endParaRPr sz="2400">
                <a:latin typeface="Courier"/>
                <a:ea typeface="Courier"/>
                <a:cs typeface="Courier"/>
                <a:sym typeface="Courier"/>
              </a:endParaRPr>
            </a:p>
            <a:p>
              <a:pPr lvl="0" algn="l">
                <a:defRPr sz="1800"/>
              </a:pPr>
              <a:r>
                <a:rPr sz="2400">
                  <a:latin typeface="Courier"/>
                  <a:ea typeface="Courier"/>
                  <a:cs typeface="Courier"/>
                  <a:sym typeface="Courier"/>
                </a:rPr>
                <a:t>	 …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4" animBg="1" advAuto="0"/>
      <p:bldP spid="233" grpId="2" animBg="1" advAuto="0"/>
      <p:bldP spid="236" grpId="1" animBg="1" advAuto="0"/>
      <p:bldP spid="239" grpId="8" animBg="1" advAuto="0"/>
      <p:bldP spid="242" grpId="3" animBg="1" advAuto="0"/>
      <p:bldP spid="245" grpId="5" animBg="1" advAuto="0"/>
      <p:bldP spid="248" grpId="7" animBg="1" advAuto="0"/>
      <p:bldP spid="251" grpId="6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4719"/>
            </a:lvl1pPr>
          </a:lstStyle>
          <a:p>
            <a:pPr lvl="0">
              <a:defRPr sz="1800"/>
            </a:pPr>
            <a:r>
              <a:rPr sz="4719"/>
              <a:t>We are going to focus on runtime attacks</a:t>
            </a:r>
          </a:p>
        </p:txBody>
      </p:sp>
      <p:sp>
        <p:nvSpPr>
          <p:cNvPr id="254" name="Shape 254"/>
          <p:cNvSpPr/>
          <p:nvPr/>
        </p:nvSpPr>
        <p:spPr>
          <a:xfrm>
            <a:off x="1720105" y="2141183"/>
            <a:ext cx="956459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Stack and heap grow in opposite directions</a:t>
            </a:r>
          </a:p>
        </p:txBody>
      </p:sp>
      <p:sp>
        <p:nvSpPr>
          <p:cNvPr id="255" name="Shape 255"/>
          <p:cNvSpPr/>
          <p:nvPr/>
        </p:nvSpPr>
        <p:spPr>
          <a:xfrm>
            <a:off x="10551502" y="6964716"/>
            <a:ext cx="1211760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push 1</a:t>
            </a:r>
            <a:br>
              <a:rPr sz="2400">
                <a:latin typeface="Courier"/>
                <a:ea typeface="Courier"/>
                <a:cs typeface="Courier"/>
                <a:sym typeface="Courier"/>
              </a:rPr>
            </a:br>
            <a:r>
              <a:rPr sz="2400">
                <a:latin typeface="Courier"/>
                <a:ea typeface="Courier"/>
                <a:cs typeface="Courier"/>
                <a:sym typeface="Courier"/>
              </a:rPr>
              <a:t>push 2</a:t>
            </a:r>
            <a:br>
              <a:rPr sz="2400">
                <a:latin typeface="Courier"/>
                <a:ea typeface="Courier"/>
                <a:cs typeface="Courier"/>
                <a:sym typeface="Courier"/>
              </a:rPr>
            </a:br>
            <a:r>
              <a:rPr sz="2400">
                <a:latin typeface="Courier"/>
                <a:ea typeface="Courier"/>
                <a:cs typeface="Courier"/>
                <a:sym typeface="Courier"/>
              </a:rPr>
              <a:t>push 3</a:t>
            </a:r>
          </a:p>
        </p:txBody>
      </p:sp>
      <p:sp>
        <p:nvSpPr>
          <p:cNvPr id="256" name="Shape 256"/>
          <p:cNvSpPr/>
          <p:nvPr/>
        </p:nvSpPr>
        <p:spPr>
          <a:xfrm>
            <a:off x="4221657" y="3041043"/>
            <a:ext cx="456148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Allows us not to have</a:t>
            </a:r>
          </a:p>
          <a:p>
            <a:pPr lvl="0">
              <a:defRPr sz="1800"/>
            </a:pPr>
            <a:r>
              <a:rPr sz="3600"/>
              <a:t>to declare their size</a:t>
            </a:r>
          </a:p>
        </p:txBody>
      </p:sp>
      <p:sp>
        <p:nvSpPr>
          <p:cNvPr id="257" name="Shape 257"/>
          <p:cNvSpPr/>
          <p:nvPr/>
        </p:nvSpPr>
        <p:spPr>
          <a:xfrm>
            <a:off x="527214" y="5420283"/>
            <a:ext cx="11950372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124054" y="5454628"/>
            <a:ext cx="237202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Heap</a:t>
            </a:r>
          </a:p>
        </p:txBody>
      </p:sp>
      <p:sp>
        <p:nvSpPr>
          <p:cNvPr id="259" name="Shape 259"/>
          <p:cNvSpPr/>
          <p:nvPr/>
        </p:nvSpPr>
        <p:spPr>
          <a:xfrm>
            <a:off x="10226473" y="4552950"/>
            <a:ext cx="2857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600"/>
              <a:t>0xffffffff</a:t>
            </a:r>
          </a:p>
        </p:txBody>
      </p:sp>
      <p:sp>
        <p:nvSpPr>
          <p:cNvPr id="260" name="Shape 260"/>
          <p:cNvSpPr/>
          <p:nvPr/>
        </p:nvSpPr>
        <p:spPr>
          <a:xfrm>
            <a:off x="32509" y="4552950"/>
            <a:ext cx="2857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600"/>
              <a:t>0x00000000</a:t>
            </a:r>
          </a:p>
        </p:txBody>
      </p:sp>
      <p:sp>
        <p:nvSpPr>
          <p:cNvPr id="261" name="Shape 261"/>
          <p:cNvSpPr/>
          <p:nvPr/>
        </p:nvSpPr>
        <p:spPr>
          <a:xfrm>
            <a:off x="8561892" y="5454628"/>
            <a:ext cx="237202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Stack</a:t>
            </a:r>
          </a:p>
        </p:txBody>
      </p:sp>
      <p:grpSp>
        <p:nvGrpSpPr>
          <p:cNvPr id="264" name="Group 264"/>
          <p:cNvGrpSpPr/>
          <p:nvPr/>
        </p:nvGrpSpPr>
        <p:grpSpPr>
          <a:xfrm>
            <a:off x="4496081" y="5310466"/>
            <a:ext cx="4348996" cy="2"/>
            <a:chOff x="0" y="0"/>
            <a:chExt cx="4348994" cy="0"/>
          </a:xfrm>
        </p:grpSpPr>
        <p:sp>
          <p:nvSpPr>
            <p:cNvPr id="262" name="Shape 262"/>
            <p:cNvSpPr/>
            <p:nvPr/>
          </p:nvSpPr>
          <p:spPr>
            <a:xfrm flipH="1" flipV="1">
              <a:off x="0" y="-1"/>
              <a:ext cx="1246682" cy="2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 flipH="1" flipV="1">
              <a:off x="3102313" y="0"/>
              <a:ext cx="1246682" cy="1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267" name="Group 267"/>
          <p:cNvGrpSpPr/>
          <p:nvPr/>
        </p:nvGrpSpPr>
        <p:grpSpPr>
          <a:xfrm>
            <a:off x="6049082" y="6075455"/>
            <a:ext cx="1537108" cy="1964102"/>
            <a:chOff x="0" y="0"/>
            <a:chExt cx="1537106" cy="1964100"/>
          </a:xfrm>
        </p:grpSpPr>
        <p:sp>
          <p:nvSpPr>
            <p:cNvPr id="265" name="Shape 265"/>
            <p:cNvSpPr/>
            <p:nvPr/>
          </p:nvSpPr>
          <p:spPr>
            <a:xfrm flipH="1">
              <a:off x="771838" y="0"/>
              <a:ext cx="1" cy="870139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-1" y="770300"/>
              <a:ext cx="1537108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Stack</a:t>
              </a:r>
            </a:p>
            <a:p>
              <a:pPr lvl="0">
                <a:defRPr sz="1800"/>
              </a:pPr>
              <a:r>
                <a:rPr sz="3600"/>
                <a:t>pointer</a:t>
              </a:r>
            </a:p>
          </p:txBody>
        </p:sp>
      </p:grpSp>
      <p:sp>
        <p:nvSpPr>
          <p:cNvPr id="268" name="Shape 268"/>
          <p:cNvSpPr/>
          <p:nvPr/>
        </p:nvSpPr>
        <p:spPr>
          <a:xfrm>
            <a:off x="7980474" y="5454628"/>
            <a:ext cx="527781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1</a:t>
            </a:r>
          </a:p>
        </p:txBody>
      </p:sp>
      <p:sp>
        <p:nvSpPr>
          <p:cNvPr id="269" name="Shape 269"/>
          <p:cNvSpPr/>
          <p:nvPr/>
        </p:nvSpPr>
        <p:spPr>
          <a:xfrm>
            <a:off x="7399055" y="5454628"/>
            <a:ext cx="527782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2</a:t>
            </a:r>
          </a:p>
        </p:txBody>
      </p:sp>
      <p:sp>
        <p:nvSpPr>
          <p:cNvPr id="270" name="Shape 270"/>
          <p:cNvSpPr/>
          <p:nvPr/>
        </p:nvSpPr>
        <p:spPr>
          <a:xfrm>
            <a:off x="6817636" y="5454628"/>
            <a:ext cx="527782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3</a:t>
            </a:r>
          </a:p>
        </p:txBody>
      </p:sp>
      <p:sp>
        <p:nvSpPr>
          <p:cNvPr id="271" name="Shape 271"/>
          <p:cNvSpPr/>
          <p:nvPr/>
        </p:nvSpPr>
        <p:spPr>
          <a:xfrm>
            <a:off x="10551502" y="8141340"/>
            <a:ext cx="121176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400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C82506"/>
                </a:solidFill>
              </a:rPr>
              <a:t>return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2" animBg="1" advAuto="0"/>
      <p:bldP spid="256" grpId="8" animBg="1" advAuto="0"/>
      <p:bldP spid="264" grpId="3" animBg="1" advAuto="0"/>
      <p:bldP spid="267" grpId="1" animBg="1" advAuto="0"/>
      <p:bldP spid="268" grpId="4" animBg="1" advAuto="0"/>
      <p:bldP spid="269" grpId="5" animBg="1" advAuto="0"/>
      <p:bldP spid="270" grpId="6" animBg="1" advAuto="0"/>
      <p:bldP spid="271" grpId="7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pPr lvl="0">
              <a:defRPr sz="1800"/>
            </a:pPr>
            <a:r>
              <a:rPr sz="5520"/>
              <a:t>Stack layout when calling functions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xfrm>
            <a:off x="952500" y="2228850"/>
            <a:ext cx="11099800" cy="467181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What do we do when we </a:t>
            </a:r>
            <a:r>
              <a:rPr sz="3600" i="1"/>
              <a:t>call</a:t>
            </a:r>
            <a:r>
              <a:rPr sz="3600"/>
              <a:t> a function?</a:t>
            </a:r>
          </a:p>
          <a:p>
            <a:pPr lvl="1">
              <a:defRPr sz="1800"/>
            </a:pPr>
            <a:r>
              <a:rPr sz="3300"/>
              <a:t>What data need to be stored?</a:t>
            </a:r>
          </a:p>
          <a:p>
            <a:pPr lvl="1">
              <a:defRPr sz="1800"/>
            </a:pPr>
            <a:r>
              <a:rPr sz="3300"/>
              <a:t>Where do they go?</a:t>
            </a:r>
          </a:p>
          <a:p>
            <a:pPr lvl="0">
              <a:defRPr sz="1800"/>
            </a:pPr>
            <a:r>
              <a:rPr sz="3600"/>
              <a:t>How do we </a:t>
            </a:r>
            <a:r>
              <a:rPr sz="3600" i="1"/>
              <a:t>return</a:t>
            </a:r>
            <a:r>
              <a:rPr sz="3600"/>
              <a:t> from a function?</a:t>
            </a:r>
          </a:p>
          <a:p>
            <a:pPr lvl="1">
              <a:defRPr sz="1800"/>
            </a:pPr>
            <a:r>
              <a:rPr sz="3300"/>
              <a:t>What data need to be </a:t>
            </a:r>
            <a:r>
              <a:rPr sz="3300" i="1"/>
              <a:t>restored</a:t>
            </a:r>
            <a:r>
              <a:rPr sz="3300"/>
              <a:t>?</a:t>
            </a:r>
          </a:p>
          <a:p>
            <a:pPr lvl="1">
              <a:defRPr sz="1800"/>
            </a:pPr>
            <a:r>
              <a:rPr sz="3300"/>
              <a:t>Where do they come from?</a:t>
            </a:r>
          </a:p>
        </p:txBody>
      </p:sp>
      <p:sp>
        <p:nvSpPr>
          <p:cNvPr id="275" name="Shape 275"/>
          <p:cNvSpPr/>
          <p:nvPr/>
        </p:nvSpPr>
        <p:spPr>
          <a:xfrm>
            <a:off x="4768143" y="7090632"/>
            <a:ext cx="34685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Code examples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282"/>
          <p:cNvGrpSpPr/>
          <p:nvPr/>
        </p:nvGrpSpPr>
        <p:grpSpPr>
          <a:xfrm>
            <a:off x="4140200" y="2737910"/>
            <a:ext cx="6110127" cy="1912254"/>
            <a:chOff x="-1284996" y="0"/>
            <a:chExt cx="6110124" cy="1912253"/>
          </a:xfrm>
        </p:grpSpPr>
        <p:sp>
          <p:nvSpPr>
            <p:cNvPr id="277" name="Shape 277"/>
            <p:cNvSpPr/>
            <p:nvPr/>
          </p:nvSpPr>
          <p:spPr>
            <a:xfrm>
              <a:off x="0" y="0"/>
              <a:ext cx="4825128" cy="1912253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100"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0" y="504940"/>
              <a:ext cx="3589586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0x5bf mov %esp,%ebp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-1284996" y="910225"/>
              <a:ext cx="4158188" cy="4719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lang="en-US" sz="2400" dirty="0" smtClean="0"/>
                <a:t>&lt;</a:t>
              </a:r>
              <a:r>
                <a:rPr lang="en-US" sz="2400" dirty="0" err="1" smtClean="0"/>
                <a:t>func</a:t>
              </a:r>
              <a:r>
                <a:rPr lang="en-US" sz="2400" dirty="0" smtClean="0"/>
                <a:t>&gt; </a:t>
              </a:r>
              <a:r>
                <a:rPr sz="2400" dirty="0" smtClean="0"/>
                <a:t>0x5be </a:t>
              </a:r>
              <a:r>
                <a:rPr sz="2400" dirty="0"/>
                <a:t>push %</a:t>
              </a:r>
              <a:r>
                <a:rPr sz="2400" dirty="0" err="1"/>
                <a:t>ebp</a:t>
              </a:r>
              <a:endParaRPr sz="2400" dirty="0"/>
            </a:p>
          </p:txBody>
        </p:sp>
        <p:sp>
          <p:nvSpPr>
            <p:cNvPr id="280" name="Shape 280"/>
            <p:cNvSpPr/>
            <p:nvPr/>
          </p:nvSpPr>
          <p:spPr>
            <a:xfrm>
              <a:off x="0" y="1364825"/>
              <a:ext cx="66303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...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0" y="94889"/>
              <a:ext cx="66303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...</a:t>
              </a:r>
            </a:p>
          </p:txBody>
        </p:sp>
      </p:grpSp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7152">
              <a:defRPr sz="4480"/>
            </a:lvl1pPr>
          </a:lstStyle>
          <a:p>
            <a:pPr lvl="0">
              <a:defRPr sz="1800"/>
            </a:pPr>
            <a:r>
              <a:rPr sz="4480"/>
              <a:t>The instructions themselves are in memory</a:t>
            </a:r>
          </a:p>
        </p:txBody>
      </p:sp>
      <p:sp>
        <p:nvSpPr>
          <p:cNvPr id="284" name="Shape 284"/>
          <p:cNvSpPr/>
          <p:nvPr/>
        </p:nvSpPr>
        <p:spPr>
          <a:xfrm flipV="1">
            <a:off x="1167605" y="2335331"/>
            <a:ext cx="1" cy="595428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flipV="1">
            <a:off x="3960556" y="2331346"/>
            <a:ext cx="1" cy="596225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86" name="Shape 286"/>
          <p:cNvSpPr/>
          <p:nvPr/>
        </p:nvSpPr>
        <p:spPr>
          <a:xfrm flipV="1">
            <a:off x="1167605" y="2355917"/>
            <a:ext cx="279295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1167605" y="8286749"/>
            <a:ext cx="2792951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1185660" y="7154564"/>
            <a:ext cx="2756841" cy="693786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Text</a:t>
            </a:r>
          </a:p>
        </p:txBody>
      </p:sp>
      <p:sp>
        <p:nvSpPr>
          <p:cNvPr id="289" name="Shape 289"/>
          <p:cNvSpPr/>
          <p:nvPr/>
        </p:nvSpPr>
        <p:spPr>
          <a:xfrm>
            <a:off x="584251" y="7962899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0</a:t>
            </a:r>
          </a:p>
        </p:txBody>
      </p:sp>
      <p:sp>
        <p:nvSpPr>
          <p:cNvPr id="290" name="Shape 290"/>
          <p:cNvSpPr/>
          <p:nvPr/>
        </p:nvSpPr>
        <p:spPr>
          <a:xfrm>
            <a:off x="406400" y="2032067"/>
            <a:ext cx="7242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4G</a:t>
            </a:r>
          </a:p>
        </p:txBody>
      </p:sp>
      <p:grpSp>
        <p:nvGrpSpPr>
          <p:cNvPr id="293" name="Group 293"/>
          <p:cNvGrpSpPr/>
          <p:nvPr/>
        </p:nvGrpSpPr>
        <p:grpSpPr>
          <a:xfrm>
            <a:off x="5425197" y="2132798"/>
            <a:ext cx="2857948" cy="6487391"/>
            <a:chOff x="0" y="0"/>
            <a:chExt cx="2857946" cy="6487390"/>
          </a:xfrm>
        </p:grpSpPr>
        <p:sp>
          <p:nvSpPr>
            <p:cNvPr id="291" name="Shape 291"/>
            <p:cNvSpPr/>
            <p:nvPr/>
          </p:nvSpPr>
          <p:spPr>
            <a:xfrm>
              <a:off x="0" y="0"/>
              <a:ext cx="285794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0xffffffff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0" y="5839690"/>
              <a:ext cx="285794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0x00000000</a:t>
              </a:r>
            </a:p>
          </p:txBody>
        </p:sp>
      </p:grpSp>
      <p:grpSp>
        <p:nvGrpSpPr>
          <p:cNvPr id="301" name="Group 301"/>
          <p:cNvGrpSpPr/>
          <p:nvPr/>
        </p:nvGrpSpPr>
        <p:grpSpPr>
          <a:xfrm>
            <a:off x="5425197" y="4897204"/>
            <a:ext cx="4869955" cy="2718142"/>
            <a:chOff x="0" y="0"/>
            <a:chExt cx="4869953" cy="2718141"/>
          </a:xfrm>
        </p:grpSpPr>
        <p:sp>
          <p:nvSpPr>
            <p:cNvPr id="294" name="Shape 294"/>
            <p:cNvSpPr/>
            <p:nvPr/>
          </p:nvSpPr>
          <p:spPr>
            <a:xfrm>
              <a:off x="0" y="55934"/>
              <a:ext cx="4806670" cy="2662208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100"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0" y="1282861"/>
              <a:ext cx="4869954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 dirty="0"/>
                <a:t>0x49b </a:t>
              </a:r>
              <a:r>
                <a:rPr sz="2400" dirty="0" err="1"/>
                <a:t>movl</a:t>
              </a:r>
              <a:r>
                <a:rPr sz="2400" dirty="0"/>
                <a:t> $0x804..,(%</a:t>
              </a:r>
              <a:r>
                <a:rPr sz="2400" dirty="0" err="1"/>
                <a:t>esp</a:t>
              </a:r>
              <a:r>
                <a:rPr sz="2400" dirty="0"/>
                <a:t>)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0" y="1758206"/>
              <a:ext cx="468704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0x493 movl $0xa,0x4(%esp)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0" y="807727"/>
              <a:ext cx="322376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 dirty="0"/>
                <a:t>0x4a2 call &lt;</a:t>
              </a:r>
              <a:r>
                <a:rPr sz="2400" dirty="0" err="1"/>
                <a:t>func</a:t>
              </a:r>
              <a:r>
                <a:rPr sz="2400" dirty="0"/>
                <a:t>&gt;</a:t>
              </a:r>
            </a:p>
          </p:txBody>
        </p:sp>
        <p:sp>
          <p:nvSpPr>
            <p:cNvPr id="298" name="Shape 298"/>
            <p:cNvSpPr/>
            <p:nvPr/>
          </p:nvSpPr>
          <p:spPr>
            <a:xfrm>
              <a:off x="0" y="358633"/>
              <a:ext cx="3589586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0x4a7 mov $0x0,%eax</a:t>
              </a:r>
            </a:p>
          </p:txBody>
        </p:sp>
        <p:sp>
          <p:nvSpPr>
            <p:cNvPr id="299" name="Shape 299"/>
            <p:cNvSpPr/>
            <p:nvPr/>
          </p:nvSpPr>
          <p:spPr>
            <a:xfrm>
              <a:off x="0" y="2142747"/>
              <a:ext cx="66303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...</a:t>
              </a:r>
            </a:p>
          </p:txBody>
        </p:sp>
        <p:sp>
          <p:nvSpPr>
            <p:cNvPr id="300" name="Shape 300"/>
            <p:cNvSpPr/>
            <p:nvPr/>
          </p:nvSpPr>
          <p:spPr>
            <a:xfrm>
              <a:off x="0" y="-1"/>
              <a:ext cx="66303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...</a:t>
              </a:r>
            </a:p>
          </p:txBody>
        </p:sp>
      </p:grpSp>
      <p:grpSp>
        <p:nvGrpSpPr>
          <p:cNvPr id="304" name="Group 304"/>
          <p:cNvGrpSpPr/>
          <p:nvPr/>
        </p:nvGrpSpPr>
        <p:grpSpPr>
          <a:xfrm>
            <a:off x="10255842" y="6622675"/>
            <a:ext cx="2645881" cy="647701"/>
            <a:chOff x="0" y="0"/>
            <a:chExt cx="2645880" cy="647700"/>
          </a:xfrm>
        </p:grpSpPr>
        <p:sp>
          <p:nvSpPr>
            <p:cNvPr id="302" name="Shape 302"/>
            <p:cNvSpPr/>
            <p:nvPr/>
          </p:nvSpPr>
          <p:spPr>
            <a:xfrm>
              <a:off x="1434121" y="0"/>
              <a:ext cx="121176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%eip</a:t>
              </a:r>
            </a:p>
          </p:txBody>
        </p:sp>
        <p:sp>
          <p:nvSpPr>
            <p:cNvPr id="303" name="Shape 303"/>
            <p:cNvSpPr/>
            <p:nvPr/>
          </p:nvSpPr>
          <p:spPr>
            <a:xfrm flipV="1">
              <a:off x="0" y="323849"/>
              <a:ext cx="1299284" cy="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66490" y="2922791"/>
            <a:ext cx="244694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Note: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 this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example, code is executed from   bottom to top!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2" animBg="1" advAuto="0"/>
      <p:bldP spid="304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Software security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Security is a form of dependability</a:t>
            </a:r>
          </a:p>
          <a:p>
            <a:pPr lvl="1">
              <a:defRPr sz="1800"/>
            </a:pPr>
            <a:r>
              <a:rPr sz="3300"/>
              <a:t>Does the code do “what it should”</a:t>
            </a:r>
          </a:p>
          <a:p>
            <a:pPr lvl="0">
              <a:defRPr sz="1800"/>
            </a:pPr>
            <a:r>
              <a:rPr sz="3600"/>
              <a:t>Distinguishing factor: an </a:t>
            </a:r>
            <a:r>
              <a:rPr sz="3600" i="1">
                <a:solidFill>
                  <a:srgbClr val="C82506"/>
                </a:solidFill>
              </a:rPr>
              <a:t>active, malicious</a:t>
            </a:r>
            <a:r>
              <a:rPr sz="3600"/>
              <a:t> </a:t>
            </a:r>
            <a:r>
              <a:rPr sz="3600">
                <a:solidFill>
                  <a:srgbClr val="C82506"/>
                </a:solidFill>
              </a:rPr>
              <a:t>attacker</a:t>
            </a:r>
            <a:endParaRPr sz="3600"/>
          </a:p>
          <a:p>
            <a:pPr lvl="0">
              <a:defRPr sz="1800"/>
            </a:pPr>
            <a:r>
              <a:rPr sz="3600"/>
              <a:t>Attack model</a:t>
            </a:r>
          </a:p>
          <a:p>
            <a:pPr lvl="1">
              <a:defRPr sz="1800"/>
            </a:pPr>
            <a:r>
              <a:rPr sz="3300"/>
              <a:t>The developer is trusted</a:t>
            </a:r>
          </a:p>
          <a:p>
            <a:pPr lvl="1">
              <a:defRPr sz="1800"/>
            </a:pPr>
            <a:r>
              <a:rPr sz="3300"/>
              <a:t>But the attacker can provide any inputs</a:t>
            </a:r>
          </a:p>
          <a:p>
            <a:pPr lvl="2">
              <a:defRPr sz="1800"/>
            </a:pPr>
            <a:r>
              <a:rPr sz="2700"/>
              <a:t>Malformed strings</a:t>
            </a:r>
          </a:p>
          <a:p>
            <a:pPr lvl="2">
              <a:defRPr sz="1800"/>
            </a:pPr>
            <a:r>
              <a:rPr sz="2700"/>
              <a:t>Malformed packets</a:t>
            </a:r>
          </a:p>
          <a:p>
            <a:pPr lvl="2">
              <a:defRPr sz="1800"/>
            </a:pPr>
            <a:r>
              <a:rPr sz="2700"/>
              <a:t>etc.</a:t>
            </a:r>
          </a:p>
        </p:txBody>
      </p:sp>
      <p:sp>
        <p:nvSpPr>
          <p:cNvPr id="44" name="Shape 44"/>
          <p:cNvSpPr/>
          <p:nvPr/>
        </p:nvSpPr>
        <p:spPr>
          <a:xfrm>
            <a:off x="1478111" y="8382000"/>
            <a:ext cx="100485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82506"/>
                </a:solidFill>
              </a:rPr>
              <a:t>What harm could an attacker possibly cause?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pPr lvl="0">
              <a:defRPr sz="1800"/>
            </a:pPr>
            <a:r>
              <a:rPr sz="7200" dirty="0"/>
              <a:t>What Needs To Be Stored?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idx="1"/>
          </p:nvPr>
        </p:nvSpPr>
        <p:spPr>
          <a:xfrm>
            <a:off x="952500" y="2196120"/>
            <a:ext cx="11099800" cy="66390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The old </a:t>
            </a:r>
            <a:r>
              <a:rPr lang="en-US" sz="3600" dirty="0" smtClean="0"/>
              <a:t>%</a:t>
            </a:r>
            <a:r>
              <a:rPr sz="3600" dirty="0" err="1" smtClean="0"/>
              <a:t>eip</a:t>
            </a:r>
            <a:r>
              <a:rPr sz="3600" dirty="0" smtClean="0"/>
              <a:t> regis</a:t>
            </a:r>
            <a:r>
              <a:rPr lang="en-US" sz="3600" dirty="0" smtClean="0"/>
              <a:t>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800540" y="6544343"/>
            <a:ext cx="3202746" cy="766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rgbClr val="0365C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365C0"/>
                </a:solidFill>
              </a:rPr>
              <a:t>Stack frame</a:t>
            </a:r>
          </a:p>
        </p:txBody>
      </p:sp>
      <p:sp>
        <p:nvSpPr>
          <p:cNvPr id="310" name="Shape 310"/>
          <p:cNvSpPr/>
          <p:nvPr/>
        </p:nvSpPr>
        <p:spPr>
          <a:xfrm>
            <a:off x="579679" y="5149802"/>
            <a:ext cx="3202745" cy="160619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Accessing variables</a:t>
            </a:r>
          </a:p>
        </p:txBody>
      </p:sp>
      <p:sp>
        <p:nvSpPr>
          <p:cNvPr id="312" name="Shape 312"/>
          <p:cNvSpPr/>
          <p:nvPr/>
        </p:nvSpPr>
        <p:spPr>
          <a:xfrm>
            <a:off x="527214" y="5289111"/>
            <a:ext cx="11950372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10226473" y="4421777"/>
            <a:ext cx="2857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600"/>
              <a:t>0xffffffff</a:t>
            </a:r>
          </a:p>
        </p:txBody>
      </p:sp>
      <p:sp>
        <p:nvSpPr>
          <p:cNvPr id="314" name="Shape 314"/>
          <p:cNvSpPr/>
          <p:nvPr/>
        </p:nvSpPr>
        <p:spPr>
          <a:xfrm>
            <a:off x="32509" y="4421777"/>
            <a:ext cx="2857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600"/>
              <a:t>0x00000000</a:t>
            </a:r>
          </a:p>
        </p:txBody>
      </p:sp>
      <p:sp>
        <p:nvSpPr>
          <p:cNvPr id="315" name="Shape 315"/>
          <p:cNvSpPr/>
          <p:nvPr/>
        </p:nvSpPr>
        <p:spPr>
          <a:xfrm>
            <a:off x="9742444" y="5323456"/>
            <a:ext cx="237202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caller’s data</a:t>
            </a:r>
          </a:p>
        </p:txBody>
      </p:sp>
      <p:sp>
        <p:nvSpPr>
          <p:cNvPr id="316" name="Shape 316"/>
          <p:cNvSpPr/>
          <p:nvPr/>
        </p:nvSpPr>
        <p:spPr>
          <a:xfrm>
            <a:off x="8556549" y="5323456"/>
            <a:ext cx="113225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arg3</a:t>
            </a:r>
          </a:p>
        </p:txBody>
      </p:sp>
      <p:sp>
        <p:nvSpPr>
          <p:cNvPr id="317" name="Shape 317"/>
          <p:cNvSpPr/>
          <p:nvPr/>
        </p:nvSpPr>
        <p:spPr>
          <a:xfrm>
            <a:off x="7370654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arg2</a:t>
            </a:r>
          </a:p>
        </p:txBody>
      </p:sp>
      <p:sp>
        <p:nvSpPr>
          <p:cNvPr id="318" name="Shape 318"/>
          <p:cNvSpPr/>
          <p:nvPr/>
        </p:nvSpPr>
        <p:spPr>
          <a:xfrm>
            <a:off x="6184760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arg1</a:t>
            </a:r>
          </a:p>
        </p:txBody>
      </p:sp>
      <p:sp>
        <p:nvSpPr>
          <p:cNvPr id="319" name="Shape 319"/>
          <p:cNvSpPr/>
          <p:nvPr/>
        </p:nvSpPr>
        <p:spPr>
          <a:xfrm>
            <a:off x="4998865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???</a:t>
            </a:r>
          </a:p>
        </p:txBody>
      </p:sp>
      <p:sp>
        <p:nvSpPr>
          <p:cNvPr id="320" name="Shape 320"/>
          <p:cNvSpPr/>
          <p:nvPr/>
        </p:nvSpPr>
        <p:spPr>
          <a:xfrm>
            <a:off x="3812971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???</a:t>
            </a:r>
          </a:p>
        </p:txBody>
      </p:sp>
      <p:sp>
        <p:nvSpPr>
          <p:cNvPr id="321" name="Shape 321"/>
          <p:cNvSpPr/>
          <p:nvPr/>
        </p:nvSpPr>
        <p:spPr>
          <a:xfrm>
            <a:off x="2627076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loc1</a:t>
            </a:r>
          </a:p>
        </p:txBody>
      </p:sp>
      <p:sp>
        <p:nvSpPr>
          <p:cNvPr id="322" name="Shape 322"/>
          <p:cNvSpPr/>
          <p:nvPr/>
        </p:nvSpPr>
        <p:spPr>
          <a:xfrm>
            <a:off x="1441182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loc2</a:t>
            </a:r>
          </a:p>
        </p:txBody>
      </p:sp>
      <p:sp>
        <p:nvSpPr>
          <p:cNvPr id="323" name="Shape 323"/>
          <p:cNvSpPr/>
          <p:nvPr/>
        </p:nvSpPr>
        <p:spPr>
          <a:xfrm>
            <a:off x="879544" y="5223488"/>
            <a:ext cx="50800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…</a:t>
            </a:r>
          </a:p>
        </p:txBody>
      </p:sp>
      <p:sp>
        <p:nvSpPr>
          <p:cNvPr id="324" name="Shape 324"/>
          <p:cNvSpPr/>
          <p:nvPr/>
        </p:nvSpPr>
        <p:spPr>
          <a:xfrm>
            <a:off x="2852634" y="1828857"/>
            <a:ext cx="7558159" cy="2585323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void 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func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(char *arg1, 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arg2, 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arg3)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lang="en-US" sz="2400" dirty="0" err="1" smtClean="0"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lang="en-US" sz="2400" dirty="0" smtClean="0">
                <a:latin typeface="Courier"/>
                <a:ea typeface="Courier"/>
                <a:cs typeface="Courier"/>
                <a:sym typeface="Courier"/>
              </a:rPr>
              <a:t> loc2;</a:t>
            </a:r>
          </a:p>
          <a:p>
            <a:pPr lvl="0" algn="l">
              <a:defRPr sz="1800"/>
            </a:pPr>
            <a:r>
              <a:rPr lang="en-US" sz="2400" dirty="0">
                <a:latin typeface="Courier"/>
                <a:ea typeface="Courier"/>
                <a:cs typeface="Courier"/>
                <a:sym typeface="Courier"/>
              </a:rPr>
              <a:t>	</a:t>
            </a:r>
            <a:r>
              <a:rPr lang="en-US" sz="2400" dirty="0" smtClean="0"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...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loc2++;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...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grpSp>
        <p:nvGrpSpPr>
          <p:cNvPr id="327" name="Group 327"/>
          <p:cNvGrpSpPr/>
          <p:nvPr/>
        </p:nvGrpSpPr>
        <p:grpSpPr>
          <a:xfrm>
            <a:off x="53648" y="5907127"/>
            <a:ext cx="2857947" cy="1681810"/>
            <a:chOff x="0" y="0"/>
            <a:chExt cx="2857946" cy="1681809"/>
          </a:xfrm>
        </p:grpSpPr>
        <p:sp>
          <p:nvSpPr>
            <p:cNvPr id="325" name="Shape 325"/>
            <p:cNvSpPr/>
            <p:nvPr/>
          </p:nvSpPr>
          <p:spPr>
            <a:xfrm>
              <a:off x="0" y="1034109"/>
              <a:ext cx="285794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0xbffff323</a:t>
              </a:r>
            </a:p>
          </p:txBody>
        </p:sp>
        <p:sp>
          <p:nvSpPr>
            <p:cNvPr id="326" name="Shape 326"/>
            <p:cNvSpPr/>
            <p:nvPr/>
          </p:nvSpPr>
          <p:spPr>
            <a:xfrm flipH="1">
              <a:off x="1428973" y="0"/>
              <a:ext cx="1" cy="102266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328" name="Shape 328"/>
          <p:cNvSpPr/>
          <p:nvPr/>
        </p:nvSpPr>
        <p:spPr>
          <a:xfrm>
            <a:off x="5096982" y="2985610"/>
            <a:ext cx="5402908" cy="65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3600" b="1">
                <a:solidFill>
                  <a:srgbClr val="C82506"/>
                </a:solidFill>
              </a:rPr>
              <a:t>Q: Where is (this) </a:t>
            </a:r>
            <a:r>
              <a:rPr sz="36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loc2</a:t>
            </a:r>
            <a:r>
              <a:rPr sz="3600" b="1">
                <a:solidFill>
                  <a:srgbClr val="C82506"/>
                </a:solidFill>
              </a:rPr>
              <a:t>?</a:t>
            </a:r>
          </a:p>
        </p:txBody>
      </p:sp>
      <p:sp>
        <p:nvSpPr>
          <p:cNvPr id="329" name="Shape 329"/>
          <p:cNvSpPr/>
          <p:nvPr/>
        </p:nvSpPr>
        <p:spPr>
          <a:xfrm>
            <a:off x="-13124" y="7603177"/>
            <a:ext cx="336626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Undecidable at</a:t>
            </a:r>
            <a:br>
              <a:rPr sz="3600" b="1">
                <a:solidFill>
                  <a:srgbClr val="C82506"/>
                </a:solidFill>
              </a:rPr>
            </a:br>
            <a:r>
              <a:rPr sz="3600" b="1">
                <a:solidFill>
                  <a:srgbClr val="C82506"/>
                </a:solidFill>
              </a:rPr>
              <a:t>compile time</a:t>
            </a:r>
          </a:p>
        </p:txBody>
      </p:sp>
      <p:sp>
        <p:nvSpPr>
          <p:cNvPr id="330" name="Shape 330"/>
          <p:cNvSpPr/>
          <p:nvPr/>
        </p:nvSpPr>
        <p:spPr>
          <a:xfrm>
            <a:off x="4105035" y="7582169"/>
            <a:ext cx="887422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 dirty="0"/>
              <a:t>- I don’t know where loc2 is,</a:t>
            </a:r>
          </a:p>
          <a:p>
            <a:pPr lvl="0" algn="l">
              <a:defRPr sz="1800"/>
            </a:pPr>
            <a:r>
              <a:rPr sz="3600" dirty="0"/>
              <a:t>- and I don’t </a:t>
            </a:r>
            <a:r>
              <a:rPr sz="3600" dirty="0" smtClean="0"/>
              <a:t>kno</a:t>
            </a:r>
            <a:r>
              <a:rPr lang="en-US" sz="3600" dirty="0" smtClean="0"/>
              <a:t>w number of </a:t>
            </a:r>
            <a:r>
              <a:rPr sz="3600" dirty="0" err="1" smtClean="0"/>
              <a:t>args</a:t>
            </a:r>
            <a:r>
              <a:rPr lang="en-US" sz="3600" dirty="0" smtClean="0"/>
              <a:t>,</a:t>
            </a:r>
            <a:endParaRPr sz="3600" dirty="0"/>
          </a:p>
          <a:p>
            <a:pPr lvl="0" algn="l">
              <a:defRPr sz="1800"/>
            </a:pPr>
            <a:r>
              <a:rPr sz="3600" dirty="0"/>
              <a:t>- but loc2 is always </a:t>
            </a:r>
            <a:r>
              <a:rPr sz="3600" dirty="0" smtClean="0"/>
              <a:t>8B</a:t>
            </a:r>
            <a:r>
              <a:rPr lang="en-US" sz="3600" dirty="0" smtClean="0"/>
              <a:t> below</a:t>
            </a:r>
            <a:r>
              <a:rPr sz="3600" dirty="0" smtClean="0"/>
              <a:t> </a:t>
            </a:r>
            <a:r>
              <a:rPr sz="3600" dirty="0"/>
              <a:t>start of frame</a:t>
            </a:r>
          </a:p>
        </p:txBody>
      </p:sp>
      <p:grpSp>
        <p:nvGrpSpPr>
          <p:cNvPr id="333" name="Group 333"/>
          <p:cNvGrpSpPr/>
          <p:nvPr/>
        </p:nvGrpSpPr>
        <p:grpSpPr>
          <a:xfrm>
            <a:off x="3219105" y="5907127"/>
            <a:ext cx="1211759" cy="1681810"/>
            <a:chOff x="823094" y="0"/>
            <a:chExt cx="1211758" cy="1681809"/>
          </a:xfrm>
        </p:grpSpPr>
        <p:sp>
          <p:nvSpPr>
            <p:cNvPr id="331" name="Shape 331"/>
            <p:cNvSpPr/>
            <p:nvPr/>
          </p:nvSpPr>
          <p:spPr>
            <a:xfrm>
              <a:off x="823094" y="1034109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%ebp</a:t>
              </a:r>
            </a:p>
          </p:txBody>
        </p:sp>
        <p:sp>
          <p:nvSpPr>
            <p:cNvPr id="332" name="Shape 332"/>
            <p:cNvSpPr/>
            <p:nvPr/>
          </p:nvSpPr>
          <p:spPr>
            <a:xfrm flipH="1">
              <a:off x="1428973" y="0"/>
              <a:ext cx="1" cy="102266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334" name="Shape 334"/>
          <p:cNvSpPr/>
          <p:nvPr/>
        </p:nvSpPr>
        <p:spPr>
          <a:xfrm>
            <a:off x="5096982" y="3589967"/>
            <a:ext cx="256480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82506"/>
                </a:solidFill>
              </a:rPr>
              <a:t>A: </a:t>
            </a:r>
            <a:r>
              <a:rPr lang="en-US" sz="3600" b="1" dirty="0" smtClean="0">
                <a:solidFill>
                  <a:srgbClr val="C82506"/>
                </a:solidFill>
              </a:rPr>
              <a:t>-</a:t>
            </a:r>
            <a:r>
              <a:rPr sz="3600" b="1" dirty="0" smtClean="0">
                <a:solidFill>
                  <a:srgbClr val="C82506"/>
                </a:solidFill>
              </a:rPr>
              <a:t>8</a:t>
            </a:r>
            <a:r>
              <a:rPr sz="3600" b="1" dirty="0">
                <a:solidFill>
                  <a:srgbClr val="C82506"/>
                </a:solidFill>
              </a:rPr>
              <a:t>(%</a:t>
            </a:r>
            <a:r>
              <a:rPr sz="3600" b="1" dirty="0" err="1">
                <a:solidFill>
                  <a:srgbClr val="C82506"/>
                </a:solidFill>
              </a:rPr>
              <a:t>ebp</a:t>
            </a:r>
            <a:r>
              <a:rPr sz="3600" b="1" dirty="0">
                <a:solidFill>
                  <a:srgbClr val="C82506"/>
                </a:solidFill>
              </a:rPr>
              <a:t>)</a:t>
            </a:r>
          </a:p>
        </p:txBody>
      </p:sp>
      <p:sp>
        <p:nvSpPr>
          <p:cNvPr id="335" name="Shape 335"/>
          <p:cNvSpPr/>
          <p:nvPr/>
        </p:nvSpPr>
        <p:spPr>
          <a:xfrm>
            <a:off x="564849" y="7603177"/>
            <a:ext cx="31628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365C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0365C0"/>
                </a:solidFill>
              </a:rPr>
              <a:t>Frame pointer</a:t>
            </a:r>
          </a:p>
        </p:txBody>
      </p:sp>
      <p:sp>
        <p:nvSpPr>
          <p:cNvPr id="336" name="Shape 336"/>
          <p:cNvSpPr/>
          <p:nvPr/>
        </p:nvSpPr>
        <p:spPr>
          <a:xfrm>
            <a:off x="4998866" y="5323456"/>
            <a:ext cx="1132258" cy="596944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%eip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2" animBg="1" advAuto="0"/>
      <p:bldP spid="327" grpId="5" animBg="1" advAuto="0"/>
      <p:bldP spid="328" grpId="1" animBg="1" advAuto="0"/>
      <p:bldP spid="329" grpId="3" animBg="1" advAuto="0"/>
      <p:bldP spid="329" grpId="6" animBg="1" advAuto="0"/>
      <p:bldP spid="330" grpId="4" animBg="1" advAuto="0"/>
      <p:bldP spid="333" grpId="7" animBg="1" advAuto="0"/>
      <p:bldP spid="334" grpId="9" animBg="1" advAuto="0"/>
      <p:bldP spid="335" grpId="8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7200"/>
            </a:lvl1pPr>
          </a:lstStyle>
          <a:p>
            <a:pPr lvl="0">
              <a:defRPr sz="1800"/>
            </a:pPr>
            <a:r>
              <a:rPr sz="7200"/>
              <a:t>What Needs To Be Stored?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952500" y="2196120"/>
            <a:ext cx="11099800" cy="66390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The </a:t>
            </a:r>
            <a:r>
              <a:rPr sz="3600" dirty="0" smtClean="0"/>
              <a:t>old</a:t>
            </a:r>
            <a:r>
              <a:rPr lang="en-US" sz="3600" dirty="0" smtClean="0"/>
              <a:t> %</a:t>
            </a:r>
            <a:r>
              <a:rPr sz="3600" dirty="0" err="1" smtClean="0"/>
              <a:t>eip</a:t>
            </a:r>
            <a:r>
              <a:rPr sz="3600" dirty="0" smtClean="0"/>
              <a:t> </a:t>
            </a:r>
            <a:r>
              <a:rPr sz="3600" dirty="0"/>
              <a:t>register</a:t>
            </a:r>
          </a:p>
          <a:p>
            <a:pPr lvl="0">
              <a:defRPr sz="1800"/>
            </a:pPr>
            <a:r>
              <a:rPr sz="3600" dirty="0"/>
              <a:t>The old </a:t>
            </a:r>
            <a:r>
              <a:rPr lang="en-US" sz="3600" dirty="0" smtClean="0"/>
              <a:t>%</a:t>
            </a:r>
            <a:r>
              <a:rPr sz="3600" dirty="0" err="1" smtClean="0"/>
              <a:t>ebp</a:t>
            </a:r>
            <a:r>
              <a:rPr sz="3600" dirty="0" smtClean="0"/>
              <a:t> </a:t>
            </a:r>
            <a:r>
              <a:rPr sz="3600" dirty="0"/>
              <a:t>register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9764441" y="5030151"/>
            <a:ext cx="2372027" cy="125850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44" name="Group 344"/>
          <p:cNvGrpSpPr/>
          <p:nvPr/>
        </p:nvGrpSpPr>
        <p:grpSpPr>
          <a:xfrm>
            <a:off x="788681" y="5029895"/>
            <a:ext cx="8938409" cy="1919219"/>
            <a:chOff x="0" y="0"/>
            <a:chExt cx="8938407" cy="1919218"/>
          </a:xfrm>
        </p:grpSpPr>
        <p:sp>
          <p:nvSpPr>
            <p:cNvPr id="342" name="Shape 342"/>
            <p:cNvSpPr/>
            <p:nvPr/>
          </p:nvSpPr>
          <p:spPr>
            <a:xfrm>
              <a:off x="5053764" y="1271518"/>
              <a:ext cx="270658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0365C0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600" b="1">
                  <a:solidFill>
                    <a:srgbClr val="0365C0"/>
                  </a:solidFill>
                </a:rPr>
                <a:t>Stack frame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0" y="0"/>
              <a:ext cx="8938408" cy="125850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 lvl="0">
              <a:defRPr sz="1800"/>
            </a:pPr>
            <a:r>
              <a:rPr sz="7840"/>
              <a:t>Returning from functions</a:t>
            </a:r>
          </a:p>
        </p:txBody>
      </p:sp>
      <p:sp>
        <p:nvSpPr>
          <p:cNvPr id="346" name="Shape 346"/>
          <p:cNvSpPr/>
          <p:nvPr/>
        </p:nvSpPr>
        <p:spPr>
          <a:xfrm>
            <a:off x="527214" y="5289111"/>
            <a:ext cx="11950372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10226473" y="4421777"/>
            <a:ext cx="2857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600"/>
              <a:t>0xffffffff</a:t>
            </a:r>
          </a:p>
        </p:txBody>
      </p:sp>
      <p:sp>
        <p:nvSpPr>
          <p:cNvPr id="348" name="Shape 348"/>
          <p:cNvSpPr/>
          <p:nvPr/>
        </p:nvSpPr>
        <p:spPr>
          <a:xfrm>
            <a:off x="32509" y="4421777"/>
            <a:ext cx="2857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600"/>
              <a:t>0x00000000</a:t>
            </a:r>
          </a:p>
        </p:txBody>
      </p:sp>
      <p:sp>
        <p:nvSpPr>
          <p:cNvPr id="349" name="Shape 349"/>
          <p:cNvSpPr/>
          <p:nvPr/>
        </p:nvSpPr>
        <p:spPr>
          <a:xfrm>
            <a:off x="9742444" y="5323456"/>
            <a:ext cx="237202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caller’s data</a:t>
            </a:r>
          </a:p>
        </p:txBody>
      </p:sp>
      <p:sp>
        <p:nvSpPr>
          <p:cNvPr id="350" name="Shape 350"/>
          <p:cNvSpPr/>
          <p:nvPr/>
        </p:nvSpPr>
        <p:spPr>
          <a:xfrm>
            <a:off x="8556549" y="5323456"/>
            <a:ext cx="113225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arg3</a:t>
            </a:r>
          </a:p>
        </p:txBody>
      </p:sp>
      <p:sp>
        <p:nvSpPr>
          <p:cNvPr id="351" name="Shape 351"/>
          <p:cNvSpPr/>
          <p:nvPr/>
        </p:nvSpPr>
        <p:spPr>
          <a:xfrm>
            <a:off x="7370654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arg2</a:t>
            </a:r>
          </a:p>
        </p:txBody>
      </p:sp>
      <p:sp>
        <p:nvSpPr>
          <p:cNvPr id="352" name="Shape 352"/>
          <p:cNvSpPr/>
          <p:nvPr/>
        </p:nvSpPr>
        <p:spPr>
          <a:xfrm>
            <a:off x="6184760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arg1</a:t>
            </a:r>
          </a:p>
        </p:txBody>
      </p:sp>
      <p:sp>
        <p:nvSpPr>
          <p:cNvPr id="353" name="Shape 353"/>
          <p:cNvSpPr/>
          <p:nvPr/>
        </p:nvSpPr>
        <p:spPr>
          <a:xfrm>
            <a:off x="4998865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???</a:t>
            </a:r>
          </a:p>
        </p:txBody>
      </p:sp>
      <p:sp>
        <p:nvSpPr>
          <p:cNvPr id="354" name="Shape 354"/>
          <p:cNvSpPr/>
          <p:nvPr/>
        </p:nvSpPr>
        <p:spPr>
          <a:xfrm>
            <a:off x="879544" y="5223488"/>
            <a:ext cx="50800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…</a:t>
            </a:r>
          </a:p>
        </p:txBody>
      </p:sp>
      <p:sp>
        <p:nvSpPr>
          <p:cNvPr id="355" name="Shape 355"/>
          <p:cNvSpPr/>
          <p:nvPr/>
        </p:nvSpPr>
        <p:spPr>
          <a:xfrm>
            <a:off x="2852634" y="1953118"/>
            <a:ext cx="7911433" cy="23368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int main()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...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func(“Hey”, 10, -3);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...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356" name="Shape 356"/>
          <p:cNvSpPr/>
          <p:nvPr/>
        </p:nvSpPr>
        <p:spPr>
          <a:xfrm>
            <a:off x="4309948" y="3420288"/>
            <a:ext cx="626239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Q: How do we resume here?</a:t>
            </a:r>
          </a:p>
        </p:txBody>
      </p:sp>
      <p:sp>
        <p:nvSpPr>
          <p:cNvPr id="357" name="Shape 357"/>
          <p:cNvSpPr/>
          <p:nvPr/>
        </p:nvSpPr>
        <p:spPr>
          <a:xfrm>
            <a:off x="9485190" y="7838646"/>
            <a:ext cx="3523656" cy="1208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Push next </a:t>
            </a:r>
            <a:r>
              <a:rPr sz="36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%eip</a:t>
            </a:r>
            <a:r>
              <a:rPr sz="3600" b="1">
                <a:solidFill>
                  <a:srgbClr val="C82506"/>
                </a:solidFill>
              </a:rPr>
              <a:t/>
            </a:r>
            <a:br>
              <a:rPr sz="3600" b="1">
                <a:solidFill>
                  <a:srgbClr val="C82506"/>
                </a:solidFill>
              </a:rPr>
            </a:br>
            <a:r>
              <a:rPr sz="3600" b="1">
                <a:solidFill>
                  <a:srgbClr val="C82506"/>
                </a:solidFill>
              </a:rPr>
              <a:t>before </a:t>
            </a:r>
            <a:r>
              <a:rPr sz="36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call</a:t>
            </a:r>
          </a:p>
        </p:txBody>
      </p:sp>
      <p:sp>
        <p:nvSpPr>
          <p:cNvPr id="358" name="Shape 358"/>
          <p:cNvSpPr/>
          <p:nvPr/>
        </p:nvSpPr>
        <p:spPr>
          <a:xfrm>
            <a:off x="5009864" y="5323456"/>
            <a:ext cx="1132258" cy="596944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%eip</a:t>
            </a:r>
          </a:p>
        </p:txBody>
      </p:sp>
      <p:grpSp>
        <p:nvGrpSpPr>
          <p:cNvPr id="361" name="Group 361"/>
          <p:cNvGrpSpPr/>
          <p:nvPr/>
        </p:nvGrpSpPr>
        <p:grpSpPr>
          <a:xfrm>
            <a:off x="10641138" y="5907127"/>
            <a:ext cx="1211760" cy="1681810"/>
            <a:chOff x="823094" y="0"/>
            <a:chExt cx="1211758" cy="1681809"/>
          </a:xfrm>
        </p:grpSpPr>
        <p:sp>
          <p:nvSpPr>
            <p:cNvPr id="359" name="Shape 359"/>
            <p:cNvSpPr/>
            <p:nvPr/>
          </p:nvSpPr>
          <p:spPr>
            <a:xfrm>
              <a:off x="823094" y="1034109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882B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00882B"/>
                  </a:solidFill>
                </a:rPr>
                <a:t>%ebp</a:t>
              </a:r>
            </a:p>
          </p:txBody>
        </p:sp>
        <p:sp>
          <p:nvSpPr>
            <p:cNvPr id="360" name="Shape 360"/>
            <p:cNvSpPr/>
            <p:nvPr/>
          </p:nvSpPr>
          <p:spPr>
            <a:xfrm flipH="1">
              <a:off x="1428973" y="0"/>
              <a:ext cx="1" cy="102266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1" animBg="1" advAuto="0"/>
      <p:bldP spid="358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372490" y="4944748"/>
            <a:ext cx="3386845" cy="135436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3812971" y="4944748"/>
            <a:ext cx="8716859" cy="135436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 lvl="0">
              <a:defRPr sz="1800"/>
            </a:pPr>
            <a:r>
              <a:rPr sz="7840"/>
              <a:t>Returning from functions</a:t>
            </a:r>
          </a:p>
        </p:txBody>
      </p:sp>
      <p:sp>
        <p:nvSpPr>
          <p:cNvPr id="366" name="Shape 366"/>
          <p:cNvSpPr/>
          <p:nvPr/>
        </p:nvSpPr>
        <p:spPr>
          <a:xfrm>
            <a:off x="527214" y="5289111"/>
            <a:ext cx="11950372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10226473" y="4421777"/>
            <a:ext cx="2857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600"/>
              <a:t>0xffffffff</a:t>
            </a:r>
          </a:p>
        </p:txBody>
      </p:sp>
      <p:sp>
        <p:nvSpPr>
          <p:cNvPr id="368" name="Shape 368"/>
          <p:cNvSpPr/>
          <p:nvPr/>
        </p:nvSpPr>
        <p:spPr>
          <a:xfrm>
            <a:off x="32509" y="4421777"/>
            <a:ext cx="2857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600"/>
              <a:t>0x00000000</a:t>
            </a:r>
          </a:p>
        </p:txBody>
      </p:sp>
      <p:sp>
        <p:nvSpPr>
          <p:cNvPr id="369" name="Shape 369"/>
          <p:cNvSpPr/>
          <p:nvPr/>
        </p:nvSpPr>
        <p:spPr>
          <a:xfrm>
            <a:off x="9742444" y="5323456"/>
            <a:ext cx="237202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caller’s data</a:t>
            </a:r>
          </a:p>
        </p:txBody>
      </p:sp>
      <p:sp>
        <p:nvSpPr>
          <p:cNvPr id="370" name="Shape 370"/>
          <p:cNvSpPr/>
          <p:nvPr/>
        </p:nvSpPr>
        <p:spPr>
          <a:xfrm>
            <a:off x="8556549" y="5323456"/>
            <a:ext cx="113225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arg3</a:t>
            </a:r>
          </a:p>
        </p:txBody>
      </p:sp>
      <p:sp>
        <p:nvSpPr>
          <p:cNvPr id="371" name="Shape 371"/>
          <p:cNvSpPr/>
          <p:nvPr/>
        </p:nvSpPr>
        <p:spPr>
          <a:xfrm>
            <a:off x="7370654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arg2</a:t>
            </a:r>
          </a:p>
        </p:txBody>
      </p:sp>
      <p:sp>
        <p:nvSpPr>
          <p:cNvPr id="372" name="Shape 372"/>
          <p:cNvSpPr/>
          <p:nvPr/>
        </p:nvSpPr>
        <p:spPr>
          <a:xfrm>
            <a:off x="6184760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arg1</a:t>
            </a:r>
          </a:p>
        </p:txBody>
      </p:sp>
      <p:sp>
        <p:nvSpPr>
          <p:cNvPr id="373" name="Shape 373"/>
          <p:cNvSpPr/>
          <p:nvPr/>
        </p:nvSpPr>
        <p:spPr>
          <a:xfrm>
            <a:off x="4998865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???</a:t>
            </a:r>
          </a:p>
        </p:txBody>
      </p:sp>
      <p:sp>
        <p:nvSpPr>
          <p:cNvPr id="374" name="Shape 374"/>
          <p:cNvSpPr/>
          <p:nvPr/>
        </p:nvSpPr>
        <p:spPr>
          <a:xfrm>
            <a:off x="3812971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???</a:t>
            </a:r>
          </a:p>
        </p:txBody>
      </p:sp>
      <p:sp>
        <p:nvSpPr>
          <p:cNvPr id="375" name="Shape 375"/>
          <p:cNvSpPr/>
          <p:nvPr/>
        </p:nvSpPr>
        <p:spPr>
          <a:xfrm>
            <a:off x="2852634" y="1953118"/>
            <a:ext cx="7911433" cy="23368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int main()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...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func(“Hey”, 10, -3);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...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grpSp>
        <p:nvGrpSpPr>
          <p:cNvPr id="378" name="Group 378"/>
          <p:cNvGrpSpPr/>
          <p:nvPr/>
        </p:nvGrpSpPr>
        <p:grpSpPr>
          <a:xfrm>
            <a:off x="3219105" y="5907127"/>
            <a:ext cx="1211759" cy="1681810"/>
            <a:chOff x="823094" y="0"/>
            <a:chExt cx="1211758" cy="1681809"/>
          </a:xfrm>
        </p:grpSpPr>
        <p:sp>
          <p:nvSpPr>
            <p:cNvPr id="376" name="Shape 376"/>
            <p:cNvSpPr/>
            <p:nvPr/>
          </p:nvSpPr>
          <p:spPr>
            <a:xfrm>
              <a:off x="823094" y="1034109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%ebp</a:t>
              </a:r>
            </a:p>
          </p:txBody>
        </p:sp>
        <p:sp>
          <p:nvSpPr>
            <p:cNvPr id="377" name="Shape 377"/>
            <p:cNvSpPr/>
            <p:nvPr/>
          </p:nvSpPr>
          <p:spPr>
            <a:xfrm flipH="1">
              <a:off x="1428973" y="0"/>
              <a:ext cx="1" cy="102266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379" name="Shape 379"/>
          <p:cNvSpPr/>
          <p:nvPr/>
        </p:nvSpPr>
        <p:spPr>
          <a:xfrm>
            <a:off x="4309948" y="3420288"/>
            <a:ext cx="64396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Q: How do we restore %ebp?</a:t>
            </a:r>
          </a:p>
        </p:txBody>
      </p:sp>
      <p:grpSp>
        <p:nvGrpSpPr>
          <p:cNvPr id="382" name="Group 382"/>
          <p:cNvGrpSpPr/>
          <p:nvPr/>
        </p:nvGrpSpPr>
        <p:grpSpPr>
          <a:xfrm>
            <a:off x="10641138" y="5907127"/>
            <a:ext cx="1211760" cy="1681810"/>
            <a:chOff x="823094" y="0"/>
            <a:chExt cx="1211758" cy="1681809"/>
          </a:xfrm>
        </p:grpSpPr>
        <p:sp>
          <p:nvSpPr>
            <p:cNvPr id="380" name="Shape 380"/>
            <p:cNvSpPr/>
            <p:nvPr/>
          </p:nvSpPr>
          <p:spPr>
            <a:xfrm>
              <a:off x="823094" y="1034109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882B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00882B"/>
                  </a:solidFill>
                </a:rPr>
                <a:t>%ebp</a:t>
              </a:r>
            </a:p>
          </p:txBody>
        </p:sp>
        <p:sp>
          <p:nvSpPr>
            <p:cNvPr id="381" name="Shape 381"/>
            <p:cNvSpPr/>
            <p:nvPr/>
          </p:nvSpPr>
          <p:spPr>
            <a:xfrm flipH="1">
              <a:off x="1428973" y="0"/>
              <a:ext cx="1" cy="102266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383" name="Shape 383"/>
          <p:cNvSpPr/>
          <p:nvPr/>
        </p:nvSpPr>
        <p:spPr>
          <a:xfrm>
            <a:off x="3812971" y="5323456"/>
            <a:ext cx="1132257" cy="596944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%ebp</a:t>
            </a:r>
          </a:p>
        </p:txBody>
      </p:sp>
      <p:sp>
        <p:nvSpPr>
          <p:cNvPr id="384" name="Shape 384"/>
          <p:cNvSpPr/>
          <p:nvPr/>
        </p:nvSpPr>
        <p:spPr>
          <a:xfrm>
            <a:off x="874281" y="7748220"/>
            <a:ext cx="5901408" cy="65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Push </a:t>
            </a:r>
            <a:r>
              <a:rPr sz="36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%ebp </a:t>
            </a:r>
            <a:r>
              <a:rPr sz="3600" b="1">
                <a:solidFill>
                  <a:srgbClr val="C82506"/>
                </a:solidFill>
              </a:rPr>
              <a:t>before </a:t>
            </a:r>
            <a:r>
              <a:rPr sz="36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locals</a:t>
            </a:r>
          </a:p>
        </p:txBody>
      </p:sp>
      <p:sp>
        <p:nvSpPr>
          <p:cNvPr id="385" name="Shape 385"/>
          <p:cNvSpPr/>
          <p:nvPr/>
        </p:nvSpPr>
        <p:spPr>
          <a:xfrm>
            <a:off x="500796" y="8988190"/>
            <a:ext cx="6648377" cy="65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Set </a:t>
            </a:r>
            <a:r>
              <a:rPr sz="36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%ebp to(%ebp) </a:t>
            </a:r>
            <a:r>
              <a:rPr sz="3600" b="1">
                <a:solidFill>
                  <a:srgbClr val="C82506"/>
                </a:solidFill>
              </a:rPr>
              <a:t>at return</a:t>
            </a:r>
          </a:p>
        </p:txBody>
      </p:sp>
      <p:grpSp>
        <p:nvGrpSpPr>
          <p:cNvPr id="388" name="Group 388"/>
          <p:cNvGrpSpPr/>
          <p:nvPr/>
        </p:nvGrpSpPr>
        <p:grpSpPr>
          <a:xfrm>
            <a:off x="4959115" y="4285634"/>
            <a:ext cx="1211759" cy="998212"/>
            <a:chOff x="0" y="0"/>
            <a:chExt cx="1211758" cy="998210"/>
          </a:xfrm>
        </p:grpSpPr>
        <p:sp>
          <p:nvSpPr>
            <p:cNvPr id="386" name="Shape 386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%esp</a:t>
              </a:r>
            </a:p>
          </p:txBody>
        </p:sp>
        <p:sp>
          <p:nvSpPr>
            <p:cNvPr id="387" name="Shape 387"/>
            <p:cNvSpPr/>
            <p:nvPr/>
          </p:nvSpPr>
          <p:spPr>
            <a:xfrm flipV="1">
              <a:off x="39650" y="401267"/>
              <a:ext cx="1" cy="5969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389" name="Shape 389"/>
          <p:cNvSpPr/>
          <p:nvPr/>
        </p:nvSpPr>
        <p:spPr>
          <a:xfrm>
            <a:off x="795588" y="8391427"/>
            <a:ext cx="60587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Set %ebp to current (%esp)</a:t>
            </a:r>
          </a:p>
        </p:txBody>
      </p:sp>
      <p:sp>
        <p:nvSpPr>
          <p:cNvPr id="390" name="Shape 390"/>
          <p:cNvSpPr/>
          <p:nvPr/>
        </p:nvSpPr>
        <p:spPr>
          <a:xfrm>
            <a:off x="4998866" y="5323456"/>
            <a:ext cx="1132258" cy="596944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%eip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4" animBg="1" advAuto="0"/>
      <p:bldP spid="378" grpId="3" animBg="1" advAuto="0"/>
      <p:bldP spid="378" grpId="9" animBg="1" advAuto="0"/>
      <p:bldP spid="379" grpId="2" animBg="1" advAuto="0"/>
      <p:bldP spid="382" grpId="1" animBg="1" advAuto="0"/>
      <p:bldP spid="383" grpId="7" animBg="1" advAuto="0"/>
      <p:bldP spid="384" grpId="6" animBg="1" advAuto="0"/>
      <p:bldP spid="385" grpId="10" animBg="1" advAuto="0"/>
      <p:bldP spid="388" grpId="5" animBg="1" advAuto="0"/>
      <p:bldP spid="389" grpId="8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pPr lvl="0">
              <a:defRPr sz="1800"/>
            </a:pPr>
            <a:r>
              <a:rPr sz="5520"/>
              <a:t>Stack layout when calling functions</a:t>
            </a:r>
          </a:p>
        </p:txBody>
      </p:sp>
      <p:sp>
        <p:nvSpPr>
          <p:cNvPr id="393" name="Shape 393"/>
          <p:cNvSpPr/>
          <p:nvPr/>
        </p:nvSpPr>
        <p:spPr>
          <a:xfrm>
            <a:off x="527214" y="5289111"/>
            <a:ext cx="11950372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10226473" y="4421777"/>
            <a:ext cx="2857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600"/>
              <a:t>0xffffffff</a:t>
            </a:r>
          </a:p>
        </p:txBody>
      </p:sp>
      <p:sp>
        <p:nvSpPr>
          <p:cNvPr id="395" name="Shape 395"/>
          <p:cNvSpPr/>
          <p:nvPr/>
        </p:nvSpPr>
        <p:spPr>
          <a:xfrm>
            <a:off x="32509" y="4421777"/>
            <a:ext cx="28579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600"/>
              <a:t>0x00000000</a:t>
            </a:r>
          </a:p>
        </p:txBody>
      </p:sp>
      <p:sp>
        <p:nvSpPr>
          <p:cNvPr id="396" name="Shape 396"/>
          <p:cNvSpPr/>
          <p:nvPr/>
        </p:nvSpPr>
        <p:spPr>
          <a:xfrm>
            <a:off x="9742444" y="5323456"/>
            <a:ext cx="237202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caller’s data</a:t>
            </a:r>
          </a:p>
        </p:txBody>
      </p:sp>
      <p:sp>
        <p:nvSpPr>
          <p:cNvPr id="397" name="Shape 397"/>
          <p:cNvSpPr/>
          <p:nvPr/>
        </p:nvSpPr>
        <p:spPr>
          <a:xfrm>
            <a:off x="8556549" y="5323456"/>
            <a:ext cx="113225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arg3</a:t>
            </a:r>
          </a:p>
        </p:txBody>
      </p:sp>
      <p:sp>
        <p:nvSpPr>
          <p:cNvPr id="398" name="Shape 398"/>
          <p:cNvSpPr/>
          <p:nvPr/>
        </p:nvSpPr>
        <p:spPr>
          <a:xfrm>
            <a:off x="7370654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arg2</a:t>
            </a:r>
          </a:p>
        </p:txBody>
      </p:sp>
      <p:sp>
        <p:nvSpPr>
          <p:cNvPr id="399" name="Shape 399"/>
          <p:cNvSpPr/>
          <p:nvPr/>
        </p:nvSpPr>
        <p:spPr>
          <a:xfrm>
            <a:off x="6184760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arg1</a:t>
            </a:r>
          </a:p>
        </p:txBody>
      </p:sp>
      <p:sp>
        <p:nvSpPr>
          <p:cNvPr id="400" name="Shape 400"/>
          <p:cNvSpPr/>
          <p:nvPr/>
        </p:nvSpPr>
        <p:spPr>
          <a:xfrm>
            <a:off x="4998865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???</a:t>
            </a:r>
          </a:p>
        </p:txBody>
      </p:sp>
      <p:sp>
        <p:nvSpPr>
          <p:cNvPr id="401" name="Shape 401"/>
          <p:cNvSpPr/>
          <p:nvPr/>
        </p:nvSpPr>
        <p:spPr>
          <a:xfrm>
            <a:off x="3812971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???</a:t>
            </a:r>
          </a:p>
        </p:txBody>
      </p:sp>
      <p:sp>
        <p:nvSpPr>
          <p:cNvPr id="402" name="Shape 402"/>
          <p:cNvSpPr/>
          <p:nvPr/>
        </p:nvSpPr>
        <p:spPr>
          <a:xfrm>
            <a:off x="2627076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loc1</a:t>
            </a:r>
          </a:p>
        </p:txBody>
      </p:sp>
      <p:sp>
        <p:nvSpPr>
          <p:cNvPr id="403" name="Shape 403"/>
          <p:cNvSpPr/>
          <p:nvPr/>
        </p:nvSpPr>
        <p:spPr>
          <a:xfrm>
            <a:off x="1441182" y="5323456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loc2</a:t>
            </a:r>
          </a:p>
        </p:txBody>
      </p:sp>
      <p:sp>
        <p:nvSpPr>
          <p:cNvPr id="404" name="Shape 404"/>
          <p:cNvSpPr/>
          <p:nvPr/>
        </p:nvSpPr>
        <p:spPr>
          <a:xfrm>
            <a:off x="879544" y="5204748"/>
            <a:ext cx="50800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…</a:t>
            </a:r>
          </a:p>
        </p:txBody>
      </p:sp>
      <p:sp>
        <p:nvSpPr>
          <p:cNvPr id="405" name="Shape 405"/>
          <p:cNvSpPr/>
          <p:nvPr/>
        </p:nvSpPr>
        <p:spPr>
          <a:xfrm>
            <a:off x="6354665" y="6011089"/>
            <a:ext cx="3164236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Arguments</a:t>
            </a:r>
            <a:br>
              <a:rPr sz="3600" b="1">
                <a:solidFill>
                  <a:srgbClr val="C82506"/>
                </a:solidFill>
              </a:rPr>
            </a:br>
            <a:r>
              <a:rPr sz="3600" b="1">
                <a:solidFill>
                  <a:srgbClr val="C82506"/>
                </a:solidFill>
              </a:rPr>
              <a:t>pushed in</a:t>
            </a:r>
            <a:br>
              <a:rPr sz="3600" b="1">
                <a:solidFill>
                  <a:srgbClr val="C82506"/>
                </a:solidFill>
              </a:rPr>
            </a:br>
            <a:r>
              <a:rPr sz="3600" b="1">
                <a:solidFill>
                  <a:srgbClr val="C82506"/>
                </a:solidFill>
              </a:rPr>
              <a:t>reverse order</a:t>
            </a:r>
          </a:p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of code</a:t>
            </a:r>
          </a:p>
        </p:txBody>
      </p:sp>
      <p:sp>
        <p:nvSpPr>
          <p:cNvPr id="406" name="Shape 406"/>
          <p:cNvSpPr/>
          <p:nvPr/>
        </p:nvSpPr>
        <p:spPr>
          <a:xfrm>
            <a:off x="354496" y="5948998"/>
            <a:ext cx="3418063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Local variables</a:t>
            </a:r>
            <a:br>
              <a:rPr sz="3600" b="1">
                <a:solidFill>
                  <a:srgbClr val="C82506"/>
                </a:solidFill>
              </a:rPr>
            </a:br>
            <a:r>
              <a:rPr sz="3600" b="1">
                <a:solidFill>
                  <a:srgbClr val="C82506"/>
                </a:solidFill>
              </a:rPr>
              <a:t>pushed in the</a:t>
            </a:r>
          </a:p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same order as</a:t>
            </a:r>
          </a:p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they appear</a:t>
            </a:r>
            <a:br>
              <a:rPr sz="3600" b="1">
                <a:solidFill>
                  <a:srgbClr val="C82506"/>
                </a:solidFill>
              </a:rPr>
            </a:br>
            <a:r>
              <a:rPr sz="3600" b="1">
                <a:solidFill>
                  <a:srgbClr val="C82506"/>
                </a:solidFill>
              </a:rPr>
              <a:t>in the code</a:t>
            </a:r>
          </a:p>
        </p:txBody>
      </p:sp>
      <p:sp>
        <p:nvSpPr>
          <p:cNvPr id="407" name="Shape 407"/>
          <p:cNvSpPr/>
          <p:nvPr/>
        </p:nvSpPr>
        <p:spPr>
          <a:xfrm>
            <a:off x="2852634" y="1953118"/>
            <a:ext cx="7821911" cy="23368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void func(char *arg1, int arg2, int arg3)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char loc1[4]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int  loc2;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int  loc3;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1" animBg="1" advAuto="0"/>
      <p:bldP spid="398" grpId="2" animBg="1" advAuto="0"/>
      <p:bldP spid="399" grpId="3" animBg="1" advAuto="0"/>
      <p:bldP spid="400" grpId="9" animBg="1" advAuto="0"/>
      <p:bldP spid="401" grpId="10" animBg="1" advAuto="0"/>
      <p:bldP spid="402" grpId="5" animBg="1" advAuto="0"/>
      <p:bldP spid="403" grpId="6" animBg="1" advAuto="0"/>
      <p:bldP spid="404" grpId="7" animBg="1" advAuto="0"/>
      <p:bldP spid="405" grpId="4" animBg="1" advAuto="0"/>
      <p:bldP spid="406" grpId="8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 lvl="0">
              <a:defRPr sz="1800"/>
            </a:pPr>
            <a:r>
              <a:rPr sz="7840"/>
              <a:t>Memory layout summary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952500" y="1835874"/>
            <a:ext cx="11497439" cy="71146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490727">
              <a:spcBef>
                <a:spcPts val="3500"/>
              </a:spcBef>
              <a:buNone/>
              <a:defRPr sz="1800"/>
            </a:pPr>
            <a:r>
              <a:rPr sz="2400" dirty="0"/>
              <a:t>Calling function:</a:t>
            </a:r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  </a:t>
            </a:r>
            <a:r>
              <a:rPr sz="2400" dirty="0" smtClean="0"/>
              <a:t>Push </a:t>
            </a:r>
            <a:r>
              <a:rPr sz="2400" dirty="0"/>
              <a:t>arguments onto the stack (in reverse)</a:t>
            </a:r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  </a:t>
            </a:r>
            <a:r>
              <a:rPr sz="2400" dirty="0" smtClean="0"/>
              <a:t>Push </a:t>
            </a:r>
            <a:r>
              <a:rPr sz="2400" dirty="0"/>
              <a:t>the address of the instruction you </a:t>
            </a:r>
            <a:r>
              <a:rPr sz="2400" dirty="0" smtClean="0"/>
              <a:t>want</a:t>
            </a:r>
            <a:r>
              <a:rPr lang="en-US" sz="2400" dirty="0" smtClean="0"/>
              <a:t> to</a:t>
            </a:r>
            <a:r>
              <a:rPr sz="2400" dirty="0" smtClean="0"/>
              <a:t> </a:t>
            </a:r>
            <a:r>
              <a:rPr sz="2400" dirty="0"/>
              <a:t>run after control returns to you</a:t>
            </a:r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  </a:t>
            </a:r>
            <a:r>
              <a:rPr sz="2400" dirty="0" smtClean="0"/>
              <a:t>Jump </a:t>
            </a:r>
            <a:r>
              <a:rPr sz="2400" dirty="0"/>
              <a:t>to the function</a:t>
            </a:r>
          </a:p>
          <a:p>
            <a:pPr marL="0" lvl="0" indent="0" defTabSz="490727">
              <a:spcBef>
                <a:spcPts val="3500"/>
              </a:spcBef>
              <a:buNone/>
              <a:defRPr sz="1800"/>
            </a:pPr>
            <a:r>
              <a:rPr sz="2400" dirty="0"/>
              <a:t>Called function:</a:t>
            </a:r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  </a:t>
            </a:r>
            <a:r>
              <a:rPr sz="2400" dirty="0" smtClean="0"/>
              <a:t>Push </a:t>
            </a:r>
            <a:r>
              <a:rPr sz="2400" dirty="0"/>
              <a:t>the old frame pointer onto the stack (%</a:t>
            </a:r>
            <a:r>
              <a:rPr sz="2400" dirty="0" err="1"/>
              <a:t>ebp</a:t>
            </a:r>
            <a:r>
              <a:rPr sz="2400" dirty="0"/>
              <a:t>)</a:t>
            </a:r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  </a:t>
            </a:r>
            <a:r>
              <a:rPr sz="2400" dirty="0" smtClean="0"/>
              <a:t>Set </a:t>
            </a:r>
            <a:r>
              <a:rPr sz="2400" dirty="0"/>
              <a:t>my frame pointer (%</a:t>
            </a:r>
            <a:r>
              <a:rPr sz="2400" dirty="0" err="1"/>
              <a:t>ebp</a:t>
            </a:r>
            <a:r>
              <a:rPr sz="2400" dirty="0"/>
              <a:t>) to where the end of the stack is right now (%</a:t>
            </a:r>
            <a:r>
              <a:rPr sz="2400" dirty="0" err="1"/>
              <a:t>esp</a:t>
            </a:r>
            <a:r>
              <a:rPr sz="2400" dirty="0"/>
              <a:t>)</a:t>
            </a:r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  </a:t>
            </a:r>
            <a:r>
              <a:rPr sz="2400" dirty="0" smtClean="0"/>
              <a:t>Push </a:t>
            </a:r>
            <a:r>
              <a:rPr sz="2400" dirty="0"/>
              <a:t>my local variables onto the stack</a:t>
            </a:r>
          </a:p>
          <a:p>
            <a:pPr marL="0" lvl="0" indent="0" defTabSz="490727">
              <a:spcBef>
                <a:spcPts val="3500"/>
              </a:spcBef>
              <a:buNone/>
              <a:defRPr sz="1800"/>
            </a:pPr>
            <a:r>
              <a:rPr lang="en-US" sz="2400" dirty="0" smtClean="0"/>
              <a:t>Called </a:t>
            </a:r>
            <a:r>
              <a:rPr sz="2400" dirty="0" smtClean="0"/>
              <a:t>function</a:t>
            </a:r>
            <a:r>
              <a:rPr lang="en-US" sz="2400" dirty="0" smtClean="0"/>
              <a:t> (to return)</a:t>
            </a:r>
            <a:r>
              <a:rPr sz="2400" dirty="0" smtClean="0"/>
              <a:t>:</a:t>
            </a:r>
            <a:endParaRPr lang="en-US" sz="2400" dirty="0" smtClean="0"/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  Deallocate local variables:</a:t>
            </a:r>
            <a:r>
              <a:rPr sz="2400" dirty="0" smtClean="0"/>
              <a:t> %</a:t>
            </a:r>
            <a:r>
              <a:rPr sz="2400" dirty="0" err="1" smtClean="0"/>
              <a:t>e</a:t>
            </a:r>
            <a:r>
              <a:rPr lang="en-US" sz="2400" dirty="0" err="1" smtClean="0"/>
              <a:t>s</a:t>
            </a:r>
            <a:r>
              <a:rPr sz="2400" dirty="0" err="1" smtClean="0"/>
              <a:t>p</a:t>
            </a:r>
            <a:r>
              <a:rPr sz="2400" dirty="0" smtClean="0"/>
              <a:t> </a:t>
            </a:r>
            <a:r>
              <a:rPr sz="2400" dirty="0"/>
              <a:t>= </a:t>
            </a:r>
            <a:r>
              <a:rPr sz="2400" dirty="0" smtClean="0"/>
              <a:t>%</a:t>
            </a:r>
            <a:r>
              <a:rPr sz="2400" dirty="0" err="1" smtClean="0"/>
              <a:t>ebp</a:t>
            </a:r>
            <a:endParaRPr lang="en-US" sz="2400" dirty="0" smtClean="0"/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  Restore </a:t>
            </a:r>
            <a:r>
              <a:rPr lang="en-US" sz="2400" dirty="0"/>
              <a:t>base </a:t>
            </a:r>
            <a:r>
              <a:rPr lang="en-US" sz="2400" dirty="0" smtClean="0"/>
              <a:t>pointer: </a:t>
            </a:r>
            <a:r>
              <a:rPr lang="en-US" sz="2400" dirty="0"/>
              <a:t>pop %</a:t>
            </a:r>
            <a:r>
              <a:rPr lang="en-US" sz="2400" dirty="0" err="1" smtClean="0"/>
              <a:t>ebp</a:t>
            </a:r>
            <a:endParaRPr lang="en-US" sz="2400" dirty="0" smtClean="0"/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  </a:t>
            </a:r>
            <a:r>
              <a:rPr sz="2400" dirty="0" smtClean="0"/>
              <a:t>Jump </a:t>
            </a:r>
            <a:r>
              <a:rPr sz="2400" dirty="0"/>
              <a:t>back to where they wanted us to: %</a:t>
            </a:r>
            <a:r>
              <a:rPr sz="2400" dirty="0" err="1"/>
              <a:t>eip</a:t>
            </a:r>
            <a:r>
              <a:rPr sz="2400" dirty="0"/>
              <a:t> = </a:t>
            </a:r>
            <a:r>
              <a:rPr lang="en-US" sz="2400" dirty="0" smtClean="0"/>
              <a:t>(%</a:t>
            </a:r>
            <a:r>
              <a:rPr lang="en-US" sz="2400" dirty="0" err="1" smtClean="0"/>
              <a:t>esp</a:t>
            </a:r>
            <a:r>
              <a:rPr lang="en-US" sz="2400" dirty="0" smtClean="0"/>
              <a:t>)</a:t>
            </a:r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endParaRPr lang="en-US" sz="2400" dirty="0" smtClean="0"/>
          </a:p>
          <a:p>
            <a:pPr marL="0" indent="-71119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Calling </a:t>
            </a:r>
            <a:r>
              <a:rPr lang="en-US" sz="2400" dirty="0"/>
              <a:t>function </a:t>
            </a:r>
            <a:r>
              <a:rPr lang="en-US" sz="2400" dirty="0" smtClean="0"/>
              <a:t>(on </a:t>
            </a:r>
            <a:r>
              <a:rPr lang="en-US" sz="2400" dirty="0"/>
              <a:t>return</a:t>
            </a:r>
            <a:r>
              <a:rPr lang="en-US" sz="2400" dirty="0" smtClean="0"/>
              <a:t>):</a:t>
            </a:r>
          </a:p>
          <a:p>
            <a:pPr marL="373381" lvl="1" indent="0" defTabSz="490727">
              <a:spcBef>
                <a:spcPts val="400"/>
              </a:spcBef>
              <a:buSzPct val="100000"/>
              <a:buNone/>
              <a:defRPr sz="1800"/>
            </a:pPr>
            <a:r>
              <a:rPr lang="en-US" sz="2400" dirty="0" smtClean="0"/>
              <a:t>  Remove arguments from stack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Buffer overflows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 lvl="0">
              <a:defRPr sz="1800"/>
            </a:pPr>
            <a:r>
              <a:rPr sz="6880"/>
              <a:t>Buffer overflows at 10,000 ft</a:t>
            </a:r>
          </a:p>
        </p:txBody>
      </p:sp>
      <p:sp>
        <p:nvSpPr>
          <p:cNvPr id="519" name="Shape 519"/>
          <p:cNvSpPr>
            <a:spLocks noGrp="1"/>
          </p:cNvSpPr>
          <p:nvPr>
            <p:ph type="body" idx="1"/>
          </p:nvPr>
        </p:nvSpPr>
        <p:spPr>
          <a:xfrm>
            <a:off x="554861" y="1991013"/>
            <a:ext cx="11895078" cy="711469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>
                <a:solidFill>
                  <a:srgbClr val="C82506"/>
                </a:solidFill>
              </a:rPr>
              <a:t>Buffer =</a:t>
            </a:r>
          </a:p>
          <a:p>
            <a:pPr lvl="1">
              <a:defRPr sz="1800"/>
            </a:pPr>
            <a:r>
              <a:rPr sz="3300"/>
              <a:t>Contiguous set of a given data type</a:t>
            </a:r>
          </a:p>
          <a:p>
            <a:pPr lvl="1">
              <a:defRPr sz="1800"/>
            </a:pPr>
            <a:r>
              <a:rPr sz="3300"/>
              <a:t>Common in C</a:t>
            </a:r>
          </a:p>
          <a:p>
            <a:pPr lvl="2">
              <a:defRPr sz="1800"/>
            </a:pPr>
            <a:r>
              <a:rPr sz="2700"/>
              <a:t>All strings are buffers of </a:t>
            </a:r>
            <a:r>
              <a:rPr sz="2700">
                <a:latin typeface="Courier"/>
                <a:ea typeface="Courier"/>
                <a:cs typeface="Courier"/>
                <a:sym typeface="Courier"/>
              </a:rPr>
              <a:t>char</a:t>
            </a:r>
            <a:r>
              <a:rPr sz="2700"/>
              <a:t>’s</a:t>
            </a:r>
          </a:p>
          <a:p>
            <a:pPr lvl="0">
              <a:defRPr sz="1800"/>
            </a:pPr>
            <a:r>
              <a:rPr sz="3600">
                <a:solidFill>
                  <a:srgbClr val="C82506"/>
                </a:solidFill>
              </a:rPr>
              <a:t>Overflow =</a:t>
            </a:r>
          </a:p>
          <a:p>
            <a:pPr lvl="1">
              <a:defRPr sz="1800"/>
            </a:pPr>
            <a:r>
              <a:rPr sz="3300"/>
              <a:t>Put more into the buffer than it can hold</a:t>
            </a:r>
          </a:p>
          <a:p>
            <a:pPr lvl="0">
              <a:defRPr sz="1800"/>
            </a:pPr>
            <a:r>
              <a:rPr sz="3600"/>
              <a:t>Where does the extra data go?</a:t>
            </a:r>
          </a:p>
          <a:p>
            <a:pPr lvl="0">
              <a:defRPr sz="1800"/>
            </a:pPr>
            <a:r>
              <a:rPr sz="3600"/>
              <a:t>Well now that you’re experts in memory layouts…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title"/>
          </p:nvPr>
        </p:nvSpPr>
        <p:spPr>
          <a:xfrm>
            <a:off x="952499" y="172917"/>
            <a:ext cx="11099800" cy="1376760"/>
          </a:xfrm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 dirty="0"/>
              <a:t>A buffer overflow example</a:t>
            </a:r>
          </a:p>
        </p:txBody>
      </p:sp>
      <p:sp>
        <p:nvSpPr>
          <p:cNvPr id="522" name="Shape 522"/>
          <p:cNvSpPr/>
          <p:nvPr/>
        </p:nvSpPr>
        <p:spPr>
          <a:xfrm>
            <a:off x="3479163" y="1435477"/>
            <a:ext cx="5935379" cy="49149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void 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func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(char 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*</a:t>
            </a:r>
            <a:r>
              <a:rPr lang="en-US" sz="2400" dirty="0" smtClean="0">
                <a:latin typeface="Courier"/>
                <a:ea typeface="Courier"/>
                <a:cs typeface="Courier"/>
                <a:sym typeface="Courier"/>
              </a:rPr>
              <a:t>arg1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)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char buffer[4];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strcpy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(buffer, </a:t>
            </a:r>
            <a:r>
              <a:rPr lang="en-US" sz="2400" dirty="0" smtClean="0">
                <a:latin typeface="Courier"/>
                <a:ea typeface="Courier"/>
                <a:cs typeface="Courier"/>
                <a:sym typeface="Courier"/>
              </a:rPr>
              <a:t>arg1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);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...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}</a:t>
            </a:r>
          </a:p>
          <a:p>
            <a:pPr lvl="0" algn="l">
              <a:defRPr sz="1800"/>
            </a:pPr>
            <a:endParaRPr sz="2400" dirty="0"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main()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char *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mystr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= </a:t>
            </a:r>
            <a:r>
              <a:rPr lang="en-US" sz="2400" dirty="0" smtClean="0">
                <a:latin typeface="Courier"/>
                <a:ea typeface="Courier"/>
                <a:cs typeface="Courier"/>
                <a:sym typeface="Courier"/>
              </a:rPr>
              <a:t>"</a:t>
            </a:r>
            <a:r>
              <a:rPr sz="2400" dirty="0" err="1" smtClean="0">
                <a:latin typeface="Courier"/>
                <a:ea typeface="Courier"/>
                <a:cs typeface="Courier"/>
                <a:sym typeface="Courier"/>
              </a:rPr>
              <a:t>AuthMe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!</a:t>
            </a:r>
            <a:r>
              <a:rPr lang="en-US" sz="2400" dirty="0" smtClean="0">
                <a:latin typeface="Courier"/>
                <a:ea typeface="Courier"/>
                <a:cs typeface="Courier"/>
                <a:sym typeface="Courier"/>
              </a:rPr>
              <a:t>"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;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func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(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mystr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);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...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523" name="Shape 523"/>
          <p:cNvSpPr/>
          <p:nvPr/>
        </p:nvSpPr>
        <p:spPr>
          <a:xfrm>
            <a:off x="1336369" y="8111890"/>
            <a:ext cx="10220969" cy="665633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9324846" y="8146234"/>
            <a:ext cx="1584343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&amp;arg1</a:t>
            </a:r>
          </a:p>
        </p:txBody>
      </p:sp>
      <p:sp>
        <p:nvSpPr>
          <p:cNvPr id="525" name="Shape 525"/>
          <p:cNvSpPr/>
          <p:nvPr/>
        </p:nvSpPr>
        <p:spPr>
          <a:xfrm>
            <a:off x="2283074" y="8146234"/>
            <a:ext cx="229204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00 00 00 00</a:t>
            </a:r>
          </a:p>
        </p:txBody>
      </p:sp>
      <p:sp>
        <p:nvSpPr>
          <p:cNvPr id="526" name="Shape 526"/>
          <p:cNvSpPr/>
          <p:nvPr/>
        </p:nvSpPr>
        <p:spPr>
          <a:xfrm>
            <a:off x="2823218" y="8860483"/>
            <a:ext cx="1211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527" name="Shape 527"/>
          <p:cNvSpPr/>
          <p:nvPr/>
        </p:nvSpPr>
        <p:spPr>
          <a:xfrm>
            <a:off x="2283074" y="8146234"/>
            <a:ext cx="229204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A  u  t  h</a:t>
            </a:r>
          </a:p>
        </p:txBody>
      </p:sp>
      <p:sp>
        <p:nvSpPr>
          <p:cNvPr id="528" name="Shape 528"/>
          <p:cNvSpPr/>
          <p:nvPr/>
        </p:nvSpPr>
        <p:spPr>
          <a:xfrm>
            <a:off x="2587372" y="6489897"/>
            <a:ext cx="852477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 dirty="0">
                <a:solidFill>
                  <a:srgbClr val="C82506"/>
                </a:solidFill>
              </a:rPr>
              <a:t>Upon return, sets </a:t>
            </a:r>
            <a:r>
              <a:rPr sz="3600" b="1" dirty="0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%</a:t>
            </a:r>
            <a:r>
              <a:rPr sz="3600" b="1" dirty="0" err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ebp</a:t>
            </a:r>
            <a:r>
              <a:rPr sz="3600" b="1" dirty="0">
                <a:solidFill>
                  <a:srgbClr val="C82506"/>
                </a:solidFill>
              </a:rPr>
              <a:t> to </a:t>
            </a:r>
            <a:r>
              <a:rPr sz="3600" b="1" dirty="0" smtClean="0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0x0021654d</a:t>
            </a:r>
            <a:endParaRPr lang="en-US" sz="3600" b="1" dirty="0" smtClean="0">
              <a:solidFill>
                <a:srgbClr val="C8250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>
              <a:defRPr sz="1800"/>
            </a:pPr>
            <a:r>
              <a:rPr lang="en-US" sz="3600" b="1" dirty="0" smtClean="0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(perhaps in text segment!)</a:t>
            </a:r>
            <a:endParaRPr sz="3600" b="1" dirty="0">
              <a:solidFill>
                <a:srgbClr val="C82506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grpSp>
        <p:nvGrpSpPr>
          <p:cNvPr id="533" name="Group 533"/>
          <p:cNvGrpSpPr/>
          <p:nvPr/>
        </p:nvGrpSpPr>
        <p:grpSpPr>
          <a:xfrm>
            <a:off x="4736779" y="7680863"/>
            <a:ext cx="2112977" cy="469901"/>
            <a:chOff x="0" y="0"/>
            <a:chExt cx="2112975" cy="469900"/>
          </a:xfrm>
        </p:grpSpPr>
        <p:sp>
          <p:nvSpPr>
            <p:cNvPr id="529" name="Shape 529"/>
            <p:cNvSpPr/>
            <p:nvPr/>
          </p:nvSpPr>
          <p:spPr>
            <a:xfrm>
              <a:off x="0" y="-1"/>
              <a:ext cx="29721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M</a:t>
              </a:r>
            </a:p>
          </p:txBody>
        </p:sp>
        <p:sp>
          <p:nvSpPr>
            <p:cNvPr id="530" name="Shape 530"/>
            <p:cNvSpPr/>
            <p:nvPr/>
          </p:nvSpPr>
          <p:spPr>
            <a:xfrm>
              <a:off x="574770" y="-1"/>
              <a:ext cx="29721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e</a:t>
              </a:r>
            </a:p>
          </p:txBody>
        </p:sp>
        <p:sp>
          <p:nvSpPr>
            <p:cNvPr id="531" name="Shape 531"/>
            <p:cNvSpPr/>
            <p:nvPr/>
          </p:nvSpPr>
          <p:spPr>
            <a:xfrm>
              <a:off x="1149540" y="-1"/>
              <a:ext cx="29721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!</a:t>
              </a:r>
            </a:p>
          </p:txBody>
        </p:sp>
        <p:sp>
          <p:nvSpPr>
            <p:cNvPr id="532" name="Shape 532"/>
            <p:cNvSpPr/>
            <p:nvPr/>
          </p:nvSpPr>
          <p:spPr>
            <a:xfrm>
              <a:off x="1632856" y="-1"/>
              <a:ext cx="48012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\0</a:t>
              </a:r>
            </a:p>
          </p:txBody>
        </p:sp>
      </p:grpSp>
      <p:sp>
        <p:nvSpPr>
          <p:cNvPr id="534" name="Shape 534"/>
          <p:cNvSpPr/>
          <p:nvPr/>
        </p:nvSpPr>
        <p:spPr>
          <a:xfrm>
            <a:off x="4638494" y="8144573"/>
            <a:ext cx="229204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1333FF"/>
                </a:solidFill>
              </a:rPr>
              <a:t>%ebp</a:t>
            </a:r>
          </a:p>
        </p:txBody>
      </p:sp>
      <p:sp>
        <p:nvSpPr>
          <p:cNvPr id="535" name="Shape 535"/>
          <p:cNvSpPr/>
          <p:nvPr/>
        </p:nvSpPr>
        <p:spPr>
          <a:xfrm>
            <a:off x="4647245" y="8146825"/>
            <a:ext cx="2292046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4d 65 21 00</a:t>
            </a:r>
          </a:p>
        </p:txBody>
      </p:sp>
      <p:sp>
        <p:nvSpPr>
          <p:cNvPr id="536" name="Shape 536"/>
          <p:cNvSpPr/>
          <p:nvPr/>
        </p:nvSpPr>
        <p:spPr>
          <a:xfrm>
            <a:off x="6988193" y="8146234"/>
            <a:ext cx="229204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1333FF"/>
                </a:solidFill>
              </a:rPr>
              <a:t>%eip</a:t>
            </a:r>
          </a:p>
        </p:txBody>
      </p:sp>
      <p:sp>
        <p:nvSpPr>
          <p:cNvPr id="537" name="Shape 537"/>
          <p:cNvSpPr/>
          <p:nvPr/>
        </p:nvSpPr>
        <p:spPr>
          <a:xfrm>
            <a:off x="5159544" y="8882833"/>
            <a:ext cx="54935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SEGFAULT (0x00216551)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1" animBg="1" advAuto="0"/>
      <p:bldP spid="524" grpId="2" animBg="1" advAuto="0"/>
      <p:bldP spid="525" grpId="5" animBg="1" advAuto="0"/>
      <p:bldP spid="526" grpId="6" animBg="1" advAuto="0"/>
      <p:bldP spid="527" grpId="7" animBg="1" advAuto="0"/>
      <p:bldP spid="528" grpId="10" animBg="1" advAuto="0"/>
      <p:bldP spid="533" grpId="9" animBg="1" advAuto="0"/>
      <p:bldP spid="534" grpId="4" animBg="1" advAuto="0"/>
      <p:bldP spid="535" grpId="8" animBg="1" advAuto="0"/>
      <p:bldP spid="536" grpId="3" animBg="1" advAuto="0"/>
      <p:bldP spid="537" grpId="1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 lvl="0">
              <a:defRPr sz="1800"/>
            </a:pPr>
            <a:r>
              <a:rPr sz="7440"/>
              <a:t>We’re going to focus on C</a:t>
            </a:r>
          </a:p>
        </p:txBody>
      </p:sp>
      <p:pic>
        <p:nvPicPr>
          <p:cNvPr id="75" name="Screen Shot 2014-01-28 at 9.27.46 PM.png"/>
          <p:cNvPicPr/>
          <p:nvPr/>
        </p:nvPicPr>
        <p:blipFill>
          <a:blip r:embed="rId2">
            <a:extLst/>
          </a:blip>
          <a:srcRect t="10777"/>
          <a:stretch>
            <a:fillRect/>
          </a:stretch>
        </p:blipFill>
        <p:spPr>
          <a:xfrm>
            <a:off x="1523465" y="2929761"/>
            <a:ext cx="11099801" cy="620956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4133130" y="1999740"/>
            <a:ext cx="473854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C is still very popular</a:t>
            </a:r>
          </a:p>
        </p:txBody>
      </p:sp>
      <p:sp>
        <p:nvSpPr>
          <p:cNvPr id="77" name="Shape 77"/>
          <p:cNvSpPr/>
          <p:nvPr/>
        </p:nvSpPr>
        <p:spPr>
          <a:xfrm>
            <a:off x="5133187" y="9064848"/>
            <a:ext cx="27384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365C0"/>
                </a:solidFill>
              </a:rPr>
              <a:t>http://www.tiobe.com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pPr lvl="0">
              <a:defRPr sz="1800"/>
            </a:pPr>
            <a:r>
              <a:rPr sz="7360"/>
              <a:t>A buffer overflow example</a:t>
            </a:r>
          </a:p>
        </p:txBody>
      </p:sp>
      <p:sp>
        <p:nvSpPr>
          <p:cNvPr id="540" name="Shape 540"/>
          <p:cNvSpPr/>
          <p:nvPr/>
        </p:nvSpPr>
        <p:spPr>
          <a:xfrm>
            <a:off x="3548602" y="1683429"/>
            <a:ext cx="5907596" cy="52832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void 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func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(char *arg1)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sz="2400" b="1" dirty="0" err="1"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sz="2400" b="1" dirty="0">
                <a:latin typeface="Courier"/>
                <a:ea typeface="Courier"/>
                <a:cs typeface="Courier"/>
                <a:sym typeface="Courier"/>
              </a:rPr>
              <a:t> authenticated = 0;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char buffer[4];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strcpy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(buffer, </a:t>
            </a:r>
            <a:r>
              <a:rPr lang="en-US" sz="2400" dirty="0" smtClean="0">
                <a:latin typeface="Courier"/>
                <a:ea typeface="Courier"/>
                <a:cs typeface="Courier"/>
                <a:sym typeface="Courier"/>
              </a:rPr>
              <a:t>arg1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);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sz="2400" b="1" dirty="0">
                <a:latin typeface="Courier"/>
                <a:ea typeface="Courier"/>
                <a:cs typeface="Courier"/>
                <a:sym typeface="Courier"/>
              </a:rPr>
              <a:t>if(authenticated) { ...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}</a:t>
            </a:r>
          </a:p>
          <a:p>
            <a:pPr lvl="0" algn="l">
              <a:defRPr sz="1800"/>
            </a:pPr>
            <a:endParaRPr sz="2400" dirty="0"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int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main()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    char *</a:t>
            </a:r>
            <a:r>
              <a:rPr sz="2400" dirty="0" err="1" smtClean="0">
                <a:latin typeface="Courier"/>
                <a:ea typeface="Courier"/>
                <a:cs typeface="Courier"/>
                <a:sym typeface="Courier"/>
              </a:rPr>
              <a:t>mystr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 = </a:t>
            </a:r>
            <a:r>
              <a:rPr lang="en-US" sz="2400" dirty="0" smtClean="0">
                <a:latin typeface="Courier"/>
                <a:ea typeface="Courier"/>
                <a:cs typeface="Courier"/>
                <a:sym typeface="Courier"/>
              </a:rPr>
              <a:t>"</a:t>
            </a:r>
            <a:r>
              <a:rPr sz="2400" dirty="0" err="1" smtClean="0">
                <a:latin typeface="Courier"/>
                <a:ea typeface="Courier"/>
                <a:cs typeface="Courier"/>
                <a:sym typeface="Courier"/>
              </a:rPr>
              <a:t>AuthMe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!</a:t>
            </a:r>
            <a:r>
              <a:rPr lang="en-US" sz="2400" dirty="0" smtClean="0">
                <a:latin typeface="Courier"/>
                <a:ea typeface="Courier"/>
                <a:cs typeface="Courier"/>
                <a:sym typeface="Courier"/>
              </a:rPr>
              <a:t>"</a:t>
            </a:r>
            <a:r>
              <a:rPr sz="2400" dirty="0" smtClean="0">
                <a:latin typeface="Courier"/>
                <a:ea typeface="Courier"/>
                <a:cs typeface="Courier"/>
                <a:sym typeface="Courier"/>
              </a:rPr>
              <a:t>;</a:t>
            </a:r>
            <a:endParaRPr sz="2400" dirty="0"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func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(</a:t>
            </a:r>
            <a:r>
              <a:rPr sz="2400" dirty="0" err="1">
                <a:latin typeface="Courier"/>
                <a:ea typeface="Courier"/>
                <a:cs typeface="Courier"/>
                <a:sym typeface="Courier"/>
              </a:rPr>
              <a:t>mystr</a:t>
            </a: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);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    ...</a:t>
            </a:r>
          </a:p>
          <a:p>
            <a:pPr lvl="0" algn="l">
              <a:defRPr sz="1800"/>
            </a:pPr>
            <a:r>
              <a:rPr sz="2400" dirty="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541" name="Shape 541"/>
          <p:cNvSpPr/>
          <p:nvPr/>
        </p:nvSpPr>
        <p:spPr>
          <a:xfrm>
            <a:off x="1336369" y="8111890"/>
            <a:ext cx="10220969" cy="665633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9346231" y="8146234"/>
            <a:ext cx="1584343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&amp;arg1</a:t>
            </a:r>
          </a:p>
        </p:txBody>
      </p:sp>
      <p:sp>
        <p:nvSpPr>
          <p:cNvPr id="543" name="Shape 543"/>
          <p:cNvSpPr/>
          <p:nvPr/>
        </p:nvSpPr>
        <p:spPr>
          <a:xfrm>
            <a:off x="8160336" y="8146234"/>
            <a:ext cx="113225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1333FF"/>
                </a:solidFill>
              </a:rPr>
              <a:t>%eip</a:t>
            </a:r>
          </a:p>
        </p:txBody>
      </p:sp>
      <p:sp>
        <p:nvSpPr>
          <p:cNvPr id="544" name="Shape 544"/>
          <p:cNvSpPr/>
          <p:nvPr/>
        </p:nvSpPr>
        <p:spPr>
          <a:xfrm>
            <a:off x="6974441" y="8146234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33FF"/>
                </a:solidFill>
              </a:rPr>
              <a:t>%ebp</a:t>
            </a:r>
          </a:p>
        </p:txBody>
      </p:sp>
      <p:sp>
        <p:nvSpPr>
          <p:cNvPr id="545" name="Shape 545"/>
          <p:cNvSpPr/>
          <p:nvPr/>
        </p:nvSpPr>
        <p:spPr>
          <a:xfrm>
            <a:off x="4628758" y="8146234"/>
            <a:ext cx="229204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546" name="Shape 546"/>
          <p:cNvSpPr/>
          <p:nvPr/>
        </p:nvSpPr>
        <p:spPr>
          <a:xfrm>
            <a:off x="2283074" y="8146234"/>
            <a:ext cx="229204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00 00 00 00</a:t>
            </a:r>
          </a:p>
        </p:txBody>
      </p:sp>
      <p:sp>
        <p:nvSpPr>
          <p:cNvPr id="547" name="Shape 547"/>
          <p:cNvSpPr/>
          <p:nvPr/>
        </p:nvSpPr>
        <p:spPr>
          <a:xfrm>
            <a:off x="4528717" y="8864761"/>
            <a:ext cx="24921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authenticated</a:t>
            </a:r>
          </a:p>
        </p:txBody>
      </p:sp>
      <p:sp>
        <p:nvSpPr>
          <p:cNvPr id="548" name="Shape 548"/>
          <p:cNvSpPr/>
          <p:nvPr/>
        </p:nvSpPr>
        <p:spPr>
          <a:xfrm>
            <a:off x="2823218" y="8864761"/>
            <a:ext cx="121176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grpSp>
        <p:nvGrpSpPr>
          <p:cNvPr id="553" name="Group 553"/>
          <p:cNvGrpSpPr/>
          <p:nvPr/>
        </p:nvGrpSpPr>
        <p:grpSpPr>
          <a:xfrm>
            <a:off x="4749943" y="7554751"/>
            <a:ext cx="2112977" cy="469901"/>
            <a:chOff x="0" y="0"/>
            <a:chExt cx="2112975" cy="469900"/>
          </a:xfrm>
        </p:grpSpPr>
        <p:sp>
          <p:nvSpPr>
            <p:cNvPr id="549" name="Shape 549"/>
            <p:cNvSpPr/>
            <p:nvPr/>
          </p:nvSpPr>
          <p:spPr>
            <a:xfrm>
              <a:off x="0" y="-1"/>
              <a:ext cx="29721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M</a:t>
              </a:r>
            </a:p>
          </p:txBody>
        </p:sp>
        <p:sp>
          <p:nvSpPr>
            <p:cNvPr id="550" name="Shape 550"/>
            <p:cNvSpPr/>
            <p:nvPr/>
          </p:nvSpPr>
          <p:spPr>
            <a:xfrm>
              <a:off x="574770" y="-1"/>
              <a:ext cx="29721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e</a:t>
              </a:r>
            </a:p>
          </p:txBody>
        </p:sp>
        <p:sp>
          <p:nvSpPr>
            <p:cNvPr id="551" name="Shape 551"/>
            <p:cNvSpPr/>
            <p:nvPr/>
          </p:nvSpPr>
          <p:spPr>
            <a:xfrm>
              <a:off x="1149540" y="-1"/>
              <a:ext cx="29721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!</a:t>
              </a:r>
            </a:p>
          </p:txBody>
        </p:sp>
        <p:sp>
          <p:nvSpPr>
            <p:cNvPr id="552" name="Shape 552"/>
            <p:cNvSpPr/>
            <p:nvPr/>
          </p:nvSpPr>
          <p:spPr>
            <a:xfrm>
              <a:off x="1632856" y="-1"/>
              <a:ext cx="48012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\0</a:t>
              </a:r>
            </a:p>
          </p:txBody>
        </p:sp>
      </p:grpSp>
      <p:sp>
        <p:nvSpPr>
          <p:cNvPr id="554" name="Shape 554"/>
          <p:cNvSpPr/>
          <p:nvPr/>
        </p:nvSpPr>
        <p:spPr>
          <a:xfrm>
            <a:off x="4626142" y="8143618"/>
            <a:ext cx="229204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4d 65 21 00</a:t>
            </a:r>
          </a:p>
        </p:txBody>
      </p:sp>
      <p:sp>
        <p:nvSpPr>
          <p:cNvPr id="555" name="Shape 555"/>
          <p:cNvSpPr/>
          <p:nvPr/>
        </p:nvSpPr>
        <p:spPr>
          <a:xfrm>
            <a:off x="2283074" y="8146234"/>
            <a:ext cx="2292047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A  u  t  h</a:t>
            </a:r>
          </a:p>
        </p:txBody>
      </p:sp>
      <p:sp>
        <p:nvSpPr>
          <p:cNvPr id="556" name="Shape 556"/>
          <p:cNvSpPr/>
          <p:nvPr/>
        </p:nvSpPr>
        <p:spPr>
          <a:xfrm>
            <a:off x="2037779" y="7015656"/>
            <a:ext cx="89292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Code still runs; user now ‘authenticated’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" grpId="1" animBg="1" advAuto="0"/>
      <p:bldP spid="542" grpId="2" animBg="1" advAuto="0"/>
      <p:bldP spid="543" grpId="3" animBg="1" advAuto="0"/>
      <p:bldP spid="544" grpId="4" animBg="1" advAuto="0"/>
      <p:bldP spid="545" grpId="5" animBg="1" advAuto="0"/>
      <p:bldP spid="546" grpId="7" animBg="1" advAuto="0"/>
      <p:bldP spid="547" grpId="6" animBg="1" advAuto="0"/>
      <p:bldP spid="548" grpId="8" animBg="1" advAuto="0"/>
      <p:bldP spid="553" grpId="11" animBg="1" advAuto="0"/>
      <p:bldP spid="554" grpId="10" animBg="1" advAuto="0"/>
      <p:bldP spid="555" grpId="9" animBg="1" advAuto="0"/>
      <p:bldP spid="556" grpId="12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User-supplied strings</a:t>
            </a:r>
          </a:p>
        </p:txBody>
      </p:sp>
      <p:sp>
        <p:nvSpPr>
          <p:cNvPr id="559" name="Shape 5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In these examples, we were providing our own strings</a:t>
            </a:r>
          </a:p>
          <a:p>
            <a:pPr lvl="0">
              <a:defRPr sz="1800"/>
            </a:pPr>
            <a:r>
              <a:rPr sz="3600"/>
              <a:t>But they come from users in myriad aways</a:t>
            </a:r>
          </a:p>
          <a:p>
            <a:pPr lvl="1">
              <a:defRPr sz="1800"/>
            </a:pPr>
            <a:r>
              <a:rPr sz="3300"/>
              <a:t>Text input</a:t>
            </a:r>
          </a:p>
          <a:p>
            <a:pPr lvl="1">
              <a:defRPr sz="1800"/>
            </a:pPr>
            <a:r>
              <a:rPr sz="3300"/>
              <a:t>Packets</a:t>
            </a:r>
          </a:p>
          <a:p>
            <a:pPr lvl="1">
              <a:defRPr sz="1800"/>
            </a:pPr>
            <a:r>
              <a:rPr sz="3300"/>
              <a:t>Environment variables</a:t>
            </a:r>
          </a:p>
          <a:p>
            <a:pPr lvl="1">
              <a:defRPr sz="1800"/>
            </a:pPr>
            <a:r>
              <a:rPr sz="3300"/>
              <a:t>File input…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/>
        </p:nvSpPr>
        <p:spPr>
          <a:xfrm>
            <a:off x="3900906" y="1034108"/>
            <a:ext cx="5202988" cy="23495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void vulnerable()</a:t>
            </a: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    char buf[80];</a:t>
            </a:r>
          </a:p>
          <a:p>
            <a:pPr lvl="0" algn="l">
              <a:defRPr sz="1800"/>
            </a:pPr>
            <a:r>
              <a:rPr sz="29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900">
                <a:latin typeface="Courier"/>
                <a:ea typeface="Courier"/>
                <a:cs typeface="Courier"/>
                <a:sym typeface="Courier"/>
              </a:rPr>
              <a:t>   gets(buf);</a:t>
            </a:r>
            <a:endParaRPr sz="2900" b="1">
              <a:solidFill>
                <a:srgbClr val="C8250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562" name="Shape 562"/>
          <p:cNvSpPr/>
          <p:nvPr/>
        </p:nvSpPr>
        <p:spPr>
          <a:xfrm>
            <a:off x="3223182" y="5610832"/>
            <a:ext cx="6558436" cy="23495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void still_vulnerable()</a:t>
            </a: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    char *buf = malloc(80);</a:t>
            </a:r>
          </a:p>
          <a:p>
            <a:pPr lvl="0" algn="l">
              <a:defRPr sz="1800"/>
            </a:pPr>
            <a:r>
              <a:rPr sz="29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900">
                <a:latin typeface="Courier"/>
                <a:ea typeface="Courier"/>
                <a:cs typeface="Courier"/>
                <a:sym typeface="Courier"/>
              </a:rPr>
              <a:t>   gets(buf);</a:t>
            </a:r>
            <a:endParaRPr sz="2900" b="1">
              <a:solidFill>
                <a:srgbClr val="C8250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Screen Shot 2014-01-30 at 7.25.35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840" y="787400"/>
            <a:ext cx="8204200" cy="7975600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Shape 565"/>
          <p:cNvSpPr/>
          <p:nvPr/>
        </p:nvSpPr>
        <p:spPr>
          <a:xfrm>
            <a:off x="656840" y="7296588"/>
            <a:ext cx="7983105" cy="1439696"/>
          </a:xfrm>
          <a:prstGeom prst="rect">
            <a:avLst/>
          </a:prstGeom>
          <a:ln w="63500">
            <a:solidFill>
              <a:srgbClr val="C8250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5892800" y="8432753"/>
            <a:ext cx="2192660" cy="1"/>
          </a:xfrm>
          <a:prstGeom prst="line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2487478" y="8743545"/>
            <a:ext cx="2844649" cy="1"/>
          </a:xfrm>
          <a:prstGeom prst="line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834559" y="4343400"/>
            <a:ext cx="3987800" cy="24931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Google employees were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lured to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malicious web sites,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where malware was injected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</a:rPr>
              <a:t>into IE.  This malware t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hen</a:t>
            </a:r>
            <a:endParaRPr lang="en-US" sz="2400" dirty="0">
              <a:solidFill>
                <a:srgbClr val="000000"/>
              </a:solidFill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downloaded more malware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baseline="0" dirty="0" smtClean="0">
                <a:solidFill>
                  <a:srgbClr val="000000"/>
                </a:solidFill>
              </a:rPr>
              <a:t>ackages.</a:t>
            </a: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/>
        </p:nvSpPr>
        <p:spPr>
          <a:xfrm>
            <a:off x="3157084" y="120145"/>
            <a:ext cx="6690632" cy="23495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void safe()</a:t>
            </a: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    char buf[80];</a:t>
            </a:r>
          </a:p>
          <a:p>
            <a:pPr lvl="0" algn="l">
              <a:defRPr sz="1800"/>
            </a:pPr>
            <a:r>
              <a:rPr sz="29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900">
                <a:latin typeface="Courier"/>
                <a:ea typeface="Courier"/>
                <a:cs typeface="Courier"/>
                <a:sym typeface="Courier"/>
              </a:rPr>
              <a:t>   fgets(buf, 64, stdin);</a:t>
            </a:r>
            <a:endParaRPr sz="2900" b="1">
              <a:solidFill>
                <a:srgbClr val="C8250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570" name="Shape 570"/>
          <p:cNvSpPr/>
          <p:nvPr/>
        </p:nvSpPr>
        <p:spPr>
          <a:xfrm>
            <a:off x="2320892" y="3162018"/>
            <a:ext cx="8363016" cy="23495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void safer()</a:t>
            </a: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    char buf[80];</a:t>
            </a:r>
          </a:p>
          <a:p>
            <a:pPr lvl="0" algn="l">
              <a:defRPr sz="1800"/>
            </a:pPr>
            <a:r>
              <a:rPr sz="29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900">
                <a:latin typeface="Courier"/>
                <a:ea typeface="Courier"/>
                <a:cs typeface="Courier"/>
                <a:sym typeface="Courier"/>
              </a:rPr>
              <a:t>   fgets(buf, sizeof(buf), stdin);</a:t>
            </a:r>
            <a:endParaRPr sz="2900" b="1">
              <a:solidFill>
                <a:srgbClr val="C8250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lvl="0" algn="l">
              <a:defRPr sz="1800"/>
            </a:pPr>
            <a:r>
              <a:rPr sz="290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" grpId="1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5280"/>
            </a:lvl1pPr>
          </a:lstStyle>
          <a:p>
            <a:pPr lvl="0">
              <a:defRPr sz="1800"/>
            </a:pPr>
            <a:r>
              <a:rPr sz="5280"/>
              <a:t>What’s the worst that could happen?</a:t>
            </a:r>
          </a:p>
        </p:txBody>
      </p:sp>
      <p:sp>
        <p:nvSpPr>
          <p:cNvPr id="573" name="Shape 573"/>
          <p:cNvSpPr/>
          <p:nvPr/>
        </p:nvSpPr>
        <p:spPr>
          <a:xfrm>
            <a:off x="3548602" y="2239431"/>
            <a:ext cx="5907596" cy="23368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void func(char *arg1)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char buffer[4];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strcpy(buffer, arg1);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...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574" name="Shape 574"/>
          <p:cNvSpPr/>
          <p:nvPr/>
        </p:nvSpPr>
        <p:spPr>
          <a:xfrm>
            <a:off x="1391916" y="5994806"/>
            <a:ext cx="10220968" cy="665633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6450691" y="6029150"/>
            <a:ext cx="1584343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/>
              <a:t>&amp;mystr</a:t>
            </a:r>
          </a:p>
        </p:txBody>
      </p:sp>
      <p:sp>
        <p:nvSpPr>
          <p:cNvPr id="576" name="Shape 576"/>
          <p:cNvSpPr/>
          <p:nvPr/>
        </p:nvSpPr>
        <p:spPr>
          <a:xfrm>
            <a:off x="5264796" y="6029150"/>
            <a:ext cx="1132257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1333FF"/>
                </a:solidFill>
              </a:rPr>
              <a:t>%eip</a:t>
            </a:r>
          </a:p>
        </p:txBody>
      </p:sp>
      <p:sp>
        <p:nvSpPr>
          <p:cNvPr id="577" name="Shape 577"/>
          <p:cNvSpPr/>
          <p:nvPr/>
        </p:nvSpPr>
        <p:spPr>
          <a:xfrm>
            <a:off x="4078901" y="6029150"/>
            <a:ext cx="1132258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33FF"/>
                </a:solidFill>
              </a:rPr>
              <a:t>%ebp</a:t>
            </a:r>
          </a:p>
        </p:txBody>
      </p:sp>
      <p:sp>
        <p:nvSpPr>
          <p:cNvPr id="578" name="Shape 578"/>
          <p:cNvSpPr/>
          <p:nvPr/>
        </p:nvSpPr>
        <p:spPr>
          <a:xfrm>
            <a:off x="1733218" y="6029150"/>
            <a:ext cx="2292046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579" name="Shape 579"/>
          <p:cNvSpPr/>
          <p:nvPr/>
        </p:nvSpPr>
        <p:spPr>
          <a:xfrm>
            <a:off x="2273361" y="6747677"/>
            <a:ext cx="121176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580" name="Shape 580"/>
          <p:cNvSpPr/>
          <p:nvPr/>
        </p:nvSpPr>
        <p:spPr>
          <a:xfrm>
            <a:off x="439365" y="7637632"/>
            <a:ext cx="12126070" cy="65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strcpy</a:t>
            </a:r>
            <a:r>
              <a:rPr sz="3600" b="1">
                <a:solidFill>
                  <a:srgbClr val="C82506"/>
                </a:solidFill>
              </a:rPr>
              <a:t> will let you write as much as you want (til a ‘\0’)</a:t>
            </a:r>
          </a:p>
        </p:txBody>
      </p:sp>
      <p:grpSp>
        <p:nvGrpSpPr>
          <p:cNvPr id="583" name="Group 583"/>
          <p:cNvGrpSpPr/>
          <p:nvPr/>
        </p:nvGrpSpPr>
        <p:grpSpPr>
          <a:xfrm>
            <a:off x="1845270" y="5259867"/>
            <a:ext cx="9426495" cy="1067756"/>
            <a:chOff x="0" y="0"/>
            <a:chExt cx="9426493" cy="1067754"/>
          </a:xfrm>
        </p:grpSpPr>
        <p:sp>
          <p:nvSpPr>
            <p:cNvPr id="581" name="Shape 581"/>
            <p:cNvSpPr/>
            <p:nvPr/>
          </p:nvSpPr>
          <p:spPr>
            <a:xfrm flipV="1">
              <a:off x="0" y="1067754"/>
              <a:ext cx="9314259" cy="1"/>
            </a:xfrm>
            <a:prstGeom prst="line">
              <a:avLst/>
            </a:prstGeom>
            <a:noFill/>
            <a:ln w="114300" cap="flat">
              <a:solidFill>
                <a:srgbClr val="C8250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7457944" y="0"/>
              <a:ext cx="196855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>
                  <a:solidFill>
                    <a:srgbClr val="C82506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600" b="1">
                  <a:solidFill>
                    <a:srgbClr val="C82506"/>
                  </a:solidFill>
                </a:rPr>
                <a:t>All ours!</a:t>
              </a:r>
            </a:p>
          </p:txBody>
        </p:sp>
      </p:grpSp>
      <p:sp>
        <p:nvSpPr>
          <p:cNvPr id="584" name="Shape 584"/>
          <p:cNvSpPr/>
          <p:nvPr/>
        </p:nvSpPr>
        <p:spPr>
          <a:xfrm>
            <a:off x="1059532" y="8622192"/>
            <a:ext cx="1088573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82506"/>
                </a:solidFill>
              </a:rPr>
              <a:t>What could you write to memory to wreak havoc?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1" animBg="1" advAuto="0"/>
      <p:bldP spid="583" grpId="2" animBg="1" advAuto="0"/>
      <p:bldP spid="584" grpId="3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Code injection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High-level idea</a:t>
            </a:r>
          </a:p>
        </p:txBody>
      </p:sp>
      <p:sp>
        <p:nvSpPr>
          <p:cNvPr id="589" name="Shape 589"/>
          <p:cNvSpPr/>
          <p:nvPr/>
        </p:nvSpPr>
        <p:spPr>
          <a:xfrm>
            <a:off x="3548602" y="2239431"/>
            <a:ext cx="5907596" cy="23368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void func(char *arg1)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char buffer[4];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sprintf(buffer, arg1);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    ...</a:t>
            </a:r>
          </a:p>
          <a:p>
            <a:pPr lvl="0" algn="l">
              <a:defRPr sz="1800"/>
            </a:pPr>
            <a:r>
              <a:rPr sz="240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590" name="Shape 590"/>
          <p:cNvSpPr/>
          <p:nvPr/>
        </p:nvSpPr>
        <p:spPr>
          <a:xfrm>
            <a:off x="151688" y="5994806"/>
            <a:ext cx="12314628" cy="665633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6771461" y="6029150"/>
            <a:ext cx="1584343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&amp;arg1</a:t>
            </a:r>
          </a:p>
        </p:txBody>
      </p:sp>
      <p:sp>
        <p:nvSpPr>
          <p:cNvPr id="592" name="Shape 592"/>
          <p:cNvSpPr/>
          <p:nvPr/>
        </p:nvSpPr>
        <p:spPr>
          <a:xfrm>
            <a:off x="5585566" y="6029150"/>
            <a:ext cx="1132258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1333FF"/>
                </a:solidFill>
              </a:rPr>
              <a:t>%eip</a:t>
            </a:r>
          </a:p>
        </p:txBody>
      </p:sp>
      <p:sp>
        <p:nvSpPr>
          <p:cNvPr id="593" name="Shape 593"/>
          <p:cNvSpPr/>
          <p:nvPr/>
        </p:nvSpPr>
        <p:spPr>
          <a:xfrm>
            <a:off x="4399672" y="6029150"/>
            <a:ext cx="1132258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33FF"/>
                </a:solidFill>
              </a:rPr>
              <a:t>%ebp</a:t>
            </a:r>
          </a:p>
        </p:txBody>
      </p:sp>
      <p:sp>
        <p:nvSpPr>
          <p:cNvPr id="594" name="Shape 594"/>
          <p:cNvSpPr/>
          <p:nvPr/>
        </p:nvSpPr>
        <p:spPr>
          <a:xfrm>
            <a:off x="2053988" y="6029150"/>
            <a:ext cx="2292047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595" name="Shape 595"/>
          <p:cNvSpPr/>
          <p:nvPr/>
        </p:nvSpPr>
        <p:spPr>
          <a:xfrm>
            <a:off x="2594132" y="6747677"/>
            <a:ext cx="1211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596" name="Shape 596"/>
          <p:cNvSpPr/>
          <p:nvPr/>
        </p:nvSpPr>
        <p:spPr>
          <a:xfrm>
            <a:off x="2609391" y="7910345"/>
            <a:ext cx="77860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(1) Load my own code into memory</a:t>
            </a:r>
          </a:p>
        </p:txBody>
      </p:sp>
      <p:sp>
        <p:nvSpPr>
          <p:cNvPr id="597" name="Shape 597"/>
          <p:cNvSpPr/>
          <p:nvPr/>
        </p:nvSpPr>
        <p:spPr>
          <a:xfrm>
            <a:off x="8804739" y="6029150"/>
            <a:ext cx="3424605" cy="5969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1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100" b="1">
                <a:solidFill>
                  <a:srgbClr val="FFFFFF"/>
                </a:solidFill>
              </a:rPr>
              <a:t>Haxx0r c0d3</a:t>
            </a:r>
          </a:p>
        </p:txBody>
      </p:sp>
      <p:sp>
        <p:nvSpPr>
          <p:cNvPr id="598" name="Shape 598"/>
          <p:cNvSpPr/>
          <p:nvPr/>
        </p:nvSpPr>
        <p:spPr>
          <a:xfrm>
            <a:off x="227042" y="6029150"/>
            <a:ext cx="1132258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grpSp>
        <p:nvGrpSpPr>
          <p:cNvPr id="601" name="Group 601"/>
          <p:cNvGrpSpPr/>
          <p:nvPr/>
        </p:nvGrpSpPr>
        <p:grpSpPr>
          <a:xfrm>
            <a:off x="187291" y="4697622"/>
            <a:ext cx="1211759" cy="1354619"/>
            <a:chOff x="0" y="0"/>
            <a:chExt cx="1211758" cy="1354617"/>
          </a:xfrm>
        </p:grpSpPr>
        <p:sp>
          <p:nvSpPr>
            <p:cNvPr id="599" name="Shape 599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%eip</a:t>
              </a:r>
            </a:p>
          </p:txBody>
        </p:sp>
        <p:sp>
          <p:nvSpPr>
            <p:cNvPr id="600" name="Shape 600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602" name="Shape 602"/>
          <p:cNvSpPr/>
          <p:nvPr/>
        </p:nvSpPr>
        <p:spPr>
          <a:xfrm>
            <a:off x="2620329" y="8780350"/>
            <a:ext cx="7764141" cy="655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(2) Somehow get </a:t>
            </a:r>
            <a:r>
              <a:rPr sz="3600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%eip</a:t>
            </a:r>
            <a:r>
              <a:rPr sz="3600" b="1">
                <a:solidFill>
                  <a:srgbClr val="C82506"/>
                </a:solidFill>
              </a:rPr>
              <a:t> to point to it</a:t>
            </a:r>
          </a:p>
        </p:txBody>
      </p:sp>
      <p:sp>
        <p:nvSpPr>
          <p:cNvPr id="603" name="Shape 603"/>
          <p:cNvSpPr/>
          <p:nvPr/>
        </p:nvSpPr>
        <p:spPr>
          <a:xfrm>
            <a:off x="1375129" y="6049903"/>
            <a:ext cx="66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...</a:t>
            </a:r>
          </a:p>
        </p:txBody>
      </p:sp>
      <p:sp>
        <p:nvSpPr>
          <p:cNvPr id="604" name="Shape 604"/>
          <p:cNvSpPr/>
          <p:nvPr/>
        </p:nvSpPr>
        <p:spPr>
          <a:xfrm>
            <a:off x="8393562" y="6029150"/>
            <a:ext cx="367465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1" animBg="1" advAuto="0"/>
      <p:bldP spid="597" grpId="2" animBg="1" advAuto="0"/>
      <p:bldP spid="598" grpId="4" animBg="1" advAuto="0"/>
      <p:bldP spid="601" grpId="5" animBg="1" advAuto="0"/>
      <p:bldP spid="602" grpId="3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Base 16 Poetry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2" y="2492587"/>
            <a:ext cx="4666827" cy="5852160"/>
          </a:xfrm>
        </p:spPr>
        <p:txBody>
          <a:bodyPr/>
          <a:lstStyle/>
          <a:p>
            <a:r>
              <a:rPr lang="en-US" altLang="en-US">
                <a:latin typeface="Lucida Console" pitchFamily="49" charset="0"/>
              </a:rPr>
              <a:t>61cacafe</a:t>
            </a:r>
          </a:p>
          <a:p>
            <a:r>
              <a:rPr lang="en-US" altLang="en-US">
                <a:latin typeface="Lucida Console" pitchFamily="49" charset="0"/>
              </a:rPr>
              <a:t>afadacad</a:t>
            </a:r>
          </a:p>
          <a:p>
            <a:r>
              <a:rPr lang="en-US" altLang="en-US">
                <a:latin typeface="Lucida Console" pitchFamily="49" charset="0"/>
              </a:rPr>
              <a:t>abaddeed</a:t>
            </a:r>
          </a:p>
          <a:p>
            <a:r>
              <a:rPr lang="en-US" altLang="en-US">
                <a:latin typeface="Lucida Console" pitchFamily="49" charset="0"/>
              </a:rPr>
              <a:t>adebfeda</a:t>
            </a:r>
          </a:p>
          <a:p>
            <a:r>
              <a:rPr lang="en-US" altLang="en-US">
                <a:latin typeface="Lucida Console" pitchFamily="49" charset="0"/>
              </a:rPr>
              <a:t>cacabead</a:t>
            </a:r>
          </a:p>
          <a:p>
            <a:r>
              <a:rPr lang="en-US" altLang="en-US">
                <a:latin typeface="Lucida Console" pitchFamily="49" charset="0"/>
              </a:rPr>
              <a:t>adeaddeb</a:t>
            </a:r>
          </a:p>
          <a:p>
            <a:r>
              <a:rPr lang="en-US" altLang="en-US">
                <a:latin typeface="Lucida Console" pitchFamily="49" charset="0"/>
              </a:rPr>
              <a:t> -- hex poet</a:t>
            </a:r>
          </a:p>
        </p:txBody>
      </p:sp>
      <p:sp>
        <p:nvSpPr>
          <p:cNvPr id="1039364" name="Rectangle 4"/>
          <p:cNvSpPr>
            <a:spLocks noChangeArrowheads="1"/>
          </p:cNvSpPr>
          <p:nvPr/>
        </p:nvSpPr>
        <p:spPr bwMode="auto">
          <a:xfrm>
            <a:off x="6278881" y="2506133"/>
            <a:ext cx="4666826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9" tIns="65020" rIns="130039" bIns="65020"/>
          <a:lstStyle>
            <a:lvl1pPr>
              <a:tabLst>
                <a:tab pos="858838" algn="l"/>
              </a:tabLst>
              <a:defRPr sz="3200">
                <a:solidFill>
                  <a:schemeClr val="tx1"/>
                </a:solidFill>
                <a:latin typeface="Arial Rounded MT Bold" pitchFamily="34" charset="0"/>
              </a:defRPr>
            </a:lvl1pPr>
            <a:lvl2pPr marL="404813" indent="-290513">
              <a:buChar char="•"/>
              <a:tabLst>
                <a:tab pos="8588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2pPr>
            <a:lvl3pPr marL="858838" indent="-339725">
              <a:buChar char="–"/>
              <a:tabLst>
                <a:tab pos="8588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200150" indent="-227013">
              <a:buChar char="•"/>
              <a:tabLst>
                <a:tab pos="8588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1655763" indent="-341313">
              <a:buChar char="–"/>
              <a:tabLst>
                <a:tab pos="8588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112963" indent="-34131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8588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570163" indent="-34131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8588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027363" indent="-34131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8588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484563" indent="-341313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8588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1300460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kern="1200" dirty="0" smtClean="0">
                <a:solidFill>
                  <a:srgbClr val="FFFFFF"/>
                </a:solidFill>
                <a:latin typeface="Lucida Console" pitchFamily="49" charset="0"/>
              </a:rPr>
              <a:t>61c, a cafe</a:t>
            </a:r>
          </a:p>
          <a:p>
            <a:pPr algn="l" defTabSz="1300460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kern="1200" dirty="0" smtClean="0">
                <a:solidFill>
                  <a:srgbClr val="FFFFFF"/>
                </a:solidFill>
                <a:latin typeface="Lucida Console" pitchFamily="49" charset="0"/>
              </a:rPr>
              <a:t>a fad, a cad,</a:t>
            </a:r>
          </a:p>
          <a:p>
            <a:pPr algn="l" defTabSz="1300460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kern="1200" dirty="0" smtClean="0">
                <a:solidFill>
                  <a:srgbClr val="FFFFFF"/>
                </a:solidFill>
                <a:latin typeface="Lucida Console" pitchFamily="49" charset="0"/>
              </a:rPr>
              <a:t>a bad deed -</a:t>
            </a:r>
          </a:p>
          <a:p>
            <a:pPr algn="l" defTabSz="1300460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kern="1200" dirty="0" smtClean="0">
                <a:solidFill>
                  <a:srgbClr val="FFFFFF"/>
                </a:solidFill>
                <a:latin typeface="Lucida Console" pitchFamily="49" charset="0"/>
              </a:rPr>
              <a:t>a deb fed a</a:t>
            </a:r>
          </a:p>
          <a:p>
            <a:pPr algn="l" defTabSz="1300460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kern="1200" dirty="0" smtClean="0">
                <a:solidFill>
                  <a:srgbClr val="FFFFFF"/>
                </a:solidFill>
                <a:latin typeface="Lucida Console" pitchFamily="49" charset="0"/>
              </a:rPr>
              <a:t>caca bead.</a:t>
            </a:r>
          </a:p>
          <a:p>
            <a:pPr algn="l" defTabSz="1300460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kern="1200" dirty="0" smtClean="0">
                <a:solidFill>
                  <a:srgbClr val="FFFFFF"/>
                </a:solidFill>
                <a:latin typeface="Lucida Console" pitchFamily="49" charset="0"/>
              </a:rPr>
              <a:t>a dead deb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A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080AA"/>
                </a:solidFill>
              </a:rPr>
              <a:t>This is nontrivial</a:t>
            </a:r>
          </a:p>
        </p:txBody>
      </p:sp>
      <p:sp>
        <p:nvSpPr>
          <p:cNvPr id="607" name="Shape 607"/>
          <p:cNvSpPr>
            <a:spLocks noGrp="1"/>
          </p:cNvSpPr>
          <p:nvPr>
            <p:ph type="body" idx="1"/>
          </p:nvPr>
        </p:nvSpPr>
        <p:spPr>
          <a:xfrm>
            <a:off x="952500" y="3127006"/>
            <a:ext cx="11099800" cy="38615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>
                <a:solidFill>
                  <a:srgbClr val="0084B5"/>
                </a:solidFill>
              </a:rPr>
              <a:t>Pulling off this attack requires getting a few things really right (and some things sorta right)</a:t>
            </a:r>
          </a:p>
          <a:p>
            <a:pPr lvl="0">
              <a:defRPr sz="1800"/>
            </a:pPr>
            <a:r>
              <a:rPr sz="3600">
                <a:solidFill>
                  <a:srgbClr val="0084B5"/>
                </a:solidFill>
              </a:rPr>
              <a:t>Think about what is tricky about the attack</a:t>
            </a:r>
          </a:p>
          <a:p>
            <a:pPr lvl="1">
              <a:defRPr sz="1800"/>
            </a:pPr>
            <a:r>
              <a:rPr sz="3300">
                <a:solidFill>
                  <a:srgbClr val="0084B5"/>
                </a:solidFill>
              </a:rPr>
              <a:t>The key to defending it will be to make the hard parts </a:t>
            </a:r>
            <a:r>
              <a:rPr sz="3300" i="1">
                <a:solidFill>
                  <a:srgbClr val="0084B5"/>
                </a:solidFill>
              </a:rPr>
              <a:t>really</a:t>
            </a:r>
            <a:r>
              <a:rPr sz="3300">
                <a:solidFill>
                  <a:srgbClr val="0084B5"/>
                </a:solidFill>
              </a:rPr>
              <a:t> hard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 lvl="0">
              <a:defRPr sz="1800"/>
            </a:pPr>
            <a:r>
              <a:rPr sz="7440"/>
              <a:t>We’re going to focus on C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952500" y="2514600"/>
            <a:ext cx="11099801" cy="6639025"/>
          </a:xfrm>
          <a:prstGeom prst="rect">
            <a:avLst/>
          </a:prstGeom>
        </p:spPr>
        <p:txBody>
          <a:bodyPr/>
          <a:lstStyle/>
          <a:p>
            <a:pPr marL="400050" lvl="0" indent="-400050" defTabSz="525779">
              <a:spcBef>
                <a:spcPts val="3700"/>
              </a:spcBef>
              <a:defRPr sz="1800"/>
            </a:pPr>
            <a:r>
              <a:rPr sz="3239" dirty="0"/>
              <a:t>Most kernels &amp; OS utilities</a:t>
            </a:r>
          </a:p>
          <a:p>
            <a:pPr marL="800100" lvl="1" indent="-400050" defTabSz="525779">
              <a:spcBef>
                <a:spcPts val="400"/>
              </a:spcBef>
              <a:defRPr sz="1800"/>
            </a:pPr>
            <a:r>
              <a:rPr sz="2970" dirty="0" err="1"/>
              <a:t>fingerd</a:t>
            </a:r>
            <a:endParaRPr sz="2970" dirty="0"/>
          </a:p>
          <a:p>
            <a:pPr marL="800100" lvl="1" indent="-400050" defTabSz="525779">
              <a:spcBef>
                <a:spcPts val="400"/>
              </a:spcBef>
              <a:defRPr sz="1800"/>
            </a:pPr>
            <a:r>
              <a:rPr sz="2970" dirty="0"/>
              <a:t>X windows server</a:t>
            </a:r>
          </a:p>
          <a:p>
            <a:pPr marL="400050" lvl="0" indent="-400050" defTabSz="525779">
              <a:spcBef>
                <a:spcPts val="3700"/>
              </a:spcBef>
              <a:defRPr sz="1800"/>
            </a:pPr>
            <a:r>
              <a:rPr sz="3239" dirty="0"/>
              <a:t>Many high-performance servers</a:t>
            </a:r>
          </a:p>
          <a:p>
            <a:pPr marL="800100" lvl="1" indent="-400050" defTabSz="525779">
              <a:spcBef>
                <a:spcPts val="400"/>
              </a:spcBef>
              <a:defRPr sz="1800"/>
            </a:pPr>
            <a:r>
              <a:rPr sz="2970" dirty="0"/>
              <a:t>Microsoft IIS</a:t>
            </a:r>
          </a:p>
          <a:p>
            <a:pPr marL="800100" lvl="1" indent="-400050" defTabSz="525779">
              <a:spcBef>
                <a:spcPts val="400"/>
              </a:spcBef>
              <a:defRPr sz="1800"/>
            </a:pPr>
            <a:r>
              <a:rPr sz="2970" dirty="0"/>
              <a:t>Microsoft SQL server</a:t>
            </a:r>
          </a:p>
          <a:p>
            <a:pPr marL="400050" lvl="0" indent="-400050" defTabSz="525779">
              <a:spcBef>
                <a:spcPts val="3700"/>
              </a:spcBef>
              <a:defRPr sz="1800"/>
            </a:pPr>
            <a:r>
              <a:rPr sz="3239" dirty="0"/>
              <a:t>Many embedded systems</a:t>
            </a:r>
          </a:p>
          <a:p>
            <a:pPr marL="800100" lvl="1" indent="-400050" defTabSz="525779">
              <a:spcBef>
                <a:spcPts val="400"/>
              </a:spcBef>
              <a:defRPr sz="1800"/>
            </a:pPr>
            <a:r>
              <a:rPr sz="2970" dirty="0"/>
              <a:t>Mars rover</a:t>
            </a:r>
          </a:p>
          <a:p>
            <a:pPr marL="400050" lvl="0" indent="-400050" defTabSz="525779">
              <a:spcBef>
                <a:spcPts val="3700"/>
              </a:spcBef>
              <a:defRPr sz="1800"/>
            </a:pPr>
            <a:r>
              <a:rPr sz="3239" dirty="0"/>
              <a:t>But the techniques apply more broadly</a:t>
            </a:r>
          </a:p>
          <a:p>
            <a:pPr marL="800100" lvl="1" indent="-400050" defTabSz="525779">
              <a:spcBef>
                <a:spcPts val="400"/>
              </a:spcBef>
              <a:defRPr sz="1800"/>
            </a:pPr>
            <a:r>
              <a:rPr sz="2970" dirty="0" err="1"/>
              <a:t>Wiibrew</a:t>
            </a:r>
            <a:endParaRPr sz="2970" dirty="0"/>
          </a:p>
        </p:txBody>
      </p:sp>
      <p:sp>
        <p:nvSpPr>
          <p:cNvPr id="81" name="Shape 81"/>
          <p:cNvSpPr/>
          <p:nvPr/>
        </p:nvSpPr>
        <p:spPr>
          <a:xfrm>
            <a:off x="1439601" y="1675889"/>
            <a:ext cx="101255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82506"/>
                </a:solidFill>
              </a:rPr>
              <a:t>Many mission critical systems are written in 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title"/>
          </p:nvPr>
        </p:nvSpPr>
        <p:spPr>
          <a:xfrm>
            <a:off x="952500" y="-79167"/>
            <a:ext cx="11099800" cy="137676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Challenge 1</a:t>
            </a:r>
          </a:p>
        </p:txBody>
      </p:sp>
      <p:sp>
        <p:nvSpPr>
          <p:cNvPr id="610" name="Shape 610"/>
          <p:cNvSpPr>
            <a:spLocks noGrp="1"/>
          </p:cNvSpPr>
          <p:nvPr>
            <p:ph type="body" idx="1"/>
          </p:nvPr>
        </p:nvSpPr>
        <p:spPr>
          <a:xfrm>
            <a:off x="952500" y="3145267"/>
            <a:ext cx="11099800" cy="6639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It must be the machine code instructions (i.e., already compiled and ready to run)</a:t>
            </a:r>
          </a:p>
          <a:p>
            <a:pPr lvl="0">
              <a:defRPr sz="1800"/>
            </a:pPr>
            <a:r>
              <a:rPr sz="3600"/>
              <a:t>We have to be careful in how we construct it:</a:t>
            </a:r>
          </a:p>
          <a:p>
            <a:pPr lvl="1">
              <a:defRPr sz="1800"/>
            </a:pPr>
            <a:r>
              <a:rPr sz="3300"/>
              <a:t>It can’t contain any all-zero bytes</a:t>
            </a:r>
          </a:p>
          <a:p>
            <a:pPr lvl="2">
              <a:defRPr sz="1800"/>
            </a:pPr>
            <a:r>
              <a:rPr sz="2700"/>
              <a:t>Otherwise, sprintf / gets / scanf / … will stop copying</a:t>
            </a:r>
          </a:p>
          <a:p>
            <a:pPr lvl="2">
              <a:defRPr sz="1800"/>
            </a:pPr>
            <a:r>
              <a:rPr sz="2700"/>
              <a:t>How could you write assembly to never contain a full zero byte?</a:t>
            </a:r>
          </a:p>
          <a:p>
            <a:pPr lvl="1">
              <a:defRPr sz="1800"/>
            </a:pPr>
            <a:r>
              <a:rPr sz="3300"/>
              <a:t>It can’t make use of the loader (we’re injecting)</a:t>
            </a:r>
          </a:p>
          <a:p>
            <a:pPr lvl="1">
              <a:defRPr sz="1800"/>
            </a:pPr>
            <a:r>
              <a:rPr sz="3300"/>
              <a:t>It can’t use the stack (we’re going to smash it)</a:t>
            </a:r>
          </a:p>
        </p:txBody>
      </p:sp>
      <p:sp>
        <p:nvSpPr>
          <p:cNvPr id="611" name="Shape 611"/>
          <p:cNvSpPr/>
          <p:nvPr/>
        </p:nvSpPr>
        <p:spPr>
          <a:xfrm>
            <a:off x="3524014" y="1439371"/>
            <a:ext cx="59567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Loading code into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4719"/>
            </a:lvl1pPr>
          </a:lstStyle>
          <a:p>
            <a:pPr lvl="0">
              <a:defRPr sz="1800"/>
            </a:pPr>
            <a:r>
              <a:rPr sz="4719"/>
              <a:t>What kind of code would we want to run?</a:t>
            </a:r>
          </a:p>
        </p:txBody>
      </p:sp>
      <p:sp>
        <p:nvSpPr>
          <p:cNvPr id="614" name="Shape 6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Goal: </a:t>
            </a:r>
            <a:r>
              <a:rPr sz="3600" dirty="0">
                <a:solidFill>
                  <a:srgbClr val="C82506"/>
                </a:solidFill>
              </a:rPr>
              <a:t>full-purpose shell</a:t>
            </a:r>
            <a:endParaRPr sz="3600" dirty="0"/>
          </a:p>
          <a:p>
            <a:pPr lvl="1">
              <a:defRPr sz="1800"/>
            </a:pPr>
            <a:r>
              <a:rPr sz="3300" dirty="0"/>
              <a:t>The code to launch a shell is called “</a:t>
            </a:r>
            <a:r>
              <a:rPr sz="3300" dirty="0">
                <a:solidFill>
                  <a:srgbClr val="C82506"/>
                </a:solidFill>
              </a:rPr>
              <a:t>shell code</a:t>
            </a:r>
            <a:r>
              <a:rPr sz="3300" dirty="0"/>
              <a:t>”</a:t>
            </a:r>
          </a:p>
          <a:p>
            <a:pPr lvl="1">
              <a:defRPr sz="1800"/>
            </a:pPr>
            <a:r>
              <a:rPr sz="3300" dirty="0"/>
              <a:t>It is nontrivial to </a:t>
            </a:r>
            <a:r>
              <a:rPr lang="en-US" sz="3300" dirty="0" smtClean="0"/>
              <a:t>do </a:t>
            </a:r>
            <a:r>
              <a:rPr sz="3300" dirty="0" smtClean="0"/>
              <a:t>it </a:t>
            </a:r>
            <a:r>
              <a:rPr sz="3300" dirty="0"/>
              <a:t>in a way that works as injected code</a:t>
            </a:r>
          </a:p>
          <a:p>
            <a:pPr lvl="2">
              <a:defRPr sz="1800"/>
            </a:pPr>
            <a:r>
              <a:rPr sz="2700" dirty="0"/>
              <a:t>No zeroes, can’t use the stack, no loader dependence</a:t>
            </a:r>
          </a:p>
          <a:p>
            <a:pPr lvl="1">
              <a:defRPr sz="1800"/>
            </a:pPr>
            <a:r>
              <a:rPr sz="3300" dirty="0"/>
              <a:t>There are many out there</a:t>
            </a:r>
          </a:p>
          <a:p>
            <a:pPr lvl="2">
              <a:defRPr sz="1800"/>
            </a:pPr>
            <a:r>
              <a:rPr sz="2700" dirty="0"/>
              <a:t>And competitions to see who can write the smallest</a:t>
            </a:r>
          </a:p>
          <a:p>
            <a:pPr lvl="0">
              <a:defRPr sz="1800"/>
            </a:pPr>
            <a:r>
              <a:rPr sz="3600" dirty="0"/>
              <a:t>Goal: </a:t>
            </a:r>
            <a:r>
              <a:rPr sz="3600" dirty="0">
                <a:solidFill>
                  <a:srgbClr val="C82506"/>
                </a:solidFill>
              </a:rPr>
              <a:t>privilege escalation</a:t>
            </a:r>
            <a:endParaRPr sz="3600" dirty="0"/>
          </a:p>
          <a:p>
            <a:pPr lvl="1">
              <a:defRPr sz="1800"/>
            </a:pPr>
            <a:r>
              <a:rPr sz="3300" dirty="0"/>
              <a:t>Ideally, they go from guest (or non-user) to root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Shellcode</a:t>
            </a:r>
          </a:p>
        </p:txBody>
      </p:sp>
      <p:sp>
        <p:nvSpPr>
          <p:cNvPr id="617" name="Shape 617"/>
          <p:cNvSpPr/>
          <p:nvPr/>
        </p:nvSpPr>
        <p:spPr>
          <a:xfrm>
            <a:off x="2466267" y="2004078"/>
            <a:ext cx="8072266" cy="34544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3100">
                <a:latin typeface="Courier"/>
                <a:ea typeface="Courier"/>
                <a:cs typeface="Courier"/>
                <a:sym typeface="Courier"/>
              </a:rPr>
              <a:t>#include &lt;stdio.h&gt;</a:t>
            </a:r>
          </a:p>
          <a:p>
            <a:pPr lvl="0" algn="l" defTabSz="457200">
              <a:defRPr sz="1800"/>
            </a:pPr>
            <a:r>
              <a:rPr sz="3100">
                <a:latin typeface="Courier"/>
                <a:ea typeface="Courier"/>
                <a:cs typeface="Courier"/>
                <a:sym typeface="Courier"/>
              </a:rPr>
              <a:t>int main( ) {</a:t>
            </a:r>
          </a:p>
          <a:p>
            <a:pPr lvl="0" algn="l" defTabSz="457200">
              <a:defRPr sz="1800"/>
            </a:pPr>
            <a:r>
              <a:rPr sz="3100">
                <a:latin typeface="Courier"/>
                <a:ea typeface="Courier"/>
                <a:cs typeface="Courier"/>
                <a:sym typeface="Courier"/>
              </a:rPr>
              <a:t>   char </a:t>
            </a:r>
            <a:r>
              <a:rPr sz="3100" baseline="-9677">
                <a:latin typeface="Courier"/>
                <a:ea typeface="Courier"/>
                <a:cs typeface="Courier"/>
                <a:sym typeface="Courier"/>
              </a:rPr>
              <a:t>*</a:t>
            </a:r>
            <a:r>
              <a:rPr sz="3100">
                <a:latin typeface="Courier"/>
                <a:ea typeface="Courier"/>
                <a:cs typeface="Courier"/>
                <a:sym typeface="Courier"/>
              </a:rPr>
              <a:t>name[2];</a:t>
            </a:r>
          </a:p>
          <a:p>
            <a:pPr lvl="0" algn="l" defTabSz="457200">
              <a:defRPr sz="1800"/>
            </a:pPr>
            <a:r>
              <a:rPr sz="3100">
                <a:latin typeface="Courier"/>
                <a:ea typeface="Courier"/>
                <a:cs typeface="Courier"/>
                <a:sym typeface="Courier"/>
              </a:rPr>
              <a:t>   name[0] = “/bin/sh”;</a:t>
            </a:r>
          </a:p>
          <a:p>
            <a:pPr lvl="0" algn="l" defTabSz="457200">
              <a:defRPr sz="1800"/>
            </a:pPr>
            <a:r>
              <a:rPr sz="3100">
                <a:latin typeface="Courier"/>
                <a:ea typeface="Courier"/>
                <a:cs typeface="Courier"/>
                <a:sym typeface="Courier"/>
              </a:rPr>
              <a:t>   name[1] = NULL;</a:t>
            </a:r>
          </a:p>
          <a:p>
            <a:pPr lvl="0" algn="l" defTabSz="457200">
              <a:defRPr sz="1800"/>
            </a:pPr>
            <a:r>
              <a:rPr sz="3100">
                <a:latin typeface="Courier"/>
                <a:ea typeface="Courier"/>
                <a:cs typeface="Courier"/>
                <a:sym typeface="Courier"/>
              </a:rPr>
              <a:t>   execve(name[0], name, NULL);</a:t>
            </a:r>
          </a:p>
          <a:p>
            <a:pPr lvl="0" algn="l" defTabSz="457200">
              <a:spcBef>
                <a:spcPts val="1200"/>
              </a:spcBef>
              <a:defRPr sz="1800"/>
            </a:pPr>
            <a:r>
              <a:rPr sz="3100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grpSp>
        <p:nvGrpSpPr>
          <p:cNvPr id="620" name="Group 620"/>
          <p:cNvGrpSpPr/>
          <p:nvPr/>
        </p:nvGrpSpPr>
        <p:grpSpPr>
          <a:xfrm>
            <a:off x="1711016" y="5942796"/>
            <a:ext cx="5153741" cy="3416301"/>
            <a:chOff x="0" y="0"/>
            <a:chExt cx="5153740" cy="3416300"/>
          </a:xfrm>
        </p:grpSpPr>
        <p:sp>
          <p:nvSpPr>
            <p:cNvPr id="618" name="Shape 618"/>
            <p:cNvSpPr/>
            <p:nvPr/>
          </p:nvSpPr>
          <p:spPr>
            <a:xfrm>
              <a:off x="761388" y="-1"/>
              <a:ext cx="4392353" cy="34163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xorl %eax, %eax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pushl %eax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pushl $0x68732f2f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pushl $0x6e69622f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movl %esp,%ebx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pushl %eax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...</a:t>
              </a:r>
            </a:p>
          </p:txBody>
        </p:sp>
        <p:sp>
          <p:nvSpPr>
            <p:cNvPr id="619" name="Shape 619"/>
            <p:cNvSpPr/>
            <p:nvPr/>
          </p:nvSpPr>
          <p:spPr>
            <a:xfrm rot="16200000">
              <a:off x="-813346" y="1384299"/>
              <a:ext cx="227439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>
                  <a:solidFill>
                    <a:srgbClr val="C82506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600" b="1">
                  <a:solidFill>
                    <a:srgbClr val="C82506"/>
                  </a:solidFill>
                </a:rPr>
                <a:t>Assembly</a:t>
              </a:r>
            </a:p>
          </p:txBody>
        </p:sp>
      </p:grpSp>
      <p:grpSp>
        <p:nvGrpSpPr>
          <p:cNvPr id="623" name="Group 623"/>
          <p:cNvGrpSpPr/>
          <p:nvPr/>
        </p:nvGrpSpPr>
        <p:grpSpPr>
          <a:xfrm>
            <a:off x="7373948" y="5942796"/>
            <a:ext cx="3895638" cy="3416301"/>
            <a:chOff x="0" y="0"/>
            <a:chExt cx="3895637" cy="3416300"/>
          </a:xfrm>
        </p:grpSpPr>
        <p:sp>
          <p:nvSpPr>
            <p:cNvPr id="621" name="Shape 621"/>
            <p:cNvSpPr/>
            <p:nvPr/>
          </p:nvSpPr>
          <p:spPr>
            <a:xfrm>
              <a:off x="0" y="-1"/>
              <a:ext cx="3211060" cy="341630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“\x31\xc0”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“\x50”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“\x68””//sh”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“\x68””/bin”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“\x89\xe3”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“\x50”</a:t>
              </a:r>
            </a:p>
            <a:p>
              <a:pPr lvl="0" algn="l" defTabSz="457200">
                <a:defRPr sz="1800"/>
              </a:pPr>
              <a:r>
                <a:rPr sz="3100">
                  <a:latin typeface="Courier"/>
                  <a:ea typeface="Courier"/>
                  <a:cs typeface="Courier"/>
                  <a:sym typeface="Courier"/>
                </a:rPr>
                <a:t>...</a:t>
              </a:r>
            </a:p>
          </p:txBody>
        </p:sp>
        <p:sp>
          <p:nvSpPr>
            <p:cNvPr id="622" name="Shape 622"/>
            <p:cNvSpPr/>
            <p:nvPr/>
          </p:nvSpPr>
          <p:spPr>
            <a:xfrm rot="5400000">
              <a:off x="2002952" y="1384300"/>
              <a:ext cx="313767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>
                  <a:solidFill>
                    <a:srgbClr val="C82506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600" b="1">
                  <a:solidFill>
                    <a:srgbClr val="C82506"/>
                  </a:solidFill>
                </a:rPr>
                <a:t>Machine code</a:t>
              </a:r>
            </a:p>
          </p:txBody>
        </p:sp>
      </p:grpSp>
      <p:sp>
        <p:nvSpPr>
          <p:cNvPr id="624" name="Shape 624"/>
          <p:cNvSpPr/>
          <p:nvPr/>
        </p:nvSpPr>
        <p:spPr>
          <a:xfrm>
            <a:off x="2424262" y="5953509"/>
            <a:ext cx="4010191" cy="512668"/>
          </a:xfrm>
          <a:prstGeom prst="rect">
            <a:avLst/>
          </a:prstGeom>
          <a:ln w="88900">
            <a:solidFill>
              <a:srgbClr val="1333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11161373" y="6592455"/>
            <a:ext cx="187543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solidFill>
                  <a:srgbClr val="1333FF"/>
                </a:solidFill>
              </a:rPr>
              <a:t>(Part of)</a:t>
            </a:r>
          </a:p>
          <a:p>
            <a:pPr lvl="0">
              <a:defRPr sz="1800"/>
            </a:pPr>
            <a:r>
              <a:rPr sz="3600">
                <a:solidFill>
                  <a:srgbClr val="1333FF"/>
                </a:solidFill>
              </a:rPr>
              <a:t>your</a:t>
            </a:r>
          </a:p>
          <a:p>
            <a:pPr lvl="0">
              <a:defRPr sz="1800"/>
            </a:pPr>
            <a:r>
              <a:rPr sz="3600">
                <a:solidFill>
                  <a:srgbClr val="1333FF"/>
                </a:solidFill>
              </a:rPr>
              <a:t>input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" grpId="1" animBg="1" advAuto="0"/>
      <p:bldP spid="623" grpId="3" animBg="1" advAuto="0"/>
      <p:bldP spid="624" grpId="2" animBg="1" advAuto="0"/>
      <p:bldP spid="625" grpId="4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20" y="192445"/>
            <a:ext cx="7261013" cy="9198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/* 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 * s0t4ipv6@Shellcode.com.ar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 * x86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portbind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 a shell in port 5074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 * 92 bytes.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 */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char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shellcode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[] =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"\x31\xc0"			</a:t>
            </a:r>
            <a:r>
              <a:rPr kumimoji="0" lang="en-US" sz="2276" b="0" i="0" u="none" strike="noStrike" kern="0" cap="none" spc="0" normalizeH="0" baseline="0" noProof="0" dirty="0" smtClean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xorl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eax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,%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eax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"\x50"	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pushl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eax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"\x40"	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incl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eax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"\x89\xc3"			</a:t>
            </a:r>
            <a:r>
              <a:rPr kumimoji="0" lang="en-US" sz="2276" b="0" i="0" u="none" strike="noStrike" kern="0" cap="none" spc="0" normalizeH="0" baseline="0" noProof="0" dirty="0" smtClean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movl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eax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,%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ebx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"\x50"	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pushl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eax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"\x40"	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incl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eax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"\x50"	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pushl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eax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"\x89\xe1"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movl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esp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,%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ecx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"\xb0\x66"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movb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$0x66,%al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xcd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\x80"			</a:t>
            </a:r>
            <a:r>
              <a:rPr kumimoji="0" lang="en-US" sz="2276" b="0" i="0" u="none" strike="noStrike" kern="0" cap="none" spc="0" normalizeH="0" baseline="0" noProof="0" dirty="0" smtClean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// </a:t>
            </a:r>
            <a:r>
              <a:rPr kumimoji="0" lang="en-US" sz="2276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int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$0x80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"\x31\xd2"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xorl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edx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,%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edx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"\x52"	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pushl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edx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"\x66\x68\x13\xd2"	</a:t>
            </a:r>
            <a:r>
              <a:rPr kumimoji="0" lang="en-US" sz="2276" b="0" i="0" u="none" strike="noStrike" kern="0" cap="none" spc="0" normalizeH="0" baseline="0" noProof="0" dirty="0" smtClean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pushw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$0xd213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"\x43"	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incl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ebx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"\x66\x53"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pushw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bx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"\x89\xe1"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movl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esp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,%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ecx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"\x6a\x10"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pushl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$0x10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"\x51"	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pushl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ecx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"\x50"				// 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pushl</a:t>
            </a: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	%</a:t>
            </a:r>
            <a:r>
              <a:rPr kumimoji="0" lang="en-US" sz="2276" b="0" i="0" u="none" strike="noStrike" kern="0" cap="none" spc="0" normalizeH="0" baseline="0" noProof="0" dirty="0" err="1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eax</a:t>
            </a:r>
            <a:endParaRPr kumimoji="0" lang="en-US" sz="2276" b="0" i="0" u="none" strike="noStrike" kern="0" cap="none" spc="0" normalizeH="0" baseline="0" noProof="0" dirty="0">
              <a:ln>
                <a:noFill/>
              </a:ln>
              <a:solidFill>
                <a:srgbClr val="001934"/>
              </a:solidFill>
              <a:effectLst/>
              <a:uLnTx/>
              <a:uFillTx/>
              <a:latin typeface="Helvetica Light"/>
              <a:sym typeface="Helvetica Light"/>
            </a:endParaRP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76" b="0" i="0" u="none" strike="noStrike" kern="0" cap="none" spc="0" normalizeH="0" baseline="0" noProof="0" dirty="0">
                <a:ln>
                  <a:noFill/>
                </a:ln>
                <a:solidFill>
                  <a:srgbClr val="001934"/>
                </a:solidFill>
                <a:effectLst/>
                <a:uLnTx/>
                <a:uFillTx/>
                <a:latin typeface="Helvetica Light"/>
                <a:sym typeface="Helvetica Light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2078" y="2971800"/>
            <a:ext cx="5115503" cy="5607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2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Pseudo-code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 = socket();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bind(s, 5074);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2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sd</a:t>
            </a: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 = accept(s);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dup2(</a:t>
            </a:r>
            <a:r>
              <a:rPr kumimoji="0" lang="en-US" sz="512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sd</a:t>
            </a: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, </a:t>
            </a:r>
            <a:r>
              <a:rPr kumimoji="0" lang="en-US" sz="512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stdin</a:t>
            </a: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);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dup2(</a:t>
            </a:r>
            <a:r>
              <a:rPr kumimoji="0" lang="en-US" sz="512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sd</a:t>
            </a: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, </a:t>
            </a:r>
            <a:r>
              <a:rPr kumimoji="0" lang="en-US" sz="512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stdout</a:t>
            </a: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);</a:t>
            </a:r>
          </a:p>
          <a:p>
            <a:pPr marL="0" marR="0" lvl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exec*(“/bin/</a:t>
            </a:r>
            <a:r>
              <a:rPr kumimoji="0" lang="en-US" sz="512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sh</a:t>
            </a:r>
            <a:r>
              <a:rPr kumimoji="0" lang="en-US" sz="512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”);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9000" y="248703"/>
            <a:ext cx="7477760" cy="221036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Shellcode357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31226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/>
          </p:cNvSpPr>
          <p:nvPr>
            <p:ph type="title"/>
          </p:nvPr>
        </p:nvSpPr>
        <p:spPr>
          <a:xfrm>
            <a:off x="952500" y="-79167"/>
            <a:ext cx="11099800" cy="137676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Challenge 2</a:t>
            </a:r>
          </a:p>
        </p:txBody>
      </p:sp>
      <p:sp>
        <p:nvSpPr>
          <p:cNvPr id="635" name="Shape 635"/>
          <p:cNvSpPr>
            <a:spLocks noGrp="1"/>
          </p:cNvSpPr>
          <p:nvPr>
            <p:ph type="body" idx="1"/>
          </p:nvPr>
        </p:nvSpPr>
        <p:spPr>
          <a:xfrm>
            <a:off x="952500" y="3029818"/>
            <a:ext cx="11099800" cy="216920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We can’t insert a “jump into my code” instruction</a:t>
            </a:r>
          </a:p>
          <a:p>
            <a:pPr lvl="0">
              <a:defRPr sz="1800"/>
            </a:pPr>
            <a:r>
              <a:rPr sz="3600"/>
              <a:t>We have to use whatever code is already running</a:t>
            </a:r>
          </a:p>
        </p:txBody>
      </p:sp>
      <p:sp>
        <p:nvSpPr>
          <p:cNvPr id="636" name="Shape 636"/>
          <p:cNvSpPr/>
          <p:nvPr/>
        </p:nvSpPr>
        <p:spPr>
          <a:xfrm>
            <a:off x="5264522" y="8623228"/>
            <a:ext cx="24757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Thoughts?</a:t>
            </a:r>
          </a:p>
        </p:txBody>
      </p:sp>
      <p:sp>
        <p:nvSpPr>
          <p:cNvPr id="637" name="Shape 637"/>
          <p:cNvSpPr/>
          <p:nvPr/>
        </p:nvSpPr>
        <p:spPr>
          <a:xfrm>
            <a:off x="151688" y="6682119"/>
            <a:ext cx="12314628" cy="665633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6771461" y="6716463"/>
            <a:ext cx="1584343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&amp;arg1</a:t>
            </a:r>
          </a:p>
        </p:txBody>
      </p:sp>
      <p:sp>
        <p:nvSpPr>
          <p:cNvPr id="639" name="Shape 639"/>
          <p:cNvSpPr/>
          <p:nvPr/>
        </p:nvSpPr>
        <p:spPr>
          <a:xfrm>
            <a:off x="5585566" y="6716463"/>
            <a:ext cx="1132258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1333FF"/>
                </a:solidFill>
              </a:rPr>
              <a:t>%eip</a:t>
            </a:r>
          </a:p>
        </p:txBody>
      </p:sp>
      <p:sp>
        <p:nvSpPr>
          <p:cNvPr id="640" name="Shape 640"/>
          <p:cNvSpPr/>
          <p:nvPr/>
        </p:nvSpPr>
        <p:spPr>
          <a:xfrm>
            <a:off x="4399672" y="6716463"/>
            <a:ext cx="1132258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33FF"/>
                </a:solidFill>
              </a:rPr>
              <a:t>%ebp</a:t>
            </a:r>
          </a:p>
        </p:txBody>
      </p:sp>
      <p:sp>
        <p:nvSpPr>
          <p:cNvPr id="641" name="Shape 641"/>
          <p:cNvSpPr/>
          <p:nvPr/>
        </p:nvSpPr>
        <p:spPr>
          <a:xfrm>
            <a:off x="2053988" y="6716463"/>
            <a:ext cx="2292047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642" name="Shape 642"/>
          <p:cNvSpPr/>
          <p:nvPr/>
        </p:nvSpPr>
        <p:spPr>
          <a:xfrm>
            <a:off x="2594132" y="7434990"/>
            <a:ext cx="1211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643" name="Shape 643"/>
          <p:cNvSpPr/>
          <p:nvPr/>
        </p:nvSpPr>
        <p:spPr>
          <a:xfrm>
            <a:off x="227042" y="6716463"/>
            <a:ext cx="1132258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grpSp>
        <p:nvGrpSpPr>
          <p:cNvPr id="646" name="Group 646"/>
          <p:cNvGrpSpPr/>
          <p:nvPr/>
        </p:nvGrpSpPr>
        <p:grpSpPr>
          <a:xfrm>
            <a:off x="187291" y="5384935"/>
            <a:ext cx="1211759" cy="1354618"/>
            <a:chOff x="0" y="0"/>
            <a:chExt cx="1211758" cy="1354617"/>
          </a:xfrm>
        </p:grpSpPr>
        <p:sp>
          <p:nvSpPr>
            <p:cNvPr id="644" name="Shape 644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%eip</a:t>
              </a:r>
            </a:p>
          </p:txBody>
        </p:sp>
        <p:sp>
          <p:nvSpPr>
            <p:cNvPr id="645" name="Shape 645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647" name="Shape 647"/>
          <p:cNvSpPr/>
          <p:nvPr/>
        </p:nvSpPr>
        <p:spPr>
          <a:xfrm>
            <a:off x="1375129" y="6737215"/>
            <a:ext cx="66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...</a:t>
            </a:r>
          </a:p>
        </p:txBody>
      </p:sp>
      <p:sp>
        <p:nvSpPr>
          <p:cNvPr id="648" name="Shape 648"/>
          <p:cNvSpPr/>
          <p:nvPr/>
        </p:nvSpPr>
        <p:spPr>
          <a:xfrm>
            <a:off x="8393562" y="6716463"/>
            <a:ext cx="367465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…</a:t>
            </a:r>
          </a:p>
        </p:txBody>
      </p:sp>
      <p:sp>
        <p:nvSpPr>
          <p:cNvPr id="649" name="Shape 649"/>
          <p:cNvSpPr/>
          <p:nvPr/>
        </p:nvSpPr>
        <p:spPr>
          <a:xfrm>
            <a:off x="8804739" y="6716463"/>
            <a:ext cx="3424605" cy="5969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\x0f \x3c \x2f ...</a:t>
            </a:r>
          </a:p>
        </p:txBody>
      </p:sp>
      <p:sp>
        <p:nvSpPr>
          <p:cNvPr id="650" name="Shape 650"/>
          <p:cNvSpPr/>
          <p:nvPr/>
        </p:nvSpPr>
        <p:spPr>
          <a:xfrm>
            <a:off x="2978075" y="1427312"/>
            <a:ext cx="70486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Getting our injected code to run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1" animBg="1" advAuto="0"/>
      <p:bldP spid="646" grpId="2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/>
        </p:nvSpPr>
        <p:spPr>
          <a:xfrm>
            <a:off x="823884" y="8345333"/>
            <a:ext cx="9823349" cy="555176"/>
          </a:xfrm>
          <a:prstGeom prst="rect">
            <a:avLst/>
          </a:prstGeom>
          <a:ln w="114300">
            <a:solidFill>
              <a:srgbClr val="C8250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3" name="Shape 6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 lvl="0">
              <a:defRPr sz="1800"/>
            </a:pPr>
            <a:r>
              <a:rPr sz="7840"/>
              <a:t>Memory layout summary</a:t>
            </a:r>
          </a:p>
        </p:txBody>
      </p:sp>
      <p:sp>
        <p:nvSpPr>
          <p:cNvPr id="654" name="Shape 654"/>
          <p:cNvSpPr>
            <a:spLocks noGrp="1"/>
          </p:cNvSpPr>
          <p:nvPr>
            <p:ph type="body" idx="1"/>
          </p:nvPr>
        </p:nvSpPr>
        <p:spPr>
          <a:xfrm>
            <a:off x="554861" y="1991013"/>
            <a:ext cx="11895078" cy="7114698"/>
          </a:xfrm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3500"/>
              </a:spcBef>
              <a:defRPr sz="1800"/>
            </a:pPr>
            <a:r>
              <a:rPr sz="3024">
                <a:solidFill>
                  <a:srgbClr val="C6C6C6"/>
                </a:solidFill>
              </a:rPr>
              <a:t>Calling function:</a:t>
            </a:r>
          </a:p>
          <a:p>
            <a:pPr marL="565404" lvl="1" indent="-192023" defTabSz="490727">
              <a:spcBef>
                <a:spcPts val="400"/>
              </a:spcBef>
              <a:buSzPct val="100000"/>
              <a:buAutoNum type="arabicPeriod"/>
              <a:defRPr sz="1800"/>
            </a:pPr>
            <a:r>
              <a:rPr sz="2772">
                <a:solidFill>
                  <a:srgbClr val="C6C6C6"/>
                </a:solidFill>
              </a:rPr>
              <a:t>Push arguments onto the stack (in reverse)</a:t>
            </a:r>
          </a:p>
          <a:p>
            <a:pPr marL="565404" lvl="1" indent="-192023" defTabSz="490727">
              <a:spcBef>
                <a:spcPts val="400"/>
              </a:spcBef>
              <a:buSzPct val="100000"/>
              <a:buAutoNum type="arabicPeriod"/>
              <a:defRPr sz="1800"/>
            </a:pPr>
            <a:r>
              <a:rPr sz="2772">
                <a:solidFill>
                  <a:srgbClr val="C6C6C6"/>
                </a:solidFill>
              </a:rPr>
              <a:t>Push the address of the instruction you want run after control returns to you</a:t>
            </a:r>
          </a:p>
          <a:p>
            <a:pPr marL="565404" lvl="1" indent="-192023" defTabSz="490727">
              <a:spcBef>
                <a:spcPts val="400"/>
              </a:spcBef>
              <a:buSzPct val="100000"/>
              <a:buAutoNum type="arabicPeriod"/>
              <a:defRPr sz="1800"/>
            </a:pPr>
            <a:r>
              <a:rPr sz="2772">
                <a:solidFill>
                  <a:srgbClr val="C6C6C6"/>
                </a:solidFill>
              </a:rPr>
              <a:t>Jump to the function</a:t>
            </a:r>
          </a:p>
          <a:p>
            <a:pPr marL="407323" lvl="0" indent="-407323" defTabSz="490727">
              <a:spcBef>
                <a:spcPts val="3500"/>
              </a:spcBef>
              <a:defRPr sz="1800"/>
            </a:pPr>
            <a:r>
              <a:rPr sz="3024">
                <a:solidFill>
                  <a:srgbClr val="C6C6C6"/>
                </a:solidFill>
              </a:rPr>
              <a:t>Called function:</a:t>
            </a:r>
          </a:p>
          <a:p>
            <a:pPr marL="565404" lvl="1" indent="-192023" defTabSz="490727">
              <a:spcBef>
                <a:spcPts val="400"/>
              </a:spcBef>
              <a:buSzPct val="100000"/>
              <a:buAutoNum type="arabicPeriod"/>
              <a:defRPr sz="1800"/>
            </a:pPr>
            <a:r>
              <a:rPr sz="2772">
                <a:solidFill>
                  <a:srgbClr val="C6C6C6"/>
                </a:solidFill>
              </a:rPr>
              <a:t>Push the old frame pointer onto the stack (%ebp)</a:t>
            </a:r>
          </a:p>
          <a:p>
            <a:pPr marL="565404" lvl="1" indent="-192023" defTabSz="490727">
              <a:spcBef>
                <a:spcPts val="400"/>
              </a:spcBef>
              <a:buSzPct val="100000"/>
              <a:buAutoNum type="arabicPeriod"/>
              <a:defRPr sz="1800"/>
            </a:pPr>
            <a:r>
              <a:rPr sz="2772">
                <a:solidFill>
                  <a:srgbClr val="C6C6C6"/>
                </a:solidFill>
              </a:rPr>
              <a:t>Set my frame pointer (%ebp) to where the end of the stack is right now (%esp)</a:t>
            </a:r>
          </a:p>
          <a:p>
            <a:pPr marL="565404" lvl="1" indent="-192023" defTabSz="490727">
              <a:spcBef>
                <a:spcPts val="400"/>
              </a:spcBef>
              <a:buSzPct val="100000"/>
              <a:buAutoNum type="arabicPeriod"/>
              <a:defRPr sz="1800"/>
            </a:pPr>
            <a:r>
              <a:rPr sz="2772">
                <a:solidFill>
                  <a:srgbClr val="C6C6C6"/>
                </a:solidFill>
              </a:rPr>
              <a:t>Push my local variables onto the stack</a:t>
            </a:r>
          </a:p>
          <a:p>
            <a:pPr marL="407323" lvl="0" indent="-407323" defTabSz="490727">
              <a:spcBef>
                <a:spcPts val="3500"/>
              </a:spcBef>
              <a:defRPr sz="1800"/>
            </a:pPr>
            <a:r>
              <a:rPr sz="3024">
                <a:solidFill>
                  <a:srgbClr val="C6C6C6"/>
                </a:solidFill>
              </a:rPr>
              <a:t>Returning function:</a:t>
            </a:r>
          </a:p>
          <a:p>
            <a:pPr marL="565404" lvl="1" indent="-192023" defTabSz="490727">
              <a:spcBef>
                <a:spcPts val="400"/>
              </a:spcBef>
              <a:buSzPct val="100000"/>
              <a:buAutoNum type="arabicPeriod"/>
              <a:defRPr sz="1800"/>
            </a:pPr>
            <a:r>
              <a:rPr sz="2772">
                <a:solidFill>
                  <a:srgbClr val="C6C6C6"/>
                </a:solidFill>
              </a:rPr>
              <a:t>Reset the previous stack frame: %ebp = (%ebp)</a:t>
            </a:r>
          </a:p>
          <a:p>
            <a:pPr marL="565404" lvl="1" indent="-192023" defTabSz="490727">
              <a:spcBef>
                <a:spcPts val="400"/>
              </a:spcBef>
              <a:buSzPct val="100000"/>
              <a:buAutoNum type="arabicPeriod"/>
              <a:defRPr sz="1800"/>
            </a:pPr>
            <a:r>
              <a:rPr sz="2772"/>
              <a:t>Jump back to where they wanted us to: %eip = 4(%ebp)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49148">
              <a:defRPr sz="1800"/>
            </a:pPr>
            <a:r>
              <a:rPr sz="7519"/>
              <a:t>Hijacking the saved </a:t>
            </a:r>
            <a:r>
              <a:rPr sz="7519">
                <a:latin typeface="Courier"/>
                <a:ea typeface="Courier"/>
                <a:cs typeface="Courier"/>
                <a:sym typeface="Courier"/>
              </a:rPr>
              <a:t>%eip</a:t>
            </a:r>
          </a:p>
        </p:txBody>
      </p:sp>
      <p:sp>
        <p:nvSpPr>
          <p:cNvPr id="657" name="Shape 657"/>
          <p:cNvSpPr/>
          <p:nvPr/>
        </p:nvSpPr>
        <p:spPr>
          <a:xfrm>
            <a:off x="345086" y="5759574"/>
            <a:ext cx="12314628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6964859" y="5793919"/>
            <a:ext cx="1584343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&amp;arg1</a:t>
            </a:r>
          </a:p>
        </p:txBody>
      </p:sp>
      <p:sp>
        <p:nvSpPr>
          <p:cNvPr id="659" name="Shape 659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1333FF"/>
                </a:solidFill>
              </a:rPr>
              <a:t>%eip</a:t>
            </a:r>
          </a:p>
        </p:txBody>
      </p:sp>
      <p:sp>
        <p:nvSpPr>
          <p:cNvPr id="660" name="Shape 660"/>
          <p:cNvSpPr/>
          <p:nvPr/>
        </p:nvSpPr>
        <p:spPr>
          <a:xfrm>
            <a:off x="4593070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33FF"/>
                </a:solidFill>
              </a:rPr>
              <a:t>%ebp</a:t>
            </a:r>
          </a:p>
        </p:txBody>
      </p:sp>
      <p:sp>
        <p:nvSpPr>
          <p:cNvPr id="661" name="Shape 661"/>
          <p:cNvSpPr/>
          <p:nvPr/>
        </p:nvSpPr>
        <p:spPr>
          <a:xfrm>
            <a:off x="2247387" y="5793919"/>
            <a:ext cx="229204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662" name="Shape 662"/>
          <p:cNvSpPr/>
          <p:nvPr/>
        </p:nvSpPr>
        <p:spPr>
          <a:xfrm>
            <a:off x="2787530" y="6512445"/>
            <a:ext cx="1211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663" name="Shape 663"/>
          <p:cNvSpPr/>
          <p:nvPr/>
        </p:nvSpPr>
        <p:spPr>
          <a:xfrm>
            <a:off x="420440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grpSp>
        <p:nvGrpSpPr>
          <p:cNvPr id="666" name="Group 666"/>
          <p:cNvGrpSpPr/>
          <p:nvPr/>
        </p:nvGrpSpPr>
        <p:grpSpPr>
          <a:xfrm>
            <a:off x="380689" y="4446026"/>
            <a:ext cx="1211760" cy="1354619"/>
            <a:chOff x="0" y="0"/>
            <a:chExt cx="1211758" cy="1354617"/>
          </a:xfrm>
        </p:grpSpPr>
        <p:sp>
          <p:nvSpPr>
            <p:cNvPr id="664" name="Shape 664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%eip</a:t>
              </a:r>
            </a:p>
          </p:txBody>
        </p:sp>
        <p:sp>
          <p:nvSpPr>
            <p:cNvPr id="665" name="Shape 665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667" name="Shape 667"/>
          <p:cNvSpPr/>
          <p:nvPr/>
        </p:nvSpPr>
        <p:spPr>
          <a:xfrm>
            <a:off x="1568527" y="5814671"/>
            <a:ext cx="66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...</a:t>
            </a:r>
          </a:p>
        </p:txBody>
      </p:sp>
      <p:grpSp>
        <p:nvGrpSpPr>
          <p:cNvPr id="670" name="Group 670"/>
          <p:cNvGrpSpPr/>
          <p:nvPr/>
        </p:nvGrpSpPr>
        <p:grpSpPr>
          <a:xfrm>
            <a:off x="8431625" y="6471553"/>
            <a:ext cx="1143169" cy="968322"/>
            <a:chOff x="0" y="0"/>
            <a:chExt cx="1143167" cy="968320"/>
          </a:xfrm>
        </p:grpSpPr>
        <p:sp>
          <p:nvSpPr>
            <p:cNvPr id="668" name="Shape 668"/>
            <p:cNvSpPr/>
            <p:nvPr/>
          </p:nvSpPr>
          <p:spPr>
            <a:xfrm>
              <a:off x="0" y="460320"/>
              <a:ext cx="11431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700"/>
                <a:t>0xbff</a:t>
              </a:r>
            </a:p>
          </p:txBody>
        </p:sp>
        <p:sp>
          <p:nvSpPr>
            <p:cNvPr id="669" name="Shape 669"/>
            <p:cNvSpPr/>
            <p:nvPr/>
          </p:nvSpPr>
          <p:spPr>
            <a:xfrm flipH="1">
              <a:off x="571583" y="0"/>
              <a:ext cx="1" cy="55168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671" name="Shape 671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0xbff</a:t>
            </a:r>
          </a:p>
        </p:txBody>
      </p:sp>
      <p:sp>
        <p:nvSpPr>
          <p:cNvPr id="672" name="Shape 672"/>
          <p:cNvSpPr/>
          <p:nvPr/>
        </p:nvSpPr>
        <p:spPr>
          <a:xfrm>
            <a:off x="2698464" y="8720347"/>
            <a:ext cx="76078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But how do we know the address?</a:t>
            </a:r>
          </a:p>
        </p:txBody>
      </p:sp>
      <p:grpSp>
        <p:nvGrpSpPr>
          <p:cNvPr id="675" name="Group 675"/>
          <p:cNvGrpSpPr/>
          <p:nvPr/>
        </p:nvGrpSpPr>
        <p:grpSpPr>
          <a:xfrm>
            <a:off x="3992328" y="4446026"/>
            <a:ext cx="1211760" cy="1354619"/>
            <a:chOff x="0" y="0"/>
            <a:chExt cx="1211758" cy="1354617"/>
          </a:xfrm>
        </p:grpSpPr>
        <p:sp>
          <p:nvSpPr>
            <p:cNvPr id="673" name="Shape 673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%ebp</a:t>
              </a:r>
            </a:p>
          </p:txBody>
        </p:sp>
        <p:sp>
          <p:nvSpPr>
            <p:cNvPr id="674" name="Shape 674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676" name="Shape 676"/>
          <p:cNvSpPr/>
          <p:nvPr/>
        </p:nvSpPr>
        <p:spPr>
          <a:xfrm>
            <a:off x="8586960" y="5793919"/>
            <a:ext cx="367464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…</a:t>
            </a:r>
          </a:p>
        </p:txBody>
      </p:sp>
      <p:sp>
        <p:nvSpPr>
          <p:cNvPr id="677" name="Shape 677"/>
          <p:cNvSpPr/>
          <p:nvPr/>
        </p:nvSpPr>
        <p:spPr>
          <a:xfrm>
            <a:off x="8998136" y="5793919"/>
            <a:ext cx="3424605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\x0f \x3c \x2f 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" grpId="1" animBg="1" advAuto="0"/>
      <p:bldP spid="672" grpId="2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49148">
              <a:defRPr sz="1800"/>
            </a:pPr>
            <a:r>
              <a:rPr sz="7519"/>
              <a:t>Hijacking the saved </a:t>
            </a:r>
            <a:r>
              <a:rPr sz="7519">
                <a:latin typeface="Courier"/>
                <a:ea typeface="Courier"/>
                <a:cs typeface="Courier"/>
                <a:sym typeface="Courier"/>
              </a:rPr>
              <a:t>%eip</a:t>
            </a:r>
          </a:p>
        </p:txBody>
      </p:sp>
      <p:sp>
        <p:nvSpPr>
          <p:cNvPr id="680" name="Shape 680"/>
          <p:cNvSpPr/>
          <p:nvPr/>
        </p:nvSpPr>
        <p:spPr>
          <a:xfrm>
            <a:off x="345086" y="5759574"/>
            <a:ext cx="12314628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6964859" y="5793919"/>
            <a:ext cx="1584343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&amp;arg1</a:t>
            </a:r>
          </a:p>
        </p:txBody>
      </p:sp>
      <p:sp>
        <p:nvSpPr>
          <p:cNvPr id="682" name="Shape 682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1333FF"/>
                </a:solidFill>
              </a:rPr>
              <a:t>%eip</a:t>
            </a:r>
          </a:p>
        </p:txBody>
      </p:sp>
      <p:sp>
        <p:nvSpPr>
          <p:cNvPr id="683" name="Shape 683"/>
          <p:cNvSpPr/>
          <p:nvPr/>
        </p:nvSpPr>
        <p:spPr>
          <a:xfrm>
            <a:off x="4593070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33FF"/>
                </a:solidFill>
              </a:rPr>
              <a:t>%ebp</a:t>
            </a:r>
          </a:p>
        </p:txBody>
      </p:sp>
      <p:sp>
        <p:nvSpPr>
          <p:cNvPr id="684" name="Shape 684"/>
          <p:cNvSpPr/>
          <p:nvPr/>
        </p:nvSpPr>
        <p:spPr>
          <a:xfrm>
            <a:off x="2247387" y="5793919"/>
            <a:ext cx="229204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685" name="Shape 685"/>
          <p:cNvSpPr/>
          <p:nvPr/>
        </p:nvSpPr>
        <p:spPr>
          <a:xfrm>
            <a:off x="2787530" y="6512445"/>
            <a:ext cx="1211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686" name="Shape 686"/>
          <p:cNvSpPr/>
          <p:nvPr/>
        </p:nvSpPr>
        <p:spPr>
          <a:xfrm>
            <a:off x="420440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grpSp>
        <p:nvGrpSpPr>
          <p:cNvPr id="689" name="Group 689"/>
          <p:cNvGrpSpPr/>
          <p:nvPr/>
        </p:nvGrpSpPr>
        <p:grpSpPr>
          <a:xfrm>
            <a:off x="380689" y="4446026"/>
            <a:ext cx="1211760" cy="1354619"/>
            <a:chOff x="0" y="0"/>
            <a:chExt cx="1211758" cy="1354617"/>
          </a:xfrm>
        </p:grpSpPr>
        <p:sp>
          <p:nvSpPr>
            <p:cNvPr id="687" name="Shape 687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%eip</a:t>
              </a:r>
            </a:p>
          </p:txBody>
        </p:sp>
        <p:sp>
          <p:nvSpPr>
            <p:cNvPr id="688" name="Shape 688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690" name="Shape 690"/>
          <p:cNvSpPr/>
          <p:nvPr/>
        </p:nvSpPr>
        <p:spPr>
          <a:xfrm>
            <a:off x="1568527" y="5814671"/>
            <a:ext cx="66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...</a:t>
            </a:r>
          </a:p>
        </p:txBody>
      </p:sp>
      <p:grpSp>
        <p:nvGrpSpPr>
          <p:cNvPr id="693" name="Group 693"/>
          <p:cNvGrpSpPr/>
          <p:nvPr/>
        </p:nvGrpSpPr>
        <p:grpSpPr>
          <a:xfrm>
            <a:off x="8431625" y="6471553"/>
            <a:ext cx="1143169" cy="968322"/>
            <a:chOff x="0" y="0"/>
            <a:chExt cx="1143167" cy="968320"/>
          </a:xfrm>
        </p:grpSpPr>
        <p:sp>
          <p:nvSpPr>
            <p:cNvPr id="691" name="Shape 691"/>
            <p:cNvSpPr/>
            <p:nvPr/>
          </p:nvSpPr>
          <p:spPr>
            <a:xfrm>
              <a:off x="0" y="460320"/>
              <a:ext cx="11431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700"/>
                <a:t>0xbff</a:t>
              </a:r>
            </a:p>
          </p:txBody>
        </p:sp>
        <p:sp>
          <p:nvSpPr>
            <p:cNvPr id="692" name="Shape 692"/>
            <p:cNvSpPr/>
            <p:nvPr/>
          </p:nvSpPr>
          <p:spPr>
            <a:xfrm flipH="1">
              <a:off x="571583" y="0"/>
              <a:ext cx="1" cy="55168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694" name="Shape 694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0xbff</a:t>
            </a:r>
          </a:p>
        </p:txBody>
      </p:sp>
      <p:grpSp>
        <p:nvGrpSpPr>
          <p:cNvPr id="697" name="Group 697"/>
          <p:cNvGrpSpPr/>
          <p:nvPr/>
        </p:nvGrpSpPr>
        <p:grpSpPr>
          <a:xfrm>
            <a:off x="3992328" y="4446026"/>
            <a:ext cx="1211760" cy="1354619"/>
            <a:chOff x="0" y="0"/>
            <a:chExt cx="1211758" cy="1354617"/>
          </a:xfrm>
        </p:grpSpPr>
        <p:sp>
          <p:nvSpPr>
            <p:cNvPr id="695" name="Shape 695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%ebp</a:t>
              </a:r>
            </a:p>
          </p:txBody>
        </p:sp>
        <p:sp>
          <p:nvSpPr>
            <p:cNvPr id="696" name="Shape 696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698" name="Shape 698"/>
          <p:cNvSpPr/>
          <p:nvPr/>
        </p:nvSpPr>
        <p:spPr>
          <a:xfrm>
            <a:off x="8586960" y="5793919"/>
            <a:ext cx="367464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…</a:t>
            </a:r>
          </a:p>
        </p:txBody>
      </p:sp>
      <p:sp>
        <p:nvSpPr>
          <p:cNvPr id="699" name="Shape 699"/>
          <p:cNvSpPr/>
          <p:nvPr/>
        </p:nvSpPr>
        <p:spPr>
          <a:xfrm>
            <a:off x="4019388" y="1940197"/>
            <a:ext cx="49660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What if we are wrong?</a:t>
            </a:r>
          </a:p>
        </p:txBody>
      </p:sp>
      <p:sp>
        <p:nvSpPr>
          <p:cNvPr id="700" name="Shape 700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0xbdf</a:t>
            </a:r>
          </a:p>
        </p:txBody>
      </p:sp>
      <p:sp>
        <p:nvSpPr>
          <p:cNvPr id="701" name="Shape 701"/>
          <p:cNvSpPr/>
          <p:nvPr/>
        </p:nvSpPr>
        <p:spPr>
          <a:xfrm>
            <a:off x="3815457" y="7452500"/>
            <a:ext cx="537388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This is most likely data,</a:t>
            </a:r>
          </a:p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so the CPU will panic</a:t>
            </a:r>
          </a:p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(Invalid Instruction)</a:t>
            </a:r>
          </a:p>
        </p:txBody>
      </p:sp>
      <p:sp>
        <p:nvSpPr>
          <p:cNvPr id="702" name="Shape 702"/>
          <p:cNvSpPr/>
          <p:nvPr/>
        </p:nvSpPr>
        <p:spPr>
          <a:xfrm>
            <a:off x="8998136" y="5793919"/>
            <a:ext cx="3424605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\x0f \x3c \x2f 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" grpId="1" animBg="1" advAuto="0"/>
      <p:bldP spid="701" grpId="2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>
            <a:spLocks noGrp="1"/>
          </p:cNvSpPr>
          <p:nvPr>
            <p:ph type="title"/>
          </p:nvPr>
        </p:nvSpPr>
        <p:spPr>
          <a:xfrm>
            <a:off x="952500" y="-79167"/>
            <a:ext cx="11099800" cy="137676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 dirty="0"/>
              <a:t>Challenge 3</a:t>
            </a:r>
          </a:p>
        </p:txBody>
      </p:sp>
      <p:sp>
        <p:nvSpPr>
          <p:cNvPr id="705" name="Shape 7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If we don’t have access to the code, we don’t know how far the buffer is from the saved </a:t>
            </a:r>
            <a:r>
              <a:rPr sz="3600" dirty="0">
                <a:latin typeface="Courier"/>
                <a:ea typeface="Courier"/>
                <a:cs typeface="Courier"/>
                <a:sym typeface="Courier"/>
              </a:rPr>
              <a:t>%</a:t>
            </a:r>
            <a:r>
              <a:rPr sz="3600" dirty="0" err="1" smtClean="0">
                <a:latin typeface="Courier"/>
                <a:ea typeface="Courier"/>
                <a:cs typeface="Courier"/>
                <a:sym typeface="Courier"/>
              </a:rPr>
              <a:t>e</a:t>
            </a:r>
            <a:r>
              <a:rPr lang="en-US" sz="3600" dirty="0" err="1" smtClean="0">
                <a:latin typeface="Courier"/>
                <a:ea typeface="Courier"/>
                <a:cs typeface="Courier"/>
                <a:sym typeface="Courier"/>
              </a:rPr>
              <a:t>bp</a:t>
            </a:r>
            <a:endParaRPr sz="3600" dirty="0"/>
          </a:p>
          <a:p>
            <a:pPr lvl="0">
              <a:defRPr sz="1800"/>
            </a:pPr>
            <a:r>
              <a:rPr sz="3600" dirty="0"/>
              <a:t>One approach: just try a lot of different values!</a:t>
            </a:r>
          </a:p>
          <a:p>
            <a:pPr lvl="0">
              <a:defRPr sz="1800"/>
            </a:pPr>
            <a:r>
              <a:rPr sz="3600" dirty="0"/>
              <a:t>Worst case scenario: it’s a 32 (or 64) bit memory space, which means 2</a:t>
            </a:r>
            <a:r>
              <a:rPr sz="3600" baseline="31999" dirty="0"/>
              <a:t>32</a:t>
            </a:r>
            <a:r>
              <a:rPr sz="3600" dirty="0"/>
              <a:t> (2</a:t>
            </a:r>
            <a:r>
              <a:rPr sz="3600" baseline="31999" dirty="0"/>
              <a:t>64</a:t>
            </a:r>
            <a:r>
              <a:rPr sz="3600" dirty="0"/>
              <a:t>) possible answers</a:t>
            </a:r>
          </a:p>
          <a:p>
            <a:pPr lvl="0">
              <a:defRPr sz="1800"/>
            </a:pPr>
            <a:r>
              <a:rPr sz="3600" dirty="0"/>
              <a:t>But without address randomization:</a:t>
            </a:r>
          </a:p>
          <a:p>
            <a:pPr lvl="1">
              <a:defRPr sz="1800"/>
            </a:pPr>
            <a:r>
              <a:rPr sz="3300" dirty="0"/>
              <a:t>The stack always starts from the same, </a:t>
            </a:r>
            <a:r>
              <a:rPr sz="3300" dirty="0">
                <a:solidFill>
                  <a:srgbClr val="C82506"/>
                </a:solidFill>
              </a:rPr>
              <a:t>fixed address</a:t>
            </a:r>
            <a:endParaRPr sz="3300" dirty="0"/>
          </a:p>
          <a:p>
            <a:pPr lvl="1">
              <a:defRPr sz="1800"/>
            </a:pPr>
            <a:r>
              <a:rPr sz="3300" dirty="0"/>
              <a:t>The stack will grow, but usually it doesn’t grow very deeply (unless the code is heavily recursive)</a:t>
            </a:r>
          </a:p>
        </p:txBody>
      </p:sp>
      <p:sp>
        <p:nvSpPr>
          <p:cNvPr id="706" name="Shape 706"/>
          <p:cNvSpPr/>
          <p:nvPr/>
        </p:nvSpPr>
        <p:spPr>
          <a:xfrm>
            <a:off x="3549352" y="1427312"/>
            <a:ext cx="59060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Finding the return address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" grpId="1" build="p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08940">
              <a:defRPr sz="1800"/>
            </a:pPr>
            <a:r>
              <a:rPr sz="5600"/>
              <a:t>Improving our chances: </a:t>
            </a:r>
            <a:r>
              <a:rPr sz="5600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nop</a:t>
            </a:r>
            <a:r>
              <a:rPr sz="5600">
                <a:solidFill>
                  <a:srgbClr val="C82506"/>
                </a:solidFill>
              </a:rPr>
              <a:t> sleds</a:t>
            </a:r>
          </a:p>
        </p:txBody>
      </p:sp>
      <p:sp>
        <p:nvSpPr>
          <p:cNvPr id="711" name="Shape 711"/>
          <p:cNvSpPr/>
          <p:nvPr/>
        </p:nvSpPr>
        <p:spPr>
          <a:xfrm>
            <a:off x="345086" y="5759574"/>
            <a:ext cx="12314628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6964859" y="5793919"/>
            <a:ext cx="1584343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&amp;arg1</a:t>
            </a:r>
          </a:p>
        </p:txBody>
      </p:sp>
      <p:sp>
        <p:nvSpPr>
          <p:cNvPr id="713" name="Shape 713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1333FF"/>
                </a:solidFill>
              </a:rPr>
              <a:t>%eip</a:t>
            </a:r>
          </a:p>
        </p:txBody>
      </p:sp>
      <p:sp>
        <p:nvSpPr>
          <p:cNvPr id="714" name="Shape 714"/>
          <p:cNvSpPr/>
          <p:nvPr/>
        </p:nvSpPr>
        <p:spPr>
          <a:xfrm>
            <a:off x="4593070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1333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33FF"/>
                </a:solidFill>
              </a:rPr>
              <a:t>%ebp</a:t>
            </a:r>
          </a:p>
        </p:txBody>
      </p:sp>
      <p:sp>
        <p:nvSpPr>
          <p:cNvPr id="715" name="Shape 715"/>
          <p:cNvSpPr/>
          <p:nvPr/>
        </p:nvSpPr>
        <p:spPr>
          <a:xfrm>
            <a:off x="2247387" y="5793919"/>
            <a:ext cx="229204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716" name="Shape 716"/>
          <p:cNvSpPr/>
          <p:nvPr/>
        </p:nvSpPr>
        <p:spPr>
          <a:xfrm>
            <a:off x="2787530" y="6512445"/>
            <a:ext cx="1211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717" name="Shape 717"/>
          <p:cNvSpPr/>
          <p:nvPr/>
        </p:nvSpPr>
        <p:spPr>
          <a:xfrm>
            <a:off x="420440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grpSp>
        <p:nvGrpSpPr>
          <p:cNvPr id="720" name="Group 720"/>
          <p:cNvGrpSpPr/>
          <p:nvPr/>
        </p:nvGrpSpPr>
        <p:grpSpPr>
          <a:xfrm>
            <a:off x="380689" y="4446026"/>
            <a:ext cx="1211760" cy="1354619"/>
            <a:chOff x="0" y="0"/>
            <a:chExt cx="1211758" cy="1354617"/>
          </a:xfrm>
        </p:grpSpPr>
        <p:sp>
          <p:nvSpPr>
            <p:cNvPr id="718" name="Shape 718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%eip</a:t>
              </a:r>
            </a:p>
          </p:txBody>
        </p:sp>
        <p:sp>
          <p:nvSpPr>
            <p:cNvPr id="719" name="Shape 719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721" name="Shape 721"/>
          <p:cNvSpPr/>
          <p:nvPr/>
        </p:nvSpPr>
        <p:spPr>
          <a:xfrm>
            <a:off x="1568527" y="5814671"/>
            <a:ext cx="66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...</a:t>
            </a:r>
          </a:p>
        </p:txBody>
      </p:sp>
      <p:grpSp>
        <p:nvGrpSpPr>
          <p:cNvPr id="724" name="Group 724"/>
          <p:cNvGrpSpPr/>
          <p:nvPr/>
        </p:nvGrpSpPr>
        <p:grpSpPr>
          <a:xfrm>
            <a:off x="8431625" y="6471553"/>
            <a:ext cx="1143169" cy="968322"/>
            <a:chOff x="0" y="0"/>
            <a:chExt cx="1143167" cy="968320"/>
          </a:xfrm>
        </p:grpSpPr>
        <p:sp>
          <p:nvSpPr>
            <p:cNvPr id="722" name="Shape 722"/>
            <p:cNvSpPr/>
            <p:nvPr/>
          </p:nvSpPr>
          <p:spPr>
            <a:xfrm>
              <a:off x="0" y="460320"/>
              <a:ext cx="114316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7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700"/>
                <a:t>0xbff</a:t>
              </a:r>
            </a:p>
          </p:txBody>
        </p:sp>
        <p:sp>
          <p:nvSpPr>
            <p:cNvPr id="723" name="Shape 723"/>
            <p:cNvSpPr/>
            <p:nvPr/>
          </p:nvSpPr>
          <p:spPr>
            <a:xfrm flipH="1">
              <a:off x="571583" y="0"/>
              <a:ext cx="1" cy="55168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725" name="Shape 725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0xbff</a:t>
            </a:r>
          </a:p>
        </p:txBody>
      </p:sp>
      <p:grpSp>
        <p:nvGrpSpPr>
          <p:cNvPr id="728" name="Group 728"/>
          <p:cNvGrpSpPr/>
          <p:nvPr/>
        </p:nvGrpSpPr>
        <p:grpSpPr>
          <a:xfrm>
            <a:off x="3992328" y="4446026"/>
            <a:ext cx="1211760" cy="1354619"/>
            <a:chOff x="0" y="0"/>
            <a:chExt cx="1211758" cy="1354617"/>
          </a:xfrm>
        </p:grpSpPr>
        <p:sp>
          <p:nvSpPr>
            <p:cNvPr id="726" name="Shape 726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%ebp</a:t>
              </a:r>
            </a:p>
          </p:txBody>
        </p:sp>
        <p:sp>
          <p:nvSpPr>
            <p:cNvPr id="727" name="Shape 727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729" name="Shape 729"/>
          <p:cNvSpPr/>
          <p:nvPr/>
        </p:nvSpPr>
        <p:spPr>
          <a:xfrm>
            <a:off x="8586960" y="5793919"/>
            <a:ext cx="367464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…</a:t>
            </a:r>
          </a:p>
        </p:txBody>
      </p:sp>
      <p:sp>
        <p:nvSpPr>
          <p:cNvPr id="730" name="Shape 730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0xbdf</a:t>
            </a:r>
          </a:p>
        </p:txBody>
      </p:sp>
      <p:sp>
        <p:nvSpPr>
          <p:cNvPr id="731" name="Shape 731"/>
          <p:cNvSpPr/>
          <p:nvPr/>
        </p:nvSpPr>
        <p:spPr>
          <a:xfrm>
            <a:off x="6964859" y="5793919"/>
            <a:ext cx="1979640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nop nop nop …</a:t>
            </a:r>
          </a:p>
        </p:txBody>
      </p:sp>
      <p:sp>
        <p:nvSpPr>
          <p:cNvPr id="732" name="Shape 732"/>
          <p:cNvSpPr/>
          <p:nvPr/>
        </p:nvSpPr>
        <p:spPr>
          <a:xfrm>
            <a:off x="2951327" y="2069098"/>
            <a:ext cx="7102146" cy="120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Courier"/>
                <a:ea typeface="Courier"/>
                <a:cs typeface="Courier"/>
                <a:sym typeface="Courier"/>
              </a:rPr>
              <a:t>nop</a:t>
            </a:r>
            <a:r>
              <a:rPr sz="3600"/>
              <a:t> is a single-byte instruction</a:t>
            </a:r>
          </a:p>
          <a:p>
            <a:pPr lvl="0">
              <a:defRPr sz="1800"/>
            </a:pPr>
            <a:r>
              <a:rPr sz="3600"/>
              <a:t>(just moves to the next instruction)</a:t>
            </a:r>
          </a:p>
        </p:txBody>
      </p:sp>
      <p:sp>
        <p:nvSpPr>
          <p:cNvPr id="733" name="Shape 733"/>
          <p:cNvSpPr/>
          <p:nvPr/>
        </p:nvSpPr>
        <p:spPr>
          <a:xfrm>
            <a:off x="2926953" y="8087615"/>
            <a:ext cx="715089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>
                <a:solidFill>
                  <a:srgbClr val="C82506"/>
                </a:solidFill>
              </a:rPr>
              <a:t>Now we improve our chances</a:t>
            </a:r>
            <a:br>
              <a:rPr sz="3600" b="1">
                <a:solidFill>
                  <a:srgbClr val="C82506"/>
                </a:solidFill>
              </a:rPr>
            </a:br>
            <a:r>
              <a:rPr sz="3600" b="1">
                <a:solidFill>
                  <a:srgbClr val="C82506"/>
                </a:solidFill>
              </a:rPr>
              <a:t>of guessing by a factor of #nops</a:t>
            </a:r>
          </a:p>
        </p:txBody>
      </p:sp>
      <p:grpSp>
        <p:nvGrpSpPr>
          <p:cNvPr id="736" name="Group 736"/>
          <p:cNvGrpSpPr/>
          <p:nvPr/>
        </p:nvGrpSpPr>
        <p:grpSpPr>
          <a:xfrm>
            <a:off x="5894535" y="4125731"/>
            <a:ext cx="4120288" cy="1698082"/>
            <a:chOff x="0" y="0"/>
            <a:chExt cx="4120286" cy="1698080"/>
          </a:xfrm>
        </p:grpSpPr>
        <p:sp>
          <p:nvSpPr>
            <p:cNvPr id="734" name="Shape 734"/>
            <p:cNvSpPr/>
            <p:nvPr/>
          </p:nvSpPr>
          <p:spPr>
            <a:xfrm>
              <a:off x="980495" y="1114411"/>
              <a:ext cx="2159296" cy="58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C82506">
                    <a:alpha val="20000"/>
                  </a:srgb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0" y="0"/>
              <a:ext cx="4120287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Jumping </a:t>
              </a:r>
              <a:r>
                <a:rPr sz="3600" i="1"/>
                <a:t>anywhere</a:t>
              </a:r>
            </a:p>
            <a:p>
              <a:pPr lvl="0">
                <a:defRPr sz="1800"/>
              </a:pPr>
              <a:r>
                <a:rPr sz="3600"/>
                <a:t>here will work</a:t>
              </a:r>
            </a:p>
          </p:txBody>
        </p:sp>
      </p:grpSp>
      <p:sp>
        <p:nvSpPr>
          <p:cNvPr id="737" name="Shape 737"/>
          <p:cNvSpPr/>
          <p:nvPr/>
        </p:nvSpPr>
        <p:spPr>
          <a:xfrm>
            <a:off x="8998136" y="5793919"/>
            <a:ext cx="3424605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\x0f \x3c \x2f 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3" animBg="1" advAuto="0"/>
      <p:bldP spid="731" grpId="1" animBg="1" advAuto="0"/>
      <p:bldP spid="733" grpId="4" animBg="1" advAuto="0"/>
      <p:bldP spid="736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 lvl="0">
              <a:defRPr sz="1800"/>
            </a:pPr>
            <a:r>
              <a:rPr sz="7440"/>
              <a:t>We’re going to focus on C</a:t>
            </a:r>
          </a:p>
        </p:txBody>
      </p:sp>
      <p:sp>
        <p:nvSpPr>
          <p:cNvPr id="84" name="Shape 84"/>
          <p:cNvSpPr/>
          <p:nvPr/>
        </p:nvSpPr>
        <p:spPr>
          <a:xfrm>
            <a:off x="3358368" y="1999740"/>
            <a:ext cx="62880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The harm can be substantial</a:t>
            </a:r>
          </a:p>
        </p:txBody>
      </p:sp>
      <p:sp>
        <p:nvSpPr>
          <p:cNvPr id="85" name="Shape 85"/>
          <p:cNvSpPr/>
          <p:nvPr/>
        </p:nvSpPr>
        <p:spPr>
          <a:xfrm flipV="1">
            <a:off x="3067537" y="4190669"/>
            <a:ext cx="814542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V="1">
            <a:off x="1823746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245169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1988</a:t>
            </a:r>
          </a:p>
        </p:txBody>
      </p:sp>
      <p:sp>
        <p:nvSpPr>
          <p:cNvPr id="88" name="Shape 88"/>
          <p:cNvSpPr/>
          <p:nvPr/>
        </p:nvSpPr>
        <p:spPr>
          <a:xfrm flipV="1">
            <a:off x="3646769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3068192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1999</a:t>
            </a:r>
          </a:p>
        </p:txBody>
      </p:sp>
      <p:sp>
        <p:nvSpPr>
          <p:cNvPr id="90" name="Shape 90"/>
          <p:cNvSpPr/>
          <p:nvPr/>
        </p:nvSpPr>
        <p:spPr>
          <a:xfrm flipV="1">
            <a:off x="5469792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4891215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2000</a:t>
            </a:r>
          </a:p>
        </p:txBody>
      </p:sp>
      <p:sp>
        <p:nvSpPr>
          <p:cNvPr id="92" name="Shape 92"/>
          <p:cNvSpPr/>
          <p:nvPr/>
        </p:nvSpPr>
        <p:spPr>
          <a:xfrm flipV="1">
            <a:off x="5465844" y="4109746"/>
            <a:ext cx="1" cy="16184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93" name="Shape 93"/>
          <p:cNvSpPr/>
          <p:nvPr/>
        </p:nvSpPr>
        <p:spPr>
          <a:xfrm flipV="1">
            <a:off x="7271522" y="4109746"/>
            <a:ext cx="1" cy="16184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94" name="Shape 94"/>
          <p:cNvSpPr/>
          <p:nvPr/>
        </p:nvSpPr>
        <p:spPr>
          <a:xfrm flipV="1">
            <a:off x="7271521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692945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2001</a:t>
            </a:r>
          </a:p>
        </p:txBody>
      </p:sp>
      <p:sp>
        <p:nvSpPr>
          <p:cNvPr id="96" name="Shape 96"/>
          <p:cNvSpPr/>
          <p:nvPr/>
        </p:nvSpPr>
        <p:spPr>
          <a:xfrm flipV="1">
            <a:off x="9107942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529365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2002</a:t>
            </a:r>
          </a:p>
        </p:txBody>
      </p:sp>
      <p:sp>
        <p:nvSpPr>
          <p:cNvPr id="98" name="Shape 98"/>
          <p:cNvSpPr/>
          <p:nvPr/>
        </p:nvSpPr>
        <p:spPr>
          <a:xfrm flipV="1">
            <a:off x="10896273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0317697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2003</a:t>
            </a:r>
          </a:p>
        </p:txBody>
      </p:sp>
      <p:sp>
        <p:nvSpPr>
          <p:cNvPr id="100" name="Shape 100"/>
          <p:cNvSpPr/>
          <p:nvPr/>
        </p:nvSpPr>
        <p:spPr>
          <a:xfrm>
            <a:off x="11220674" y="4190669"/>
            <a:ext cx="441586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1214712" y="4190669"/>
            <a:ext cx="441586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175093" y="3390469"/>
            <a:ext cx="1313213" cy="625544"/>
          </a:xfrm>
          <a:prstGeom prst="rect">
            <a:avLst/>
          </a:pr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661324" y="4786040"/>
            <a:ext cx="11682152" cy="4689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91159" lvl="0" indent="-391159" algn="l" defTabSz="514095">
              <a:spcBef>
                <a:spcPts val="3600"/>
              </a:spcBef>
              <a:buSzPct val="75000"/>
              <a:buChar char="•"/>
              <a:defRPr sz="1800"/>
            </a:pPr>
            <a:r>
              <a:rPr sz="3168">
                <a:solidFill>
                  <a:srgbClr val="FF3A0C"/>
                </a:solidFill>
              </a:rPr>
              <a:t>Morris worm</a:t>
            </a:r>
          </a:p>
          <a:p>
            <a:pPr marL="782319" lvl="1" indent="-391159" algn="l" defTabSz="514095">
              <a:spcBef>
                <a:spcPts val="400"/>
              </a:spcBef>
              <a:buSzPct val="57000"/>
              <a:buChar char="•"/>
              <a:defRPr sz="1800"/>
            </a:pPr>
            <a:r>
              <a:rPr sz="2904"/>
              <a:t>Propagated across machines (too aggressively, thanks to a bug)</a:t>
            </a:r>
          </a:p>
          <a:p>
            <a:pPr marL="782319" lvl="1" indent="-391159" algn="l" defTabSz="514095">
              <a:spcBef>
                <a:spcPts val="400"/>
              </a:spcBef>
              <a:buSzPct val="57000"/>
              <a:buChar char="•"/>
              <a:defRPr sz="1800"/>
            </a:pPr>
            <a:r>
              <a:rPr sz="2904"/>
              <a:t>One way it propagated was a buffer overflow attack against a vulnerable version of </a:t>
            </a:r>
            <a:r>
              <a:rPr sz="2904">
                <a:latin typeface="Courier"/>
                <a:ea typeface="Courier"/>
                <a:cs typeface="Courier"/>
                <a:sym typeface="Courier"/>
              </a:rPr>
              <a:t>fingerd</a:t>
            </a:r>
            <a:r>
              <a:rPr sz="2904"/>
              <a:t> on VAXes</a:t>
            </a:r>
          </a:p>
          <a:p>
            <a:pPr marL="1173480" lvl="2" indent="-391159" algn="l" defTabSz="514095">
              <a:spcBef>
                <a:spcPts val="400"/>
              </a:spcBef>
              <a:buSzPct val="57000"/>
              <a:buChar char="•"/>
              <a:defRPr sz="1800"/>
            </a:pPr>
            <a:r>
              <a:rPr sz="2904"/>
              <a:t>Sent a special string to the finger daemon, which caused it to execute code that created a new worm copy</a:t>
            </a:r>
          </a:p>
          <a:p>
            <a:pPr marL="1173480" lvl="2" indent="-391159" algn="l" defTabSz="514095">
              <a:spcBef>
                <a:spcPts val="400"/>
              </a:spcBef>
              <a:buSzPct val="57000"/>
              <a:buChar char="•"/>
              <a:defRPr sz="1800"/>
            </a:pPr>
            <a:r>
              <a:rPr sz="2904"/>
              <a:t>Didn’t check OS: caused Suns running BSD to crash</a:t>
            </a:r>
          </a:p>
          <a:p>
            <a:pPr marL="782319" lvl="1" indent="-391159" algn="l" defTabSz="514095">
              <a:spcBef>
                <a:spcPts val="400"/>
              </a:spcBef>
              <a:buSzPct val="57000"/>
              <a:buChar char="•"/>
              <a:defRPr sz="1800"/>
            </a:pPr>
            <a:r>
              <a:rPr sz="2904"/>
              <a:t>End result: $10-100M in damages, probation, community service</a:t>
            </a:r>
          </a:p>
        </p:txBody>
      </p:sp>
      <p:sp>
        <p:nvSpPr>
          <p:cNvPr id="104" name="Shape 104"/>
          <p:cNvSpPr/>
          <p:nvPr/>
        </p:nvSpPr>
        <p:spPr>
          <a:xfrm>
            <a:off x="4654177" y="8686800"/>
            <a:ext cx="36964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1BCD4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1BCD46"/>
                </a:solidFill>
              </a:rPr>
              <a:t>Professor at MIT</a:t>
            </a:r>
          </a:p>
        </p:txBody>
      </p:sp>
      <p:sp>
        <p:nvSpPr>
          <p:cNvPr id="105" name="Shape 105"/>
          <p:cNvSpPr/>
          <p:nvPr/>
        </p:nvSpPr>
        <p:spPr>
          <a:xfrm>
            <a:off x="2590665" y="4190669"/>
            <a:ext cx="441586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1594092" y="4190669"/>
            <a:ext cx="9499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Putting it all together</a:t>
            </a:r>
          </a:p>
        </p:txBody>
      </p:sp>
      <p:sp>
        <p:nvSpPr>
          <p:cNvPr id="740" name="Shape 740"/>
          <p:cNvSpPr/>
          <p:nvPr/>
        </p:nvSpPr>
        <p:spPr>
          <a:xfrm>
            <a:off x="345086" y="5759574"/>
            <a:ext cx="12314628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6964859" y="5793919"/>
            <a:ext cx="1584343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&amp;arg1</a:t>
            </a:r>
          </a:p>
        </p:txBody>
      </p:sp>
      <p:sp>
        <p:nvSpPr>
          <p:cNvPr id="742" name="Shape 742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%eip</a:t>
            </a:r>
          </a:p>
        </p:txBody>
      </p:sp>
      <p:sp>
        <p:nvSpPr>
          <p:cNvPr id="743" name="Shape 743"/>
          <p:cNvSpPr/>
          <p:nvPr/>
        </p:nvSpPr>
        <p:spPr>
          <a:xfrm>
            <a:off x="4593070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000"/>
              <a:t>%ebp</a:t>
            </a:r>
          </a:p>
        </p:txBody>
      </p:sp>
      <p:sp>
        <p:nvSpPr>
          <p:cNvPr id="744" name="Shape 744"/>
          <p:cNvSpPr/>
          <p:nvPr/>
        </p:nvSpPr>
        <p:spPr>
          <a:xfrm>
            <a:off x="2247387" y="5793919"/>
            <a:ext cx="229204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745" name="Shape 745"/>
          <p:cNvSpPr/>
          <p:nvPr/>
        </p:nvSpPr>
        <p:spPr>
          <a:xfrm>
            <a:off x="2787530" y="6512445"/>
            <a:ext cx="1211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746" name="Shape 746"/>
          <p:cNvSpPr/>
          <p:nvPr/>
        </p:nvSpPr>
        <p:spPr>
          <a:xfrm>
            <a:off x="8998136" y="5793919"/>
            <a:ext cx="3424605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00" b="1">
                <a:solidFill>
                  <a:srgbClr val="FFFFFF"/>
                </a:solidFill>
              </a:rPr>
              <a:t>\x0f \x3c \x2f ...</a:t>
            </a:r>
          </a:p>
        </p:txBody>
      </p:sp>
      <p:sp>
        <p:nvSpPr>
          <p:cNvPr id="747" name="Shape 747"/>
          <p:cNvSpPr/>
          <p:nvPr/>
        </p:nvSpPr>
        <p:spPr>
          <a:xfrm>
            <a:off x="420440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grpSp>
        <p:nvGrpSpPr>
          <p:cNvPr id="750" name="Group 750"/>
          <p:cNvGrpSpPr/>
          <p:nvPr/>
        </p:nvGrpSpPr>
        <p:grpSpPr>
          <a:xfrm>
            <a:off x="380689" y="4446026"/>
            <a:ext cx="1211760" cy="1354619"/>
            <a:chOff x="0" y="0"/>
            <a:chExt cx="1211758" cy="1354617"/>
          </a:xfrm>
        </p:grpSpPr>
        <p:sp>
          <p:nvSpPr>
            <p:cNvPr id="748" name="Shape 748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%eip</a:t>
              </a:r>
            </a:p>
          </p:txBody>
        </p:sp>
        <p:sp>
          <p:nvSpPr>
            <p:cNvPr id="749" name="Shape 749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751" name="Shape 751"/>
          <p:cNvSpPr/>
          <p:nvPr/>
        </p:nvSpPr>
        <p:spPr>
          <a:xfrm>
            <a:off x="1568527" y="5814671"/>
            <a:ext cx="66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...</a:t>
            </a:r>
          </a:p>
        </p:txBody>
      </p:sp>
      <p:sp>
        <p:nvSpPr>
          <p:cNvPr id="752" name="Shape 752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0xbff</a:t>
            </a:r>
          </a:p>
        </p:txBody>
      </p:sp>
      <p:sp>
        <p:nvSpPr>
          <p:cNvPr id="753" name="Shape 753"/>
          <p:cNvSpPr/>
          <p:nvPr/>
        </p:nvSpPr>
        <p:spPr>
          <a:xfrm>
            <a:off x="8586960" y="5793919"/>
            <a:ext cx="367464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…</a:t>
            </a:r>
          </a:p>
        </p:txBody>
      </p:sp>
      <p:sp>
        <p:nvSpPr>
          <p:cNvPr id="754" name="Shape 754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0xbdf</a:t>
            </a:r>
          </a:p>
        </p:txBody>
      </p:sp>
      <p:sp>
        <p:nvSpPr>
          <p:cNvPr id="755" name="Shape 755"/>
          <p:cNvSpPr/>
          <p:nvPr/>
        </p:nvSpPr>
        <p:spPr>
          <a:xfrm>
            <a:off x="6964859" y="5793919"/>
            <a:ext cx="1979640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FFFF"/>
                </a:solidFill>
              </a:rPr>
              <a:t>nop nop nop …</a:t>
            </a:r>
          </a:p>
        </p:txBody>
      </p:sp>
      <p:sp>
        <p:nvSpPr>
          <p:cNvPr id="756" name="Shape 756"/>
          <p:cNvSpPr/>
          <p:nvPr/>
        </p:nvSpPr>
        <p:spPr>
          <a:xfrm>
            <a:off x="5739214" y="5239204"/>
            <a:ext cx="1211759" cy="583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C82506">
                  <a:alpha val="20000"/>
                </a:srgbClr>
              </a:gs>
            </a:gsLst>
            <a:lin ang="5366153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6990605" y="7128824"/>
            <a:ext cx="1928147" cy="65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Courier"/>
                <a:ea typeface="Courier"/>
                <a:cs typeface="Courier"/>
                <a:sym typeface="Courier"/>
              </a:rPr>
              <a:t>nop</a:t>
            </a:r>
            <a:r>
              <a:rPr sz="3600"/>
              <a:t> sled</a:t>
            </a:r>
          </a:p>
        </p:txBody>
      </p:sp>
      <p:sp>
        <p:nvSpPr>
          <p:cNvPr id="758" name="Shape 758"/>
          <p:cNvSpPr/>
          <p:nvPr/>
        </p:nvSpPr>
        <p:spPr>
          <a:xfrm>
            <a:off x="2253358" y="5243892"/>
            <a:ext cx="3477941" cy="574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C82506">
                  <a:alpha val="20000"/>
                </a:srgbClr>
              </a:gs>
            </a:gsLst>
            <a:lin ang="5366153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3071527" y="4260436"/>
            <a:ext cx="18416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padding</a:t>
            </a:r>
          </a:p>
        </p:txBody>
      </p:sp>
      <p:sp>
        <p:nvSpPr>
          <p:cNvPr id="760" name="Shape 760"/>
          <p:cNvSpPr/>
          <p:nvPr/>
        </p:nvSpPr>
        <p:spPr>
          <a:xfrm>
            <a:off x="6964859" y="6437184"/>
            <a:ext cx="1979640" cy="620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C82506">
                  <a:alpha val="20000"/>
                </a:srgbClr>
              </a:gs>
            </a:gsLst>
            <a:lin ang="16307086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5665465" y="3987386"/>
            <a:ext cx="135925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good</a:t>
            </a:r>
            <a:br>
              <a:rPr sz="3600"/>
            </a:br>
            <a:r>
              <a:rPr sz="3600"/>
              <a:t>guess</a:t>
            </a:r>
          </a:p>
        </p:txBody>
      </p:sp>
      <p:sp>
        <p:nvSpPr>
          <p:cNvPr id="762" name="Shape 762"/>
          <p:cNvSpPr/>
          <p:nvPr/>
        </p:nvSpPr>
        <p:spPr>
          <a:xfrm>
            <a:off x="2247387" y="5793919"/>
            <a:ext cx="3477941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1800" b="1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9098212" y="6462080"/>
            <a:ext cx="3214118" cy="620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C82506">
                  <a:alpha val="20000"/>
                </a:srgbClr>
              </a:gs>
            </a:gsLst>
            <a:lin ang="16307086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9098212" y="7128824"/>
            <a:ext cx="32141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malicious code</a:t>
            </a:r>
          </a:p>
        </p:txBody>
      </p:sp>
      <p:grpSp>
        <p:nvGrpSpPr>
          <p:cNvPr id="767" name="Group 767"/>
          <p:cNvGrpSpPr/>
          <p:nvPr/>
        </p:nvGrpSpPr>
        <p:grpSpPr>
          <a:xfrm>
            <a:off x="581388" y="1752494"/>
            <a:ext cx="6821882" cy="2315546"/>
            <a:chOff x="0" y="0"/>
            <a:chExt cx="6821881" cy="2315544"/>
          </a:xfrm>
        </p:grpSpPr>
        <p:sp>
          <p:nvSpPr>
            <p:cNvPr id="765" name="Shape 765"/>
            <p:cNvSpPr/>
            <p:nvPr/>
          </p:nvSpPr>
          <p:spPr>
            <a:xfrm>
              <a:off x="-1" y="0"/>
              <a:ext cx="6821883" cy="1747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>
                  <a:solidFill>
                    <a:srgbClr val="1333FF"/>
                  </a:solidFill>
                </a:rPr>
                <a:t>But it has to be </a:t>
              </a:r>
              <a:r>
                <a:rPr sz="3600" i="1">
                  <a:solidFill>
                    <a:srgbClr val="1333FF"/>
                  </a:solidFill>
                </a:rPr>
                <a:t>something</a:t>
              </a:r>
              <a:r>
                <a:rPr sz="3600">
                  <a:solidFill>
                    <a:srgbClr val="1333FF"/>
                  </a:solidFill>
                </a:rPr>
                <a:t>;</a:t>
              </a:r>
              <a:br>
                <a:rPr sz="3600">
                  <a:solidFill>
                    <a:srgbClr val="1333FF"/>
                  </a:solidFill>
                </a:rPr>
              </a:br>
              <a:r>
                <a:rPr sz="3600">
                  <a:solidFill>
                    <a:srgbClr val="1333FF"/>
                  </a:solidFill>
                </a:rPr>
                <a:t>we have to start writing wherever</a:t>
              </a:r>
              <a:br>
                <a:rPr sz="3600">
                  <a:solidFill>
                    <a:srgbClr val="1333FF"/>
                  </a:solidFill>
                </a:rPr>
              </a:br>
              <a:r>
                <a:rPr sz="3600">
                  <a:solidFill>
                    <a:srgbClr val="1333FF"/>
                  </a:solidFill>
                </a:rPr>
                <a:t>the input to </a:t>
              </a:r>
              <a:r>
                <a:rPr sz="3600">
                  <a:solidFill>
                    <a:srgbClr val="1333FF"/>
                  </a:solidFill>
                  <a:latin typeface="Courier"/>
                  <a:ea typeface="Courier"/>
                  <a:cs typeface="Courier"/>
                  <a:sym typeface="Courier"/>
                </a:rPr>
                <a:t>gets</a:t>
              </a:r>
              <a:r>
                <a:rPr sz="3600">
                  <a:solidFill>
                    <a:srgbClr val="1333FF"/>
                  </a:solidFill>
                </a:rPr>
                <a:t>/etc. begins.</a:t>
              </a:r>
            </a:p>
          </p:txBody>
        </p:sp>
        <p:sp>
          <p:nvSpPr>
            <p:cNvPr id="766" name="Shape 766"/>
            <p:cNvSpPr/>
            <p:nvPr/>
          </p:nvSpPr>
          <p:spPr>
            <a:xfrm flipV="1">
              <a:off x="3410940" y="1660484"/>
              <a:ext cx="1" cy="655061"/>
            </a:xfrm>
            <a:prstGeom prst="line">
              <a:avLst/>
            </a:prstGeom>
            <a:noFill/>
            <a:ln w="50800" cap="flat">
              <a:solidFill>
                <a:srgbClr val="1333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" grpId="1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Putting it all together</a:t>
            </a:r>
          </a:p>
        </p:txBody>
      </p:sp>
      <p:sp>
        <p:nvSpPr>
          <p:cNvPr id="800" name="Shape 800"/>
          <p:cNvSpPr/>
          <p:nvPr/>
        </p:nvSpPr>
        <p:spPr>
          <a:xfrm>
            <a:off x="345086" y="5759574"/>
            <a:ext cx="12314628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1" name="Shape 801"/>
          <p:cNvSpPr/>
          <p:nvPr/>
        </p:nvSpPr>
        <p:spPr>
          <a:xfrm>
            <a:off x="6964859" y="5793919"/>
            <a:ext cx="1584343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&amp;arg1</a:t>
            </a:r>
          </a:p>
        </p:txBody>
      </p:sp>
      <p:sp>
        <p:nvSpPr>
          <p:cNvPr id="802" name="Shape 802"/>
          <p:cNvSpPr/>
          <p:nvPr/>
        </p:nvSpPr>
        <p:spPr>
          <a:xfrm>
            <a:off x="5778964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%eip</a:t>
            </a:r>
          </a:p>
        </p:txBody>
      </p:sp>
      <p:sp>
        <p:nvSpPr>
          <p:cNvPr id="803" name="Shape 803"/>
          <p:cNvSpPr/>
          <p:nvPr/>
        </p:nvSpPr>
        <p:spPr>
          <a:xfrm>
            <a:off x="4593070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000"/>
              <a:t>%ebp</a:t>
            </a:r>
          </a:p>
        </p:txBody>
      </p:sp>
      <p:sp>
        <p:nvSpPr>
          <p:cNvPr id="804" name="Shape 804"/>
          <p:cNvSpPr/>
          <p:nvPr/>
        </p:nvSpPr>
        <p:spPr>
          <a:xfrm>
            <a:off x="2247387" y="5793919"/>
            <a:ext cx="229204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805" name="Shape 805"/>
          <p:cNvSpPr/>
          <p:nvPr/>
        </p:nvSpPr>
        <p:spPr>
          <a:xfrm>
            <a:off x="2787530" y="6512445"/>
            <a:ext cx="1211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806" name="Shape 806"/>
          <p:cNvSpPr/>
          <p:nvPr/>
        </p:nvSpPr>
        <p:spPr>
          <a:xfrm>
            <a:off x="420440" y="5793919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grpSp>
        <p:nvGrpSpPr>
          <p:cNvPr id="809" name="Group 809"/>
          <p:cNvGrpSpPr/>
          <p:nvPr/>
        </p:nvGrpSpPr>
        <p:grpSpPr>
          <a:xfrm>
            <a:off x="380689" y="4446026"/>
            <a:ext cx="1211760" cy="1354619"/>
            <a:chOff x="0" y="0"/>
            <a:chExt cx="1211758" cy="1354617"/>
          </a:xfrm>
        </p:grpSpPr>
        <p:sp>
          <p:nvSpPr>
            <p:cNvPr id="807" name="Shape 807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%eip</a:t>
              </a:r>
            </a:p>
          </p:txBody>
        </p:sp>
        <p:sp>
          <p:nvSpPr>
            <p:cNvPr id="808" name="Shape 808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810" name="Shape 810"/>
          <p:cNvSpPr/>
          <p:nvPr/>
        </p:nvSpPr>
        <p:spPr>
          <a:xfrm>
            <a:off x="1568527" y="5814671"/>
            <a:ext cx="66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...</a:t>
            </a:r>
          </a:p>
        </p:txBody>
      </p:sp>
      <p:sp>
        <p:nvSpPr>
          <p:cNvPr id="811" name="Shape 811"/>
          <p:cNvSpPr/>
          <p:nvPr/>
        </p:nvSpPr>
        <p:spPr>
          <a:xfrm>
            <a:off x="8586960" y="5793919"/>
            <a:ext cx="367464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…</a:t>
            </a:r>
          </a:p>
        </p:txBody>
      </p:sp>
      <p:grpSp>
        <p:nvGrpSpPr>
          <p:cNvPr id="828" name="Group 828"/>
          <p:cNvGrpSpPr/>
          <p:nvPr/>
        </p:nvGrpSpPr>
        <p:grpSpPr>
          <a:xfrm>
            <a:off x="2247387" y="3987386"/>
            <a:ext cx="10175355" cy="3796499"/>
            <a:chOff x="0" y="0"/>
            <a:chExt cx="10175354" cy="3796498"/>
          </a:xfrm>
        </p:grpSpPr>
        <p:grpSp>
          <p:nvGrpSpPr>
            <p:cNvPr id="815" name="Group 815"/>
            <p:cNvGrpSpPr/>
            <p:nvPr/>
          </p:nvGrpSpPr>
          <p:grpSpPr>
            <a:xfrm>
              <a:off x="4717472" y="1806532"/>
              <a:ext cx="1979641" cy="1989967"/>
              <a:chOff x="0" y="0"/>
              <a:chExt cx="1979639" cy="1989965"/>
            </a:xfrm>
          </p:grpSpPr>
          <p:sp>
            <p:nvSpPr>
              <p:cNvPr id="812" name="Shape 812"/>
              <p:cNvSpPr/>
              <p:nvPr/>
            </p:nvSpPr>
            <p:spPr>
              <a:xfrm>
                <a:off x="0" y="0"/>
                <a:ext cx="1979640" cy="596944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800" b="1">
                    <a:solidFill>
                      <a:srgbClr val="FFFFFF"/>
                    </a:solidFill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</a:defRPr>
                </a:pPr>
                <a:r>
                  <a:rPr b="1">
                    <a:solidFill>
                      <a:srgbClr val="FFFFFF"/>
                    </a:solidFill>
                  </a:rPr>
                  <a:t>nop nop nop …</a:t>
                </a:r>
              </a:p>
            </p:txBody>
          </p:sp>
          <p:sp>
            <p:nvSpPr>
              <p:cNvPr id="813" name="Shape 813"/>
              <p:cNvSpPr/>
              <p:nvPr/>
            </p:nvSpPr>
            <p:spPr>
              <a:xfrm>
                <a:off x="25746" y="1334905"/>
                <a:ext cx="1928147" cy="6550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3600">
                    <a:latin typeface="Courier"/>
                    <a:ea typeface="Courier"/>
                    <a:cs typeface="Courier"/>
                    <a:sym typeface="Courier"/>
                  </a:rPr>
                  <a:t>nop</a:t>
                </a:r>
                <a:r>
                  <a:rPr sz="3600"/>
                  <a:t> sled</a:t>
                </a:r>
              </a:p>
            </p:txBody>
          </p:sp>
          <p:sp>
            <p:nvSpPr>
              <p:cNvPr id="814" name="Shape 814"/>
              <p:cNvSpPr/>
              <p:nvPr/>
            </p:nvSpPr>
            <p:spPr>
              <a:xfrm>
                <a:off x="0" y="643265"/>
                <a:ext cx="1979640" cy="620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C82506">
                      <a:alpha val="20000"/>
                    </a:srgbClr>
                  </a:gs>
                </a:gsLst>
                <a:lin ang="16307086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19" name="Group 819"/>
            <p:cNvGrpSpPr/>
            <p:nvPr/>
          </p:nvGrpSpPr>
          <p:grpSpPr>
            <a:xfrm>
              <a:off x="3418078" y="0"/>
              <a:ext cx="1359257" cy="2403477"/>
              <a:chOff x="0" y="0"/>
              <a:chExt cx="1359255" cy="2403476"/>
            </a:xfrm>
          </p:grpSpPr>
          <p:sp>
            <p:nvSpPr>
              <p:cNvPr id="816" name="Shape 816"/>
              <p:cNvSpPr/>
              <p:nvPr/>
            </p:nvSpPr>
            <p:spPr>
              <a:xfrm>
                <a:off x="113499" y="1806532"/>
                <a:ext cx="1132258" cy="596945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400">
                    <a:solidFill>
                      <a:srgbClr val="FFFFFF"/>
                    </a:solidFill>
                  </a:rPr>
                  <a:t>0xbdf</a:t>
                </a:r>
              </a:p>
            </p:txBody>
          </p:sp>
          <p:sp>
            <p:nvSpPr>
              <p:cNvPr id="817" name="Shape 817"/>
              <p:cNvSpPr/>
              <p:nvPr/>
            </p:nvSpPr>
            <p:spPr>
              <a:xfrm>
                <a:off x="73748" y="1251817"/>
                <a:ext cx="1211759" cy="583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C82506">
                      <a:alpha val="20000"/>
                    </a:srgbClr>
                  </a:gs>
                </a:gsLst>
                <a:lin ang="53661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18" name="Shape 818"/>
              <p:cNvSpPr/>
              <p:nvPr/>
            </p:nvSpPr>
            <p:spPr>
              <a:xfrm>
                <a:off x="-1" y="0"/>
                <a:ext cx="1359257" cy="1193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3600"/>
                  <a:t>good</a:t>
                </a:r>
                <a:br>
                  <a:rPr sz="3600"/>
                </a:br>
                <a:r>
                  <a:rPr sz="3600"/>
                  <a:t>guess</a:t>
                </a:r>
              </a:p>
            </p:txBody>
          </p:sp>
        </p:grpSp>
        <p:grpSp>
          <p:nvGrpSpPr>
            <p:cNvPr id="823" name="Group 823"/>
            <p:cNvGrpSpPr/>
            <p:nvPr/>
          </p:nvGrpSpPr>
          <p:grpSpPr>
            <a:xfrm>
              <a:off x="0" y="273050"/>
              <a:ext cx="3483912" cy="2130427"/>
              <a:chOff x="0" y="0"/>
              <a:chExt cx="3483911" cy="2130426"/>
            </a:xfrm>
          </p:grpSpPr>
          <p:sp>
            <p:nvSpPr>
              <p:cNvPr id="820" name="Shape 820"/>
              <p:cNvSpPr/>
              <p:nvPr/>
            </p:nvSpPr>
            <p:spPr>
              <a:xfrm>
                <a:off x="5971" y="983455"/>
                <a:ext cx="3477941" cy="574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C82506">
                      <a:alpha val="20000"/>
                    </a:srgbClr>
                  </a:gs>
                </a:gsLst>
                <a:lin ang="53661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21" name="Shape 821"/>
              <p:cNvSpPr/>
              <p:nvPr/>
            </p:nvSpPr>
            <p:spPr>
              <a:xfrm>
                <a:off x="824140" y="0"/>
                <a:ext cx="1841603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3600"/>
                  <a:t>padding</a:t>
                </a:r>
              </a:p>
            </p:txBody>
          </p:sp>
          <p:sp>
            <p:nvSpPr>
              <p:cNvPr id="822" name="Shape 822"/>
              <p:cNvSpPr/>
              <p:nvPr/>
            </p:nvSpPr>
            <p:spPr>
              <a:xfrm>
                <a:off x="0" y="1533482"/>
                <a:ext cx="3477941" cy="596945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1800" b="1">
                    <a:solidFill>
                      <a:srgbClr val="FFFFFF"/>
                    </a:solidFill>
                    <a:latin typeface="Courier"/>
                    <a:ea typeface="Courier"/>
                    <a:cs typeface="Courier"/>
                    <a:sym typeface="Courier"/>
                  </a:defRPr>
                </a:pPr>
                <a:endParaRPr/>
              </a:p>
            </p:txBody>
          </p:sp>
        </p:grpSp>
        <p:grpSp>
          <p:nvGrpSpPr>
            <p:cNvPr id="827" name="Group 827"/>
            <p:cNvGrpSpPr/>
            <p:nvPr/>
          </p:nvGrpSpPr>
          <p:grpSpPr>
            <a:xfrm>
              <a:off x="6750749" y="1806532"/>
              <a:ext cx="3424606" cy="1982607"/>
              <a:chOff x="0" y="0"/>
              <a:chExt cx="3424604" cy="1982605"/>
            </a:xfrm>
          </p:grpSpPr>
          <p:sp>
            <p:nvSpPr>
              <p:cNvPr id="824" name="Shape 824"/>
              <p:cNvSpPr/>
              <p:nvPr/>
            </p:nvSpPr>
            <p:spPr>
              <a:xfrm>
                <a:off x="0" y="0"/>
                <a:ext cx="3424605" cy="596944"/>
              </a:xfrm>
              <a:prstGeom prst="rect">
                <a:avLst/>
              </a:prstGeom>
              <a:blipFill rotWithShape="1">
                <a:blip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100" b="1">
                    <a:solidFill>
                      <a:srgbClr val="FFFFFF"/>
                    </a:solidFill>
                    <a:latin typeface="Courier"/>
                    <a:ea typeface="Courier"/>
                    <a:cs typeface="Courier"/>
                    <a:sym typeface="Courier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100" b="1">
                    <a:solidFill>
                      <a:srgbClr val="FFFFFF"/>
                    </a:solidFill>
                  </a:rPr>
                  <a:t>\x0f \x3c \x2f ...</a:t>
                </a:r>
              </a:p>
            </p:txBody>
          </p:sp>
          <p:sp>
            <p:nvSpPr>
              <p:cNvPr id="825" name="Shape 825"/>
              <p:cNvSpPr/>
              <p:nvPr/>
            </p:nvSpPr>
            <p:spPr>
              <a:xfrm>
                <a:off x="100076" y="668161"/>
                <a:ext cx="3214117" cy="620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C82506">
                      <a:alpha val="20000"/>
                    </a:srgbClr>
                  </a:gs>
                </a:gsLst>
                <a:lin ang="16307086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26" name="Shape 826"/>
              <p:cNvSpPr/>
              <p:nvPr/>
            </p:nvSpPr>
            <p:spPr>
              <a:xfrm>
                <a:off x="100075" y="1334905"/>
                <a:ext cx="3214117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3600"/>
                  <a:t>malicious code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" grpId="1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Defenses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Recall our challenges</a:t>
            </a:r>
          </a:p>
        </p:txBody>
      </p:sp>
      <p:sp>
        <p:nvSpPr>
          <p:cNvPr id="833" name="Shape 833"/>
          <p:cNvSpPr>
            <a:spLocks noGrp="1"/>
          </p:cNvSpPr>
          <p:nvPr>
            <p:ph type="body" idx="1"/>
          </p:nvPr>
        </p:nvSpPr>
        <p:spPr>
          <a:xfrm>
            <a:off x="952500" y="3014350"/>
            <a:ext cx="11099800" cy="6639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Putting code into the memory (no zeroes)</a:t>
            </a:r>
          </a:p>
          <a:p>
            <a:pPr lvl="0">
              <a:defRPr sz="1800"/>
            </a:pPr>
            <a:endParaRPr sz="3600" dirty="0"/>
          </a:p>
          <a:p>
            <a:pPr lvl="0">
              <a:defRPr sz="1800"/>
            </a:pPr>
            <a:r>
              <a:rPr sz="3600" dirty="0"/>
              <a:t>Getting %</a:t>
            </a:r>
            <a:r>
              <a:rPr sz="3600" dirty="0" err="1"/>
              <a:t>eip</a:t>
            </a:r>
            <a:r>
              <a:rPr sz="3600" dirty="0"/>
              <a:t> to point to our </a:t>
            </a:r>
            <a:r>
              <a:rPr sz="3600" dirty="0" smtClean="0"/>
              <a:t>code</a:t>
            </a:r>
            <a:endParaRPr sz="3600" dirty="0"/>
          </a:p>
          <a:p>
            <a:pPr lvl="0">
              <a:defRPr sz="1800"/>
            </a:pPr>
            <a:endParaRPr sz="3600" dirty="0"/>
          </a:p>
          <a:p>
            <a:pPr lvl="0">
              <a:defRPr sz="1800"/>
            </a:pPr>
            <a:r>
              <a:rPr sz="3600" dirty="0"/>
              <a:t>Finding the return address (guess the raw </a:t>
            </a:r>
            <a:r>
              <a:rPr sz="3600" dirty="0" err="1"/>
              <a:t>addr</a:t>
            </a:r>
            <a:r>
              <a:rPr sz="3600" dirty="0"/>
              <a:t>)</a:t>
            </a:r>
          </a:p>
        </p:txBody>
      </p:sp>
      <p:sp>
        <p:nvSpPr>
          <p:cNvPr id="834" name="Shape 834"/>
          <p:cNvSpPr/>
          <p:nvPr/>
        </p:nvSpPr>
        <p:spPr>
          <a:xfrm>
            <a:off x="1592411" y="1836427"/>
            <a:ext cx="98199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How can we make these even more difficult?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hape 8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20624">
              <a:defRPr sz="1800"/>
            </a:pPr>
            <a:r>
              <a:rPr sz="5760"/>
              <a:t>Detecting overflows with </a:t>
            </a:r>
            <a:r>
              <a:rPr sz="5760">
                <a:solidFill>
                  <a:srgbClr val="C82506"/>
                </a:solidFill>
              </a:rPr>
              <a:t>canaries</a:t>
            </a:r>
          </a:p>
        </p:txBody>
      </p:sp>
      <p:sp>
        <p:nvSpPr>
          <p:cNvPr id="837" name="Shape 837"/>
          <p:cNvSpPr/>
          <p:nvPr/>
        </p:nvSpPr>
        <p:spPr>
          <a:xfrm>
            <a:off x="345086" y="4450407"/>
            <a:ext cx="12314628" cy="665633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2247387" y="4484751"/>
            <a:ext cx="2292046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839" name="Shape 839"/>
          <p:cNvSpPr/>
          <p:nvPr/>
        </p:nvSpPr>
        <p:spPr>
          <a:xfrm>
            <a:off x="2787530" y="5203278"/>
            <a:ext cx="1211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840" name="Shape 840"/>
          <p:cNvSpPr/>
          <p:nvPr/>
        </p:nvSpPr>
        <p:spPr>
          <a:xfrm>
            <a:off x="420440" y="4484751"/>
            <a:ext cx="1132258" cy="596945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3000"/>
              <a:t>Text</a:t>
            </a:r>
          </a:p>
        </p:txBody>
      </p:sp>
      <p:grpSp>
        <p:nvGrpSpPr>
          <p:cNvPr id="843" name="Group 843"/>
          <p:cNvGrpSpPr/>
          <p:nvPr/>
        </p:nvGrpSpPr>
        <p:grpSpPr>
          <a:xfrm>
            <a:off x="380689" y="3136859"/>
            <a:ext cx="1211760" cy="1354618"/>
            <a:chOff x="0" y="0"/>
            <a:chExt cx="1211758" cy="1354617"/>
          </a:xfrm>
        </p:grpSpPr>
        <p:sp>
          <p:nvSpPr>
            <p:cNvPr id="841" name="Shape 841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%eip</a:t>
              </a:r>
            </a:p>
          </p:txBody>
        </p:sp>
        <p:sp>
          <p:nvSpPr>
            <p:cNvPr id="842" name="Shape 842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844" name="Shape 844"/>
          <p:cNvSpPr/>
          <p:nvPr/>
        </p:nvSpPr>
        <p:spPr>
          <a:xfrm>
            <a:off x="1568527" y="4505504"/>
            <a:ext cx="66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...</a:t>
            </a:r>
          </a:p>
        </p:txBody>
      </p:sp>
      <p:grpSp>
        <p:nvGrpSpPr>
          <p:cNvPr id="849" name="Group 849"/>
          <p:cNvGrpSpPr/>
          <p:nvPr/>
        </p:nvGrpSpPr>
        <p:grpSpPr>
          <a:xfrm>
            <a:off x="4593070" y="4484751"/>
            <a:ext cx="4361354" cy="596945"/>
            <a:chOff x="0" y="0"/>
            <a:chExt cx="4361353" cy="596943"/>
          </a:xfrm>
        </p:grpSpPr>
        <p:sp>
          <p:nvSpPr>
            <p:cNvPr id="845" name="Shape 845"/>
            <p:cNvSpPr/>
            <p:nvPr/>
          </p:nvSpPr>
          <p:spPr>
            <a:xfrm>
              <a:off x="2371788" y="0"/>
              <a:ext cx="1584344" cy="596944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1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100"/>
                <a:t>&amp;arg1</a:t>
              </a:r>
            </a:p>
          </p:txBody>
        </p:sp>
        <p:sp>
          <p:nvSpPr>
            <p:cNvPr id="846" name="Shape 846"/>
            <p:cNvSpPr/>
            <p:nvPr/>
          </p:nvSpPr>
          <p:spPr>
            <a:xfrm>
              <a:off x="1185894" y="0"/>
              <a:ext cx="1132258" cy="596944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1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100"/>
                <a:t>%eip</a:t>
              </a:r>
            </a:p>
          </p:txBody>
        </p:sp>
        <p:sp>
          <p:nvSpPr>
            <p:cNvPr id="847" name="Shape 847"/>
            <p:cNvSpPr/>
            <p:nvPr/>
          </p:nvSpPr>
          <p:spPr>
            <a:xfrm>
              <a:off x="0" y="0"/>
              <a:ext cx="1132257" cy="596944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30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000"/>
                <a:t>%ebp</a:t>
              </a:r>
            </a:p>
          </p:txBody>
        </p:sp>
        <p:sp>
          <p:nvSpPr>
            <p:cNvPr id="848" name="Shape 848"/>
            <p:cNvSpPr/>
            <p:nvPr/>
          </p:nvSpPr>
          <p:spPr>
            <a:xfrm>
              <a:off x="3993889" y="0"/>
              <a:ext cx="367465" cy="596944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5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500"/>
                <a:t>…</a:t>
              </a:r>
            </a:p>
          </p:txBody>
        </p:sp>
      </p:grpSp>
      <p:sp>
        <p:nvSpPr>
          <p:cNvPr id="850" name="Shape 850"/>
          <p:cNvSpPr/>
          <p:nvPr/>
        </p:nvSpPr>
        <p:spPr>
          <a:xfrm>
            <a:off x="4571627" y="4484751"/>
            <a:ext cx="2292047" cy="596945"/>
          </a:xfrm>
          <a:prstGeom prst="rect">
            <a:avLst/>
          </a:prstGeom>
          <a:solidFill>
            <a:srgbClr val="C3971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02 8d e2 10</a:t>
            </a:r>
          </a:p>
        </p:txBody>
      </p:sp>
      <p:sp>
        <p:nvSpPr>
          <p:cNvPr id="851" name="Shape 851"/>
          <p:cNvSpPr/>
          <p:nvPr/>
        </p:nvSpPr>
        <p:spPr>
          <a:xfrm>
            <a:off x="5111770" y="5203278"/>
            <a:ext cx="121176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canary</a:t>
            </a:r>
          </a:p>
        </p:txBody>
      </p:sp>
      <p:grpSp>
        <p:nvGrpSpPr>
          <p:cNvPr id="856" name="Group 856"/>
          <p:cNvGrpSpPr/>
          <p:nvPr/>
        </p:nvGrpSpPr>
        <p:grpSpPr>
          <a:xfrm>
            <a:off x="2247387" y="4484751"/>
            <a:ext cx="10175355" cy="596945"/>
            <a:chOff x="0" y="0"/>
            <a:chExt cx="10175354" cy="596943"/>
          </a:xfrm>
        </p:grpSpPr>
        <p:sp>
          <p:nvSpPr>
            <p:cNvPr id="852" name="Shape 852"/>
            <p:cNvSpPr/>
            <p:nvPr/>
          </p:nvSpPr>
          <p:spPr>
            <a:xfrm>
              <a:off x="4717472" y="0"/>
              <a:ext cx="1979641" cy="596944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FFFFFF"/>
                  </a:solidFill>
                </a:rPr>
                <a:t>nop nop nop …</a:t>
              </a:r>
            </a:p>
          </p:txBody>
        </p:sp>
        <p:sp>
          <p:nvSpPr>
            <p:cNvPr id="853" name="Shape 853"/>
            <p:cNvSpPr/>
            <p:nvPr/>
          </p:nvSpPr>
          <p:spPr>
            <a:xfrm>
              <a:off x="3531577" y="0"/>
              <a:ext cx="1132258" cy="596944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0xbdf</a:t>
              </a:r>
            </a:p>
          </p:txBody>
        </p:sp>
        <p:sp>
          <p:nvSpPr>
            <p:cNvPr id="854" name="Shape 854"/>
            <p:cNvSpPr/>
            <p:nvPr/>
          </p:nvSpPr>
          <p:spPr>
            <a:xfrm>
              <a:off x="0" y="0"/>
              <a:ext cx="3477941" cy="596944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6750749" y="0"/>
              <a:ext cx="3424606" cy="596944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1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100" b="1">
                  <a:solidFill>
                    <a:srgbClr val="FFFFFF"/>
                  </a:solidFill>
                </a:rPr>
                <a:t>\x0f \x3c \x2f ...</a:t>
              </a:r>
            </a:p>
          </p:txBody>
        </p:sp>
      </p:grpSp>
      <p:sp>
        <p:nvSpPr>
          <p:cNvPr id="857" name="Shape 857"/>
          <p:cNvSpPr/>
          <p:nvPr/>
        </p:nvSpPr>
        <p:spPr>
          <a:xfrm>
            <a:off x="4571627" y="4367450"/>
            <a:ext cx="2292047" cy="831547"/>
          </a:xfrm>
          <a:prstGeom prst="rect">
            <a:avLst/>
          </a:prstGeom>
          <a:ln w="76200">
            <a:solidFill>
              <a:srgbClr val="00882B"/>
            </a:solidFill>
            <a:prstDash val="sysDot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500">
                <a:latin typeface="Courier"/>
                <a:ea typeface="Courier"/>
                <a:cs typeface="Courier"/>
                <a:sym typeface="Courier"/>
              </a:defRPr>
            </a:pPr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2869781" y="7227718"/>
            <a:ext cx="69506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C82506"/>
                </a:solidFill>
              </a:rPr>
              <a:t>If not</a:t>
            </a:r>
            <a:r>
              <a:rPr sz="3600" b="1" dirty="0" smtClean="0">
                <a:solidFill>
                  <a:srgbClr val="C82506"/>
                </a:solidFill>
              </a:rPr>
              <a:t> </a:t>
            </a:r>
            <a:r>
              <a:rPr sz="3600" b="1" dirty="0">
                <a:solidFill>
                  <a:srgbClr val="C82506"/>
                </a:solidFill>
              </a:rPr>
              <a:t>the expected </a:t>
            </a:r>
            <a:r>
              <a:rPr sz="3600" b="1" dirty="0" smtClean="0">
                <a:solidFill>
                  <a:srgbClr val="C82506"/>
                </a:solidFill>
              </a:rPr>
              <a:t>value</a:t>
            </a:r>
            <a:r>
              <a:rPr lang="en-US" sz="3600" b="1" dirty="0" smtClean="0">
                <a:solidFill>
                  <a:srgbClr val="C82506"/>
                </a:solidFill>
              </a:rPr>
              <a:t>,</a:t>
            </a:r>
            <a:r>
              <a:rPr sz="3600" b="1" dirty="0" smtClean="0">
                <a:solidFill>
                  <a:srgbClr val="C82506"/>
                </a:solidFill>
              </a:rPr>
              <a:t> abort</a:t>
            </a:r>
            <a:r>
              <a:rPr lang="en-US" sz="3600" b="1" dirty="0" smtClean="0">
                <a:solidFill>
                  <a:srgbClr val="C82506"/>
                </a:solidFill>
              </a:rPr>
              <a:t>!</a:t>
            </a:r>
            <a:endParaRPr sz="3600" b="1" dirty="0">
              <a:solidFill>
                <a:srgbClr val="C82506"/>
              </a:solidFill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2337225" y="8338856"/>
            <a:ext cx="801573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C82506"/>
                </a:solidFill>
              </a:rPr>
              <a:t>What value should the canary have?</a:t>
            </a:r>
          </a:p>
        </p:txBody>
      </p:sp>
      <p:sp>
        <p:nvSpPr>
          <p:cNvPr id="26" name="Shape 858"/>
          <p:cNvSpPr/>
          <p:nvPr/>
        </p:nvSpPr>
        <p:spPr>
          <a:xfrm>
            <a:off x="497337" y="6171879"/>
            <a:ext cx="1169551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C82506"/>
                </a:solidFill>
              </a:rPr>
              <a:t>Before returning from the function, check the canary.</a:t>
            </a:r>
            <a:endParaRPr sz="3600" b="1" dirty="0">
              <a:solidFill>
                <a:srgbClr val="C8250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" grpId="2" animBg="1" advAuto="0"/>
      <p:bldP spid="851" grpId="1" animBg="1" advAuto="0"/>
      <p:bldP spid="856" grpId="3" animBg="1" advAuto="0"/>
      <p:bldP spid="857" grpId="4" animBg="1" advAuto="0"/>
      <p:bldP spid="858" grpId="5" animBg="1" advAuto="0"/>
      <p:bldP spid="859" grpId="6" animBg="1" advAuto="0"/>
      <p:bldP spid="26" grpId="0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Canary values</a:t>
            </a:r>
          </a:p>
        </p:txBody>
      </p:sp>
      <p:sp>
        <p:nvSpPr>
          <p:cNvPr id="862" name="Shape 862"/>
          <p:cNvSpPr>
            <a:spLocks noGrp="1"/>
          </p:cNvSpPr>
          <p:nvPr>
            <p:ph type="body" idx="1"/>
          </p:nvPr>
        </p:nvSpPr>
        <p:spPr>
          <a:xfrm>
            <a:off x="952500" y="2981621"/>
            <a:ext cx="11099800" cy="6639025"/>
          </a:xfrm>
          <a:prstGeom prst="rect">
            <a:avLst/>
          </a:prstGeom>
        </p:spPr>
        <p:txBody>
          <a:bodyPr/>
          <a:lstStyle/>
          <a:p>
            <a:pPr marL="635000" lvl="0" indent="-635000">
              <a:buSzPct val="100000"/>
              <a:buAutoNum type="arabicPeriod"/>
              <a:defRPr sz="1800"/>
            </a:pPr>
            <a:r>
              <a:rPr sz="3600">
                <a:solidFill>
                  <a:srgbClr val="C82506"/>
                </a:solidFill>
              </a:rPr>
              <a:t>Terminator canaries </a:t>
            </a:r>
            <a:r>
              <a:rPr sz="3600"/>
              <a:t>(CR, LF, NULL, -1)</a:t>
            </a:r>
            <a:endParaRPr sz="3600">
              <a:solidFill>
                <a:srgbClr val="C82506"/>
              </a:solidFill>
            </a:endParaRPr>
          </a:p>
          <a:p>
            <a:pPr marL="851958" lvl="1" indent="-407458">
              <a:buSzPct val="75000"/>
              <a:defRPr sz="1800"/>
            </a:pPr>
            <a:r>
              <a:rPr sz="3300"/>
              <a:t>Leverages the fact that scanf etc. don’t allow these</a:t>
            </a:r>
          </a:p>
          <a:p>
            <a:pPr marL="635000" lvl="0" indent="-635000">
              <a:buSzPct val="100000"/>
              <a:buAutoNum type="arabicPeriod" startAt="2"/>
              <a:defRPr sz="1800"/>
            </a:pPr>
            <a:r>
              <a:rPr sz="3600">
                <a:solidFill>
                  <a:srgbClr val="C82506"/>
                </a:solidFill>
              </a:rPr>
              <a:t>Random canaries</a:t>
            </a:r>
          </a:p>
          <a:p>
            <a:pPr marL="851958" lvl="1" indent="-407458">
              <a:buSzPct val="75000"/>
              <a:defRPr sz="1800"/>
            </a:pPr>
            <a:r>
              <a:rPr sz="3300"/>
              <a:t>Write a new random value @ each process start</a:t>
            </a:r>
          </a:p>
          <a:p>
            <a:pPr marL="851958" lvl="1" indent="-407458">
              <a:buSzPct val="75000"/>
              <a:defRPr sz="1800"/>
            </a:pPr>
            <a:r>
              <a:rPr sz="3300"/>
              <a:t>Save the real value somewhere in memory</a:t>
            </a:r>
          </a:p>
          <a:p>
            <a:pPr marL="851958" lvl="1" indent="-407458">
              <a:buSzPct val="75000"/>
              <a:defRPr sz="1800"/>
            </a:pPr>
            <a:r>
              <a:rPr sz="3300"/>
              <a:t>Must write-protect the stored value</a:t>
            </a:r>
          </a:p>
          <a:p>
            <a:pPr marL="635000" lvl="0" indent="-635000">
              <a:buSzPct val="100000"/>
              <a:buAutoNum type="arabicPeriod" startAt="3"/>
              <a:defRPr sz="1800"/>
            </a:pPr>
            <a:r>
              <a:rPr sz="3600">
                <a:solidFill>
                  <a:srgbClr val="C82506"/>
                </a:solidFill>
              </a:rPr>
              <a:t>Random XOR canaries</a:t>
            </a:r>
          </a:p>
          <a:p>
            <a:pPr marL="851958" lvl="1" indent="-407458">
              <a:buSzPct val="75000"/>
              <a:defRPr sz="1800"/>
            </a:pPr>
            <a:r>
              <a:rPr sz="3300"/>
              <a:t>Same as random canaries</a:t>
            </a:r>
          </a:p>
          <a:p>
            <a:pPr marL="851958" lvl="1" indent="-407458">
              <a:buSzPct val="75000"/>
              <a:defRPr sz="1800"/>
            </a:pPr>
            <a:r>
              <a:rPr sz="3300"/>
              <a:t>But store canary XOR some control info, instead</a:t>
            </a:r>
          </a:p>
        </p:txBody>
      </p:sp>
      <p:sp>
        <p:nvSpPr>
          <p:cNvPr id="863" name="Shape 863"/>
          <p:cNvSpPr/>
          <p:nvPr/>
        </p:nvSpPr>
        <p:spPr>
          <a:xfrm>
            <a:off x="2605037" y="1820063"/>
            <a:ext cx="77947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From StackGuard [Wagle &amp; Cowan]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Recall our challenges</a:t>
            </a:r>
          </a:p>
        </p:txBody>
      </p:sp>
      <p:sp>
        <p:nvSpPr>
          <p:cNvPr id="866" name="Shape 866"/>
          <p:cNvSpPr>
            <a:spLocks noGrp="1"/>
          </p:cNvSpPr>
          <p:nvPr>
            <p:ph type="body" idx="1"/>
          </p:nvPr>
        </p:nvSpPr>
        <p:spPr>
          <a:xfrm>
            <a:off x="952500" y="3014350"/>
            <a:ext cx="11099800" cy="6639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Putting code into the memory (no zeroes)</a:t>
            </a:r>
          </a:p>
          <a:p>
            <a:pPr lvl="1">
              <a:defRPr sz="1800"/>
            </a:pPr>
            <a:r>
              <a:rPr sz="3300" dirty="0"/>
              <a:t>Option: Make this detectable with canaries</a:t>
            </a:r>
            <a:br>
              <a:rPr sz="3300" dirty="0"/>
            </a:br>
            <a:endParaRPr sz="3300" dirty="0"/>
          </a:p>
          <a:p>
            <a:pPr lvl="0">
              <a:defRPr sz="1800"/>
            </a:pPr>
            <a:r>
              <a:rPr sz="3600" dirty="0"/>
              <a:t>Getting %</a:t>
            </a:r>
            <a:r>
              <a:rPr sz="3600" dirty="0" err="1"/>
              <a:t>eip</a:t>
            </a:r>
            <a:r>
              <a:rPr sz="3600" dirty="0"/>
              <a:t> to point to our </a:t>
            </a:r>
            <a:r>
              <a:rPr sz="3600" dirty="0" smtClean="0"/>
              <a:t>code</a:t>
            </a:r>
            <a:endParaRPr lang="en-US" sz="3600" dirty="0" smtClean="0"/>
          </a:p>
          <a:p>
            <a:pPr lvl="1">
              <a:defRPr sz="1800"/>
            </a:pPr>
            <a:r>
              <a:rPr lang="en-US" sz="3200" dirty="0" smtClean="0"/>
              <a:t>Prohibit executing code stored on stack?</a:t>
            </a:r>
            <a:r>
              <a:rPr sz="3200" dirty="0" smtClean="0"/>
              <a:t> </a:t>
            </a:r>
            <a:endParaRPr sz="3200" dirty="0"/>
          </a:p>
          <a:p>
            <a:pPr lvl="0">
              <a:defRPr sz="1800"/>
            </a:pPr>
            <a:endParaRPr sz="3600" dirty="0"/>
          </a:p>
          <a:p>
            <a:pPr lvl="0">
              <a:defRPr sz="1800"/>
            </a:pPr>
            <a:r>
              <a:rPr sz="3600" dirty="0"/>
              <a:t>Finding the return address (guess the raw </a:t>
            </a:r>
            <a:r>
              <a:rPr sz="3600" dirty="0" err="1"/>
              <a:t>addr</a:t>
            </a:r>
            <a:r>
              <a:rPr sz="3600" dirty="0"/>
              <a:t>)</a:t>
            </a:r>
          </a:p>
        </p:txBody>
      </p:sp>
      <p:sp>
        <p:nvSpPr>
          <p:cNvPr id="867" name="Shape 867"/>
          <p:cNvSpPr/>
          <p:nvPr/>
        </p:nvSpPr>
        <p:spPr>
          <a:xfrm>
            <a:off x="1592411" y="1836427"/>
            <a:ext cx="98199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How can we make these even more difficult?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Return-to-libc</a:t>
            </a:r>
          </a:p>
        </p:txBody>
      </p:sp>
      <p:sp>
        <p:nvSpPr>
          <p:cNvPr id="870" name="Shape 870"/>
          <p:cNvSpPr/>
          <p:nvPr/>
        </p:nvSpPr>
        <p:spPr>
          <a:xfrm>
            <a:off x="345086" y="4057656"/>
            <a:ext cx="12314628" cy="665634"/>
          </a:xfrm>
          <a:prstGeom prst="rect">
            <a:avLst/>
          </a:prstGeom>
          <a:ln w="254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1" name="Shape 871"/>
          <p:cNvSpPr/>
          <p:nvPr/>
        </p:nvSpPr>
        <p:spPr>
          <a:xfrm>
            <a:off x="6964859" y="4092001"/>
            <a:ext cx="1584343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&amp;arg1</a:t>
            </a:r>
          </a:p>
        </p:txBody>
      </p:sp>
      <p:sp>
        <p:nvSpPr>
          <p:cNvPr id="872" name="Shape 872"/>
          <p:cNvSpPr/>
          <p:nvPr/>
        </p:nvSpPr>
        <p:spPr>
          <a:xfrm>
            <a:off x="5778964" y="4092001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1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100"/>
              <a:t>%eip</a:t>
            </a:r>
          </a:p>
        </p:txBody>
      </p:sp>
      <p:sp>
        <p:nvSpPr>
          <p:cNvPr id="873" name="Shape 873"/>
          <p:cNvSpPr/>
          <p:nvPr/>
        </p:nvSpPr>
        <p:spPr>
          <a:xfrm>
            <a:off x="4593070" y="4092001"/>
            <a:ext cx="1132258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3000"/>
              <a:t>%ebp</a:t>
            </a:r>
          </a:p>
        </p:txBody>
      </p:sp>
      <p:sp>
        <p:nvSpPr>
          <p:cNvPr id="874" name="Shape 874"/>
          <p:cNvSpPr/>
          <p:nvPr/>
        </p:nvSpPr>
        <p:spPr>
          <a:xfrm>
            <a:off x="2247387" y="4092001"/>
            <a:ext cx="2292046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00 00 00 00</a:t>
            </a:r>
          </a:p>
        </p:txBody>
      </p:sp>
      <p:sp>
        <p:nvSpPr>
          <p:cNvPr id="875" name="Shape 875"/>
          <p:cNvSpPr/>
          <p:nvPr/>
        </p:nvSpPr>
        <p:spPr>
          <a:xfrm>
            <a:off x="2787530" y="4810528"/>
            <a:ext cx="1211759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buffer</a:t>
            </a:r>
          </a:p>
        </p:txBody>
      </p:sp>
      <p:sp>
        <p:nvSpPr>
          <p:cNvPr id="876" name="Shape 876"/>
          <p:cNvSpPr/>
          <p:nvPr/>
        </p:nvSpPr>
        <p:spPr>
          <a:xfrm>
            <a:off x="420440" y="4092001"/>
            <a:ext cx="1132258" cy="5969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Text</a:t>
            </a:r>
          </a:p>
        </p:txBody>
      </p:sp>
      <p:grpSp>
        <p:nvGrpSpPr>
          <p:cNvPr id="879" name="Group 879"/>
          <p:cNvGrpSpPr/>
          <p:nvPr/>
        </p:nvGrpSpPr>
        <p:grpSpPr>
          <a:xfrm>
            <a:off x="380689" y="2744109"/>
            <a:ext cx="1211760" cy="1354618"/>
            <a:chOff x="0" y="0"/>
            <a:chExt cx="1211758" cy="1354617"/>
          </a:xfrm>
        </p:grpSpPr>
        <p:sp>
          <p:nvSpPr>
            <p:cNvPr id="877" name="Shape 877"/>
            <p:cNvSpPr/>
            <p:nvPr/>
          </p:nvSpPr>
          <p:spPr>
            <a:xfrm>
              <a:off x="0" y="0"/>
              <a:ext cx="121175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3600"/>
                <a:t>%eip</a:t>
              </a:r>
            </a:p>
          </p:txBody>
        </p:sp>
        <p:sp>
          <p:nvSpPr>
            <p:cNvPr id="878" name="Shape 878"/>
            <p:cNvSpPr/>
            <p:nvPr/>
          </p:nvSpPr>
          <p:spPr>
            <a:xfrm flipV="1">
              <a:off x="605879" y="663585"/>
              <a:ext cx="1" cy="6910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880" name="Shape 880"/>
          <p:cNvSpPr/>
          <p:nvPr/>
        </p:nvSpPr>
        <p:spPr>
          <a:xfrm>
            <a:off x="1568527" y="4112753"/>
            <a:ext cx="66303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400"/>
              <a:t>...</a:t>
            </a:r>
          </a:p>
        </p:txBody>
      </p:sp>
      <p:sp>
        <p:nvSpPr>
          <p:cNvPr id="881" name="Shape 881"/>
          <p:cNvSpPr/>
          <p:nvPr/>
        </p:nvSpPr>
        <p:spPr>
          <a:xfrm>
            <a:off x="8586960" y="4092001"/>
            <a:ext cx="367464" cy="596944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5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500"/>
              <a:t>…</a:t>
            </a:r>
          </a:p>
        </p:txBody>
      </p:sp>
      <p:grpSp>
        <p:nvGrpSpPr>
          <p:cNvPr id="885" name="Group 885"/>
          <p:cNvGrpSpPr/>
          <p:nvPr/>
        </p:nvGrpSpPr>
        <p:grpSpPr>
          <a:xfrm>
            <a:off x="6964859" y="4092001"/>
            <a:ext cx="1979640" cy="1989967"/>
            <a:chOff x="0" y="0"/>
            <a:chExt cx="1979639" cy="1989965"/>
          </a:xfrm>
        </p:grpSpPr>
        <p:sp>
          <p:nvSpPr>
            <p:cNvPr id="882" name="Shape 882"/>
            <p:cNvSpPr/>
            <p:nvPr/>
          </p:nvSpPr>
          <p:spPr>
            <a:xfrm>
              <a:off x="0" y="0"/>
              <a:ext cx="1979640" cy="596944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FFFFFF"/>
                  </a:solidFill>
                </a:rPr>
                <a:t>nop nop nop …</a:t>
              </a:r>
            </a:p>
          </p:txBody>
        </p:sp>
        <p:sp>
          <p:nvSpPr>
            <p:cNvPr id="883" name="Shape 883"/>
            <p:cNvSpPr/>
            <p:nvPr/>
          </p:nvSpPr>
          <p:spPr>
            <a:xfrm>
              <a:off x="25746" y="1334905"/>
              <a:ext cx="1928147" cy="6550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>
                  <a:latin typeface="Courier"/>
                  <a:ea typeface="Courier"/>
                  <a:cs typeface="Courier"/>
                  <a:sym typeface="Courier"/>
                </a:rPr>
                <a:t>nop</a:t>
              </a:r>
              <a:r>
                <a:rPr sz="3600"/>
                <a:t> sled</a:t>
              </a:r>
            </a:p>
          </p:txBody>
        </p:sp>
        <p:sp>
          <p:nvSpPr>
            <p:cNvPr id="884" name="Shape 884"/>
            <p:cNvSpPr/>
            <p:nvPr/>
          </p:nvSpPr>
          <p:spPr>
            <a:xfrm>
              <a:off x="0" y="643265"/>
              <a:ext cx="1979640" cy="62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C82506">
                    <a:alpha val="20000"/>
                  </a:srgbClr>
                </a:gs>
              </a:gsLst>
              <a:lin ang="1630708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89" name="Group 889"/>
          <p:cNvGrpSpPr/>
          <p:nvPr/>
        </p:nvGrpSpPr>
        <p:grpSpPr>
          <a:xfrm>
            <a:off x="5665465" y="2285468"/>
            <a:ext cx="1359257" cy="2403477"/>
            <a:chOff x="0" y="0"/>
            <a:chExt cx="1359255" cy="2403476"/>
          </a:xfrm>
        </p:grpSpPr>
        <p:sp>
          <p:nvSpPr>
            <p:cNvPr id="886" name="Shape 886"/>
            <p:cNvSpPr/>
            <p:nvPr/>
          </p:nvSpPr>
          <p:spPr>
            <a:xfrm>
              <a:off x="113499" y="1806532"/>
              <a:ext cx="1132258" cy="596945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0xbdf</a:t>
              </a:r>
            </a:p>
          </p:txBody>
        </p:sp>
        <p:sp>
          <p:nvSpPr>
            <p:cNvPr id="887" name="Shape 887"/>
            <p:cNvSpPr/>
            <p:nvPr/>
          </p:nvSpPr>
          <p:spPr>
            <a:xfrm>
              <a:off x="73748" y="1251817"/>
              <a:ext cx="1211759" cy="58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C82506">
                    <a:alpha val="20000"/>
                  </a:srgb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-1" y="0"/>
              <a:ext cx="1359257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good</a:t>
              </a:r>
              <a:br>
                <a:rPr sz="3600"/>
              </a:br>
              <a:r>
                <a:rPr sz="3600"/>
                <a:t>guess</a:t>
              </a:r>
            </a:p>
          </p:txBody>
        </p:sp>
      </p:grpSp>
      <p:grpSp>
        <p:nvGrpSpPr>
          <p:cNvPr id="893" name="Group 893"/>
          <p:cNvGrpSpPr/>
          <p:nvPr/>
        </p:nvGrpSpPr>
        <p:grpSpPr>
          <a:xfrm>
            <a:off x="2247387" y="2558518"/>
            <a:ext cx="3483912" cy="2130427"/>
            <a:chOff x="0" y="0"/>
            <a:chExt cx="3483911" cy="2130426"/>
          </a:xfrm>
        </p:grpSpPr>
        <p:sp>
          <p:nvSpPr>
            <p:cNvPr id="890" name="Shape 890"/>
            <p:cNvSpPr/>
            <p:nvPr/>
          </p:nvSpPr>
          <p:spPr>
            <a:xfrm>
              <a:off x="5971" y="983455"/>
              <a:ext cx="3477941" cy="57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C82506">
                    <a:alpha val="20000"/>
                  </a:srgb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824140" y="0"/>
              <a:ext cx="184160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padding</a:t>
              </a:r>
            </a:p>
          </p:txBody>
        </p:sp>
        <p:sp>
          <p:nvSpPr>
            <p:cNvPr id="892" name="Shape 892"/>
            <p:cNvSpPr/>
            <p:nvPr/>
          </p:nvSpPr>
          <p:spPr>
            <a:xfrm>
              <a:off x="0" y="1533482"/>
              <a:ext cx="3477941" cy="596945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pPr>
              <a:endParaRPr/>
            </a:p>
          </p:txBody>
        </p:sp>
      </p:grpSp>
      <p:grpSp>
        <p:nvGrpSpPr>
          <p:cNvPr id="897" name="Group 897"/>
          <p:cNvGrpSpPr/>
          <p:nvPr/>
        </p:nvGrpSpPr>
        <p:grpSpPr>
          <a:xfrm>
            <a:off x="8998136" y="4092001"/>
            <a:ext cx="3424605" cy="1982606"/>
            <a:chOff x="0" y="0"/>
            <a:chExt cx="3424604" cy="1982605"/>
          </a:xfrm>
        </p:grpSpPr>
        <p:sp>
          <p:nvSpPr>
            <p:cNvPr id="894" name="Shape 894"/>
            <p:cNvSpPr/>
            <p:nvPr/>
          </p:nvSpPr>
          <p:spPr>
            <a:xfrm>
              <a:off x="0" y="0"/>
              <a:ext cx="3424605" cy="596944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100" b="1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100" b="1">
                  <a:solidFill>
                    <a:srgbClr val="FFFFFF"/>
                  </a:solidFill>
                </a:rPr>
                <a:t>\x0f \x3c \x2f ...</a:t>
              </a:r>
            </a:p>
          </p:txBody>
        </p:sp>
        <p:sp>
          <p:nvSpPr>
            <p:cNvPr id="895" name="Shape 895"/>
            <p:cNvSpPr/>
            <p:nvPr/>
          </p:nvSpPr>
          <p:spPr>
            <a:xfrm>
              <a:off x="100076" y="668161"/>
              <a:ext cx="3214117" cy="620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C82506">
                    <a:alpha val="20000"/>
                  </a:srgbClr>
                </a:gs>
              </a:gsLst>
              <a:lin ang="16307086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100075" y="1334905"/>
              <a:ext cx="321411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malicious code</a:t>
              </a:r>
            </a:p>
          </p:txBody>
        </p:sp>
      </p:grpSp>
      <p:sp>
        <p:nvSpPr>
          <p:cNvPr id="898" name="Shape 898"/>
          <p:cNvSpPr/>
          <p:nvPr/>
        </p:nvSpPr>
        <p:spPr>
          <a:xfrm flipH="1">
            <a:off x="2264894" y="4860513"/>
            <a:ext cx="4049368" cy="2393499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99" name="Shape 899"/>
          <p:cNvSpPr/>
          <p:nvPr/>
        </p:nvSpPr>
        <p:spPr>
          <a:xfrm flipH="1">
            <a:off x="7762371" y="4856635"/>
            <a:ext cx="97513" cy="2503746"/>
          </a:xfrm>
          <a:prstGeom prst="line">
            <a:avLst/>
          </a:prstGeom>
          <a:ln w="63500">
            <a:solidFill>
              <a:srgbClr val="C82506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pSp>
        <p:nvGrpSpPr>
          <p:cNvPr id="903" name="Group 903"/>
          <p:cNvGrpSpPr/>
          <p:nvPr/>
        </p:nvGrpSpPr>
        <p:grpSpPr>
          <a:xfrm>
            <a:off x="5487385" y="2285468"/>
            <a:ext cx="1715416" cy="2403477"/>
            <a:chOff x="-178079" y="0"/>
            <a:chExt cx="1715414" cy="2403476"/>
          </a:xfrm>
        </p:grpSpPr>
        <p:sp>
          <p:nvSpPr>
            <p:cNvPr id="900" name="Shape 900"/>
            <p:cNvSpPr/>
            <p:nvPr/>
          </p:nvSpPr>
          <p:spPr>
            <a:xfrm>
              <a:off x="113499" y="1806532"/>
              <a:ext cx="1132258" cy="596945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0x17f</a:t>
              </a:r>
            </a:p>
          </p:txBody>
        </p:sp>
        <p:sp>
          <p:nvSpPr>
            <p:cNvPr id="901" name="Shape 901"/>
            <p:cNvSpPr/>
            <p:nvPr/>
          </p:nvSpPr>
          <p:spPr>
            <a:xfrm>
              <a:off x="73748" y="1251817"/>
              <a:ext cx="1211759" cy="58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C82506">
                    <a:alpha val="20000"/>
                  </a:srgbClr>
                </a:gs>
              </a:gsLst>
              <a:lin ang="5366153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-178080" y="0"/>
              <a:ext cx="1715415" cy="1193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 i="1"/>
                <a:t>known</a:t>
              </a:r>
              <a:r>
                <a:rPr sz="3600"/>
                <a:t/>
              </a:r>
              <a:br>
                <a:rPr sz="3600"/>
              </a:br>
              <a:r>
                <a:rPr sz="3600"/>
                <a:t>location</a:t>
              </a:r>
            </a:p>
          </p:txBody>
        </p:sp>
      </p:grpSp>
      <p:sp>
        <p:nvSpPr>
          <p:cNvPr id="904" name="Shape 904"/>
          <p:cNvSpPr/>
          <p:nvPr/>
        </p:nvSpPr>
        <p:spPr>
          <a:xfrm>
            <a:off x="6949381" y="4092001"/>
            <a:ext cx="1132258" cy="59694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0x20d</a:t>
            </a:r>
          </a:p>
        </p:txBody>
      </p:sp>
      <p:sp>
        <p:nvSpPr>
          <p:cNvPr id="905" name="Shape 905"/>
          <p:cNvSpPr/>
          <p:nvPr/>
        </p:nvSpPr>
        <p:spPr>
          <a:xfrm>
            <a:off x="561144" y="4842764"/>
            <a:ext cx="8508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BB0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BB01"/>
                </a:solidFill>
              </a:rPr>
              <a:t>libc</a:t>
            </a:r>
          </a:p>
        </p:txBody>
      </p:sp>
      <p:grpSp>
        <p:nvGrpSpPr>
          <p:cNvPr id="914" name="Group 914"/>
          <p:cNvGrpSpPr/>
          <p:nvPr/>
        </p:nvGrpSpPr>
        <p:grpSpPr>
          <a:xfrm>
            <a:off x="341399" y="7355471"/>
            <a:ext cx="12314628" cy="1629183"/>
            <a:chOff x="0" y="0"/>
            <a:chExt cx="12314627" cy="1629182"/>
          </a:xfrm>
        </p:grpSpPr>
        <p:sp>
          <p:nvSpPr>
            <p:cNvPr id="906" name="Shape 906"/>
            <p:cNvSpPr/>
            <p:nvPr/>
          </p:nvSpPr>
          <p:spPr>
            <a:xfrm>
              <a:off x="0" y="0"/>
              <a:ext cx="12314628" cy="665633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1905987" y="34344"/>
              <a:ext cx="2292047" cy="596944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exec()</a:t>
              </a:r>
            </a:p>
          </p:txBody>
        </p:sp>
        <p:sp>
          <p:nvSpPr>
            <p:cNvPr id="908" name="Shape 908"/>
            <p:cNvSpPr/>
            <p:nvPr/>
          </p:nvSpPr>
          <p:spPr>
            <a:xfrm>
              <a:off x="1223441" y="55097"/>
              <a:ext cx="66303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...</a:t>
              </a:r>
            </a:p>
          </p:txBody>
        </p:sp>
        <p:sp>
          <p:nvSpPr>
            <p:cNvPr id="909" name="Shape 909"/>
            <p:cNvSpPr/>
            <p:nvPr/>
          </p:nvSpPr>
          <p:spPr>
            <a:xfrm>
              <a:off x="9970665" y="38732"/>
              <a:ext cx="66303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...</a:t>
              </a:r>
            </a:p>
          </p:txBody>
        </p:sp>
        <p:sp>
          <p:nvSpPr>
            <p:cNvPr id="910" name="Shape 910"/>
            <p:cNvSpPr/>
            <p:nvPr/>
          </p:nvSpPr>
          <p:spPr>
            <a:xfrm>
              <a:off x="4287384" y="34344"/>
              <a:ext cx="2292047" cy="596944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printf()</a:t>
              </a:r>
            </a:p>
          </p:txBody>
        </p:sp>
        <p:sp>
          <p:nvSpPr>
            <p:cNvPr id="911" name="Shape 911"/>
            <p:cNvSpPr/>
            <p:nvPr/>
          </p:nvSpPr>
          <p:spPr>
            <a:xfrm>
              <a:off x="6668782" y="55097"/>
              <a:ext cx="66303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/>
              </a:pPr>
              <a:r>
                <a:rPr sz="2400"/>
                <a:t>...</a:t>
              </a:r>
            </a:p>
          </p:txBody>
        </p:sp>
        <p:sp>
          <p:nvSpPr>
            <p:cNvPr id="912" name="Shape 912"/>
            <p:cNvSpPr/>
            <p:nvPr/>
          </p:nvSpPr>
          <p:spPr>
            <a:xfrm>
              <a:off x="7421162" y="34344"/>
              <a:ext cx="2292047" cy="596944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>
                  <a:solidFill>
                    <a:srgbClr val="FFFFFF"/>
                  </a:solidFill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FFFFF"/>
                  </a:solidFill>
                </a:rPr>
                <a:t>“/bin/sh”</a:t>
              </a:r>
            </a:p>
          </p:txBody>
        </p:sp>
        <p:sp>
          <p:nvSpPr>
            <p:cNvPr id="913" name="Shape 913"/>
            <p:cNvSpPr/>
            <p:nvPr/>
          </p:nvSpPr>
          <p:spPr>
            <a:xfrm>
              <a:off x="5578269" y="981482"/>
              <a:ext cx="85085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BB01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00BB01"/>
                  </a:solidFill>
                </a:rPr>
                <a:t>libc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 fill="hold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 fill="hold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" grpId="2" animBg="1" advAuto="0"/>
      <p:bldP spid="889" grpId="3" animBg="1" advAuto="0"/>
      <p:bldP spid="897" grpId="1" animBg="1" advAuto="0"/>
      <p:bldP spid="898" grpId="6" animBg="1" advAuto="0"/>
      <p:bldP spid="899" grpId="8" animBg="1" advAuto="0"/>
      <p:bldP spid="903" grpId="5" animBg="1" advAuto="0"/>
      <p:bldP spid="904" grpId="7" animBg="1" advAuto="0"/>
      <p:bldP spid="914" grpId="4" animBg="1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Recall our challenges</a:t>
            </a:r>
          </a:p>
        </p:txBody>
      </p:sp>
      <p:sp>
        <p:nvSpPr>
          <p:cNvPr id="917" name="Shape 917"/>
          <p:cNvSpPr>
            <a:spLocks noGrp="1"/>
          </p:cNvSpPr>
          <p:nvPr>
            <p:ph type="body" idx="1"/>
          </p:nvPr>
        </p:nvSpPr>
        <p:spPr>
          <a:xfrm>
            <a:off x="952500" y="3014350"/>
            <a:ext cx="11099800" cy="66390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 dirty="0"/>
              <a:t>Putting code into the memory (no zeroes)</a:t>
            </a:r>
          </a:p>
          <a:p>
            <a:pPr lvl="1">
              <a:defRPr sz="1800"/>
            </a:pPr>
            <a:r>
              <a:rPr sz="3300" dirty="0"/>
              <a:t>Option: Make this detectable with canaries</a:t>
            </a:r>
            <a:br>
              <a:rPr sz="3300" dirty="0"/>
            </a:br>
            <a:endParaRPr sz="3300" dirty="0"/>
          </a:p>
          <a:p>
            <a:pPr lvl="0">
              <a:defRPr sz="1800"/>
            </a:pPr>
            <a:r>
              <a:rPr sz="3600" dirty="0"/>
              <a:t>Getting %</a:t>
            </a:r>
            <a:r>
              <a:rPr sz="3600" dirty="0" err="1"/>
              <a:t>eip</a:t>
            </a:r>
            <a:r>
              <a:rPr sz="3600" dirty="0"/>
              <a:t> to point to our code (</a:t>
            </a:r>
            <a:r>
              <a:rPr sz="3600" dirty="0" err="1"/>
              <a:t>dist</a:t>
            </a:r>
            <a:r>
              <a:rPr sz="3600" dirty="0"/>
              <a:t> but to </a:t>
            </a:r>
            <a:r>
              <a:rPr sz="3600" dirty="0" err="1">
                <a:solidFill>
                  <a:srgbClr val="1333FF"/>
                </a:solidFill>
              </a:rPr>
              <a:t>eip</a:t>
            </a:r>
            <a:r>
              <a:rPr sz="3600" dirty="0"/>
              <a:t>)</a:t>
            </a:r>
          </a:p>
          <a:p>
            <a:pPr lvl="1">
              <a:defRPr sz="1800"/>
            </a:pPr>
            <a:r>
              <a:rPr sz="3300" dirty="0"/>
              <a:t>Non-executable stack doesn’t </a:t>
            </a:r>
            <a:r>
              <a:rPr lang="en-US" sz="3300" dirty="0" smtClean="0"/>
              <a:t>prevent this</a:t>
            </a:r>
            <a:endParaRPr sz="3300" dirty="0"/>
          </a:p>
          <a:p>
            <a:pPr lvl="0">
              <a:defRPr sz="1800"/>
            </a:pPr>
            <a:endParaRPr sz="3600" dirty="0"/>
          </a:p>
          <a:p>
            <a:pPr lvl="0">
              <a:defRPr sz="1800"/>
            </a:pPr>
            <a:r>
              <a:rPr sz="3600" dirty="0"/>
              <a:t>Finding the return address (guess the raw </a:t>
            </a:r>
            <a:r>
              <a:rPr sz="3600" dirty="0" err="1"/>
              <a:t>addr</a:t>
            </a:r>
            <a:r>
              <a:rPr sz="3600" dirty="0"/>
              <a:t>)</a:t>
            </a:r>
          </a:p>
        </p:txBody>
      </p:sp>
      <p:sp>
        <p:nvSpPr>
          <p:cNvPr id="918" name="Shape 918"/>
          <p:cNvSpPr/>
          <p:nvPr/>
        </p:nvSpPr>
        <p:spPr>
          <a:xfrm>
            <a:off x="1592411" y="1836427"/>
            <a:ext cx="98199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How can we make these even more difficult?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3783">
              <a:defRPr sz="4160"/>
            </a:lvl1pPr>
          </a:lstStyle>
          <a:p>
            <a:pPr lvl="0">
              <a:defRPr sz="1800"/>
            </a:pPr>
            <a:r>
              <a:rPr sz="4160"/>
              <a:t>Address Space Layout Randomization (ASLR)</a:t>
            </a:r>
          </a:p>
        </p:txBody>
      </p:sp>
      <p:sp>
        <p:nvSpPr>
          <p:cNvPr id="921" name="Shape 921"/>
          <p:cNvSpPr>
            <a:spLocks noGrp="1"/>
          </p:cNvSpPr>
          <p:nvPr>
            <p:ph type="body" idx="1"/>
          </p:nvPr>
        </p:nvSpPr>
        <p:spPr>
          <a:xfrm>
            <a:off x="956823" y="1752600"/>
            <a:ext cx="11099800" cy="63321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/>
            </a:pPr>
            <a:r>
              <a:rPr sz="3600" dirty="0"/>
              <a:t>Basic idea: </a:t>
            </a:r>
            <a:r>
              <a:rPr lang="en-US" sz="3600" dirty="0" smtClean="0"/>
              <a:t>randomly select the locations of the stack, heap, text, segments, and executables, including system libraries, within the text segment</a:t>
            </a:r>
            <a:endParaRPr sz="3600" dirty="0"/>
          </a:p>
          <a:p>
            <a:pPr lvl="0">
              <a:defRPr sz="1800"/>
            </a:pPr>
            <a:r>
              <a:rPr sz="3600" dirty="0"/>
              <a:t>Slow to adopt</a:t>
            </a:r>
          </a:p>
          <a:p>
            <a:pPr lvl="1">
              <a:defRPr sz="1800"/>
            </a:pPr>
            <a:r>
              <a:rPr sz="3300" dirty="0"/>
              <a:t>Linux in 2005</a:t>
            </a:r>
          </a:p>
          <a:p>
            <a:pPr lvl="1">
              <a:defRPr sz="1800"/>
            </a:pPr>
            <a:r>
              <a:rPr sz="3300" dirty="0"/>
              <a:t>Vista in 2007 (off by default for compatibility with older software</a:t>
            </a:r>
          </a:p>
          <a:p>
            <a:pPr lvl="1">
              <a:defRPr sz="1800"/>
            </a:pPr>
            <a:r>
              <a:rPr sz="3300" dirty="0"/>
              <a:t>OS X in 2007 (for system libraries), 2011 for all apps</a:t>
            </a:r>
          </a:p>
          <a:p>
            <a:pPr lvl="1">
              <a:defRPr sz="1800"/>
            </a:pPr>
            <a:r>
              <a:rPr sz="3300" dirty="0"/>
              <a:t>iOS 4.3 (2011)</a:t>
            </a:r>
          </a:p>
          <a:p>
            <a:pPr lvl="1">
              <a:defRPr sz="1800"/>
            </a:pPr>
            <a:r>
              <a:rPr sz="3300" dirty="0"/>
              <a:t>Android 4.0</a:t>
            </a:r>
          </a:p>
          <a:p>
            <a:pPr lvl="1">
              <a:defRPr sz="1800"/>
            </a:pPr>
            <a:r>
              <a:rPr sz="3300" dirty="0"/>
              <a:t>FreeBSD: 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 lvl="0">
              <a:defRPr sz="1800"/>
            </a:pPr>
            <a:r>
              <a:rPr sz="7440"/>
              <a:t>We’re going to focus on C</a:t>
            </a:r>
          </a:p>
        </p:txBody>
      </p:sp>
      <p:sp>
        <p:nvSpPr>
          <p:cNvPr id="109" name="Shape 109"/>
          <p:cNvSpPr/>
          <p:nvPr/>
        </p:nvSpPr>
        <p:spPr>
          <a:xfrm>
            <a:off x="3358368" y="1999740"/>
            <a:ext cx="62880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The harm can be substantial</a:t>
            </a:r>
          </a:p>
        </p:txBody>
      </p:sp>
      <p:sp>
        <p:nvSpPr>
          <p:cNvPr id="110" name="Shape 110"/>
          <p:cNvSpPr/>
          <p:nvPr/>
        </p:nvSpPr>
        <p:spPr>
          <a:xfrm flipV="1">
            <a:off x="1823746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1245169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1988</a:t>
            </a:r>
          </a:p>
        </p:txBody>
      </p:sp>
      <p:sp>
        <p:nvSpPr>
          <p:cNvPr id="112" name="Shape 112"/>
          <p:cNvSpPr/>
          <p:nvPr/>
        </p:nvSpPr>
        <p:spPr>
          <a:xfrm flipV="1">
            <a:off x="3646769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3068192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1999</a:t>
            </a:r>
          </a:p>
        </p:txBody>
      </p:sp>
      <p:sp>
        <p:nvSpPr>
          <p:cNvPr id="114" name="Shape 114"/>
          <p:cNvSpPr/>
          <p:nvPr/>
        </p:nvSpPr>
        <p:spPr>
          <a:xfrm flipV="1">
            <a:off x="5469792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4891215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2000</a:t>
            </a:r>
          </a:p>
        </p:txBody>
      </p:sp>
      <p:sp>
        <p:nvSpPr>
          <p:cNvPr id="116" name="Shape 116"/>
          <p:cNvSpPr/>
          <p:nvPr/>
        </p:nvSpPr>
        <p:spPr>
          <a:xfrm flipV="1">
            <a:off x="5465844" y="4109746"/>
            <a:ext cx="1" cy="16184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17" name="Shape 117"/>
          <p:cNvSpPr/>
          <p:nvPr/>
        </p:nvSpPr>
        <p:spPr>
          <a:xfrm flipV="1">
            <a:off x="7271522" y="4109746"/>
            <a:ext cx="1" cy="16184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18" name="Shape 118"/>
          <p:cNvSpPr/>
          <p:nvPr/>
        </p:nvSpPr>
        <p:spPr>
          <a:xfrm flipV="1">
            <a:off x="7271521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692945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2001</a:t>
            </a:r>
          </a:p>
        </p:txBody>
      </p:sp>
      <p:sp>
        <p:nvSpPr>
          <p:cNvPr id="120" name="Shape 120"/>
          <p:cNvSpPr/>
          <p:nvPr/>
        </p:nvSpPr>
        <p:spPr>
          <a:xfrm flipV="1">
            <a:off x="9107942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529365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2002</a:t>
            </a:r>
          </a:p>
        </p:txBody>
      </p:sp>
      <p:sp>
        <p:nvSpPr>
          <p:cNvPr id="122" name="Shape 122"/>
          <p:cNvSpPr/>
          <p:nvPr/>
        </p:nvSpPr>
        <p:spPr>
          <a:xfrm flipV="1">
            <a:off x="10896273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0317697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2003</a:t>
            </a:r>
          </a:p>
        </p:txBody>
      </p:sp>
      <p:sp>
        <p:nvSpPr>
          <p:cNvPr id="124" name="Shape 124"/>
          <p:cNvSpPr/>
          <p:nvPr/>
        </p:nvSpPr>
        <p:spPr>
          <a:xfrm>
            <a:off x="11220674" y="4190669"/>
            <a:ext cx="441586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1214712" y="4190669"/>
            <a:ext cx="441586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604541" y="3390469"/>
            <a:ext cx="1313213" cy="625544"/>
          </a:xfrm>
          <a:prstGeom prst="rect">
            <a:avLst/>
          </a:pr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661324" y="4786040"/>
            <a:ext cx="11682152" cy="221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44500" lvl="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3600">
                <a:solidFill>
                  <a:srgbClr val="FF3A0C"/>
                </a:solidFill>
              </a:rPr>
              <a:t>CodeRed</a:t>
            </a:r>
          </a:p>
          <a:p>
            <a:pPr marL="889000" lvl="1" indent="-444500" algn="l">
              <a:spcBef>
                <a:spcPts val="500"/>
              </a:spcBef>
              <a:buSzPct val="57000"/>
              <a:buChar char="•"/>
              <a:defRPr sz="1800"/>
            </a:pPr>
            <a:r>
              <a:rPr sz="3300"/>
              <a:t>Exploited an overflow in the MS-IIS server</a:t>
            </a:r>
          </a:p>
          <a:p>
            <a:pPr marL="889000" lvl="1" indent="-444500" algn="l">
              <a:spcBef>
                <a:spcPts val="500"/>
              </a:spcBef>
              <a:buSzPct val="57000"/>
              <a:buChar char="•"/>
              <a:defRPr sz="1800"/>
            </a:pPr>
            <a:r>
              <a:rPr sz="3300"/>
              <a:t>300,000 machines infected in 14 hours</a:t>
            </a:r>
          </a:p>
        </p:txBody>
      </p:sp>
      <p:pic>
        <p:nvPicPr>
          <p:cNvPr id="128" name="codere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1417" y="5115128"/>
            <a:ext cx="3340101" cy="444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 flipV="1">
            <a:off x="3067537" y="4190669"/>
            <a:ext cx="814542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590665" y="4190669"/>
            <a:ext cx="441586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594092" y="4190669"/>
            <a:ext cx="9499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Format String Vulnerabilities</a:t>
            </a:r>
            <a:endParaRPr lang="en-US" sz="5400" dirty="0"/>
          </a:p>
        </p:txBody>
      </p:sp>
      <p:sp>
        <p:nvSpPr>
          <p:cNvPr id="5" name="Shape 921"/>
          <p:cNvSpPr txBox="1">
            <a:spLocks/>
          </p:cNvSpPr>
          <p:nvPr/>
        </p:nvSpPr>
        <p:spPr>
          <a:xfrm>
            <a:off x="1127421" y="3810000"/>
            <a:ext cx="10973705" cy="533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500"/>
              </a:spcBef>
              <a:buSzPct val="57000"/>
              <a:buChar char="•"/>
              <a:defRPr sz="33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500"/>
              </a:spcBef>
              <a:buSzPct val="75000"/>
              <a:buChar char="-"/>
              <a:defRPr sz="27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500"/>
              </a:spcBef>
              <a:buSzPct val="75000"/>
              <a:buChar char="-"/>
              <a:defRPr sz="27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500"/>
              </a:spcBef>
              <a:buSzPct val="75000"/>
              <a:buChar char="-"/>
              <a:defRPr sz="2700">
                <a:latin typeface="+mn-lt"/>
                <a:ea typeface="+mn-ea"/>
                <a:cs typeface="+mn-cs"/>
                <a:sym typeface="Helvetica Light"/>
              </a:defRPr>
            </a:lvl5pPr>
            <a:lvl6pPr marL="2667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marL="3111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marL="35560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marL="4000500" indent="-444500" defTabSz="584200">
              <a:spcBef>
                <a:spcPts val="4200"/>
              </a:spcBef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l">
              <a:buNone/>
              <a:defRPr sz="1800"/>
            </a:pPr>
            <a:r>
              <a:rPr lang="en-US" sz="2800" dirty="0" smtClean="0"/>
              <a:t>Suppose a program accepts a user-provided input string and passes that as the first argument to the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function.</a:t>
            </a:r>
            <a:endParaRPr lang="en-US" sz="2800" dirty="0"/>
          </a:p>
          <a:p>
            <a:pPr marL="0" indent="0" algn="l">
              <a:buNone/>
              <a:defRPr sz="1800"/>
            </a:pPr>
            <a:r>
              <a:rPr lang="en-US" sz="2800" dirty="0" smtClean="0"/>
              <a:t>The attacker could include the %x formatting directive in the input, which would cause </a:t>
            </a:r>
            <a:r>
              <a:rPr lang="en-US" sz="2800" dirty="0" err="1" smtClean="0"/>
              <a:t>printf</a:t>
            </a:r>
            <a:r>
              <a:rPr lang="en-US" sz="2800" dirty="0" smtClean="0"/>
              <a:t> to print the value stored in the memory location of the first variable argument to </a:t>
            </a:r>
            <a:r>
              <a:rPr lang="en-US" sz="2800" dirty="0" err="1" smtClean="0"/>
              <a:t>printf</a:t>
            </a:r>
            <a:r>
              <a:rPr lang="en-US" sz="2800" dirty="0" smtClean="0"/>
              <a:t>, thus leaking stack contents.</a:t>
            </a:r>
            <a:endParaRPr lang="en-US" sz="2800" dirty="0"/>
          </a:p>
          <a:p>
            <a:pPr marL="0" indent="0" algn="l">
              <a:buNone/>
              <a:defRPr sz="1800"/>
            </a:pPr>
            <a:r>
              <a:rPr lang="en-US" sz="2800" dirty="0" smtClean="0"/>
              <a:t>Example: programmer wrote </a:t>
            </a:r>
            <a:r>
              <a:rPr lang="en-US" sz="2800" dirty="0" err="1" smtClean="0"/>
              <a:t>printf</a:t>
            </a:r>
            <a:r>
              <a:rPr lang="en-US" sz="2800" dirty="0" smtClean="0"/>
              <a:t>(buffer);</a:t>
            </a:r>
          </a:p>
          <a:p>
            <a:pPr marL="0" indent="0" algn="l">
              <a:buNone/>
              <a:defRPr sz="1800"/>
            </a:pPr>
            <a:r>
              <a:rPr lang="en-US" sz="2800" dirty="0" smtClean="0"/>
              <a:t>Instead of </a:t>
            </a:r>
            <a:r>
              <a:rPr lang="en-US" sz="2800" dirty="0" err="1" smtClean="0"/>
              <a:t>printf</a:t>
            </a:r>
            <a:r>
              <a:rPr lang="en-US" sz="2800" dirty="0" smtClean="0"/>
              <a:t>(“%</a:t>
            </a:r>
            <a:r>
              <a:rPr lang="en-US" sz="2800" dirty="0" err="1" smtClean="0"/>
              <a:t>s”,buffer</a:t>
            </a:r>
            <a:r>
              <a:rPr lang="en-US" sz="2800" dirty="0"/>
              <a:t>)</a:t>
            </a:r>
            <a:r>
              <a:rPr lang="en-US" sz="2800" dirty="0" smtClean="0"/>
              <a:t>;</a:t>
            </a:r>
          </a:p>
        </p:txBody>
      </p:sp>
      <p:sp>
        <p:nvSpPr>
          <p:cNvPr id="6" name="Shape 922"/>
          <p:cNvSpPr/>
          <p:nvPr/>
        </p:nvSpPr>
        <p:spPr>
          <a:xfrm>
            <a:off x="1103009" y="2057400"/>
            <a:ext cx="10998117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3600" b="1" dirty="0" smtClean="0">
                <a:solidFill>
                  <a:srgbClr val="C82506"/>
                </a:solidFill>
              </a:rPr>
              <a:t>How</a:t>
            </a:r>
            <a:r>
              <a:rPr lang="en-US" dirty="0"/>
              <a:t> </a:t>
            </a:r>
            <a:r>
              <a:rPr lang="en-US" sz="3600" b="1" dirty="0" smtClean="0">
                <a:solidFill>
                  <a:srgbClr val="C82506"/>
                </a:solidFill>
              </a:rPr>
              <a:t>might an attacker overcome address layout randomization?</a:t>
            </a:r>
            <a:endParaRPr sz="3600" b="1" dirty="0">
              <a:solidFill>
                <a:srgbClr val="C825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9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Defenses</a:t>
            </a:r>
          </a:p>
        </p:txBody>
      </p:sp>
      <p:sp>
        <p:nvSpPr>
          <p:cNvPr id="925" name="Shape 925"/>
          <p:cNvSpPr>
            <a:spLocks noGrp="1"/>
          </p:cNvSpPr>
          <p:nvPr>
            <p:ph type="body" idx="1"/>
          </p:nvPr>
        </p:nvSpPr>
        <p:spPr>
          <a:xfrm>
            <a:off x="952500" y="2212485"/>
            <a:ext cx="11099800" cy="6639025"/>
          </a:xfrm>
          <a:prstGeom prst="rect">
            <a:avLst/>
          </a:prstGeom>
        </p:spPr>
        <p:txBody>
          <a:bodyPr/>
          <a:lstStyle/>
          <a:p>
            <a:pPr marL="408940" lvl="0" indent="-408940" defTabSz="537463">
              <a:spcBef>
                <a:spcPts val="3800"/>
              </a:spcBef>
              <a:defRPr sz="1800"/>
            </a:pPr>
            <a:r>
              <a:rPr sz="3312" dirty="0"/>
              <a:t>Putting code into the memory (no zeroes)</a:t>
            </a:r>
          </a:p>
          <a:p>
            <a:pPr marL="817880" lvl="1" indent="-408940" defTabSz="537463">
              <a:spcBef>
                <a:spcPts val="400"/>
              </a:spcBef>
              <a:defRPr sz="1800"/>
            </a:pPr>
            <a:r>
              <a:rPr sz="3036" dirty="0"/>
              <a:t>Option: Make this detectable with canaries</a:t>
            </a:r>
            <a:br>
              <a:rPr sz="3036" dirty="0"/>
            </a:br>
            <a:endParaRPr sz="3036" dirty="0"/>
          </a:p>
          <a:p>
            <a:pPr marL="408940" lvl="0" indent="-408940" defTabSz="537463">
              <a:spcBef>
                <a:spcPts val="3800"/>
              </a:spcBef>
              <a:defRPr sz="1800"/>
            </a:pPr>
            <a:r>
              <a:rPr sz="3312" dirty="0"/>
              <a:t>Getting %</a:t>
            </a:r>
            <a:r>
              <a:rPr sz="3312" dirty="0" err="1"/>
              <a:t>eip</a:t>
            </a:r>
            <a:r>
              <a:rPr sz="3312" dirty="0"/>
              <a:t> to point to our </a:t>
            </a:r>
            <a:r>
              <a:rPr sz="3312" dirty="0" smtClean="0"/>
              <a:t>code</a:t>
            </a:r>
            <a:endParaRPr sz="3312" dirty="0"/>
          </a:p>
          <a:p>
            <a:pPr marL="817880" lvl="1" indent="-408940" defTabSz="537463">
              <a:spcBef>
                <a:spcPts val="400"/>
              </a:spcBef>
              <a:defRPr sz="1800"/>
            </a:pPr>
            <a:r>
              <a:rPr sz="3036" dirty="0"/>
              <a:t>Non-executable stack doesn’t </a:t>
            </a:r>
            <a:r>
              <a:rPr lang="en-US" sz="3036" dirty="0" smtClean="0"/>
              <a:t>prevent this</a:t>
            </a:r>
          </a:p>
          <a:p>
            <a:pPr marL="408940" lvl="1" indent="0" defTabSz="537463">
              <a:spcBef>
                <a:spcPts val="400"/>
              </a:spcBef>
              <a:buNone/>
              <a:defRPr sz="1800"/>
            </a:pPr>
            <a:endParaRPr sz="3036" dirty="0"/>
          </a:p>
          <a:p>
            <a:pPr marL="408940" lvl="0" indent="-408940" defTabSz="537463">
              <a:spcBef>
                <a:spcPts val="3800"/>
              </a:spcBef>
              <a:defRPr sz="1800"/>
            </a:pPr>
            <a:r>
              <a:rPr sz="3312" dirty="0"/>
              <a:t>Finding the return address (guess the raw </a:t>
            </a:r>
            <a:r>
              <a:rPr sz="3312" dirty="0" err="1"/>
              <a:t>addr</a:t>
            </a:r>
            <a:r>
              <a:rPr sz="3312" dirty="0"/>
              <a:t>)</a:t>
            </a:r>
          </a:p>
          <a:p>
            <a:pPr marL="817880" lvl="1" indent="-408940" defTabSz="537463">
              <a:spcBef>
                <a:spcPts val="400"/>
              </a:spcBef>
              <a:defRPr sz="1800"/>
            </a:pPr>
            <a:r>
              <a:rPr sz="3036" dirty="0"/>
              <a:t>Address Space Layout Randomization</a:t>
            </a:r>
            <a:br>
              <a:rPr sz="3036" dirty="0"/>
            </a:br>
            <a:endParaRPr sz="3036" dirty="0"/>
          </a:p>
          <a:p>
            <a:pPr marL="408940" lvl="0" indent="-408940" defTabSz="537463">
              <a:spcBef>
                <a:spcPts val="3800"/>
              </a:spcBef>
              <a:defRPr sz="1800"/>
            </a:pPr>
            <a:r>
              <a:rPr sz="3312" dirty="0"/>
              <a:t>Good coding practices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/>
          <p:nvPr/>
        </p:nvSpPr>
        <p:spPr>
          <a:xfrm>
            <a:off x="3993414" y="1309310"/>
            <a:ext cx="5017974" cy="1673535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438148">
              <a:defRPr sz="1800"/>
            </a:pPr>
            <a:r>
              <a:rPr sz="2175">
                <a:latin typeface="Courier"/>
                <a:ea typeface="Courier"/>
                <a:cs typeface="Courier"/>
                <a:sym typeface="Courier"/>
              </a:rPr>
              <a:t>void safe()</a:t>
            </a:r>
          </a:p>
          <a:p>
            <a:pPr defTabSz="438148">
              <a:defRPr sz="1800"/>
            </a:pPr>
            <a:r>
              <a:rPr sz="2175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defTabSz="438148">
              <a:defRPr sz="1800"/>
            </a:pPr>
            <a:r>
              <a:rPr sz="2175">
                <a:latin typeface="Courier"/>
                <a:ea typeface="Courier"/>
                <a:cs typeface="Courier"/>
                <a:sym typeface="Courier"/>
              </a:rPr>
              <a:t>    char buf[80];</a:t>
            </a:r>
          </a:p>
          <a:p>
            <a:pPr defTabSz="438148">
              <a:defRPr sz="1800"/>
            </a:pPr>
            <a:r>
              <a:rPr sz="2175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175">
                <a:latin typeface="Courier"/>
                <a:ea typeface="Courier"/>
                <a:cs typeface="Courier"/>
                <a:sym typeface="Courier"/>
              </a:rPr>
              <a:t>   fgets(buf, 80, stdin);</a:t>
            </a:r>
            <a:endParaRPr sz="2175" b="1">
              <a:solidFill>
                <a:srgbClr val="C8250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defTabSz="438148">
              <a:defRPr sz="1800"/>
            </a:pPr>
            <a:r>
              <a:rPr sz="2175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  <p:sp>
        <p:nvSpPr>
          <p:cNvPr id="928" name="Shape 928"/>
          <p:cNvSpPr/>
          <p:nvPr/>
        </p:nvSpPr>
        <p:spPr>
          <a:xfrm>
            <a:off x="3366269" y="3590715"/>
            <a:ext cx="6272262" cy="1673535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defTabSz="438148">
              <a:defRPr sz="1800"/>
            </a:pPr>
            <a:r>
              <a:rPr sz="2175">
                <a:latin typeface="Courier"/>
                <a:ea typeface="Courier"/>
                <a:cs typeface="Courier"/>
                <a:sym typeface="Courier"/>
              </a:rPr>
              <a:t>void safer()</a:t>
            </a:r>
          </a:p>
          <a:p>
            <a:pPr defTabSz="438148">
              <a:defRPr sz="1800"/>
            </a:pPr>
            <a:r>
              <a:rPr sz="2175">
                <a:latin typeface="Courier"/>
                <a:ea typeface="Courier"/>
                <a:cs typeface="Courier"/>
                <a:sym typeface="Courier"/>
              </a:rPr>
              <a:t>{</a:t>
            </a:r>
          </a:p>
          <a:p>
            <a:pPr defTabSz="438148">
              <a:defRPr sz="1800"/>
            </a:pPr>
            <a:r>
              <a:rPr sz="2175">
                <a:latin typeface="Courier"/>
                <a:ea typeface="Courier"/>
                <a:cs typeface="Courier"/>
                <a:sym typeface="Courier"/>
              </a:rPr>
              <a:t>    char buf[80];</a:t>
            </a:r>
          </a:p>
          <a:p>
            <a:pPr defTabSz="438148">
              <a:defRPr sz="1800"/>
            </a:pPr>
            <a:r>
              <a:rPr sz="2175" b="1">
                <a:solidFill>
                  <a:srgbClr val="C82506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sz="2175">
                <a:latin typeface="Courier"/>
                <a:ea typeface="Courier"/>
                <a:cs typeface="Courier"/>
                <a:sym typeface="Courier"/>
              </a:rPr>
              <a:t>   fgets(buf, sizeof(buf), stdin);</a:t>
            </a:r>
            <a:endParaRPr sz="2175" b="1">
              <a:solidFill>
                <a:srgbClr val="C8250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defTabSz="438148">
              <a:defRPr sz="1800"/>
            </a:pPr>
            <a:r>
              <a:rPr sz="2175">
                <a:latin typeface="Courier"/>
                <a:ea typeface="Courier"/>
                <a:cs typeface="Courier"/>
                <a:sym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7823793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 lvl="0">
              <a:defRPr sz="1800"/>
            </a:pPr>
            <a:r>
              <a:rPr sz="7440"/>
              <a:t>We’re going to focus on C</a:t>
            </a:r>
          </a:p>
        </p:txBody>
      </p:sp>
      <p:sp>
        <p:nvSpPr>
          <p:cNvPr id="134" name="Shape 134"/>
          <p:cNvSpPr/>
          <p:nvPr/>
        </p:nvSpPr>
        <p:spPr>
          <a:xfrm>
            <a:off x="3358368" y="1999740"/>
            <a:ext cx="62880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C8250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>
                <a:solidFill>
                  <a:srgbClr val="C82506"/>
                </a:solidFill>
              </a:rPr>
              <a:t>The harm can be substantial</a:t>
            </a:r>
          </a:p>
        </p:txBody>
      </p:sp>
      <p:sp>
        <p:nvSpPr>
          <p:cNvPr id="135" name="Shape 135"/>
          <p:cNvSpPr/>
          <p:nvPr/>
        </p:nvSpPr>
        <p:spPr>
          <a:xfrm flipV="1">
            <a:off x="1823746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245169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1988</a:t>
            </a:r>
          </a:p>
        </p:txBody>
      </p:sp>
      <p:sp>
        <p:nvSpPr>
          <p:cNvPr id="137" name="Shape 137"/>
          <p:cNvSpPr/>
          <p:nvPr/>
        </p:nvSpPr>
        <p:spPr>
          <a:xfrm flipV="1">
            <a:off x="3646769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068192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1999</a:t>
            </a:r>
          </a:p>
        </p:txBody>
      </p:sp>
      <p:sp>
        <p:nvSpPr>
          <p:cNvPr id="139" name="Shape 139"/>
          <p:cNvSpPr/>
          <p:nvPr/>
        </p:nvSpPr>
        <p:spPr>
          <a:xfrm flipV="1">
            <a:off x="5469792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4891215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2000</a:t>
            </a:r>
          </a:p>
        </p:txBody>
      </p:sp>
      <p:sp>
        <p:nvSpPr>
          <p:cNvPr id="141" name="Shape 141"/>
          <p:cNvSpPr/>
          <p:nvPr/>
        </p:nvSpPr>
        <p:spPr>
          <a:xfrm flipV="1">
            <a:off x="5465844" y="4109746"/>
            <a:ext cx="1" cy="16184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V="1">
            <a:off x="7271522" y="4109746"/>
            <a:ext cx="1" cy="161847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V="1">
            <a:off x="7271521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6692945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2001</a:t>
            </a:r>
          </a:p>
        </p:txBody>
      </p:sp>
      <p:sp>
        <p:nvSpPr>
          <p:cNvPr id="145" name="Shape 145"/>
          <p:cNvSpPr/>
          <p:nvPr/>
        </p:nvSpPr>
        <p:spPr>
          <a:xfrm flipV="1">
            <a:off x="9107942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8529365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2002</a:t>
            </a:r>
          </a:p>
        </p:txBody>
      </p:sp>
      <p:sp>
        <p:nvSpPr>
          <p:cNvPr id="147" name="Shape 147"/>
          <p:cNvSpPr/>
          <p:nvPr/>
        </p:nvSpPr>
        <p:spPr>
          <a:xfrm flipV="1">
            <a:off x="10896273" y="4003639"/>
            <a:ext cx="1" cy="374060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0317697" y="3379391"/>
            <a:ext cx="113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2003</a:t>
            </a:r>
          </a:p>
        </p:txBody>
      </p:sp>
      <p:sp>
        <p:nvSpPr>
          <p:cNvPr id="149" name="Shape 149"/>
          <p:cNvSpPr/>
          <p:nvPr/>
        </p:nvSpPr>
        <p:spPr>
          <a:xfrm>
            <a:off x="11220674" y="4190669"/>
            <a:ext cx="441586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214712" y="4190669"/>
            <a:ext cx="441586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0239668" y="3390469"/>
            <a:ext cx="1313212" cy="625544"/>
          </a:xfrm>
          <a:prstGeom prst="rect">
            <a:avLst/>
          </a:pr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61324" y="4786040"/>
            <a:ext cx="11682152" cy="221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444500" lvl="0" indent="-444500" algn="l">
              <a:spcBef>
                <a:spcPts val="4200"/>
              </a:spcBef>
              <a:buSzPct val="75000"/>
              <a:buChar char="•"/>
              <a:defRPr sz="1800"/>
            </a:pPr>
            <a:r>
              <a:rPr sz="3600">
                <a:solidFill>
                  <a:srgbClr val="FF3A0C"/>
                </a:solidFill>
              </a:rPr>
              <a:t>SQL Slammer</a:t>
            </a:r>
          </a:p>
          <a:p>
            <a:pPr marL="889000" lvl="1" indent="-444500" algn="l">
              <a:spcBef>
                <a:spcPts val="500"/>
              </a:spcBef>
              <a:buSzPct val="57000"/>
              <a:buChar char="•"/>
              <a:defRPr sz="1800"/>
            </a:pPr>
            <a:r>
              <a:rPr sz="3300"/>
              <a:t>Exploited an overflow in the MS-SQL server</a:t>
            </a:r>
          </a:p>
          <a:p>
            <a:pPr marL="889000" lvl="1" indent="-444500" algn="l">
              <a:spcBef>
                <a:spcPts val="500"/>
              </a:spcBef>
              <a:buSzPct val="57000"/>
              <a:buChar char="•"/>
              <a:defRPr sz="1800"/>
            </a:pPr>
            <a:r>
              <a:rPr sz="3300"/>
              <a:t>75,000 machines infected in 10 </a:t>
            </a:r>
            <a:r>
              <a:rPr sz="3300" i="1"/>
              <a:t>minutes</a:t>
            </a:r>
          </a:p>
        </p:txBody>
      </p:sp>
      <p:sp>
        <p:nvSpPr>
          <p:cNvPr id="153" name="Shape 153"/>
          <p:cNvSpPr/>
          <p:nvPr/>
        </p:nvSpPr>
        <p:spPr>
          <a:xfrm flipV="1">
            <a:off x="3067537" y="4190669"/>
            <a:ext cx="8145420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2590665" y="4190669"/>
            <a:ext cx="441586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594092" y="4190669"/>
            <a:ext cx="949979" cy="1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pPr lvl="0">
              <a:defRPr sz="1800"/>
            </a:pPr>
            <a:r>
              <a:rPr sz="6480"/>
              <a:t>Buffer overflows are prevalent</a:t>
            </a:r>
          </a:p>
        </p:txBody>
      </p:sp>
      <p:sp>
        <p:nvSpPr>
          <p:cNvPr id="160" name="Shape 160"/>
          <p:cNvSpPr/>
          <p:nvPr/>
        </p:nvSpPr>
        <p:spPr>
          <a:xfrm>
            <a:off x="4216400" y="8714605"/>
            <a:ext cx="503823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/>
              <a:t>https://</a:t>
            </a:r>
            <a:r>
              <a:rPr lang="en-US" sz="2800" dirty="0" smtClean="0"/>
              <a:t>nvd.nist.gov/vuln/search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3" t="24616" r="44167" b="24615"/>
          <a:stretch/>
        </p:blipFill>
        <p:spPr>
          <a:xfrm>
            <a:off x="1816100" y="1725322"/>
            <a:ext cx="9372600" cy="6873240"/>
          </a:xfrm>
          <a:prstGeom prst="rect">
            <a:avLst/>
          </a:prstGeom>
        </p:spPr>
      </p:pic>
      <p:sp>
        <p:nvSpPr>
          <p:cNvPr id="159" name="Shape 159"/>
          <p:cNvSpPr/>
          <p:nvPr/>
        </p:nvSpPr>
        <p:spPr>
          <a:xfrm>
            <a:off x="7264400" y="2963990"/>
            <a:ext cx="5245969" cy="1193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b="1" dirty="0">
                <a:solidFill>
                  <a:srgbClr val="50AC41"/>
                </a:solidFill>
              </a:rPr>
              <a:t>% of vulnerabilities that</a:t>
            </a:r>
            <a:br>
              <a:rPr sz="3600" b="1" dirty="0">
                <a:solidFill>
                  <a:srgbClr val="50AC41"/>
                </a:solidFill>
              </a:rPr>
            </a:br>
            <a:r>
              <a:rPr sz="3600" b="1" dirty="0">
                <a:solidFill>
                  <a:srgbClr val="50AC41"/>
                </a:solidFill>
              </a:rPr>
              <a:t>are buffer overflows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5"/>
          <p:cNvGrpSpPr/>
          <p:nvPr/>
        </p:nvGrpSpPr>
        <p:grpSpPr>
          <a:xfrm>
            <a:off x="582990" y="1229585"/>
            <a:ext cx="11838820" cy="7294430"/>
            <a:chOff x="0" y="0"/>
            <a:chExt cx="11838818" cy="7294428"/>
          </a:xfrm>
        </p:grpSpPr>
        <p:pic>
          <p:nvPicPr>
            <p:cNvPr id="162" name="Screen Shot 2014-01-29 at 10.58.09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838819" cy="7294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Shape 163"/>
            <p:cNvSpPr/>
            <p:nvPr/>
          </p:nvSpPr>
          <p:spPr>
            <a:xfrm>
              <a:off x="3076148" y="4252052"/>
              <a:ext cx="8035577" cy="811114"/>
            </a:xfrm>
            <a:prstGeom prst="rect">
              <a:avLst/>
            </a:prstGeom>
            <a:solidFill>
              <a:srgbClr val="EBF100">
                <a:alpha val="24000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2718476" y="6256615"/>
              <a:ext cx="8491940" cy="811114"/>
            </a:xfrm>
            <a:prstGeom prst="rect">
              <a:avLst/>
            </a:prstGeom>
            <a:solidFill>
              <a:srgbClr val="EBF100">
                <a:alpha val="24000"/>
              </a:srgb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7522574" y="3136679"/>
            <a:ext cx="1838831" cy="2844568"/>
            <a:chOff x="0" y="0"/>
            <a:chExt cx="1838830" cy="2844567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1838831" cy="61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425704" y="2388273"/>
              <a:ext cx="642240" cy="45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016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CC9900"/>
      </a:accent1>
      <a:accent2>
        <a:srgbClr val="FFCC66"/>
      </a:accent2>
      <a:accent3>
        <a:srgbClr val="AAAAB8"/>
      </a:accent3>
      <a:accent4>
        <a:srgbClr val="DADADA"/>
      </a:accent4>
      <a:accent5>
        <a:srgbClr val="E2CAAA"/>
      </a:accent5>
      <a:accent6>
        <a:srgbClr val="E7B95C"/>
      </a:accent6>
      <a:hlink>
        <a:srgbClr val="61CF79"/>
      </a:hlink>
      <a:folHlink>
        <a:srgbClr val="CCFFCC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2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858838" algn="l"/>
          </a:tabLst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2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320" tIns="45720" rIns="2743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858838" algn="l"/>
          </a:tabLst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333333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CC9900"/>
        </a:accent1>
        <a:accent2>
          <a:srgbClr val="FFCC66"/>
        </a:accent2>
        <a:accent3>
          <a:srgbClr val="AAAAB8"/>
        </a:accent3>
        <a:accent4>
          <a:srgbClr val="DADADA"/>
        </a:accent4>
        <a:accent5>
          <a:srgbClr val="E2CAAA"/>
        </a:accent5>
        <a:accent6>
          <a:srgbClr val="E7B95C"/>
        </a:accent6>
        <a:hlink>
          <a:srgbClr val="61CF79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2899</Words>
  <Application>Microsoft Office PowerPoint</Application>
  <PresentationFormat>Custom</PresentationFormat>
  <Paragraphs>766</Paragraphs>
  <Slides>62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Arial</vt:lpstr>
      <vt:lpstr>Arial Rounded MT Bold</vt:lpstr>
      <vt:lpstr>Avenir Roman</vt:lpstr>
      <vt:lpstr>Courier</vt:lpstr>
      <vt:lpstr>Helvetica</vt:lpstr>
      <vt:lpstr>Helvetica Light</vt:lpstr>
      <vt:lpstr>Lucida Console</vt:lpstr>
      <vt:lpstr>Times New Roman</vt:lpstr>
      <vt:lpstr>White</vt:lpstr>
      <vt:lpstr>Default Design</vt:lpstr>
      <vt:lpstr>1_White</vt:lpstr>
      <vt:lpstr>PowerPoint Presentation</vt:lpstr>
      <vt:lpstr>Software security</vt:lpstr>
      <vt:lpstr>We’re going to focus on C</vt:lpstr>
      <vt:lpstr>We’re going to focus on C</vt:lpstr>
      <vt:lpstr>We’re going to focus on C</vt:lpstr>
      <vt:lpstr>We’re going to focus on C</vt:lpstr>
      <vt:lpstr>We’re going to focus on C</vt:lpstr>
      <vt:lpstr>Buffer overflows are prevalent</vt:lpstr>
      <vt:lpstr>PowerPoint Presentation</vt:lpstr>
      <vt:lpstr>2011 CWE/SANS Top 25 Most Dangerous Software Errors</vt:lpstr>
      <vt:lpstr>Our goals</vt:lpstr>
      <vt:lpstr>Memory layout</vt:lpstr>
      <vt:lpstr>Refresher</vt:lpstr>
      <vt:lpstr>All programs are stored in memory</vt:lpstr>
      <vt:lpstr>The instructions themselves are in memory</vt:lpstr>
      <vt:lpstr>Data’s location depends on how it’s created</vt:lpstr>
      <vt:lpstr>We are going to focus on runtime attacks</vt:lpstr>
      <vt:lpstr>Stack layout when calling functions</vt:lpstr>
      <vt:lpstr>The instructions themselves are in memory</vt:lpstr>
      <vt:lpstr>What Needs To Be Stored?</vt:lpstr>
      <vt:lpstr>Accessing variables</vt:lpstr>
      <vt:lpstr>What Needs To Be Stored?</vt:lpstr>
      <vt:lpstr>Returning from functions</vt:lpstr>
      <vt:lpstr>Returning from functions</vt:lpstr>
      <vt:lpstr>Stack layout when calling functions</vt:lpstr>
      <vt:lpstr>Memory layout summary</vt:lpstr>
      <vt:lpstr>Buffer overflows</vt:lpstr>
      <vt:lpstr>Buffer overflows at 10,000 ft</vt:lpstr>
      <vt:lpstr>A buffer overflow example</vt:lpstr>
      <vt:lpstr>A buffer overflow example</vt:lpstr>
      <vt:lpstr>User-supplied strings</vt:lpstr>
      <vt:lpstr>PowerPoint Presentation</vt:lpstr>
      <vt:lpstr>PowerPoint Presentation</vt:lpstr>
      <vt:lpstr>PowerPoint Presentation</vt:lpstr>
      <vt:lpstr>What’s the worst that could happen?</vt:lpstr>
      <vt:lpstr>Code injection</vt:lpstr>
      <vt:lpstr>High-level idea</vt:lpstr>
      <vt:lpstr>Base 16 Poetry</vt:lpstr>
      <vt:lpstr>This is nontrivial</vt:lpstr>
      <vt:lpstr>Challenge 1</vt:lpstr>
      <vt:lpstr>What kind of code would we want to run?</vt:lpstr>
      <vt:lpstr>Shellcode</vt:lpstr>
      <vt:lpstr>Shellcode357 </vt:lpstr>
      <vt:lpstr>Challenge 2</vt:lpstr>
      <vt:lpstr>Memory layout summary</vt:lpstr>
      <vt:lpstr>Hijacking the saved %eip</vt:lpstr>
      <vt:lpstr>Hijacking the saved %eip</vt:lpstr>
      <vt:lpstr>Challenge 3</vt:lpstr>
      <vt:lpstr>Improving our chances: nop sleds</vt:lpstr>
      <vt:lpstr>Putting it all together</vt:lpstr>
      <vt:lpstr>Putting it all together</vt:lpstr>
      <vt:lpstr>Defenses</vt:lpstr>
      <vt:lpstr>Recall our challenges</vt:lpstr>
      <vt:lpstr>Detecting overflows with canaries</vt:lpstr>
      <vt:lpstr>Canary values</vt:lpstr>
      <vt:lpstr>Recall our challenges</vt:lpstr>
      <vt:lpstr>Return-to-libc</vt:lpstr>
      <vt:lpstr>Recall our challenges</vt:lpstr>
      <vt:lpstr>Address Space Layout Randomization (ASLR)</vt:lpstr>
      <vt:lpstr>Format String Vulnerabilities</vt:lpstr>
      <vt:lpstr>Defenses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</dc:creator>
  <cp:lastModifiedBy>Bruce Maggs</cp:lastModifiedBy>
  <cp:revision>36</cp:revision>
  <dcterms:modified xsi:type="dcterms:W3CDTF">2019-02-20T19:38:58Z</dcterms:modified>
</cp:coreProperties>
</file>