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64" r:id="rId3"/>
  </p:sldMasterIdLst>
  <p:notesMasterIdLst>
    <p:notesMasterId r:id="rId24"/>
  </p:notesMasterIdLst>
  <p:handoutMasterIdLst>
    <p:handoutMasterId r:id="rId25"/>
  </p:handoutMasterIdLst>
  <p:sldIdLst>
    <p:sldId id="415" r:id="rId4"/>
    <p:sldId id="575" r:id="rId5"/>
    <p:sldId id="380" r:id="rId6"/>
    <p:sldId id="626" r:id="rId7"/>
    <p:sldId id="624" r:id="rId8"/>
    <p:sldId id="625" r:id="rId9"/>
    <p:sldId id="447" r:id="rId10"/>
    <p:sldId id="388" r:id="rId11"/>
    <p:sldId id="620" r:id="rId12"/>
    <p:sldId id="581" r:id="rId13"/>
    <p:sldId id="604" r:id="rId14"/>
    <p:sldId id="585" r:id="rId15"/>
    <p:sldId id="565" r:id="rId16"/>
    <p:sldId id="617" r:id="rId17"/>
    <p:sldId id="618" r:id="rId18"/>
    <p:sldId id="619" r:id="rId19"/>
    <p:sldId id="566" r:id="rId20"/>
    <p:sldId id="613" r:id="rId21"/>
    <p:sldId id="614" r:id="rId22"/>
    <p:sldId id="612" r:id="rId23"/>
  </p:sldIdLst>
  <p:sldSz cx="9144000" cy="6858000" type="screen4x3"/>
  <p:notesSz cx="6934200" cy="9080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19197F"/>
    <a:srgbClr val="18187C"/>
    <a:srgbClr val="FFFF00"/>
    <a:srgbClr val="171773"/>
    <a:srgbClr val="241571"/>
    <a:srgbClr val="37187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173" autoAdjust="0"/>
  </p:normalViewPr>
  <p:slideViewPr>
    <p:cSldViewPr>
      <p:cViewPr varScale="1">
        <p:scale>
          <a:sx n="69" d="100"/>
          <a:sy n="69" d="100"/>
        </p:scale>
        <p:origin x="1404" y="54"/>
      </p:cViewPr>
      <p:guideLst>
        <p:guide orient="horz" pos="2160"/>
        <p:guide pos="96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40" y="-96"/>
      </p:cViewPr>
      <p:guideLst>
        <p:guide orient="horz" pos="2860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mm\Documents\attack_siz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08311461067358E-2"/>
          <c:y val="1.747321706766853E-2"/>
          <c:w val="0.90406559271834142"/>
          <c:h val="0.8964805114402654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Lit>
              <c:formatCode>General</c:formatCode>
              <c:ptCount val="14"/>
              <c:pt idx="0">
                <c:v>2005</c:v>
              </c:pt>
              <c:pt idx="1">
                <c:v>2006</c:v>
              </c:pt>
              <c:pt idx="2">
                <c:v>2007</c:v>
              </c:pt>
              <c:pt idx="3">
                <c:v>2008</c:v>
              </c:pt>
              <c:pt idx="4">
                <c:v>2009</c:v>
              </c:pt>
              <c:pt idx="5">
                <c:v>2010</c:v>
              </c:pt>
              <c:pt idx="6">
                <c:v>2011</c:v>
              </c:pt>
              <c:pt idx="7">
                <c:v>2012</c:v>
              </c:pt>
              <c:pt idx="8">
                <c:v>2013</c:v>
              </c:pt>
              <c:pt idx="9">
                <c:v>2014</c:v>
              </c:pt>
              <c:pt idx="10">
                <c:v>2015</c:v>
              </c:pt>
              <c:pt idx="11">
                <c:v>2016</c:v>
              </c:pt>
              <c:pt idx="12">
                <c:v>2017</c:v>
              </c:pt>
              <c:pt idx="13">
                <c:v>2018</c:v>
              </c:pt>
            </c:numLit>
          </c:cat>
          <c:val>
            <c:numRef>
              <c:f>Sheet1!$A$2:$N$2</c:f>
              <c:numCache>
                <c:formatCode>General</c:formatCode>
                <c:ptCount val="14"/>
                <c:pt idx="0">
                  <c:v>11</c:v>
                </c:pt>
                <c:pt idx="1">
                  <c:v>18</c:v>
                </c:pt>
                <c:pt idx="2">
                  <c:v>22</c:v>
                </c:pt>
                <c:pt idx="3">
                  <c:v>39</c:v>
                </c:pt>
                <c:pt idx="4">
                  <c:v>48</c:v>
                </c:pt>
                <c:pt idx="5">
                  <c:v>68</c:v>
                </c:pt>
                <c:pt idx="6">
                  <c:v>79</c:v>
                </c:pt>
                <c:pt idx="7">
                  <c:v>82</c:v>
                </c:pt>
                <c:pt idx="8">
                  <c:v>190</c:v>
                </c:pt>
                <c:pt idx="9">
                  <c:v>321</c:v>
                </c:pt>
                <c:pt idx="10">
                  <c:v>309</c:v>
                </c:pt>
                <c:pt idx="11">
                  <c:v>623</c:v>
                </c:pt>
                <c:pt idx="12">
                  <c:v>109</c:v>
                </c:pt>
                <c:pt idx="13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8-49BC-BF6B-D94DCD072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91744"/>
        <c:axId val="126593280"/>
      </c:barChart>
      <c:catAx>
        <c:axId val="12659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593280"/>
        <c:crosses val="autoZero"/>
        <c:auto val="1"/>
        <c:lblAlgn val="ctr"/>
        <c:lblOffset val="100"/>
        <c:noMultiLvlLbl val="0"/>
      </c:catAx>
      <c:valAx>
        <c:axId val="12659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591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475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26475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fld id="{186DC6D1-C8C8-476B-BF60-D33A91056C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789113" y="227013"/>
            <a:ext cx="35274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76" tIns="46488" rIns="92976" bIns="46488"/>
          <a:lstStyle/>
          <a:p>
            <a:pPr algn="ctr" defTabSz="930275">
              <a:spcBef>
                <a:spcPct val="20000"/>
              </a:spcBef>
            </a:pPr>
            <a:r>
              <a:rPr lang="en-US" sz="2800">
                <a:latin typeface="Arial Narrow" pitchFamily="34" charset="0"/>
              </a:rPr>
              <a:t>9713 Akamai Template</a:t>
            </a:r>
          </a:p>
        </p:txBody>
      </p:sp>
    </p:spTree>
    <p:extLst>
      <p:ext uri="{BB962C8B-B14F-4D97-AF65-F5344CB8AC3E}">
        <p14:creationId xmlns:p14="http://schemas.microsoft.com/office/powerpoint/2010/main" val="2606417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26475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fld id="{5EBD87FF-087A-4652-AADA-E115CEB624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60974-05FF-48D1-86D3-48F7B39C37B6}" type="slidenum">
              <a:rPr lang="en-US"/>
              <a:pPr/>
              <a:t>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2C2E0-E9CA-4816-AA15-A4B53418D061}" type="slidenum">
              <a:rPr lang="en-US"/>
              <a:pPr/>
              <a:t>14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49C79-C43C-4609-BD7F-F9E5EB52EF94}" type="slidenum">
              <a:rPr lang="en-US"/>
              <a:pPr/>
              <a:t>15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5C845-7C3E-4D9F-B1B3-336C8C1E3A65}" type="slidenum">
              <a:rPr lang="en-US"/>
              <a:pPr/>
              <a:t>16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89AB4-0738-47D3-9A0E-E0A54B89949C}" type="slidenum">
              <a:rPr lang="en-US"/>
              <a:pPr/>
              <a:t>17</a:t>
            </a:fld>
            <a:endParaRPr lang="en-US"/>
          </a:p>
        </p:txBody>
      </p:sp>
      <p:sp>
        <p:nvSpPr>
          <p:cNvPr id="75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E09BB-0447-4493-BB86-DC7C6BACB8BE}" type="slidenum">
              <a:rPr lang="en-US"/>
              <a:pPr/>
              <a:t>18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715E1-D0B5-4FF8-B8FB-32C1612CE501}" type="slidenum">
              <a:rPr lang="en-US"/>
              <a:pPr/>
              <a:t>19</a:t>
            </a:fld>
            <a:endParaRPr lang="en-US"/>
          </a:p>
        </p:txBody>
      </p:sp>
      <p:sp>
        <p:nvSpPr>
          <p:cNvPr id="74137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13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52398-8D3A-4591-98B0-5CCD45186585}" type="slidenum">
              <a:rPr lang="en-US"/>
              <a:pPr/>
              <a:t>20</a:t>
            </a:fld>
            <a:endParaRPr 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D47F-3807-4EA3-B5E0-97C14C029245}" type="slidenum">
              <a:rPr lang="en-US"/>
              <a:pPr/>
              <a:t>2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D47F-3807-4EA3-B5E0-97C14C029245}" type="slidenum">
              <a:rPr lang="en-US"/>
              <a:pPr/>
              <a:t>4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6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6317E-6A89-4DC3-83A7-AF33DF4A883D}" type="slidenum">
              <a:rPr lang="en-US"/>
              <a:pPr/>
              <a:t>9</a:t>
            </a:fld>
            <a:endParaRPr lang="en-US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E1E99-46A3-4456-9DD7-F1D2AA23A15C}" type="slidenum">
              <a:rPr lang="en-US"/>
              <a:pPr/>
              <a:t>10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Very simple process.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82B9A-88D6-4096-A080-F1C82B40DB15}" type="slidenum">
              <a:rPr lang="en-US"/>
              <a:pPr/>
              <a:t>11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One of many ways—don’t have to do cname but it is easy.  Note that usually address is already in local name server and you don’t do all these steps.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6278E-D947-46D1-ACCF-3DA67DBAEF5A}" type="slidenum">
              <a:rPr lang="en-US"/>
              <a:pPr/>
              <a:t>12</a:t>
            </a:fld>
            <a:endParaRPr lang="en-US"/>
          </a:p>
        </p:txBody>
      </p:sp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08B59-72AB-495F-B5C7-A1C4CE4CAAE3}" type="slidenum">
              <a:rPr lang="en-US"/>
              <a:pPr/>
              <a:t>13</a:t>
            </a:fld>
            <a:endParaRPr lang="en-US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0" y="1438275"/>
            <a:ext cx="7010400" cy="1143000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724400" y="3352800"/>
            <a:ext cx="2895600" cy="76200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37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00700" y="228600"/>
            <a:ext cx="17907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52197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679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B778-C3E4-D449-91BF-E53535B0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64FC2-4BDA-584E-B69C-F89420B73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66B1-3AF7-DF43-903E-51F91D4F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5634DC3-941C-5249-8375-A95EE34A7E42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2/8/2019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10729-66C4-6D40-9862-860945B1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05A5C-6AB0-6047-835F-B9F3021C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9DEA8ED-CB26-6A41-9F8D-AD456722272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781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idx="5"/>
          </p:nvPr>
        </p:nvSpPr>
        <p:spPr bwMode="white">
          <a:xfrm>
            <a:off x="514880" y="1257301"/>
            <a:ext cx="5457114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790" tIns="27391" rIns="54790" bIns="2739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486307" y="304805"/>
            <a:ext cx="714282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790" tIns="27391" rIns="54790" bIns="27391"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938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25"/>
            </a:lvl2pPr>
            <a:lvl3pPr marL="252261" indent="106290">
              <a:defRPr sz="1625">
                <a:solidFill>
                  <a:srgbClr val="3C3C3C"/>
                </a:solidFill>
              </a:defRPr>
            </a:lvl3pPr>
            <a:lvl4pPr marL="511609" indent="99203">
              <a:tabLst/>
              <a:defRPr sz="1625">
                <a:solidFill>
                  <a:srgbClr val="3C3C3C"/>
                </a:solidFill>
              </a:defRPr>
            </a:lvl4pPr>
            <a:lvl5pPr marL="717103" indent="151640">
              <a:tabLst/>
              <a:defRPr sz="1625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94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77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2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83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647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95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95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55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98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9743 background no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685800" y="1981200"/>
            <a:ext cx="6324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FF9900"/>
        </a:buClr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8975" indent="-231775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FF9900"/>
        </a:buClr>
        <a:buChar char="-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3pPr>
      <a:lvl4pPr marL="15414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4pPr>
      <a:lvl5pPr marL="20050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5pPr>
      <a:lvl6pPr marL="2462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6pPr>
      <a:lvl7pPr marL="29194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7pPr>
      <a:lvl8pPr marL="33766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8pPr>
      <a:lvl9pPr marL="38338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59014E-C7C3-3F48-9894-EFC57AE9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17F78-2F1F-F24C-BD85-031A29A9E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0C3A6-118D-F144-9D28-EABD2FB93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969AF61-2ED8-9F4B-A9A7-10D780962E54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2/8/2019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97627-9242-6543-B4AF-7B652BA45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C0A42-C023-3942-9058-3CFD907C1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9DEA8ED-CB26-6A41-9F8D-AD456722272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076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5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381000"/>
            <a:ext cx="73597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9" tIns="65305" rIns="130609" bIns="653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9" tIns="65305" rIns="130609" bIns="65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  <a:p>
            <a:pPr lvl="7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34536" y="379141"/>
            <a:ext cx="89210" cy="457200"/>
          </a:xfrm>
          <a:prstGeom prst="rect">
            <a:avLst/>
          </a:prstGeom>
          <a:solidFill>
            <a:srgbClr val="0096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1" tIns="40816" rIns="81631" bIns="4081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6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2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 userDrawn="1"/>
        </p:nvSpPr>
        <p:spPr bwMode="white">
          <a:xfrm>
            <a:off x="2833449" y="6520180"/>
            <a:ext cx="3505200" cy="3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 anchor="ctr"/>
          <a:lstStyle/>
          <a:p>
            <a:pPr marL="0" marR="0" indent="0" algn="ctr" defTabSz="816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88" i="1" dirty="0">
                <a:solidFill>
                  <a:srgbClr val="FFFFFF"/>
                </a:solidFill>
                <a:latin typeface="Verdana" pitchFamily="34" charset="0"/>
                <a:ea typeface="ＭＳ Ｐゴシック" pitchFamily="-65" charset="-128"/>
              </a:rPr>
              <a:t>©2017 AKAMAI</a:t>
            </a:r>
            <a:r>
              <a:rPr lang="en-US" sz="688" b="1" i="1" dirty="0">
                <a:solidFill>
                  <a:srgbClr val="FFFFFF"/>
                </a:solidFill>
                <a:latin typeface="Verdana" pitchFamily="34" charset="0"/>
                <a:ea typeface="ＭＳ Ｐゴシック" pitchFamily="-65" charset="-128"/>
              </a:rPr>
              <a:t>  |  FASTER</a:t>
            </a:r>
            <a:r>
              <a:rPr lang="en-US" sz="688" b="1" i="1" baseline="0" dirty="0">
                <a:solidFill>
                  <a:srgbClr val="FFFFFF"/>
                </a:solidFill>
                <a:latin typeface="Verdana" pitchFamily="34" charset="0"/>
                <a:ea typeface="ＭＳ Ｐゴシック" pitchFamily="-65" charset="-128"/>
              </a:rPr>
              <a:t> FORWARD</a:t>
            </a:r>
            <a:r>
              <a:rPr lang="en-US" sz="688" b="1" i="1" baseline="34000" dirty="0">
                <a:solidFill>
                  <a:srgbClr val="FFFFFF"/>
                </a:solidFill>
                <a:latin typeface="Verdana" pitchFamily="34" charset="0"/>
                <a:ea typeface="ＭＳ Ｐゴシック" pitchFamily="-65" charset="-128"/>
              </a:rPr>
              <a:t>TM</a:t>
            </a:r>
          </a:p>
        </p:txBody>
      </p:sp>
      <p:pic>
        <p:nvPicPr>
          <p:cNvPr id="3" name="Picture 2" descr="New_Akamai_Logo_RGB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t="21844" r="9471" b="17195"/>
          <a:stretch/>
        </p:blipFill>
        <p:spPr>
          <a:xfrm>
            <a:off x="7895904" y="318282"/>
            <a:ext cx="919101" cy="52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25">
          <a:solidFill>
            <a:srgbClr val="191919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5pPr>
      <a:lvl6pPr marL="408153"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6pPr>
      <a:lvl7pPr marL="816306"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7pPr>
      <a:lvl8pPr marL="1224459"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8pPr>
      <a:lvl9pPr marL="1632613"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9pPr>
    </p:titleStyle>
    <p:bodyStyle>
      <a:lvl1pPr marL="0" indent="0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None/>
        <a:defRPr sz="1938" cap="none" baseline="0">
          <a:solidFill>
            <a:srgbClr val="191919"/>
          </a:solidFill>
          <a:latin typeface="Arial"/>
          <a:ea typeface="+mn-ea"/>
          <a:cs typeface="Arial"/>
        </a:defRPr>
      </a:lvl1pPr>
      <a:lvl2pPr marL="109130" indent="-109130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625">
          <a:solidFill>
            <a:srgbClr val="191919"/>
          </a:solidFill>
          <a:latin typeface="Arial" pitchFamily="34" charset="0"/>
          <a:cs typeface="Arial" pitchFamily="34" charset="0"/>
        </a:defRPr>
      </a:lvl2pPr>
      <a:lvl3pPr marL="0" indent="10345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063">
          <a:solidFill>
            <a:schemeClr val="tx1"/>
          </a:solidFill>
          <a:latin typeface="Arial"/>
          <a:cs typeface="Arial"/>
        </a:defRPr>
      </a:lvl3pPr>
      <a:lvl4pPr marL="0" indent="10345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>
          <a:tab pos="304698" algn="l"/>
          <a:tab pos="717103" algn="l"/>
        </a:tabLst>
        <a:defRPr sz="1063">
          <a:solidFill>
            <a:schemeClr val="tx1"/>
          </a:solidFill>
          <a:latin typeface="Arial"/>
          <a:cs typeface="Arial"/>
        </a:defRPr>
      </a:lvl4pPr>
      <a:lvl5pPr marL="0" indent="10345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>
          <a:tab pos="304698" algn="l"/>
          <a:tab pos="717103" algn="l"/>
        </a:tabLst>
        <a:defRPr sz="1063">
          <a:solidFill>
            <a:schemeClr val="tx1"/>
          </a:solidFill>
          <a:latin typeface="Arial"/>
          <a:cs typeface="Arial"/>
        </a:defRPr>
      </a:lvl5pPr>
      <a:lvl6pPr marL="358552" indent="-106290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625">
          <a:solidFill>
            <a:srgbClr val="191919"/>
          </a:solidFill>
          <a:latin typeface="Arial" pitchFamily="34" charset="0"/>
          <a:cs typeface="Arial" pitchFamily="34" charset="0"/>
        </a:defRPr>
      </a:lvl6pPr>
      <a:lvl7pPr marL="610813" indent="-99203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625">
          <a:solidFill>
            <a:srgbClr val="191919"/>
          </a:solidFill>
          <a:latin typeface="Arial" pitchFamily="34" charset="0"/>
          <a:cs typeface="Arial" pitchFamily="34" charset="0"/>
        </a:defRPr>
      </a:lvl7pPr>
      <a:lvl8pPr marL="868743" indent="-104873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625">
          <a:solidFill>
            <a:srgbClr val="191919"/>
          </a:solidFill>
          <a:latin typeface="Arial" pitchFamily="34" charset="0"/>
          <a:cs typeface="Arial" pitchFamily="34" charset="0"/>
        </a:defRPr>
      </a:lvl8pPr>
      <a:lvl9pPr marL="3469301" indent="-20407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43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153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306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459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613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766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8919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7071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5224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2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8.png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31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050" descr="9713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39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6629400" cy="1676400"/>
          </a:xfrm>
        </p:spPr>
        <p:txBody>
          <a:bodyPr/>
          <a:lstStyle/>
          <a:p>
            <a:pPr algn="ctr"/>
            <a:r>
              <a:rPr lang="en-US" sz="4000"/>
              <a:t>Engineering a Content Delivery Network</a:t>
            </a:r>
            <a:endParaRPr lang="en-US" sz="4400"/>
          </a:p>
        </p:txBody>
      </p:sp>
      <p:sp>
        <p:nvSpPr>
          <p:cNvPr id="347141" name="Text Box 2053"/>
          <p:cNvSpPr txBox="1">
            <a:spLocks noChangeArrowheads="1"/>
          </p:cNvSpPr>
          <p:nvPr/>
        </p:nvSpPr>
        <p:spPr bwMode="auto">
          <a:xfrm>
            <a:off x="2057400" y="3254375"/>
            <a:ext cx="305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Bruce Maggs</a:t>
            </a:r>
          </a:p>
        </p:txBody>
      </p:sp>
      <p:sp>
        <p:nvSpPr>
          <p:cNvPr id="347142" name="Line 2054"/>
          <p:cNvSpPr>
            <a:spLocks noChangeShapeType="1"/>
          </p:cNvSpPr>
          <p:nvPr/>
        </p:nvSpPr>
        <p:spPr bwMode="auto">
          <a:xfrm>
            <a:off x="457200" y="2971800"/>
            <a:ext cx="6553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Image Delivery</a:t>
            </a:r>
            <a:br>
              <a:rPr lang="en-US" dirty="0"/>
            </a:br>
            <a:endParaRPr lang="en-US" dirty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467600" cy="4114800"/>
          </a:xfrm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&lt;html&gt;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&lt;head&gt;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&lt;title&gt;Welcome to xyz.com!&lt;/title&gt;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&lt;/head&gt;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&lt;body&gt;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</a:t>
            </a:r>
            <a:r>
              <a:rPr lang="en-US" sz="2000" dirty="0" err="1"/>
              <a:t>img</a:t>
            </a:r>
            <a:r>
              <a:rPr lang="en-US" sz="2000" dirty="0"/>
              <a:t> </a:t>
            </a:r>
            <a:r>
              <a:rPr lang="en-US" sz="2000" dirty="0" err="1"/>
              <a:t>src</a:t>
            </a:r>
            <a:r>
              <a:rPr lang="en-US" sz="2000" dirty="0"/>
              <a:t>=“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</a:t>
            </a:r>
            <a:r>
              <a:rPr lang="en-US" sz="2000" dirty="0" err="1"/>
              <a:t>img</a:t>
            </a:r>
            <a:r>
              <a:rPr lang="en-US" sz="2000" dirty="0"/>
              <a:t> </a:t>
            </a:r>
            <a:r>
              <a:rPr lang="en-US" sz="2000" dirty="0" err="1"/>
              <a:t>src</a:t>
            </a:r>
            <a:r>
              <a:rPr lang="en-US" sz="2000" dirty="0"/>
              <a:t>=“                                                                     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&lt;h1&gt;Welcome to our Web site!&lt;/h1&gt;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&lt;a </a:t>
            </a:r>
            <a:r>
              <a:rPr lang="en-US" sz="2000" dirty="0" err="1"/>
              <a:t>href</a:t>
            </a:r>
            <a:r>
              <a:rPr lang="en-US" sz="2000" dirty="0"/>
              <a:t>=“page2.html”&gt;Click here to enter&lt;/a&gt;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&lt;/body&gt;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&lt;/html&gt;</a:t>
            </a:r>
          </a:p>
        </p:txBody>
      </p:sp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1912938" y="3657600"/>
            <a:ext cx="4167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http://www.xyz.com/logos/logo.gif</a:t>
            </a:r>
            <a:r>
              <a:rPr lang="en-US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”&gt;</a:t>
            </a:r>
          </a:p>
        </p:txBody>
      </p:sp>
      <p:sp>
        <p:nvSpPr>
          <p:cNvPr id="687109" name="Rectangle 5"/>
          <p:cNvSpPr>
            <a:spLocks noChangeArrowheads="1"/>
          </p:cNvSpPr>
          <p:nvPr/>
        </p:nvSpPr>
        <p:spPr bwMode="auto">
          <a:xfrm>
            <a:off x="1912938" y="3962400"/>
            <a:ext cx="4976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en-US" sz="2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http://www.xyz.com/</a:t>
            </a:r>
            <a:r>
              <a:rPr lang="en-US" sz="2000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jpgs</a:t>
            </a:r>
            <a:r>
              <a:rPr lang="en-US" sz="2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/background.jpg</a:t>
            </a:r>
            <a:r>
              <a:rPr lang="en-US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”&gt;</a:t>
            </a:r>
          </a:p>
        </p:txBody>
      </p:sp>
      <p:grpSp>
        <p:nvGrpSpPr>
          <p:cNvPr id="687110" name="Group 6"/>
          <p:cNvGrpSpPr>
            <a:grpSpLocks/>
          </p:cNvGrpSpPr>
          <p:nvPr/>
        </p:nvGrpSpPr>
        <p:grpSpPr bwMode="auto">
          <a:xfrm>
            <a:off x="715963" y="1387475"/>
            <a:ext cx="4770437" cy="2765425"/>
            <a:chOff x="451" y="874"/>
            <a:chExt cx="3005" cy="1742"/>
          </a:xfrm>
        </p:grpSpPr>
        <p:sp>
          <p:nvSpPr>
            <p:cNvPr id="687111" name="Text Box 7"/>
            <p:cNvSpPr txBox="1">
              <a:spLocks noChangeArrowheads="1"/>
            </p:cNvSpPr>
            <p:nvPr/>
          </p:nvSpPr>
          <p:spPr bwMode="auto">
            <a:xfrm>
              <a:off x="451" y="874"/>
              <a:ext cx="30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Embedded URLs are Converted to ARLs</a:t>
              </a:r>
            </a:p>
          </p:txBody>
        </p:sp>
        <p:sp>
          <p:nvSpPr>
            <p:cNvPr id="687112" name="Line 8"/>
            <p:cNvSpPr>
              <a:spLocks noChangeShapeType="1"/>
            </p:cNvSpPr>
            <p:nvPr/>
          </p:nvSpPr>
          <p:spPr bwMode="auto">
            <a:xfrm>
              <a:off x="1632" y="242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13" name="Rectangle 9"/>
            <p:cNvSpPr>
              <a:spLocks noChangeArrowheads="1"/>
            </p:cNvSpPr>
            <p:nvPr/>
          </p:nvSpPr>
          <p:spPr bwMode="auto">
            <a:xfrm>
              <a:off x="1968" y="1920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</a:t>
              </a:r>
            </a:p>
          </p:txBody>
        </p:sp>
        <p:sp>
          <p:nvSpPr>
            <p:cNvPr id="687114" name="Line 10"/>
            <p:cNvSpPr>
              <a:spLocks noChangeShapeType="1"/>
            </p:cNvSpPr>
            <p:nvPr/>
          </p:nvSpPr>
          <p:spPr bwMode="auto">
            <a:xfrm>
              <a:off x="1632" y="26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15" name="Line 11"/>
            <p:cNvSpPr>
              <a:spLocks noChangeShapeType="1"/>
            </p:cNvSpPr>
            <p:nvPr/>
          </p:nvSpPr>
          <p:spPr bwMode="auto">
            <a:xfrm flipV="1">
              <a:off x="1824" y="2160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70" name="Picture 2" descr="9872 embedde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52"/>
          <a:stretch>
            <a:fillRect/>
          </a:stretch>
        </p:blipFill>
        <p:spPr bwMode="ltGray">
          <a:xfrm>
            <a:off x="0" y="2667000"/>
            <a:ext cx="25622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3971" name="Rectangle 3"/>
          <p:cNvSpPr>
            <a:spLocks noChangeArrowheads="1"/>
          </p:cNvSpPr>
          <p:nvPr/>
        </p:nvSpPr>
        <p:spPr bwMode="ltGray">
          <a:xfrm>
            <a:off x="523875" y="4648200"/>
            <a:ext cx="923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0"/>
              <a:t>End User</a:t>
            </a:r>
          </a:p>
        </p:txBody>
      </p:sp>
      <p:sp>
        <p:nvSpPr>
          <p:cNvPr id="72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Akamai DNS Resolution</a:t>
            </a:r>
          </a:p>
        </p:txBody>
      </p:sp>
      <p:grpSp>
        <p:nvGrpSpPr>
          <p:cNvPr id="723973" name="Group 5"/>
          <p:cNvGrpSpPr>
            <a:grpSpLocks/>
          </p:cNvGrpSpPr>
          <p:nvPr/>
        </p:nvGrpSpPr>
        <p:grpSpPr bwMode="auto">
          <a:xfrm>
            <a:off x="2857500" y="3201988"/>
            <a:ext cx="6286500" cy="803275"/>
            <a:chOff x="1800" y="2017"/>
            <a:chExt cx="3960" cy="506"/>
          </a:xfrm>
        </p:grpSpPr>
        <p:pic>
          <p:nvPicPr>
            <p:cNvPr id="723974" name="Picture 6" descr="9872 embedded serv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487"/>
            <a:stretch>
              <a:fillRect/>
            </a:stretch>
          </p:blipFill>
          <p:spPr bwMode="ltGray">
            <a:xfrm>
              <a:off x="2694" y="2100"/>
              <a:ext cx="3066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75" name="Text Box 7"/>
            <p:cNvSpPr txBox="1">
              <a:spLocks noChangeArrowheads="1"/>
            </p:cNvSpPr>
            <p:nvPr/>
          </p:nvSpPr>
          <p:spPr bwMode="ltGray">
            <a:xfrm>
              <a:off x="3110" y="2331"/>
              <a:ext cx="17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/>
                <a:t>Akamai High-Level DNS Servers</a:t>
              </a:r>
            </a:p>
          </p:txBody>
        </p:sp>
        <p:sp>
          <p:nvSpPr>
            <p:cNvPr id="723976" name="Line 8"/>
            <p:cNvSpPr>
              <a:spLocks noChangeShapeType="1"/>
            </p:cNvSpPr>
            <p:nvPr/>
          </p:nvSpPr>
          <p:spPr bwMode="ltGray">
            <a:xfrm>
              <a:off x="1800" y="2220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77" name="Rectangle 9"/>
            <p:cNvSpPr>
              <a:spLocks noChangeArrowheads="1"/>
            </p:cNvSpPr>
            <p:nvPr/>
          </p:nvSpPr>
          <p:spPr bwMode="ltGray">
            <a:xfrm>
              <a:off x="1844" y="2017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723978" name="Text Box 10"/>
            <p:cNvSpPr txBox="1">
              <a:spLocks noChangeArrowheads="1"/>
            </p:cNvSpPr>
            <p:nvPr/>
          </p:nvSpPr>
          <p:spPr bwMode="ltGray">
            <a:xfrm>
              <a:off x="2037" y="2058"/>
              <a:ext cx="6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g.akamai.net</a:t>
              </a:r>
            </a:p>
          </p:txBody>
        </p:sp>
      </p:grpSp>
      <p:grpSp>
        <p:nvGrpSpPr>
          <p:cNvPr id="723979" name="Group 11"/>
          <p:cNvGrpSpPr>
            <a:grpSpLocks/>
          </p:cNvGrpSpPr>
          <p:nvPr/>
        </p:nvGrpSpPr>
        <p:grpSpPr bwMode="auto">
          <a:xfrm>
            <a:off x="533400" y="4953000"/>
            <a:ext cx="1133475" cy="1524000"/>
            <a:chOff x="336" y="3120"/>
            <a:chExt cx="714" cy="960"/>
          </a:xfrm>
        </p:grpSpPr>
        <p:pic>
          <p:nvPicPr>
            <p:cNvPr id="723980" name="Picture 12" descr="9872 embeddeD cach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1" b="29411"/>
            <a:stretch>
              <a:fillRect/>
            </a:stretch>
          </p:blipFill>
          <p:spPr bwMode="ltGray">
            <a:xfrm>
              <a:off x="336" y="3504"/>
              <a:ext cx="714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81" name="Rectangle 13"/>
            <p:cNvSpPr>
              <a:spLocks noChangeArrowheads="1"/>
            </p:cNvSpPr>
            <p:nvPr/>
          </p:nvSpPr>
          <p:spPr bwMode="ltGray">
            <a:xfrm>
              <a:off x="677" y="317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723982" name="Rectangle 14"/>
            <p:cNvSpPr>
              <a:spLocks noChangeArrowheads="1"/>
            </p:cNvSpPr>
            <p:nvPr/>
          </p:nvSpPr>
          <p:spPr bwMode="ltGray">
            <a:xfrm>
              <a:off x="391" y="3636"/>
              <a:ext cx="56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>
                  <a:solidFill>
                    <a:schemeClr val="bg2"/>
                  </a:solidFill>
                  <a:latin typeface="Arial Narrow" pitchFamily="34" charset="0"/>
                </a:rPr>
                <a:t>Browser’s Cache</a:t>
              </a:r>
            </a:p>
          </p:txBody>
        </p:sp>
        <p:sp>
          <p:nvSpPr>
            <p:cNvPr id="723983" name="Line 15"/>
            <p:cNvSpPr>
              <a:spLocks noChangeShapeType="1"/>
            </p:cNvSpPr>
            <p:nvPr/>
          </p:nvSpPr>
          <p:spPr bwMode="ltGray">
            <a:xfrm>
              <a:off x="685" y="3120"/>
              <a:ext cx="0" cy="44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3984" name="Group 16"/>
          <p:cNvGrpSpPr>
            <a:grpSpLocks/>
          </p:cNvGrpSpPr>
          <p:nvPr/>
        </p:nvGrpSpPr>
        <p:grpSpPr bwMode="auto">
          <a:xfrm>
            <a:off x="1577975" y="5410200"/>
            <a:ext cx="1470025" cy="1438275"/>
            <a:chOff x="994" y="3408"/>
            <a:chExt cx="926" cy="906"/>
          </a:xfrm>
        </p:grpSpPr>
        <p:pic>
          <p:nvPicPr>
            <p:cNvPr id="723985" name="Picture 17" descr="9872 embeddeD 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24"/>
            <a:stretch>
              <a:fillRect/>
            </a:stretch>
          </p:blipFill>
          <p:spPr bwMode="ltGray">
            <a:xfrm>
              <a:off x="1296" y="3408"/>
              <a:ext cx="612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86" name="Rectangle 18"/>
            <p:cNvSpPr>
              <a:spLocks noChangeArrowheads="1"/>
            </p:cNvSpPr>
            <p:nvPr/>
          </p:nvSpPr>
          <p:spPr bwMode="ltGray">
            <a:xfrm>
              <a:off x="1260" y="4075"/>
              <a:ext cx="660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>
                  <a:latin typeface="Arial Narrow" pitchFamily="34" charset="0"/>
                </a:rPr>
                <a:t>OS</a:t>
              </a:r>
            </a:p>
          </p:txBody>
        </p:sp>
        <p:sp>
          <p:nvSpPr>
            <p:cNvPr id="723987" name="Line 19"/>
            <p:cNvSpPr>
              <a:spLocks noChangeShapeType="1"/>
            </p:cNvSpPr>
            <p:nvPr/>
          </p:nvSpPr>
          <p:spPr bwMode="ltGray">
            <a:xfrm>
              <a:off x="994" y="3744"/>
              <a:ext cx="3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88" name="Rectangle 20"/>
            <p:cNvSpPr>
              <a:spLocks noChangeArrowheads="1"/>
            </p:cNvSpPr>
            <p:nvPr/>
          </p:nvSpPr>
          <p:spPr bwMode="ltGray">
            <a:xfrm>
              <a:off x="995" y="350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723989" name="Group 21"/>
          <p:cNvGrpSpPr>
            <a:grpSpLocks/>
          </p:cNvGrpSpPr>
          <p:nvPr/>
        </p:nvGrpSpPr>
        <p:grpSpPr bwMode="auto">
          <a:xfrm>
            <a:off x="1905000" y="3124200"/>
            <a:ext cx="1143000" cy="2370138"/>
            <a:chOff x="1200" y="1968"/>
            <a:chExt cx="720" cy="1493"/>
          </a:xfrm>
        </p:grpSpPr>
        <p:pic>
          <p:nvPicPr>
            <p:cNvPr id="723990" name="Picture 22" descr="9872 embedded copy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3" t="2000" b="58000"/>
            <a:stretch>
              <a:fillRect/>
            </a:stretch>
          </p:blipFill>
          <p:spPr bwMode="ltGray">
            <a:xfrm>
              <a:off x="1296" y="1968"/>
              <a:ext cx="57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91" name="Rectangle 23"/>
            <p:cNvSpPr>
              <a:spLocks noChangeArrowheads="1"/>
            </p:cNvSpPr>
            <p:nvPr/>
          </p:nvSpPr>
          <p:spPr bwMode="ltGray">
            <a:xfrm>
              <a:off x="1200" y="2890"/>
              <a:ext cx="7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0"/>
                <a:t>Local Name Server</a:t>
              </a:r>
            </a:p>
          </p:txBody>
        </p:sp>
        <p:sp>
          <p:nvSpPr>
            <p:cNvPr id="723992" name="Line 24"/>
            <p:cNvSpPr>
              <a:spLocks noChangeShapeType="1"/>
            </p:cNvSpPr>
            <p:nvPr/>
          </p:nvSpPr>
          <p:spPr bwMode="ltGray">
            <a:xfrm flipV="1">
              <a:off x="1543" y="3191"/>
              <a:ext cx="0" cy="27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93" name="Rectangle 25"/>
            <p:cNvSpPr>
              <a:spLocks noChangeArrowheads="1"/>
            </p:cNvSpPr>
            <p:nvPr/>
          </p:nvSpPr>
          <p:spPr bwMode="ltGray">
            <a:xfrm>
              <a:off x="1303" y="316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723994" name="Group 26"/>
          <p:cNvGrpSpPr>
            <a:grpSpLocks/>
          </p:cNvGrpSpPr>
          <p:nvPr/>
        </p:nvGrpSpPr>
        <p:grpSpPr bwMode="auto">
          <a:xfrm>
            <a:off x="0" y="1676400"/>
            <a:ext cx="2133600" cy="1752600"/>
            <a:chOff x="0" y="1056"/>
            <a:chExt cx="1344" cy="1104"/>
          </a:xfrm>
        </p:grpSpPr>
        <p:pic>
          <p:nvPicPr>
            <p:cNvPr id="723995" name="Picture 27" descr="gen ser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55"/>
            <a:stretch>
              <a:fillRect/>
            </a:stretch>
          </p:blipFill>
          <p:spPr bwMode="ltGray">
            <a:xfrm>
              <a:off x="0" y="1056"/>
              <a:ext cx="1044" cy="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96" name="Text Box 28"/>
            <p:cNvSpPr txBox="1">
              <a:spLocks noChangeArrowheads="1"/>
            </p:cNvSpPr>
            <p:nvPr/>
          </p:nvSpPr>
          <p:spPr bwMode="ltGray">
            <a:xfrm>
              <a:off x="48" y="1296"/>
              <a:ext cx="96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b="0"/>
                <a:t>xyz.com’s nameserver</a:t>
              </a:r>
            </a:p>
          </p:txBody>
        </p:sp>
        <p:sp>
          <p:nvSpPr>
            <p:cNvPr id="723997" name="Line 29"/>
            <p:cNvSpPr>
              <a:spLocks noChangeShapeType="1"/>
            </p:cNvSpPr>
            <p:nvPr/>
          </p:nvSpPr>
          <p:spPr bwMode="ltGray">
            <a:xfrm flipH="1" flipV="1">
              <a:off x="432" y="1632"/>
              <a:ext cx="912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98" name="Rectangle 30"/>
            <p:cNvSpPr>
              <a:spLocks noChangeArrowheads="1"/>
            </p:cNvSpPr>
            <p:nvPr/>
          </p:nvSpPr>
          <p:spPr bwMode="ltGray">
            <a:xfrm>
              <a:off x="538" y="177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723999" name="Rectangle 31"/>
            <p:cNvSpPr>
              <a:spLocks noChangeArrowheads="1"/>
            </p:cNvSpPr>
            <p:nvPr/>
          </p:nvSpPr>
          <p:spPr bwMode="ltGray">
            <a:xfrm>
              <a:off x="364" y="1920"/>
              <a:ext cx="5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ak.xyz.com</a:t>
              </a:r>
            </a:p>
          </p:txBody>
        </p:sp>
      </p:grpSp>
      <p:grpSp>
        <p:nvGrpSpPr>
          <p:cNvPr id="724000" name="Group 32"/>
          <p:cNvGrpSpPr>
            <a:grpSpLocks/>
          </p:cNvGrpSpPr>
          <p:nvPr/>
        </p:nvGrpSpPr>
        <p:grpSpPr bwMode="auto">
          <a:xfrm>
            <a:off x="914400" y="2468563"/>
            <a:ext cx="1524000" cy="865187"/>
            <a:chOff x="576" y="1555"/>
            <a:chExt cx="960" cy="545"/>
          </a:xfrm>
        </p:grpSpPr>
        <p:sp>
          <p:nvSpPr>
            <p:cNvPr id="724001" name="Line 33"/>
            <p:cNvSpPr>
              <a:spLocks noChangeShapeType="1"/>
            </p:cNvSpPr>
            <p:nvPr/>
          </p:nvSpPr>
          <p:spPr bwMode="ltGray">
            <a:xfrm flipH="1" flipV="1">
              <a:off x="576" y="1632"/>
              <a:ext cx="816" cy="46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02" name="Rectangle 34"/>
            <p:cNvSpPr>
              <a:spLocks noChangeArrowheads="1"/>
            </p:cNvSpPr>
            <p:nvPr/>
          </p:nvSpPr>
          <p:spPr bwMode="ltGray">
            <a:xfrm>
              <a:off x="917" y="165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724003" name="Rectangle 35"/>
            <p:cNvSpPr>
              <a:spLocks noChangeArrowheads="1"/>
            </p:cNvSpPr>
            <p:nvPr/>
          </p:nvSpPr>
          <p:spPr bwMode="auto">
            <a:xfrm>
              <a:off x="633" y="1555"/>
              <a:ext cx="9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a212.g.akamai.net</a:t>
              </a:r>
            </a:p>
          </p:txBody>
        </p:sp>
      </p:grpSp>
      <p:sp>
        <p:nvSpPr>
          <p:cNvPr id="724004" name="Freeform 36"/>
          <p:cNvSpPr>
            <a:spLocks/>
          </p:cNvSpPr>
          <p:nvPr/>
        </p:nvSpPr>
        <p:spPr bwMode="ltGray">
          <a:xfrm>
            <a:off x="2590800" y="1951038"/>
            <a:ext cx="76200" cy="1303337"/>
          </a:xfrm>
          <a:custGeom>
            <a:avLst/>
            <a:gdLst>
              <a:gd name="T0" fmla="*/ 0 w 672"/>
              <a:gd name="T1" fmla="*/ 1056 h 1056"/>
              <a:gd name="T2" fmla="*/ 0 w 672"/>
              <a:gd name="T3" fmla="*/ 0 h 1056"/>
              <a:gd name="T4" fmla="*/ 672 w 672"/>
              <a:gd name="T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1056">
                <a:moveTo>
                  <a:pt x="0" y="1056"/>
                </a:moveTo>
                <a:lnTo>
                  <a:pt x="0" y="0"/>
                </a:lnTo>
                <a:lnTo>
                  <a:pt x="672" y="0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4005" name="Group 37"/>
          <p:cNvGrpSpPr>
            <a:grpSpLocks/>
          </p:cNvGrpSpPr>
          <p:nvPr/>
        </p:nvGrpSpPr>
        <p:grpSpPr bwMode="auto">
          <a:xfrm>
            <a:off x="2971800" y="2438400"/>
            <a:ext cx="1354138" cy="838200"/>
            <a:chOff x="1872" y="1536"/>
            <a:chExt cx="853" cy="528"/>
          </a:xfrm>
        </p:grpSpPr>
        <p:sp>
          <p:nvSpPr>
            <p:cNvPr id="724006" name="Rectangle 38"/>
            <p:cNvSpPr>
              <a:spLocks noChangeArrowheads="1"/>
            </p:cNvSpPr>
            <p:nvPr/>
          </p:nvSpPr>
          <p:spPr bwMode="ltGray">
            <a:xfrm>
              <a:off x="2208" y="166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  <p:sp>
          <p:nvSpPr>
            <p:cNvPr id="724007" name="Line 39"/>
            <p:cNvSpPr>
              <a:spLocks noChangeShapeType="1"/>
            </p:cNvSpPr>
            <p:nvPr/>
          </p:nvSpPr>
          <p:spPr bwMode="ltGray">
            <a:xfrm flipV="1">
              <a:off x="1872" y="1536"/>
              <a:ext cx="52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08" name="Text Box 40"/>
            <p:cNvSpPr txBox="1">
              <a:spLocks noChangeArrowheads="1"/>
            </p:cNvSpPr>
            <p:nvPr/>
          </p:nvSpPr>
          <p:spPr bwMode="ltGray">
            <a:xfrm>
              <a:off x="2104" y="1824"/>
              <a:ext cx="6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15.15.125.6</a:t>
              </a:r>
            </a:p>
          </p:txBody>
        </p:sp>
      </p:grpSp>
      <p:grpSp>
        <p:nvGrpSpPr>
          <p:cNvPr id="724009" name="Group 41"/>
          <p:cNvGrpSpPr>
            <a:grpSpLocks/>
          </p:cNvGrpSpPr>
          <p:nvPr/>
        </p:nvGrpSpPr>
        <p:grpSpPr bwMode="auto">
          <a:xfrm>
            <a:off x="457200" y="4953000"/>
            <a:ext cx="466725" cy="709613"/>
            <a:chOff x="288" y="3120"/>
            <a:chExt cx="294" cy="447"/>
          </a:xfrm>
        </p:grpSpPr>
        <p:sp>
          <p:nvSpPr>
            <p:cNvPr id="724010" name="Line 42"/>
            <p:cNvSpPr>
              <a:spLocks noChangeShapeType="1"/>
            </p:cNvSpPr>
            <p:nvPr/>
          </p:nvSpPr>
          <p:spPr bwMode="ltGray">
            <a:xfrm>
              <a:off x="576" y="3120"/>
              <a:ext cx="0" cy="44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11" name="Rectangle 43"/>
            <p:cNvSpPr>
              <a:spLocks noChangeArrowheads="1"/>
            </p:cNvSpPr>
            <p:nvPr/>
          </p:nvSpPr>
          <p:spPr bwMode="ltGray">
            <a:xfrm>
              <a:off x="288" y="31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16</a:t>
              </a:r>
            </a:p>
          </p:txBody>
        </p:sp>
      </p:grpSp>
      <p:grpSp>
        <p:nvGrpSpPr>
          <p:cNvPr id="724012" name="Group 44"/>
          <p:cNvGrpSpPr>
            <a:grpSpLocks/>
          </p:cNvGrpSpPr>
          <p:nvPr/>
        </p:nvGrpSpPr>
        <p:grpSpPr bwMode="auto">
          <a:xfrm>
            <a:off x="1577975" y="6096000"/>
            <a:ext cx="595313" cy="396875"/>
            <a:chOff x="994" y="3840"/>
            <a:chExt cx="375" cy="250"/>
          </a:xfrm>
        </p:grpSpPr>
        <p:sp>
          <p:nvSpPr>
            <p:cNvPr id="724013" name="Line 45"/>
            <p:cNvSpPr>
              <a:spLocks noChangeShapeType="1"/>
            </p:cNvSpPr>
            <p:nvPr/>
          </p:nvSpPr>
          <p:spPr bwMode="ltGray">
            <a:xfrm>
              <a:off x="994" y="3840"/>
              <a:ext cx="3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14" name="Rectangle 46"/>
            <p:cNvSpPr>
              <a:spLocks noChangeArrowheads="1"/>
            </p:cNvSpPr>
            <p:nvPr/>
          </p:nvSpPr>
          <p:spPr bwMode="ltGray">
            <a:xfrm>
              <a:off x="1050" y="3840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15</a:t>
              </a:r>
            </a:p>
          </p:txBody>
        </p:sp>
      </p:grpSp>
      <p:sp>
        <p:nvSpPr>
          <p:cNvPr id="724015" name="Line 47"/>
          <p:cNvSpPr>
            <a:spLocks noChangeShapeType="1"/>
          </p:cNvSpPr>
          <p:nvPr/>
        </p:nvSpPr>
        <p:spPr bwMode="ltGray">
          <a:xfrm>
            <a:off x="2438400" y="1752600"/>
            <a:ext cx="0" cy="1447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4016" name="Group 48"/>
          <p:cNvGrpSpPr>
            <a:grpSpLocks/>
          </p:cNvGrpSpPr>
          <p:nvPr/>
        </p:nvGrpSpPr>
        <p:grpSpPr bwMode="auto">
          <a:xfrm>
            <a:off x="2857500" y="3640138"/>
            <a:ext cx="1733550" cy="396875"/>
            <a:chOff x="1800" y="2293"/>
            <a:chExt cx="1092" cy="250"/>
          </a:xfrm>
        </p:grpSpPr>
        <p:sp>
          <p:nvSpPr>
            <p:cNvPr id="724017" name="Rectangle 49"/>
            <p:cNvSpPr>
              <a:spLocks noChangeArrowheads="1"/>
            </p:cNvSpPr>
            <p:nvPr/>
          </p:nvSpPr>
          <p:spPr bwMode="ltGray">
            <a:xfrm>
              <a:off x="2598" y="229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724018" name="Line 50"/>
            <p:cNvSpPr>
              <a:spLocks noChangeShapeType="1"/>
            </p:cNvSpPr>
            <p:nvPr/>
          </p:nvSpPr>
          <p:spPr bwMode="ltGray">
            <a:xfrm>
              <a:off x="1800" y="2322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19" name="Text Box 51"/>
            <p:cNvSpPr txBox="1">
              <a:spLocks noChangeArrowheads="1"/>
            </p:cNvSpPr>
            <p:nvPr/>
          </p:nvSpPr>
          <p:spPr bwMode="ltGray">
            <a:xfrm>
              <a:off x="2002" y="2323"/>
              <a:ext cx="6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20.20.123.55</a:t>
              </a:r>
            </a:p>
          </p:txBody>
        </p:sp>
      </p:grpSp>
      <p:grpSp>
        <p:nvGrpSpPr>
          <p:cNvPr id="724020" name="Group 52"/>
          <p:cNvGrpSpPr>
            <a:grpSpLocks/>
          </p:cNvGrpSpPr>
          <p:nvPr/>
        </p:nvGrpSpPr>
        <p:grpSpPr bwMode="auto">
          <a:xfrm>
            <a:off x="2686050" y="3962400"/>
            <a:ext cx="6457950" cy="760413"/>
            <a:chOff x="1692" y="2497"/>
            <a:chExt cx="4068" cy="479"/>
          </a:xfrm>
        </p:grpSpPr>
        <p:pic>
          <p:nvPicPr>
            <p:cNvPr id="724021" name="Picture 53" descr="9872 embedded serv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00" b="60541"/>
            <a:stretch>
              <a:fillRect/>
            </a:stretch>
          </p:blipFill>
          <p:spPr bwMode="ltGray">
            <a:xfrm>
              <a:off x="2694" y="2544"/>
              <a:ext cx="3066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4022" name="Rectangle 54"/>
            <p:cNvSpPr>
              <a:spLocks noChangeArrowheads="1"/>
            </p:cNvSpPr>
            <p:nvPr/>
          </p:nvSpPr>
          <p:spPr bwMode="ltGray">
            <a:xfrm>
              <a:off x="3110" y="2775"/>
              <a:ext cx="17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/>
                <a:t>Akamai Low-Level DNS Servers</a:t>
              </a:r>
            </a:p>
          </p:txBody>
        </p:sp>
        <p:sp>
          <p:nvSpPr>
            <p:cNvPr id="724023" name="Line 55"/>
            <p:cNvSpPr>
              <a:spLocks noChangeShapeType="1"/>
            </p:cNvSpPr>
            <p:nvPr/>
          </p:nvSpPr>
          <p:spPr bwMode="ltGray">
            <a:xfrm>
              <a:off x="1800" y="2713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24" name="Rectangle 56"/>
            <p:cNvSpPr>
              <a:spLocks noChangeArrowheads="1"/>
            </p:cNvSpPr>
            <p:nvPr/>
          </p:nvSpPr>
          <p:spPr bwMode="ltGray">
            <a:xfrm>
              <a:off x="1692" y="2497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724025" name="Text Box 57"/>
            <p:cNvSpPr txBox="1">
              <a:spLocks noChangeArrowheads="1"/>
            </p:cNvSpPr>
            <p:nvPr/>
          </p:nvSpPr>
          <p:spPr bwMode="ltGray">
            <a:xfrm>
              <a:off x="1844" y="2551"/>
              <a:ext cx="93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 a212.g.akamai.net</a:t>
              </a:r>
            </a:p>
          </p:txBody>
        </p:sp>
      </p:grpSp>
      <p:grpSp>
        <p:nvGrpSpPr>
          <p:cNvPr id="724026" name="Group 58"/>
          <p:cNvGrpSpPr>
            <a:grpSpLocks/>
          </p:cNvGrpSpPr>
          <p:nvPr/>
        </p:nvGrpSpPr>
        <p:grpSpPr bwMode="auto">
          <a:xfrm>
            <a:off x="2819400" y="4367213"/>
            <a:ext cx="1685925" cy="396875"/>
            <a:chOff x="1776" y="2751"/>
            <a:chExt cx="1062" cy="250"/>
          </a:xfrm>
        </p:grpSpPr>
        <p:grpSp>
          <p:nvGrpSpPr>
            <p:cNvPr id="724027" name="Group 59"/>
            <p:cNvGrpSpPr>
              <a:grpSpLocks/>
            </p:cNvGrpSpPr>
            <p:nvPr/>
          </p:nvGrpSpPr>
          <p:grpSpPr bwMode="auto">
            <a:xfrm>
              <a:off x="1776" y="2784"/>
              <a:ext cx="1056" cy="173"/>
              <a:chOff x="1776" y="2784"/>
              <a:chExt cx="1056" cy="173"/>
            </a:xfrm>
          </p:grpSpPr>
          <p:sp>
            <p:nvSpPr>
              <p:cNvPr id="724028" name="Line 60"/>
              <p:cNvSpPr>
                <a:spLocks noChangeShapeType="1"/>
              </p:cNvSpPr>
              <p:nvPr/>
            </p:nvSpPr>
            <p:spPr bwMode="ltGray">
              <a:xfrm flipV="1">
                <a:off x="1776" y="278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29" name="Text Box 61"/>
              <p:cNvSpPr txBox="1">
                <a:spLocks noChangeArrowheads="1"/>
              </p:cNvSpPr>
              <p:nvPr/>
            </p:nvSpPr>
            <p:spPr bwMode="ltGray">
              <a:xfrm>
                <a:off x="2013" y="2784"/>
                <a:ext cx="6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/>
                  <a:t>30.30.123.5</a:t>
                </a:r>
              </a:p>
            </p:txBody>
          </p:sp>
        </p:grpSp>
        <p:sp>
          <p:nvSpPr>
            <p:cNvPr id="724030" name="Rectangle 62"/>
            <p:cNvSpPr>
              <a:spLocks noChangeArrowheads="1"/>
            </p:cNvSpPr>
            <p:nvPr/>
          </p:nvSpPr>
          <p:spPr bwMode="ltGray">
            <a:xfrm>
              <a:off x="2544" y="2751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13</a:t>
              </a:r>
            </a:p>
          </p:txBody>
        </p:sp>
      </p:grpSp>
      <p:grpSp>
        <p:nvGrpSpPr>
          <p:cNvPr id="724031" name="Group 63"/>
          <p:cNvGrpSpPr>
            <a:grpSpLocks/>
          </p:cNvGrpSpPr>
          <p:nvPr/>
        </p:nvGrpSpPr>
        <p:grpSpPr bwMode="auto">
          <a:xfrm>
            <a:off x="2630488" y="4960938"/>
            <a:ext cx="485775" cy="533400"/>
            <a:chOff x="1657" y="3125"/>
            <a:chExt cx="306" cy="336"/>
          </a:xfrm>
        </p:grpSpPr>
        <p:sp>
          <p:nvSpPr>
            <p:cNvPr id="724032" name="Line 64"/>
            <p:cNvSpPr>
              <a:spLocks noChangeShapeType="1"/>
            </p:cNvSpPr>
            <p:nvPr/>
          </p:nvSpPr>
          <p:spPr bwMode="ltGray">
            <a:xfrm flipV="1">
              <a:off x="1657" y="3191"/>
              <a:ext cx="0" cy="27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33" name="Rectangle 65"/>
            <p:cNvSpPr>
              <a:spLocks noChangeArrowheads="1"/>
            </p:cNvSpPr>
            <p:nvPr/>
          </p:nvSpPr>
          <p:spPr bwMode="ltGray">
            <a:xfrm>
              <a:off x="1669" y="3125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14</a:t>
              </a:r>
            </a:p>
          </p:txBody>
        </p:sp>
      </p:grpSp>
      <p:grpSp>
        <p:nvGrpSpPr>
          <p:cNvPr id="724034" name="Group 66"/>
          <p:cNvGrpSpPr>
            <a:grpSpLocks/>
          </p:cNvGrpSpPr>
          <p:nvPr/>
        </p:nvGrpSpPr>
        <p:grpSpPr bwMode="auto">
          <a:xfrm>
            <a:off x="2133600" y="1295400"/>
            <a:ext cx="3476625" cy="1257300"/>
            <a:chOff x="1344" y="816"/>
            <a:chExt cx="2190" cy="792"/>
          </a:xfrm>
        </p:grpSpPr>
        <p:grpSp>
          <p:nvGrpSpPr>
            <p:cNvPr id="724035" name="Group 67"/>
            <p:cNvGrpSpPr>
              <a:grpSpLocks/>
            </p:cNvGrpSpPr>
            <p:nvPr/>
          </p:nvGrpSpPr>
          <p:grpSpPr bwMode="auto">
            <a:xfrm>
              <a:off x="1344" y="816"/>
              <a:ext cx="1686" cy="792"/>
              <a:chOff x="1344" y="816"/>
              <a:chExt cx="1686" cy="792"/>
            </a:xfrm>
          </p:grpSpPr>
          <p:pic>
            <p:nvPicPr>
              <p:cNvPr id="724036" name="Picture 68" descr="9872 embeddeD internic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88" t="50746"/>
              <a:stretch>
                <a:fillRect/>
              </a:stretch>
            </p:blipFill>
            <p:spPr bwMode="ltGray">
              <a:xfrm>
                <a:off x="2160" y="816"/>
                <a:ext cx="870" cy="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24037" name="Group 69"/>
              <p:cNvGrpSpPr>
                <a:grpSpLocks/>
              </p:cNvGrpSpPr>
              <p:nvPr/>
            </p:nvGrpSpPr>
            <p:grpSpPr bwMode="auto">
              <a:xfrm>
                <a:off x="1344" y="883"/>
                <a:ext cx="864" cy="279"/>
                <a:chOff x="1344" y="883"/>
                <a:chExt cx="864" cy="279"/>
              </a:xfrm>
            </p:grpSpPr>
            <p:sp>
              <p:nvSpPr>
                <p:cNvPr id="724038" name="Rectangle 70"/>
                <p:cNvSpPr>
                  <a:spLocks noChangeArrowheads="1"/>
                </p:cNvSpPr>
                <p:nvPr/>
              </p:nvSpPr>
              <p:spPr bwMode="ltGray">
                <a:xfrm>
                  <a:off x="1344" y="91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chemeClr val="tx2"/>
                      </a:solidFill>
                    </a:rPr>
                    <a:t>4</a:t>
                  </a:r>
                </a:p>
              </p:txBody>
            </p:sp>
            <p:sp>
              <p:nvSpPr>
                <p:cNvPr id="724039" name="Rectangle 71"/>
                <p:cNvSpPr>
                  <a:spLocks noChangeArrowheads="1"/>
                </p:cNvSpPr>
                <p:nvPr/>
              </p:nvSpPr>
              <p:spPr bwMode="ltGray">
                <a:xfrm>
                  <a:off x="1488" y="883"/>
                  <a:ext cx="46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xyz.com</a:t>
                  </a:r>
                </a:p>
              </p:txBody>
            </p:sp>
            <p:sp>
              <p:nvSpPr>
                <p:cNvPr id="724040" name="Freeform 72"/>
                <p:cNvSpPr>
                  <a:spLocks/>
                </p:cNvSpPr>
                <p:nvPr/>
              </p:nvSpPr>
              <p:spPr bwMode="ltGray">
                <a:xfrm>
                  <a:off x="1536" y="1056"/>
                  <a:ext cx="672" cy="48"/>
                </a:xfrm>
                <a:custGeom>
                  <a:avLst/>
                  <a:gdLst>
                    <a:gd name="T0" fmla="*/ 0 w 672"/>
                    <a:gd name="T1" fmla="*/ 1056 h 1056"/>
                    <a:gd name="T2" fmla="*/ 0 w 672"/>
                    <a:gd name="T3" fmla="*/ 0 h 1056"/>
                    <a:gd name="T4" fmla="*/ 672 w 672"/>
                    <a:gd name="T5" fmla="*/ 0 h 1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72" h="1056">
                      <a:moveTo>
                        <a:pt x="0" y="1056"/>
                      </a:moveTo>
                      <a:lnTo>
                        <a:pt x="0" y="0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24041" name="Rectangle 73"/>
            <p:cNvSpPr>
              <a:spLocks noChangeArrowheads="1"/>
            </p:cNvSpPr>
            <p:nvPr/>
          </p:nvSpPr>
          <p:spPr bwMode="ltGray">
            <a:xfrm>
              <a:off x="2928" y="893"/>
              <a:ext cx="60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/>
                <a:t>.com  .net</a:t>
              </a:r>
            </a:p>
            <a:p>
              <a:pPr algn="ctr"/>
              <a:r>
                <a:rPr lang="en-US" sz="1400" b="0"/>
                <a:t> Root</a:t>
              </a:r>
              <a:br>
                <a:rPr lang="en-US" sz="1400" b="0"/>
              </a:br>
              <a:r>
                <a:rPr lang="en-US" sz="1400" b="0"/>
                <a:t>(Verisign)</a:t>
              </a:r>
            </a:p>
          </p:txBody>
        </p:sp>
      </p:grpSp>
      <p:grpSp>
        <p:nvGrpSpPr>
          <p:cNvPr id="724042" name="Group 74"/>
          <p:cNvGrpSpPr>
            <a:grpSpLocks/>
          </p:cNvGrpSpPr>
          <p:nvPr/>
        </p:nvGrpSpPr>
        <p:grpSpPr bwMode="auto">
          <a:xfrm>
            <a:off x="2446338" y="1620838"/>
            <a:ext cx="1130300" cy="396875"/>
            <a:chOff x="1541" y="1021"/>
            <a:chExt cx="712" cy="250"/>
          </a:xfrm>
        </p:grpSpPr>
        <p:sp>
          <p:nvSpPr>
            <p:cNvPr id="724043" name="Text Box 75"/>
            <p:cNvSpPr txBox="1">
              <a:spLocks noChangeArrowheads="1"/>
            </p:cNvSpPr>
            <p:nvPr/>
          </p:nvSpPr>
          <p:spPr bwMode="ltGray">
            <a:xfrm>
              <a:off x="1632" y="1075"/>
              <a:ext cx="6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10.10.123.5</a:t>
              </a:r>
            </a:p>
          </p:txBody>
        </p:sp>
        <p:sp>
          <p:nvSpPr>
            <p:cNvPr id="724044" name="Rectangle 76"/>
            <p:cNvSpPr>
              <a:spLocks noChangeArrowheads="1"/>
            </p:cNvSpPr>
            <p:nvPr/>
          </p:nvSpPr>
          <p:spPr bwMode="ltGray">
            <a:xfrm>
              <a:off x="1541" y="102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724045" name="Line 77"/>
            <p:cNvSpPr>
              <a:spLocks noChangeShapeType="1"/>
            </p:cNvSpPr>
            <p:nvPr/>
          </p:nvSpPr>
          <p:spPr bwMode="ltGray">
            <a:xfrm>
              <a:off x="1670" y="1228"/>
              <a:ext cx="5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4046" name="Group 78"/>
          <p:cNvGrpSpPr>
            <a:grpSpLocks/>
          </p:cNvGrpSpPr>
          <p:nvPr/>
        </p:nvGrpSpPr>
        <p:grpSpPr bwMode="auto">
          <a:xfrm>
            <a:off x="2590800" y="2209800"/>
            <a:ext cx="1027113" cy="912813"/>
            <a:chOff x="1609" y="1489"/>
            <a:chExt cx="647" cy="575"/>
          </a:xfrm>
        </p:grpSpPr>
        <p:sp>
          <p:nvSpPr>
            <p:cNvPr id="724047" name="Text Box 79"/>
            <p:cNvSpPr txBox="1">
              <a:spLocks noChangeArrowheads="1"/>
            </p:cNvSpPr>
            <p:nvPr/>
          </p:nvSpPr>
          <p:spPr bwMode="ltGray">
            <a:xfrm>
              <a:off x="1609" y="1489"/>
              <a:ext cx="5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akamai.net</a:t>
              </a:r>
            </a:p>
          </p:txBody>
        </p:sp>
        <p:sp>
          <p:nvSpPr>
            <p:cNvPr id="724048" name="Rectangle 80"/>
            <p:cNvSpPr>
              <a:spLocks noChangeArrowheads="1"/>
            </p:cNvSpPr>
            <p:nvPr/>
          </p:nvSpPr>
          <p:spPr bwMode="ltGray">
            <a:xfrm>
              <a:off x="1859" y="157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724049" name="Line 81"/>
            <p:cNvSpPr>
              <a:spLocks noChangeShapeType="1"/>
            </p:cNvSpPr>
            <p:nvPr/>
          </p:nvSpPr>
          <p:spPr bwMode="ltGray">
            <a:xfrm flipV="1">
              <a:off x="1728" y="1536"/>
              <a:ext cx="52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4050" name="Text Box 82"/>
          <p:cNvSpPr txBox="1">
            <a:spLocks noChangeArrowheads="1"/>
          </p:cNvSpPr>
          <p:nvPr/>
        </p:nvSpPr>
        <p:spPr bwMode="auto">
          <a:xfrm>
            <a:off x="5497513" y="3032125"/>
            <a:ext cx="166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FF00"/>
                </a:solidFill>
              </a:rPr>
              <a:t>select cluster</a:t>
            </a:r>
          </a:p>
        </p:txBody>
      </p:sp>
      <p:sp>
        <p:nvSpPr>
          <p:cNvPr id="724051" name="Text Box 83"/>
          <p:cNvSpPr txBox="1">
            <a:spLocks noChangeArrowheads="1"/>
          </p:cNvSpPr>
          <p:nvPr/>
        </p:nvSpPr>
        <p:spPr bwMode="auto">
          <a:xfrm>
            <a:off x="4560888" y="4648200"/>
            <a:ext cx="328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FF00"/>
                </a:solidFill>
              </a:rPr>
              <a:t>select servers within cluster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2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2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2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2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2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2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2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2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2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2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2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004" grpId="0" animBg="1"/>
      <p:bldP spid="724015" grpId="0" animBg="1"/>
      <p:bldP spid="724050" grpId="0" autoUpdateAnimBg="0"/>
      <p:bldP spid="72405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274" name="Picture 2" descr="b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4275" name="Text Box 3"/>
          <p:cNvSpPr txBox="1">
            <a:spLocks noChangeArrowheads="1"/>
          </p:cNvSpPr>
          <p:nvPr/>
        </p:nvSpPr>
        <p:spPr bwMode="auto">
          <a:xfrm>
            <a:off x="4235450" y="61864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Regions</a:t>
            </a:r>
          </a:p>
        </p:txBody>
      </p:sp>
      <p:sp>
        <p:nvSpPr>
          <p:cNvPr id="69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924800" cy="1143000"/>
          </a:xfrm>
        </p:spPr>
        <p:txBody>
          <a:bodyPr/>
          <a:lstStyle/>
          <a:p>
            <a:r>
              <a:rPr lang="en-US"/>
              <a:t>Live Streaming Architecture</a:t>
            </a:r>
          </a:p>
        </p:txBody>
      </p:sp>
      <p:graphicFrame>
        <p:nvGraphicFramePr>
          <p:cNvPr id="694277" name="Object 5"/>
          <p:cNvGraphicFramePr>
            <a:graphicFrameLocks noChangeAspect="1"/>
          </p:cNvGraphicFramePr>
          <p:nvPr/>
        </p:nvGraphicFramePr>
        <p:xfrm>
          <a:off x="6248400" y="3276600"/>
          <a:ext cx="1709738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722" name="Image" r:id="rId5" imgW="2541475" imgH="2477939" progId="Photoshop.Image.5">
                  <p:embed/>
                </p:oleObj>
              </mc:Choice>
              <mc:Fallback>
                <p:oleObj name="Image" r:id="rId5" imgW="2541475" imgH="2477939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6248400" y="3276600"/>
                        <a:ext cx="1709738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4278" name="Group 6"/>
          <p:cNvGrpSpPr>
            <a:grpSpLocks/>
          </p:cNvGrpSpPr>
          <p:nvPr/>
        </p:nvGrpSpPr>
        <p:grpSpPr bwMode="auto">
          <a:xfrm>
            <a:off x="5346700" y="4005263"/>
            <a:ext cx="977900" cy="336550"/>
            <a:chOff x="3368" y="2523"/>
            <a:chExt cx="616" cy="212"/>
          </a:xfrm>
        </p:grpSpPr>
        <p:sp>
          <p:nvSpPr>
            <p:cNvPr id="694279" name="Text Box 7"/>
            <p:cNvSpPr txBox="1">
              <a:spLocks noChangeArrowheads="1"/>
            </p:cNvSpPr>
            <p:nvPr/>
          </p:nvSpPr>
          <p:spPr bwMode="auto">
            <a:xfrm>
              <a:off x="3368" y="2523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1  2  3  4</a:t>
              </a:r>
            </a:p>
          </p:txBody>
        </p:sp>
        <p:sp>
          <p:nvSpPr>
            <p:cNvPr id="694280" name="Oval 8"/>
            <p:cNvSpPr>
              <a:spLocks noChangeArrowheads="1"/>
            </p:cNvSpPr>
            <p:nvPr/>
          </p:nvSpPr>
          <p:spPr bwMode="auto">
            <a:xfrm>
              <a:off x="3384" y="2553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1" name="Oval 9"/>
            <p:cNvSpPr>
              <a:spLocks noChangeArrowheads="1"/>
            </p:cNvSpPr>
            <p:nvPr/>
          </p:nvSpPr>
          <p:spPr bwMode="auto">
            <a:xfrm>
              <a:off x="3528" y="254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2" name="Oval 10"/>
            <p:cNvSpPr>
              <a:spLocks noChangeArrowheads="1"/>
            </p:cNvSpPr>
            <p:nvPr/>
          </p:nvSpPr>
          <p:spPr bwMode="auto">
            <a:xfrm>
              <a:off x="3672" y="2553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3" name="Oval 11"/>
            <p:cNvSpPr>
              <a:spLocks noChangeArrowheads="1"/>
            </p:cNvSpPr>
            <p:nvPr/>
          </p:nvSpPr>
          <p:spPr bwMode="auto">
            <a:xfrm>
              <a:off x="3822" y="2553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4284" name="Group 12"/>
          <p:cNvGrpSpPr>
            <a:grpSpLocks/>
          </p:cNvGrpSpPr>
          <p:nvPr/>
        </p:nvGrpSpPr>
        <p:grpSpPr bwMode="auto">
          <a:xfrm>
            <a:off x="4800600" y="1905000"/>
            <a:ext cx="1600200" cy="4419600"/>
            <a:chOff x="3024" y="1200"/>
            <a:chExt cx="1008" cy="2784"/>
          </a:xfrm>
        </p:grpSpPr>
        <p:sp>
          <p:nvSpPr>
            <p:cNvPr id="694285" name="Line 13"/>
            <p:cNvSpPr>
              <a:spLocks noChangeShapeType="1"/>
            </p:cNvSpPr>
            <p:nvPr/>
          </p:nvSpPr>
          <p:spPr bwMode="auto">
            <a:xfrm flipV="1">
              <a:off x="3024" y="120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286" name="Line 14"/>
            <p:cNvSpPr>
              <a:spLocks noChangeShapeType="1"/>
            </p:cNvSpPr>
            <p:nvPr/>
          </p:nvSpPr>
          <p:spPr bwMode="auto">
            <a:xfrm>
              <a:off x="3408" y="2715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4287" name="Group 15"/>
            <p:cNvGrpSpPr>
              <a:grpSpLocks/>
            </p:cNvGrpSpPr>
            <p:nvPr/>
          </p:nvGrpSpPr>
          <p:grpSpPr bwMode="auto">
            <a:xfrm>
              <a:off x="3216" y="2064"/>
              <a:ext cx="528" cy="384"/>
              <a:chOff x="3216" y="2064"/>
              <a:chExt cx="528" cy="384"/>
            </a:xfrm>
          </p:grpSpPr>
          <p:sp>
            <p:nvSpPr>
              <p:cNvPr id="694288" name="Line 16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89" name="Line 17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0" name="Line 18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4291" name="Group 19"/>
            <p:cNvGrpSpPr>
              <a:grpSpLocks/>
            </p:cNvGrpSpPr>
            <p:nvPr/>
          </p:nvGrpSpPr>
          <p:grpSpPr bwMode="auto">
            <a:xfrm flipV="1">
              <a:off x="3264" y="2784"/>
              <a:ext cx="528" cy="384"/>
              <a:chOff x="3216" y="2064"/>
              <a:chExt cx="528" cy="384"/>
            </a:xfrm>
          </p:grpSpPr>
          <p:sp>
            <p:nvSpPr>
              <p:cNvPr id="694292" name="Line 20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3" name="Line 21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4" name="Line 22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4295" name="Group 23"/>
            <p:cNvGrpSpPr>
              <a:grpSpLocks/>
            </p:cNvGrpSpPr>
            <p:nvPr/>
          </p:nvGrpSpPr>
          <p:grpSpPr bwMode="auto">
            <a:xfrm>
              <a:off x="3216" y="1248"/>
              <a:ext cx="528" cy="384"/>
              <a:chOff x="3216" y="2064"/>
              <a:chExt cx="528" cy="384"/>
            </a:xfrm>
          </p:grpSpPr>
          <p:sp>
            <p:nvSpPr>
              <p:cNvPr id="694296" name="Line 24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7" name="Line 25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8" name="Line 26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4299" name="Line 27"/>
            <p:cNvSpPr>
              <a:spLocks noChangeShapeType="1"/>
            </p:cNvSpPr>
            <p:nvPr/>
          </p:nvSpPr>
          <p:spPr bwMode="auto">
            <a:xfrm>
              <a:off x="3312" y="17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00" name="Line 28"/>
            <p:cNvSpPr>
              <a:spLocks noChangeShapeType="1"/>
            </p:cNvSpPr>
            <p:nvPr/>
          </p:nvSpPr>
          <p:spPr bwMode="auto">
            <a:xfrm flipV="1">
              <a:off x="3120" y="1200"/>
              <a:ext cx="167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4301" name="Group 29"/>
            <p:cNvGrpSpPr>
              <a:grpSpLocks/>
            </p:cNvGrpSpPr>
            <p:nvPr/>
          </p:nvGrpSpPr>
          <p:grpSpPr bwMode="auto">
            <a:xfrm flipV="1">
              <a:off x="3264" y="3600"/>
              <a:ext cx="528" cy="384"/>
              <a:chOff x="3216" y="2064"/>
              <a:chExt cx="528" cy="384"/>
            </a:xfrm>
          </p:grpSpPr>
          <p:sp>
            <p:nvSpPr>
              <p:cNvPr id="694302" name="Line 30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303" name="Line 31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304" name="Line 32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4305" name="Line 33"/>
            <p:cNvSpPr>
              <a:spLocks noChangeShapeType="1"/>
            </p:cNvSpPr>
            <p:nvPr/>
          </p:nvSpPr>
          <p:spPr bwMode="auto">
            <a:xfrm flipV="1">
              <a:off x="3360" y="35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4306" name="Group 34"/>
          <p:cNvGrpSpPr>
            <a:grpSpLocks/>
          </p:cNvGrpSpPr>
          <p:nvPr/>
        </p:nvGrpSpPr>
        <p:grpSpPr bwMode="auto">
          <a:xfrm>
            <a:off x="2755900" y="1423988"/>
            <a:ext cx="977900" cy="457200"/>
            <a:chOff x="1736" y="897"/>
            <a:chExt cx="616" cy="288"/>
          </a:xfrm>
        </p:grpSpPr>
        <p:sp>
          <p:nvSpPr>
            <p:cNvPr id="694307" name="Text Box 35"/>
            <p:cNvSpPr txBox="1">
              <a:spLocks noChangeArrowheads="1"/>
            </p:cNvSpPr>
            <p:nvPr/>
          </p:nvSpPr>
          <p:spPr bwMode="auto">
            <a:xfrm>
              <a:off x="1736" y="951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r>
                <a:rPr lang="en-US" sz="1600" b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600" b="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1600" b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3  </a:t>
              </a:r>
              <a:r>
                <a:rPr lang="en-US" sz="1600" b="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694308" name="Oval 36"/>
            <p:cNvSpPr>
              <a:spLocks noChangeArrowheads="1"/>
            </p:cNvSpPr>
            <p:nvPr/>
          </p:nvSpPr>
          <p:spPr bwMode="auto">
            <a:xfrm>
              <a:off x="1758" y="98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309" name="Oval 37"/>
            <p:cNvSpPr>
              <a:spLocks noChangeArrowheads="1"/>
            </p:cNvSpPr>
            <p:nvPr/>
          </p:nvSpPr>
          <p:spPr bwMode="auto">
            <a:xfrm>
              <a:off x="2190" y="98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310" name="Text Box 38"/>
            <p:cNvSpPr txBox="1">
              <a:spLocks noChangeArrowheads="1"/>
            </p:cNvSpPr>
            <p:nvPr/>
          </p:nvSpPr>
          <p:spPr bwMode="auto">
            <a:xfrm>
              <a:off x="1866" y="89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E82C06"/>
                  </a:solidFill>
                </a:rPr>
                <a:t>x</a:t>
              </a:r>
            </a:p>
          </p:txBody>
        </p:sp>
      </p:grpSp>
      <p:grpSp>
        <p:nvGrpSpPr>
          <p:cNvPr id="694314" name="Group 42"/>
          <p:cNvGrpSpPr>
            <a:grpSpLocks/>
          </p:cNvGrpSpPr>
          <p:nvPr/>
        </p:nvGrpSpPr>
        <p:grpSpPr bwMode="auto">
          <a:xfrm>
            <a:off x="2819400" y="4495800"/>
            <a:ext cx="1025525" cy="381000"/>
            <a:chOff x="1776" y="2832"/>
            <a:chExt cx="646" cy="240"/>
          </a:xfrm>
        </p:grpSpPr>
        <p:sp>
          <p:nvSpPr>
            <p:cNvPr id="694315" name="Text Box 43"/>
            <p:cNvSpPr txBox="1">
              <a:spLocks noChangeArrowheads="1"/>
            </p:cNvSpPr>
            <p:nvPr/>
          </p:nvSpPr>
          <p:spPr bwMode="auto">
            <a:xfrm>
              <a:off x="1779" y="2851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1  2  3  4</a:t>
              </a:r>
            </a:p>
          </p:txBody>
        </p:sp>
        <p:sp>
          <p:nvSpPr>
            <p:cNvPr id="694316" name="Text Box 44"/>
            <p:cNvSpPr txBox="1">
              <a:spLocks noChangeArrowheads="1"/>
            </p:cNvSpPr>
            <p:nvPr/>
          </p:nvSpPr>
          <p:spPr bwMode="auto">
            <a:xfrm>
              <a:off x="1776" y="2832"/>
              <a:ext cx="64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0" b="0" dirty="0">
                  <a:solidFill>
                    <a:srgbClr val="E82C06"/>
                  </a:solidFill>
                </a:rPr>
                <a:t>X </a:t>
              </a:r>
              <a:r>
                <a:rPr lang="en-US" sz="1900" b="0" dirty="0" err="1">
                  <a:solidFill>
                    <a:srgbClr val="E82C06"/>
                  </a:solidFill>
                </a:rPr>
                <a:t>X</a:t>
              </a:r>
              <a:r>
                <a:rPr lang="en-US" sz="1900" b="0" dirty="0">
                  <a:solidFill>
                    <a:srgbClr val="E82C06"/>
                  </a:solidFill>
                </a:rPr>
                <a:t> </a:t>
              </a:r>
              <a:r>
                <a:rPr lang="en-US" sz="1900" b="0" dirty="0" err="1">
                  <a:solidFill>
                    <a:srgbClr val="E82C06"/>
                  </a:solidFill>
                </a:rPr>
                <a:t>X</a:t>
              </a:r>
              <a:r>
                <a:rPr lang="en-US" sz="1900" b="0" dirty="0">
                  <a:solidFill>
                    <a:srgbClr val="E82C06"/>
                  </a:solidFill>
                </a:rPr>
                <a:t> </a:t>
              </a:r>
              <a:r>
                <a:rPr lang="en-US" sz="1900" b="0" dirty="0" err="1">
                  <a:solidFill>
                    <a:srgbClr val="E82C06"/>
                  </a:solidFill>
                </a:rPr>
                <a:t>X</a:t>
              </a:r>
              <a:endParaRPr lang="en-US" sz="1900" b="0" dirty="0">
                <a:solidFill>
                  <a:srgbClr val="E82C06"/>
                </a:solidFill>
              </a:endParaRPr>
            </a:p>
          </p:txBody>
        </p:sp>
      </p:grpSp>
      <p:grpSp>
        <p:nvGrpSpPr>
          <p:cNvPr id="694317" name="Group 45"/>
          <p:cNvGrpSpPr>
            <a:grpSpLocks/>
          </p:cNvGrpSpPr>
          <p:nvPr/>
        </p:nvGrpSpPr>
        <p:grpSpPr bwMode="auto">
          <a:xfrm>
            <a:off x="2819400" y="5138738"/>
            <a:ext cx="990600" cy="457200"/>
            <a:chOff x="1776" y="3237"/>
            <a:chExt cx="624" cy="288"/>
          </a:xfrm>
        </p:grpSpPr>
        <p:sp>
          <p:nvSpPr>
            <p:cNvPr id="694318" name="Text Box 46"/>
            <p:cNvSpPr txBox="1">
              <a:spLocks noChangeArrowheads="1"/>
            </p:cNvSpPr>
            <p:nvPr/>
          </p:nvSpPr>
          <p:spPr bwMode="auto">
            <a:xfrm>
              <a:off x="1784" y="3303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r>
                <a:rPr lang="en-US" sz="1600" b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600" b="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1600" b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3  4</a:t>
              </a:r>
            </a:p>
          </p:txBody>
        </p:sp>
        <p:sp>
          <p:nvSpPr>
            <p:cNvPr id="694319" name="Text Box 47"/>
            <p:cNvSpPr txBox="1">
              <a:spLocks noChangeArrowheads="1"/>
            </p:cNvSpPr>
            <p:nvPr/>
          </p:nvSpPr>
          <p:spPr bwMode="auto">
            <a:xfrm>
              <a:off x="1776" y="323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E82C06"/>
                  </a:solidFill>
                </a:rPr>
                <a:t>x</a:t>
              </a:r>
            </a:p>
          </p:txBody>
        </p:sp>
        <p:sp>
          <p:nvSpPr>
            <p:cNvPr id="694320" name="Oval 48"/>
            <p:cNvSpPr>
              <a:spLocks noChangeArrowheads="1"/>
            </p:cNvSpPr>
            <p:nvPr/>
          </p:nvSpPr>
          <p:spPr bwMode="auto">
            <a:xfrm>
              <a:off x="1950" y="332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4321" name="Group 49"/>
          <p:cNvGrpSpPr>
            <a:grpSpLocks/>
          </p:cNvGrpSpPr>
          <p:nvPr/>
        </p:nvGrpSpPr>
        <p:grpSpPr bwMode="auto">
          <a:xfrm>
            <a:off x="2057400" y="1828800"/>
            <a:ext cx="3192463" cy="4125913"/>
            <a:chOff x="1296" y="1152"/>
            <a:chExt cx="2011" cy="2599"/>
          </a:xfrm>
        </p:grpSpPr>
        <p:sp>
          <p:nvSpPr>
            <p:cNvPr id="694322" name="Line 50"/>
            <p:cNvSpPr>
              <a:spLocks noChangeShapeType="1"/>
            </p:cNvSpPr>
            <p:nvPr/>
          </p:nvSpPr>
          <p:spPr bwMode="ltGray">
            <a:xfrm>
              <a:off x="1296" y="115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4323" name="Object 51"/>
            <p:cNvGraphicFramePr>
              <a:graphicFrameLocks noChangeAspect="1"/>
            </p:cNvGraphicFramePr>
            <p:nvPr/>
          </p:nvGraphicFramePr>
          <p:xfrm>
            <a:off x="2498" y="1432"/>
            <a:ext cx="809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723" name="Image" r:id="rId7" imgW="1753618" imgH="1651959" progId="Photoshop.Image.5">
                    <p:embed/>
                  </p:oleObj>
                </mc:Choice>
                <mc:Fallback>
                  <p:oleObj name="Image" r:id="rId7" imgW="1753618" imgH="1651959" progId="Photoshop.Image.5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2498" y="1432"/>
                          <a:ext cx="809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24" name="Object 52"/>
            <p:cNvGraphicFramePr>
              <a:graphicFrameLocks noChangeAspect="1"/>
            </p:cNvGraphicFramePr>
            <p:nvPr/>
          </p:nvGraphicFramePr>
          <p:xfrm>
            <a:off x="2498" y="2195"/>
            <a:ext cx="809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724" name="Image" r:id="rId9" imgW="1753618" imgH="1651959" progId="Photoshop.Image.5">
                    <p:embed/>
                  </p:oleObj>
                </mc:Choice>
                <mc:Fallback>
                  <p:oleObj name="Image" r:id="rId9" imgW="1753618" imgH="1651959" progId="Photoshop.Image.5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2498" y="2195"/>
                          <a:ext cx="809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25" name="Object 53"/>
            <p:cNvGraphicFramePr>
              <a:graphicFrameLocks noChangeAspect="1"/>
            </p:cNvGraphicFramePr>
            <p:nvPr/>
          </p:nvGraphicFramePr>
          <p:xfrm>
            <a:off x="2498" y="2989"/>
            <a:ext cx="809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725" name="Image" r:id="rId10" imgW="1753618" imgH="1651959" progId="Photoshop.Image.5">
                    <p:embed/>
                  </p:oleObj>
                </mc:Choice>
                <mc:Fallback>
                  <p:oleObj name="Image" r:id="rId10" imgW="1753618" imgH="1651959" progId="Photoshop.Image.5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2498" y="2989"/>
                          <a:ext cx="809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26" name="Freeform 54"/>
            <p:cNvSpPr>
              <a:spLocks/>
            </p:cNvSpPr>
            <p:nvPr/>
          </p:nvSpPr>
          <p:spPr bwMode="ltGray">
            <a:xfrm flipV="1">
              <a:off x="1770" y="2880"/>
              <a:ext cx="734" cy="603"/>
            </a:xfrm>
            <a:custGeom>
              <a:avLst/>
              <a:gdLst>
                <a:gd name="T0" fmla="*/ 0 w 816"/>
                <a:gd name="T1" fmla="*/ 0 h 480"/>
                <a:gd name="T2" fmla="*/ 720 w 816"/>
                <a:gd name="T3" fmla="*/ 0 h 480"/>
                <a:gd name="T4" fmla="*/ 720 w 816"/>
                <a:gd name="T5" fmla="*/ 480 h 480"/>
                <a:gd name="T6" fmla="*/ 816 w 81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80">
                  <a:moveTo>
                    <a:pt x="0" y="0"/>
                  </a:moveTo>
                  <a:lnTo>
                    <a:pt x="720" y="0"/>
                  </a:lnTo>
                  <a:lnTo>
                    <a:pt x="720" y="480"/>
                  </a:lnTo>
                  <a:lnTo>
                    <a:pt x="816" y="4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27" name="Line 55"/>
            <p:cNvSpPr>
              <a:spLocks noChangeShapeType="1"/>
            </p:cNvSpPr>
            <p:nvPr/>
          </p:nvSpPr>
          <p:spPr bwMode="ltGray">
            <a:xfrm flipV="1">
              <a:off x="2400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28" name="Freeform 56"/>
            <p:cNvSpPr>
              <a:spLocks/>
            </p:cNvSpPr>
            <p:nvPr/>
          </p:nvSpPr>
          <p:spPr bwMode="ltGray">
            <a:xfrm flipV="1">
              <a:off x="1776" y="2826"/>
              <a:ext cx="686" cy="204"/>
            </a:xfrm>
            <a:custGeom>
              <a:avLst/>
              <a:gdLst>
                <a:gd name="T0" fmla="*/ 0 w 816"/>
                <a:gd name="T1" fmla="*/ 0 h 480"/>
                <a:gd name="T2" fmla="*/ 720 w 816"/>
                <a:gd name="T3" fmla="*/ 0 h 480"/>
                <a:gd name="T4" fmla="*/ 720 w 816"/>
                <a:gd name="T5" fmla="*/ 480 h 480"/>
                <a:gd name="T6" fmla="*/ 816 w 81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80">
                  <a:moveTo>
                    <a:pt x="0" y="0"/>
                  </a:moveTo>
                  <a:lnTo>
                    <a:pt x="720" y="0"/>
                  </a:lnTo>
                  <a:lnTo>
                    <a:pt x="720" y="480"/>
                  </a:lnTo>
                  <a:lnTo>
                    <a:pt x="816" y="4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29" name="Line 57"/>
            <p:cNvSpPr>
              <a:spLocks noChangeShapeType="1"/>
            </p:cNvSpPr>
            <p:nvPr/>
          </p:nvSpPr>
          <p:spPr bwMode="ltGray">
            <a:xfrm>
              <a:off x="2400" y="282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0" name="Line 58"/>
            <p:cNvSpPr>
              <a:spLocks noChangeShapeType="1"/>
            </p:cNvSpPr>
            <p:nvPr/>
          </p:nvSpPr>
          <p:spPr bwMode="ltGray">
            <a:xfrm>
              <a:off x="2448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1" name="Text Box 59"/>
            <p:cNvSpPr txBox="1">
              <a:spLocks noChangeArrowheads="1"/>
            </p:cNvSpPr>
            <p:nvPr/>
          </p:nvSpPr>
          <p:spPr bwMode="ltGray">
            <a:xfrm>
              <a:off x="2391" y="1152"/>
              <a:ext cx="63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0"/>
                <a:t>Satellite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/>
                <a:t>Downlink</a:t>
              </a:r>
            </a:p>
          </p:txBody>
        </p:sp>
        <p:sp>
          <p:nvSpPr>
            <p:cNvPr id="694332" name="Line 60"/>
            <p:cNvSpPr>
              <a:spLocks noChangeShapeType="1"/>
            </p:cNvSpPr>
            <p:nvPr/>
          </p:nvSpPr>
          <p:spPr bwMode="ltGray">
            <a:xfrm>
              <a:off x="2400" y="23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3" name="Freeform 61"/>
            <p:cNvSpPr>
              <a:spLocks/>
            </p:cNvSpPr>
            <p:nvPr/>
          </p:nvSpPr>
          <p:spPr bwMode="ltGray">
            <a:xfrm>
              <a:off x="1776" y="2544"/>
              <a:ext cx="690" cy="240"/>
            </a:xfrm>
            <a:custGeom>
              <a:avLst/>
              <a:gdLst>
                <a:gd name="T0" fmla="*/ 0 w 816"/>
                <a:gd name="T1" fmla="*/ 0 h 480"/>
                <a:gd name="T2" fmla="*/ 720 w 816"/>
                <a:gd name="T3" fmla="*/ 0 h 480"/>
                <a:gd name="T4" fmla="*/ 720 w 816"/>
                <a:gd name="T5" fmla="*/ 480 h 480"/>
                <a:gd name="T6" fmla="*/ 816 w 81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80">
                  <a:moveTo>
                    <a:pt x="0" y="0"/>
                  </a:moveTo>
                  <a:lnTo>
                    <a:pt x="720" y="0"/>
                  </a:lnTo>
                  <a:lnTo>
                    <a:pt x="720" y="480"/>
                  </a:lnTo>
                  <a:lnTo>
                    <a:pt x="816" y="4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4" name="Line 62"/>
            <p:cNvSpPr>
              <a:spLocks noChangeShapeType="1"/>
            </p:cNvSpPr>
            <p:nvPr/>
          </p:nvSpPr>
          <p:spPr bwMode="ltGray">
            <a:xfrm>
              <a:off x="2448" y="27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4335" name="Group 63"/>
          <p:cNvGrpSpPr>
            <a:grpSpLocks/>
          </p:cNvGrpSpPr>
          <p:nvPr/>
        </p:nvGrpSpPr>
        <p:grpSpPr bwMode="auto">
          <a:xfrm>
            <a:off x="838200" y="3994150"/>
            <a:ext cx="1219200" cy="1252538"/>
            <a:chOff x="528" y="2516"/>
            <a:chExt cx="768" cy="789"/>
          </a:xfrm>
        </p:grpSpPr>
        <p:graphicFrame>
          <p:nvGraphicFramePr>
            <p:cNvPr id="694336" name="Object 64"/>
            <p:cNvGraphicFramePr>
              <a:graphicFrameLocks noChangeAspect="1"/>
            </p:cNvGraphicFramePr>
            <p:nvPr/>
          </p:nvGraphicFramePr>
          <p:xfrm>
            <a:off x="822" y="2516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726" name="Image" r:id="rId11" imgW="724321" imgH="851094" progId="Photoshop.Image.5">
                    <p:embed/>
                  </p:oleObj>
                </mc:Choice>
                <mc:Fallback>
                  <p:oleObj name="Image" r:id="rId11" imgW="724321" imgH="851094" progId="Photoshop.Image.5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822" y="2516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37" name="Text Box 65"/>
            <p:cNvSpPr txBox="1">
              <a:spLocks noChangeArrowheads="1"/>
            </p:cNvSpPr>
            <p:nvPr/>
          </p:nvSpPr>
          <p:spPr bwMode="ltGray">
            <a:xfrm>
              <a:off x="624" y="2901"/>
              <a:ext cx="6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/>
                <a:t>Entry Point</a:t>
              </a:r>
            </a:p>
          </p:txBody>
        </p:sp>
        <p:sp>
          <p:nvSpPr>
            <p:cNvPr id="694338" name="Line 66"/>
            <p:cNvSpPr>
              <a:spLocks noChangeShapeType="1"/>
            </p:cNvSpPr>
            <p:nvPr/>
          </p:nvSpPr>
          <p:spPr bwMode="ltGray">
            <a:xfrm>
              <a:off x="528" y="27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4339" name="Group 67"/>
          <p:cNvGrpSpPr>
            <a:grpSpLocks/>
          </p:cNvGrpSpPr>
          <p:nvPr/>
        </p:nvGrpSpPr>
        <p:grpSpPr bwMode="auto">
          <a:xfrm>
            <a:off x="1143000" y="1600200"/>
            <a:ext cx="1371600" cy="1447800"/>
            <a:chOff x="720" y="1008"/>
            <a:chExt cx="864" cy="912"/>
          </a:xfrm>
        </p:grpSpPr>
        <p:sp>
          <p:nvSpPr>
            <p:cNvPr id="694340" name="Freeform 68"/>
            <p:cNvSpPr>
              <a:spLocks/>
            </p:cNvSpPr>
            <p:nvPr/>
          </p:nvSpPr>
          <p:spPr bwMode="ltGray">
            <a:xfrm>
              <a:off x="1296" y="1248"/>
              <a:ext cx="288" cy="672"/>
            </a:xfrm>
            <a:custGeom>
              <a:avLst/>
              <a:gdLst>
                <a:gd name="T0" fmla="*/ 0 w 1056"/>
                <a:gd name="T1" fmla="*/ 0 h 816"/>
                <a:gd name="T2" fmla="*/ 1056 w 1056"/>
                <a:gd name="T3" fmla="*/ 0 h 816"/>
                <a:gd name="T4" fmla="*/ 1056 w 1056"/>
                <a:gd name="T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6" h="816">
                  <a:moveTo>
                    <a:pt x="0" y="0"/>
                  </a:moveTo>
                  <a:lnTo>
                    <a:pt x="1056" y="0"/>
                  </a:lnTo>
                  <a:lnTo>
                    <a:pt x="1056" y="8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41" name="Text Box 69"/>
            <p:cNvSpPr txBox="1">
              <a:spLocks noChangeArrowheads="1"/>
            </p:cNvSpPr>
            <p:nvPr/>
          </p:nvSpPr>
          <p:spPr bwMode="ltGray">
            <a:xfrm>
              <a:off x="720" y="1502"/>
              <a:ext cx="628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b="0"/>
                <a:t>Satellite</a:t>
              </a:r>
            </a:p>
            <a:p>
              <a:pPr algn="ctr">
                <a:lnSpc>
                  <a:spcPct val="90000"/>
                </a:lnSpc>
              </a:pPr>
              <a:r>
                <a:rPr lang="en-US" sz="1800" b="0"/>
                <a:t>Uplink</a:t>
              </a:r>
            </a:p>
          </p:txBody>
        </p:sp>
        <p:graphicFrame>
          <p:nvGraphicFramePr>
            <p:cNvPr id="694342" name="Object 70"/>
            <p:cNvGraphicFramePr>
              <a:graphicFrameLocks noChangeAspect="1"/>
            </p:cNvGraphicFramePr>
            <p:nvPr/>
          </p:nvGraphicFramePr>
          <p:xfrm>
            <a:off x="720" y="1008"/>
            <a:ext cx="574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727" name="Image" r:id="rId13" imgW="1194493" imgH="1054340" progId="Photoshop.Image.5">
                    <p:embed/>
                  </p:oleObj>
                </mc:Choice>
                <mc:Fallback>
                  <p:oleObj name="Image" r:id="rId13" imgW="1194493" imgH="1054340" progId="Photoshop.Image.5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720" y="1008"/>
                          <a:ext cx="574" cy="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4343" name="Group 71"/>
          <p:cNvGrpSpPr>
            <a:grpSpLocks/>
          </p:cNvGrpSpPr>
          <p:nvPr/>
        </p:nvGrpSpPr>
        <p:grpSpPr bwMode="auto">
          <a:xfrm>
            <a:off x="1524000" y="2978150"/>
            <a:ext cx="1657350" cy="3335338"/>
            <a:chOff x="960" y="1876"/>
            <a:chExt cx="1044" cy="2101"/>
          </a:xfrm>
        </p:grpSpPr>
        <p:sp>
          <p:nvSpPr>
            <p:cNvPr id="694344" name="Text Box 72"/>
            <p:cNvSpPr txBox="1">
              <a:spLocks noChangeArrowheads="1"/>
            </p:cNvSpPr>
            <p:nvPr/>
          </p:nvSpPr>
          <p:spPr bwMode="ltGray">
            <a:xfrm>
              <a:off x="1140" y="3573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/>
                <a:t>Top-level reflectors</a:t>
              </a:r>
            </a:p>
          </p:txBody>
        </p:sp>
        <p:graphicFrame>
          <p:nvGraphicFramePr>
            <p:cNvPr id="694345" name="Object 73"/>
            <p:cNvGraphicFramePr>
              <a:graphicFrameLocks noChangeAspect="1"/>
            </p:cNvGraphicFramePr>
            <p:nvPr/>
          </p:nvGraphicFramePr>
          <p:xfrm>
            <a:off x="1430" y="1876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728" name="Image" r:id="rId15" imgW="724321" imgH="851094" progId="Photoshop.Image.5">
                    <p:embed/>
                  </p:oleObj>
                </mc:Choice>
                <mc:Fallback>
                  <p:oleObj name="Image" r:id="rId15" imgW="724321" imgH="851094" progId="Photoshop.Image.5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1876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46" name="Object 74"/>
            <p:cNvGraphicFramePr>
              <a:graphicFrameLocks noChangeAspect="1"/>
            </p:cNvGraphicFramePr>
            <p:nvPr/>
          </p:nvGraphicFramePr>
          <p:xfrm>
            <a:off x="1430" y="2305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729" name="Image" r:id="rId16" imgW="724321" imgH="851094" progId="Photoshop.Image.5">
                    <p:embed/>
                  </p:oleObj>
                </mc:Choice>
                <mc:Fallback>
                  <p:oleObj name="Image" r:id="rId16" imgW="724321" imgH="851094" progId="Photoshop.Image.5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2305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47" name="Object 75"/>
            <p:cNvGraphicFramePr>
              <a:graphicFrameLocks noChangeAspect="1"/>
            </p:cNvGraphicFramePr>
            <p:nvPr/>
          </p:nvGraphicFramePr>
          <p:xfrm>
            <a:off x="1430" y="2743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730" name="Image" r:id="rId17" imgW="724321" imgH="851094" progId="Photoshop.Image.5">
                    <p:embed/>
                  </p:oleObj>
                </mc:Choice>
                <mc:Fallback>
                  <p:oleObj name="Image" r:id="rId17" imgW="724321" imgH="851094" progId="Photoshop.Image.5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2743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48" name="Object 76"/>
            <p:cNvGraphicFramePr>
              <a:graphicFrameLocks noChangeAspect="1"/>
            </p:cNvGraphicFramePr>
            <p:nvPr/>
          </p:nvGraphicFramePr>
          <p:xfrm>
            <a:off x="1430" y="3189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731" name="Image" r:id="rId18" imgW="724321" imgH="851094" progId="Photoshop.Image.5">
                    <p:embed/>
                  </p:oleObj>
                </mc:Choice>
                <mc:Fallback>
                  <p:oleObj name="Image" r:id="rId18" imgW="724321" imgH="851094" progId="Photoshop.Image.5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3189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49" name="Freeform 77"/>
            <p:cNvSpPr>
              <a:spLocks/>
            </p:cNvSpPr>
            <p:nvPr/>
          </p:nvSpPr>
          <p:spPr bwMode="ltGray">
            <a:xfrm>
              <a:off x="960" y="3339"/>
              <a:ext cx="432" cy="144"/>
            </a:xfrm>
            <a:custGeom>
              <a:avLst/>
              <a:gdLst>
                <a:gd name="T0" fmla="*/ 0 w 432"/>
                <a:gd name="T1" fmla="*/ 0 h 336"/>
                <a:gd name="T2" fmla="*/ 0 w 432"/>
                <a:gd name="T3" fmla="*/ 336 h 336"/>
                <a:gd name="T4" fmla="*/ 432 w 432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336">
                  <a:moveTo>
                    <a:pt x="0" y="0"/>
                  </a:moveTo>
                  <a:lnTo>
                    <a:pt x="0" y="336"/>
                  </a:lnTo>
                  <a:lnTo>
                    <a:pt x="432" y="3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50" name="Freeform 78"/>
            <p:cNvSpPr>
              <a:spLocks/>
            </p:cNvSpPr>
            <p:nvPr/>
          </p:nvSpPr>
          <p:spPr bwMode="ltGray">
            <a:xfrm flipV="1">
              <a:off x="960" y="2043"/>
              <a:ext cx="432" cy="576"/>
            </a:xfrm>
            <a:custGeom>
              <a:avLst/>
              <a:gdLst>
                <a:gd name="T0" fmla="*/ 0 w 432"/>
                <a:gd name="T1" fmla="*/ 0 h 336"/>
                <a:gd name="T2" fmla="*/ 0 w 432"/>
                <a:gd name="T3" fmla="*/ 336 h 336"/>
                <a:gd name="T4" fmla="*/ 432 w 432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336">
                  <a:moveTo>
                    <a:pt x="0" y="0"/>
                  </a:moveTo>
                  <a:lnTo>
                    <a:pt x="0" y="336"/>
                  </a:lnTo>
                  <a:lnTo>
                    <a:pt x="432" y="3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4351" name="Group 79"/>
            <p:cNvGrpSpPr>
              <a:grpSpLocks/>
            </p:cNvGrpSpPr>
            <p:nvPr/>
          </p:nvGrpSpPr>
          <p:grpSpPr bwMode="auto">
            <a:xfrm>
              <a:off x="1152" y="2619"/>
              <a:ext cx="240" cy="259"/>
              <a:chOff x="1152" y="2112"/>
              <a:chExt cx="288" cy="192"/>
            </a:xfrm>
          </p:grpSpPr>
          <p:sp>
            <p:nvSpPr>
              <p:cNvPr id="694352" name="Line 80"/>
              <p:cNvSpPr>
                <a:spLocks noChangeShapeType="1"/>
              </p:cNvSpPr>
              <p:nvPr/>
            </p:nvSpPr>
            <p:spPr bwMode="ltGray">
              <a:xfrm>
                <a:off x="1152" y="211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353" name="Line 81"/>
              <p:cNvSpPr>
                <a:spLocks noChangeShapeType="1"/>
              </p:cNvSpPr>
              <p:nvPr/>
            </p:nvSpPr>
            <p:spPr bwMode="ltGray">
              <a:xfrm>
                <a:off x="1152" y="230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4354" name="Group 82"/>
          <p:cNvGrpSpPr>
            <a:grpSpLocks/>
          </p:cNvGrpSpPr>
          <p:nvPr/>
        </p:nvGrpSpPr>
        <p:grpSpPr bwMode="auto">
          <a:xfrm>
            <a:off x="114300" y="2819400"/>
            <a:ext cx="1028700" cy="2133600"/>
            <a:chOff x="72" y="1776"/>
            <a:chExt cx="648" cy="1344"/>
          </a:xfrm>
        </p:grpSpPr>
        <p:sp>
          <p:nvSpPr>
            <p:cNvPr id="694355" name="Text Box 83"/>
            <p:cNvSpPr txBox="1">
              <a:spLocks noChangeArrowheads="1"/>
            </p:cNvSpPr>
            <p:nvPr/>
          </p:nvSpPr>
          <p:spPr bwMode="ltGray">
            <a:xfrm>
              <a:off x="72" y="2908"/>
              <a:ext cx="6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Encoding</a:t>
              </a:r>
            </a:p>
          </p:txBody>
        </p:sp>
        <p:graphicFrame>
          <p:nvGraphicFramePr>
            <p:cNvPr id="694356" name="Object 84"/>
            <p:cNvGraphicFramePr>
              <a:graphicFrameLocks noChangeAspect="1"/>
            </p:cNvGraphicFramePr>
            <p:nvPr/>
          </p:nvGraphicFramePr>
          <p:xfrm>
            <a:off x="96" y="2496"/>
            <a:ext cx="484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732" name="Image" r:id="rId19" imgW="1169079" imgH="1092449" progId="Photoshop.Image.5">
                    <p:embed/>
                  </p:oleObj>
                </mc:Choice>
                <mc:Fallback>
                  <p:oleObj name="Image" r:id="rId19" imgW="1169079" imgH="1092449" progId="Photoshop.Image.5">
                    <p:embed/>
                    <p:pic>
                      <p:nvPicPr>
                        <p:cNvPr id="0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96" y="2496"/>
                          <a:ext cx="484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57" name="Line 85"/>
            <p:cNvSpPr>
              <a:spLocks noChangeShapeType="1"/>
            </p:cNvSpPr>
            <p:nvPr/>
          </p:nvSpPr>
          <p:spPr bwMode="ltGray">
            <a:xfrm>
              <a:off x="336" y="177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94358" name="Picture 86" descr="video_cam1 copy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28600" y="2209800"/>
            <a:ext cx="609600" cy="5730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19400" y="3657600"/>
            <a:ext cx="990600" cy="376238"/>
            <a:chOff x="2819400" y="3657600"/>
            <a:chExt cx="990600" cy="376238"/>
          </a:xfrm>
        </p:grpSpPr>
        <p:grpSp>
          <p:nvGrpSpPr>
            <p:cNvPr id="694311" name="Group 39"/>
            <p:cNvGrpSpPr>
              <a:grpSpLocks/>
            </p:cNvGrpSpPr>
            <p:nvPr/>
          </p:nvGrpSpPr>
          <p:grpSpPr bwMode="auto">
            <a:xfrm>
              <a:off x="2832100" y="3697288"/>
              <a:ext cx="977900" cy="336550"/>
              <a:chOff x="1784" y="2329"/>
              <a:chExt cx="616" cy="212"/>
            </a:xfrm>
          </p:grpSpPr>
          <p:sp>
            <p:nvSpPr>
              <p:cNvPr id="694312" name="Text Box 40"/>
              <p:cNvSpPr txBox="1">
                <a:spLocks noChangeArrowheads="1"/>
              </p:cNvSpPr>
              <p:nvPr/>
            </p:nvSpPr>
            <p:spPr bwMode="auto">
              <a:xfrm>
                <a:off x="1784" y="2329"/>
                <a:ext cx="6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1  2  </a:t>
                </a:r>
                <a:r>
                  <a:rPr lang="en-US" sz="1600" b="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</a:t>
                </a:r>
                <a:r>
                  <a:rPr lang="en-US" sz="1600" b="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4</a:t>
                </a:r>
              </a:p>
            </p:txBody>
          </p:sp>
          <p:sp>
            <p:nvSpPr>
              <p:cNvPr id="694313" name="Oval 41"/>
              <p:cNvSpPr>
                <a:spLocks noChangeArrowheads="1"/>
              </p:cNvSpPr>
              <p:nvPr/>
            </p:nvSpPr>
            <p:spPr bwMode="auto">
              <a:xfrm>
                <a:off x="2094" y="2359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819400" y="3657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rgbClr val="E82C06"/>
                  </a:solidFill>
                </a:rPr>
                <a:t>X</a:t>
              </a:r>
              <a:endParaRPr lang="en-US" sz="18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</a:t>
            </a:r>
          </a:p>
        </p:txBody>
      </p:sp>
      <p:sp>
        <p:nvSpPr>
          <p:cNvPr id="642051" name="Text Box 3075"/>
          <p:cNvSpPr txBox="1">
            <a:spLocks noChangeArrowheads="1"/>
          </p:cNvSpPr>
          <p:nvPr/>
        </p:nvSpPr>
        <p:spPr bwMode="auto">
          <a:xfrm>
            <a:off x="441325" y="1676400"/>
            <a:ext cx="3254375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800">
                <a:latin typeface="Arial" charset="0"/>
              </a:rPr>
              <a:t>Hardware</a:t>
            </a:r>
          </a:p>
          <a:p>
            <a:pPr>
              <a:buFontTx/>
              <a:buAutoNum type="arabicPeriod"/>
            </a:pPr>
            <a:endParaRPr lang="en-US" sz="2800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en-US" sz="2800">
                <a:latin typeface="Arial" charset="0"/>
              </a:rPr>
              <a:t>Network</a:t>
            </a:r>
          </a:p>
          <a:p>
            <a:pPr>
              <a:buFontTx/>
              <a:buAutoNum type="arabicPeriod"/>
            </a:pPr>
            <a:endParaRPr lang="en-US" sz="2800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en-US" sz="2800">
                <a:latin typeface="Arial" charset="0"/>
              </a:rPr>
              <a:t>Software</a:t>
            </a:r>
          </a:p>
          <a:p>
            <a:pPr>
              <a:buFontTx/>
              <a:buAutoNum type="arabicPeriod"/>
            </a:pPr>
            <a:endParaRPr lang="en-US" sz="2800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en-US" sz="2800">
                <a:latin typeface="Arial" charset="0"/>
              </a:rPr>
              <a:t>Configuration</a:t>
            </a:r>
          </a:p>
          <a:p>
            <a:pPr>
              <a:buFontTx/>
              <a:buAutoNum type="arabicPeriod"/>
            </a:pPr>
            <a:endParaRPr lang="en-US" sz="2800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en-US" sz="2800">
                <a:latin typeface="Arial" charset="0"/>
              </a:rPr>
              <a:t>Misperceptions</a:t>
            </a:r>
          </a:p>
          <a:p>
            <a:pPr>
              <a:buFontTx/>
              <a:buAutoNum type="arabicPeriod"/>
            </a:pPr>
            <a:endParaRPr lang="en-US" sz="2800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en-US" sz="2800">
                <a:latin typeface="Arial" charset="0"/>
              </a:rPr>
              <a:t>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882" name="Picture 2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49530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83" name="Picture 3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40386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84" name="Picture 4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54102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85" name="Picture 5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28956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86" name="Picture 6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33528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87" name="Picture 7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24384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28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Akamai Cluster</a:t>
            </a:r>
          </a:p>
        </p:txBody>
      </p:sp>
      <p:pic>
        <p:nvPicPr>
          <p:cNvPr id="762889" name="Picture 9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23622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0" name="Picture 10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28194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1" name="Picture 11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32766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2" name="Picture 12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37338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3" name="Picture 13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44958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4" name="Picture 14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44196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5" name="Picture 15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48768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6" name="Picture 16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53340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7" name="Picture 17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57912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8" name="Picture 18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19812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2899" name="Text Box 19"/>
          <p:cNvSpPr txBox="1">
            <a:spLocks noChangeArrowheads="1"/>
          </p:cNvSpPr>
          <p:nvPr/>
        </p:nvSpPr>
        <p:spPr bwMode="auto">
          <a:xfrm>
            <a:off x="3505200" y="2362200"/>
            <a:ext cx="4141788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800"/>
              <a:t>Servers pool resources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 sz="2800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 sz="2800"/>
              <a:t>RAM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 sz="2800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 sz="2800"/>
              <a:t>Disk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 sz="2800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 sz="2800"/>
              <a:t>Throughput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1981200" y="6172200"/>
            <a:ext cx="609600" cy="228600"/>
          </a:xfrm>
          <a:prstGeom prst="rect">
            <a:avLst/>
          </a:prstGeom>
          <a:solidFill>
            <a:srgbClr val="1717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1" name="Rectangle 21"/>
          <p:cNvSpPr>
            <a:spLocks noChangeArrowheads="1"/>
          </p:cNvSpPr>
          <p:nvPr/>
        </p:nvSpPr>
        <p:spPr bwMode="auto">
          <a:xfrm>
            <a:off x="990600" y="6248400"/>
            <a:ext cx="1143000" cy="152400"/>
          </a:xfrm>
          <a:prstGeom prst="rect">
            <a:avLst/>
          </a:prstGeom>
          <a:solidFill>
            <a:srgbClr val="2415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1600200" y="4191000"/>
            <a:ext cx="1219200" cy="762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3" name="Rectangle 23"/>
          <p:cNvSpPr>
            <a:spLocks noChangeArrowheads="1"/>
          </p:cNvSpPr>
          <p:nvPr/>
        </p:nvSpPr>
        <p:spPr bwMode="auto">
          <a:xfrm>
            <a:off x="1752600" y="4114800"/>
            <a:ext cx="838200" cy="1524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4" name="Rectangle 24"/>
          <p:cNvSpPr>
            <a:spLocks noChangeArrowheads="1"/>
          </p:cNvSpPr>
          <p:nvPr/>
        </p:nvSpPr>
        <p:spPr bwMode="auto">
          <a:xfrm>
            <a:off x="304800" y="3962400"/>
            <a:ext cx="152400" cy="1524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5" name="Rectangle 25"/>
          <p:cNvSpPr>
            <a:spLocks noChangeArrowheads="1"/>
          </p:cNvSpPr>
          <p:nvPr/>
        </p:nvSpPr>
        <p:spPr bwMode="auto">
          <a:xfrm>
            <a:off x="228600" y="4495800"/>
            <a:ext cx="152400" cy="1524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228600" y="5334000"/>
            <a:ext cx="152400" cy="1524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7" name="Rectangle 27"/>
          <p:cNvSpPr>
            <a:spLocks noChangeArrowheads="1"/>
          </p:cNvSpPr>
          <p:nvPr/>
        </p:nvSpPr>
        <p:spPr bwMode="auto">
          <a:xfrm>
            <a:off x="228600" y="5867400"/>
            <a:ext cx="152400" cy="1524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8" name="Rectangle 28"/>
          <p:cNvSpPr>
            <a:spLocks noChangeArrowheads="1"/>
          </p:cNvSpPr>
          <p:nvPr/>
        </p:nvSpPr>
        <p:spPr bwMode="auto">
          <a:xfrm>
            <a:off x="228600" y="3810000"/>
            <a:ext cx="152400" cy="1524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9" name="Rectangle 29"/>
          <p:cNvSpPr>
            <a:spLocks noChangeArrowheads="1"/>
          </p:cNvSpPr>
          <p:nvPr/>
        </p:nvSpPr>
        <p:spPr bwMode="auto">
          <a:xfrm>
            <a:off x="304800" y="3429000"/>
            <a:ext cx="152400" cy="76200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10" name="Rectangle 30"/>
          <p:cNvSpPr>
            <a:spLocks noChangeArrowheads="1"/>
          </p:cNvSpPr>
          <p:nvPr/>
        </p:nvSpPr>
        <p:spPr bwMode="auto">
          <a:xfrm>
            <a:off x="2362200" y="4191000"/>
            <a:ext cx="228600" cy="2286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11" name="Rectangle 31"/>
          <p:cNvSpPr>
            <a:spLocks noChangeArrowheads="1"/>
          </p:cNvSpPr>
          <p:nvPr/>
        </p:nvSpPr>
        <p:spPr bwMode="auto">
          <a:xfrm>
            <a:off x="1752600" y="6172200"/>
            <a:ext cx="838200" cy="152400"/>
          </a:xfrm>
          <a:prstGeom prst="rect">
            <a:avLst/>
          </a:prstGeom>
          <a:solidFill>
            <a:srgbClr val="2415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930" name="Picture 2" descr="noc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81000"/>
            <a:ext cx="7162800" cy="1143000"/>
          </a:xfrm>
        </p:spPr>
        <p:txBody>
          <a:bodyPr/>
          <a:lstStyle/>
          <a:p>
            <a:r>
              <a:rPr lang="en-US"/>
              <a:t>View of Clusters</a:t>
            </a:r>
          </a:p>
        </p:txBody>
      </p:sp>
      <p:pic>
        <p:nvPicPr>
          <p:cNvPr id="766979" name="Picture 3" descr="data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930275"/>
            <a:ext cx="6846887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6980" name="AutoShape 4"/>
          <p:cNvSpPr>
            <a:spLocks noChangeArrowheads="1"/>
          </p:cNvSpPr>
          <p:nvPr/>
        </p:nvSpPr>
        <p:spPr bwMode="auto">
          <a:xfrm>
            <a:off x="393700" y="3098800"/>
            <a:ext cx="787400" cy="431800"/>
          </a:xfrm>
          <a:prstGeom prst="wedgeRectCallout">
            <a:avLst>
              <a:gd name="adj1" fmla="val 90120"/>
              <a:gd name="adj2" fmla="val -713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0000"/>
                </a:solidFill>
              </a:rPr>
              <a:t>hardware</a:t>
            </a:r>
          </a:p>
          <a:p>
            <a:pPr algn="ctr"/>
            <a:r>
              <a:rPr lang="en-US" sz="1200" b="0">
                <a:solidFill>
                  <a:srgbClr val="FF0000"/>
                </a:solidFill>
              </a:rPr>
              <a:t>failure</a:t>
            </a:r>
          </a:p>
        </p:txBody>
      </p:sp>
      <p:sp>
        <p:nvSpPr>
          <p:cNvPr id="766981" name="AutoShape 5"/>
          <p:cNvSpPr>
            <a:spLocks noChangeArrowheads="1"/>
          </p:cNvSpPr>
          <p:nvPr/>
        </p:nvSpPr>
        <p:spPr bwMode="auto">
          <a:xfrm>
            <a:off x="611188" y="2044700"/>
            <a:ext cx="760412" cy="290513"/>
          </a:xfrm>
          <a:prstGeom prst="wedgeRectCallout">
            <a:avLst>
              <a:gd name="adj1" fmla="val 117639"/>
              <a:gd name="adj2" fmla="val 1773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chemeClr val="accent2"/>
                </a:solidFill>
              </a:rPr>
              <a:t>buddy</a:t>
            </a:r>
            <a:endParaRPr lang="en-US" sz="1200" b="0">
              <a:solidFill>
                <a:srgbClr val="FF0000"/>
              </a:solidFill>
            </a:endParaRPr>
          </a:p>
        </p:txBody>
      </p:sp>
      <p:sp>
        <p:nvSpPr>
          <p:cNvPr id="766982" name="AutoShape 6"/>
          <p:cNvSpPr>
            <a:spLocks noChangeArrowheads="1"/>
          </p:cNvSpPr>
          <p:nvPr/>
        </p:nvSpPr>
        <p:spPr bwMode="auto">
          <a:xfrm>
            <a:off x="279400" y="2540000"/>
            <a:ext cx="850900" cy="304800"/>
          </a:xfrm>
          <a:prstGeom prst="wedgeRectCallout">
            <a:avLst>
              <a:gd name="adj1" fmla="val 99069"/>
              <a:gd name="adj2" fmla="val 3437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000000"/>
                </a:solidFill>
              </a:rPr>
              <a:t>suspended</a:t>
            </a:r>
          </a:p>
        </p:txBody>
      </p:sp>
      <p:sp>
        <p:nvSpPr>
          <p:cNvPr id="766983" name="AutoShape 7"/>
          <p:cNvSpPr>
            <a:spLocks noChangeArrowheads="1"/>
          </p:cNvSpPr>
          <p:nvPr/>
        </p:nvSpPr>
        <p:spPr bwMode="auto">
          <a:xfrm>
            <a:off x="4241800" y="4902200"/>
            <a:ext cx="850900" cy="342900"/>
          </a:xfrm>
          <a:prstGeom prst="wedgeRectCallout">
            <a:avLst>
              <a:gd name="adj1" fmla="val -66606"/>
              <a:gd name="adj2" fmla="val -14537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000000"/>
                </a:solidFill>
              </a:rPr>
              <a:t>suspended</a:t>
            </a:r>
          </a:p>
          <a:p>
            <a:pPr algn="ctr"/>
            <a:r>
              <a:rPr lang="en-US" sz="1200" b="0">
                <a:solidFill>
                  <a:srgbClr val="000000"/>
                </a:solidFill>
              </a:rPr>
              <a:t>datacenter</a:t>
            </a:r>
          </a:p>
        </p:txBody>
      </p:sp>
      <p:sp>
        <p:nvSpPr>
          <p:cNvPr id="766984" name="AutoShape 8"/>
          <p:cNvSpPr>
            <a:spLocks noChangeArrowheads="1"/>
          </p:cNvSpPr>
          <p:nvPr/>
        </p:nvSpPr>
        <p:spPr bwMode="auto">
          <a:xfrm>
            <a:off x="8166100" y="3213100"/>
            <a:ext cx="787400" cy="431800"/>
          </a:xfrm>
          <a:prstGeom prst="wedgeRectCallout">
            <a:avLst>
              <a:gd name="adj1" fmla="val -66329"/>
              <a:gd name="adj2" fmla="val 316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0000"/>
                </a:solidFill>
              </a:rPr>
              <a:t>odd man</a:t>
            </a:r>
          </a:p>
          <a:p>
            <a:pPr algn="ctr"/>
            <a:r>
              <a:rPr lang="en-US" sz="1200" b="0">
                <a:solidFill>
                  <a:srgbClr val="FF0000"/>
                </a:solidFill>
              </a:rPr>
              <a:t>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0" grpId="0" animBg="1" autoUpdateAnimBg="0"/>
      <p:bldP spid="766981" grpId="0" animBg="1" autoUpdateAnimBg="0"/>
      <p:bldP spid="766982" grpId="0" animBg="1" autoUpdateAnimBg="0"/>
      <p:bldP spid="766983" grpId="0" animBg="1" autoUpdateAnimBg="0"/>
      <p:bldP spid="76698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Failures</a:t>
            </a:r>
          </a:p>
        </p:txBody>
      </p:sp>
      <p:sp>
        <p:nvSpPr>
          <p:cNvPr id="643075" name="Text Box 3"/>
          <p:cNvSpPr txBox="1">
            <a:spLocks noChangeArrowheads="1"/>
          </p:cNvSpPr>
          <p:nvPr/>
        </p:nvSpPr>
        <p:spPr bwMode="auto">
          <a:xfrm>
            <a:off x="288925" y="1868488"/>
            <a:ext cx="61118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>
                <a:latin typeface="Arial" charset="0"/>
              </a:rPr>
              <a:t>E.g., congestion at public and private peering points, misconfigured routers, inaccessible networks, etc., etc., etc.</a:t>
            </a:r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365125" y="3773488"/>
            <a:ext cx="6950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Points 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0"/>
            <a:ext cx="70104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tx1"/>
                </a:solidFill>
              </a:rPr>
              <a:t>Core point X is the first router at which all paths to nameservers 1, 2, 3, and 4 intersect.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tx1"/>
                </a:solidFill>
              </a:rPr>
              <a:t>X can be viewed as the straddling the core and the edge of the network.</a:t>
            </a:r>
          </a:p>
        </p:txBody>
      </p:sp>
      <p:sp>
        <p:nvSpPr>
          <p:cNvPr id="738308" name="Line 4"/>
          <p:cNvSpPr>
            <a:spLocks noChangeShapeType="1"/>
          </p:cNvSpPr>
          <p:nvPr/>
        </p:nvSpPr>
        <p:spPr bwMode="auto">
          <a:xfrm>
            <a:off x="1600200" y="1600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09" name="Line 5"/>
          <p:cNvSpPr>
            <a:spLocks noChangeShapeType="1"/>
          </p:cNvSpPr>
          <p:nvPr/>
        </p:nvSpPr>
        <p:spPr bwMode="auto">
          <a:xfrm>
            <a:off x="2514600" y="22098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0" name="Line 6"/>
          <p:cNvSpPr>
            <a:spLocks noChangeShapeType="1"/>
          </p:cNvSpPr>
          <p:nvPr/>
        </p:nvSpPr>
        <p:spPr bwMode="auto">
          <a:xfrm flipH="1">
            <a:off x="3429000" y="2667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1" name="Line 7"/>
          <p:cNvSpPr>
            <a:spLocks noChangeShapeType="1"/>
          </p:cNvSpPr>
          <p:nvPr/>
        </p:nvSpPr>
        <p:spPr bwMode="auto">
          <a:xfrm>
            <a:off x="3733800" y="2667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2" name="Line 8"/>
          <p:cNvSpPr>
            <a:spLocks noChangeShapeType="1"/>
          </p:cNvSpPr>
          <p:nvPr/>
        </p:nvSpPr>
        <p:spPr bwMode="auto">
          <a:xfrm flipH="1">
            <a:off x="2514600" y="1600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3" name="Line 9"/>
          <p:cNvSpPr>
            <a:spLocks noChangeShapeType="1"/>
          </p:cNvSpPr>
          <p:nvPr/>
        </p:nvSpPr>
        <p:spPr bwMode="auto">
          <a:xfrm flipH="1">
            <a:off x="1371600" y="2209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4" name="Line 10"/>
          <p:cNvSpPr>
            <a:spLocks noChangeShapeType="1"/>
          </p:cNvSpPr>
          <p:nvPr/>
        </p:nvSpPr>
        <p:spPr bwMode="auto">
          <a:xfrm flipH="1">
            <a:off x="762000" y="2667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5" name="Line 11"/>
          <p:cNvSpPr>
            <a:spLocks noChangeShapeType="1"/>
          </p:cNvSpPr>
          <p:nvPr/>
        </p:nvSpPr>
        <p:spPr bwMode="auto">
          <a:xfrm>
            <a:off x="1371600" y="2667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6" name="Text Box 12"/>
          <p:cNvSpPr txBox="1">
            <a:spLocks noChangeArrowheads="1"/>
          </p:cNvSpPr>
          <p:nvPr/>
        </p:nvSpPr>
        <p:spPr bwMode="auto">
          <a:xfrm>
            <a:off x="2743200" y="1905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738317" name="Text Box 13"/>
          <p:cNvSpPr txBox="1">
            <a:spLocks noChangeArrowheads="1"/>
          </p:cNvSpPr>
          <p:nvPr/>
        </p:nvSpPr>
        <p:spPr bwMode="auto">
          <a:xfrm>
            <a:off x="128588" y="27066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738318" name="Text Box 14"/>
          <p:cNvSpPr txBox="1">
            <a:spLocks noChangeArrowheads="1"/>
          </p:cNvSpPr>
          <p:nvPr/>
        </p:nvSpPr>
        <p:spPr bwMode="auto">
          <a:xfrm>
            <a:off x="1576388" y="2782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738319" name="Text Box 15"/>
          <p:cNvSpPr txBox="1">
            <a:spLocks noChangeArrowheads="1"/>
          </p:cNvSpPr>
          <p:nvPr/>
        </p:nvSpPr>
        <p:spPr bwMode="auto">
          <a:xfrm>
            <a:off x="3024188" y="2782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738320" name="Text Box 16"/>
          <p:cNvSpPr txBox="1">
            <a:spLocks noChangeArrowheads="1"/>
          </p:cNvSpPr>
          <p:nvPr/>
        </p:nvSpPr>
        <p:spPr bwMode="auto">
          <a:xfrm>
            <a:off x="4090988" y="2782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Points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324600" cy="3124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500,000 nameservers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reduced to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  90,000 core points 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80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7,000 account for 95% end-user load</a:t>
            </a:r>
            <a:endParaRPr 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CDN do?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64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DNS resolution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Delivery of static content (images, video, software)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Full-site (secure) web-site delivery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Delivery of live video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Defense against denial of service attacks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Engineering Methodology</a:t>
            </a:r>
          </a:p>
        </p:txBody>
      </p:sp>
      <p:sp>
        <p:nvSpPr>
          <p:cNvPr id="737283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525145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  <a:buFontTx/>
              <a:buChar char="•"/>
            </a:pPr>
            <a:r>
              <a:rPr lang="en-US"/>
              <a:t>C programming language (gcc).</a:t>
            </a:r>
          </a:p>
          <a:p>
            <a:pPr>
              <a:buClr>
                <a:schemeClr val="tx2"/>
              </a:buClr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/>
              <a:t>Reliance on open-source code.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/>
              <a:t>Large distributed testing systems.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/>
              <a:t>Burn-in on “invisible” system.</a:t>
            </a:r>
          </a:p>
          <a:p>
            <a:pPr>
              <a:buClr>
                <a:schemeClr val="tx2"/>
              </a:buClr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/>
              <a:t>Staged rollout to production.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/>
              <a:t>Backwards compatibility.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endParaRPr lang="en-US"/>
          </a:p>
        </p:txBody>
      </p:sp>
      <p:grpSp>
        <p:nvGrpSpPr>
          <p:cNvPr id="737284" name="Group 4"/>
          <p:cNvGrpSpPr>
            <a:grpSpLocks/>
          </p:cNvGrpSpPr>
          <p:nvPr/>
        </p:nvGrpSpPr>
        <p:grpSpPr bwMode="auto">
          <a:xfrm>
            <a:off x="533400" y="1600200"/>
            <a:ext cx="4419600" cy="4343400"/>
            <a:chOff x="1536" y="1344"/>
            <a:chExt cx="1440" cy="1344"/>
          </a:xfrm>
        </p:grpSpPr>
        <p:sp>
          <p:nvSpPr>
            <p:cNvPr id="737285" name="Oval 5"/>
            <p:cNvSpPr>
              <a:spLocks noChangeArrowheads="1"/>
            </p:cNvSpPr>
            <p:nvPr/>
          </p:nvSpPr>
          <p:spPr bwMode="auto">
            <a:xfrm>
              <a:off x="1536" y="1344"/>
              <a:ext cx="1440" cy="134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286" name="Line 6"/>
            <p:cNvSpPr>
              <a:spLocks noChangeShapeType="1"/>
            </p:cNvSpPr>
            <p:nvPr/>
          </p:nvSpPr>
          <p:spPr bwMode="auto">
            <a:xfrm flipV="1">
              <a:off x="1776" y="1536"/>
              <a:ext cx="960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22" y="1056681"/>
            <a:ext cx="7600822" cy="390213"/>
          </a:xfrm>
        </p:spPr>
        <p:txBody>
          <a:bodyPr/>
          <a:lstStyle/>
          <a:p>
            <a:r>
              <a:rPr lang="en-US" sz="1938" dirty="0"/>
              <a:t>The Akamai Platform and Services</a:t>
            </a:r>
          </a:p>
        </p:txBody>
      </p:sp>
      <p:pic>
        <p:nvPicPr>
          <p:cNvPr id="4" name="Content Placeholder 3" descr="globe_eme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1270" y="665487"/>
            <a:ext cx="6319002" cy="6086594"/>
          </a:xfrm>
        </p:spPr>
      </p:pic>
      <p:grpSp>
        <p:nvGrpSpPr>
          <p:cNvPr id="3" name="Group 4"/>
          <p:cNvGrpSpPr/>
          <p:nvPr/>
        </p:nvGrpSpPr>
        <p:grpSpPr>
          <a:xfrm>
            <a:off x="2599986" y="3262312"/>
            <a:ext cx="4480265" cy="1651001"/>
            <a:chOff x="6173651" y="6094990"/>
            <a:chExt cx="12329974" cy="405260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173651" y="6094990"/>
              <a:ext cx="10769545" cy="4052608"/>
            </a:xfrm>
            <a:prstGeom prst="roundRect">
              <a:avLst>
                <a:gd name="adj" fmla="val 5586"/>
              </a:avLst>
            </a:prstGeom>
            <a:gradFill flip="none" rotWithShape="1">
              <a:gsLst>
                <a:gs pos="0">
                  <a:schemeClr val="tx1">
                    <a:lumMod val="7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29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951194" y="6177174"/>
              <a:ext cx="11552431" cy="355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FF8E11"/>
                  </a:solidFill>
                  <a:latin typeface="Verdana" pitchFamily="34" charset="0"/>
                </a:rPr>
                <a:t>Daily Statistics</a:t>
              </a:r>
              <a:r>
                <a:rPr lang="en-US" sz="1500" b="0" dirty="0">
                  <a:solidFill>
                    <a:srgbClr val="FF8E11"/>
                  </a:solidFill>
                  <a:latin typeface="Verdana" pitchFamily="34" charset="0"/>
                </a:rPr>
                <a:t>:</a:t>
              </a:r>
              <a:endParaRPr lang="en-US" sz="1500" b="0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Tx/>
                <a:buChar char="•"/>
              </a:pPr>
              <a:r>
                <a:rPr lang="en-US" sz="15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</a:rPr>
                <a:t>  </a:t>
              </a: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30+ </a:t>
              </a:r>
              <a:r>
                <a:rPr lang="en-US" sz="1500" b="0" dirty="0" err="1">
                  <a:solidFill>
                    <a:srgbClr val="FFFFFF"/>
                  </a:solidFill>
                  <a:latin typeface="Verdana" pitchFamily="34" charset="0"/>
                </a:rPr>
                <a:t>Tbps</a:t>
              </a: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 traffic served</a:t>
              </a:r>
            </a:p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Tx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  600+ million IPv4 addresses seen</a:t>
              </a:r>
            </a:p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Tx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  3+ trillion requests served</a:t>
              </a:r>
            </a:p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Tx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  260+ terabytes compressed logs</a:t>
              </a: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4613324" y="1430194"/>
            <a:ext cx="5255714" cy="1665626"/>
            <a:chOff x="12412127" y="1689554"/>
            <a:chExt cx="12879597" cy="4029473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2412127" y="1689554"/>
              <a:ext cx="10816771" cy="3925525"/>
            </a:xfrm>
            <a:prstGeom prst="roundRect">
              <a:avLst>
                <a:gd name="adj" fmla="val 11467"/>
              </a:avLst>
            </a:prstGeom>
            <a:solidFill>
              <a:schemeClr val="accent4">
                <a:shade val="51000"/>
                <a:satMod val="13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defTabSz="34229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2728601" y="1779935"/>
              <a:ext cx="12563123" cy="393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6080" tIns="68040" rIns="136080" bIns="68040">
              <a:spAutoFit/>
            </a:bodyPr>
            <a:lstStyle/>
            <a:p>
              <a:pPr marL="0" lvl="2"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50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Delivering Content for 130,000+ Domains</a:t>
              </a:r>
            </a:p>
            <a:p>
              <a:pPr marL="0" lvl="2"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ja-JP" sz="688" b="0" dirty="0">
                <a:solidFill>
                  <a:srgbClr val="FFFFFF"/>
                </a:solidFill>
                <a:latin typeface="Arial"/>
                <a:ea typeface="ＭＳ Ｐゴシック" charset="-128"/>
              </a:endParaRP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All top 20 global ecommerce sites</a:t>
              </a: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All top 30 media &amp; entertainment companies </a:t>
              </a: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Arial"/>
                </a:rPr>
                <a:t>16 of the top 20 global banks</a:t>
              </a: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Arial"/>
                </a:rPr>
                <a:t>All major anti-virus software vendors</a:t>
              </a: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endParaRPr lang="en-US" altLang="ja-JP" sz="1500" b="0" dirty="0">
                <a:solidFill>
                  <a:srgbClr val="FFFFFF"/>
                </a:solidFill>
                <a:latin typeface="Arial"/>
                <a:ea typeface="ＭＳ Ｐゴシック" charset="-128"/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536907" y="1421891"/>
            <a:ext cx="4008579" cy="1916377"/>
            <a:chOff x="3144332" y="1700858"/>
            <a:chExt cx="10690935" cy="476469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144332" y="1700858"/>
              <a:ext cx="10690935" cy="3929159"/>
            </a:xfrm>
            <a:prstGeom prst="roundRect">
              <a:avLst>
                <a:gd name="adj" fmla="val 11376"/>
              </a:avLst>
            </a:prstGeom>
            <a:solidFill>
              <a:schemeClr val="accent4">
                <a:shade val="51000"/>
                <a:satMod val="13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defTabSz="34229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black">
            <a:xfrm>
              <a:off x="5776845" y="2680396"/>
              <a:ext cx="7100793" cy="3785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6080" tIns="68040" rIns="136080" bIns="68040">
              <a:spAutoFit/>
            </a:bodyPr>
            <a:lstStyle/>
            <a:p>
              <a:pPr defTabSz="816306" fontAlgn="auto">
                <a:spcAft>
                  <a:spcPts val="0"/>
                </a:spcAft>
                <a:buFont typeface="Arial"/>
                <a:buChar char="•"/>
              </a:pPr>
              <a:r>
                <a:rPr lang="en-US" altLang="ja-JP" sz="1500" b="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 </a:t>
              </a: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240,000+ Servers</a:t>
              </a:r>
            </a:p>
            <a:p>
              <a:pPr defTabSz="816306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altLang="ja-JP" sz="1500" b="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 </a:t>
              </a: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1,700+ Networks</a:t>
              </a:r>
            </a:p>
            <a:p>
              <a:pPr defTabSz="816306" fontAlgn="auto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/>
                <a:buChar char="•"/>
              </a:pP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 3,300+ Physical Locations</a:t>
              </a:r>
            </a:p>
            <a:p>
              <a:pPr defTabSz="816306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altLang="ja-JP" sz="1500" b="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 </a:t>
              </a: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750+ Cities</a:t>
              </a:r>
            </a:p>
            <a:p>
              <a:pPr defTabSz="816306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altLang="ja-JP" sz="1500" b="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 </a:t>
              </a: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130+ Countries</a:t>
              </a:r>
            </a:p>
            <a:p>
              <a:pPr algn="ctr" defTabSz="816306" fontAlgn="auto">
                <a:spcBef>
                  <a:spcPts val="0"/>
                </a:spcBef>
                <a:spcAft>
                  <a:spcPts val="0"/>
                </a:spcAft>
              </a:pPr>
              <a:endParaRPr lang="en-US" altLang="ja-JP" sz="1500" b="0" dirty="0">
                <a:solidFill>
                  <a:srgbClr val="FFFFFF"/>
                </a:solidFill>
                <a:latin typeface="Arial"/>
                <a:ea typeface="ＭＳ Ｐゴシック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4349" y="1897621"/>
              <a:ext cx="6141994" cy="803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50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A Global Platform: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9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64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Improved page load times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On demand scalability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Resistance to large-scale attacks</a:t>
            </a:r>
          </a:p>
        </p:txBody>
      </p:sp>
    </p:spTree>
    <p:extLst>
      <p:ext uri="{BB962C8B-B14F-4D97-AF65-F5344CB8AC3E}">
        <p14:creationId xmlns:p14="http://schemas.microsoft.com/office/powerpoint/2010/main" val="310456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2F6D-6F3D-6940-94DF-2DADD1E8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PLT on conversion on e-commerce Web sites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68EFDF-D3D4-374C-BC0D-6004675C9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507" y="2028826"/>
            <a:ext cx="6701813" cy="35754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EB2B1-8AC0-814F-AFCD-C297A152EA51}"/>
              </a:ext>
            </a:extLst>
          </p:cNvPr>
          <p:cNvSpPr txBox="1"/>
          <p:nvPr/>
        </p:nvSpPr>
        <p:spPr>
          <a:xfrm>
            <a:off x="857250" y="5604272"/>
            <a:ext cx="56313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prstClr val="black"/>
                </a:solidFill>
                <a:latin typeface="Calibri" panose="020F0502020204030204"/>
              </a:rPr>
              <a:t>Source: Akamai, State of Online Retail Performance, 2017 Holiday Perspective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FBC1B-C9A7-7344-9B52-C0721F6D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9DEA8ED-CB26-6A41-9F8D-AD456722272D}" type="slidenum">
              <a:rPr lang="en-US" b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167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9DEA8ED-CB26-6A41-9F8D-AD456722272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667" t="14615" r="26250" b="13078"/>
          <a:stretch/>
        </p:blipFill>
        <p:spPr>
          <a:xfrm>
            <a:off x="476250" y="18288"/>
            <a:ext cx="8210550" cy="683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/>
              <a:t>Largest DDOS Attacks by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073" y="3209709"/>
            <a:ext cx="922047" cy="4385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50" dirty="0" err="1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Gbps</a:t>
            </a:r>
            <a:endParaRPr lang="en-US" sz="225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4CC57-2522-4E72-9E7F-8A94BC449EF7}"/>
              </a:ext>
            </a:extLst>
          </p:cNvPr>
          <p:cNvSpPr txBox="1"/>
          <p:nvPr/>
        </p:nvSpPr>
        <p:spPr>
          <a:xfrm>
            <a:off x="6184280" y="387971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Krebs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C97C0-3F63-45A7-A660-45B8C13C431A}"/>
              </a:ext>
            </a:extLst>
          </p:cNvPr>
          <p:cNvSpPr txBox="1"/>
          <p:nvPr/>
        </p:nvSpPr>
        <p:spPr>
          <a:xfrm>
            <a:off x="7030977" y="1941298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GitHub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278958"/>
              </p:ext>
            </p:extLst>
          </p:nvPr>
        </p:nvGraphicFramePr>
        <p:xfrm>
          <a:off x="1600200" y="1828800"/>
          <a:ext cx="6229350" cy="443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349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 descr="clou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386" y="2114550"/>
            <a:ext cx="4624381" cy="310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83"/>
          <p:cNvSpPr>
            <a:spLocks noChangeShapeType="1"/>
          </p:cNvSpPr>
          <p:nvPr/>
        </p:nvSpPr>
        <p:spPr bwMode="auto">
          <a:xfrm>
            <a:off x="6848515" y="3139282"/>
            <a:ext cx="1174658" cy="756643"/>
          </a:xfrm>
          <a:custGeom>
            <a:avLst/>
            <a:gdLst>
              <a:gd name="connsiteX0" fmla="*/ 0 w 10000"/>
              <a:gd name="connsiteY0" fmla="*/ 0 h 10000"/>
              <a:gd name="connsiteX1" fmla="*/ 5800 w 10000"/>
              <a:gd name="connsiteY1" fmla="*/ 170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368 w 10000"/>
              <a:gd name="connsiteY1" fmla="*/ 1562 h 10000"/>
              <a:gd name="connsiteX2" fmla="*/ 5800 w 10000"/>
              <a:gd name="connsiteY2" fmla="*/ 1703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800 w 10000"/>
              <a:gd name="connsiteY1" fmla="*/ 170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703 w 10000"/>
              <a:gd name="connsiteY1" fmla="*/ 190 h 10000"/>
              <a:gd name="connsiteX2" fmla="*/ 10000 w 10000"/>
              <a:gd name="connsiteY2" fmla="*/ 10000 h 10000"/>
              <a:gd name="connsiteX0" fmla="*/ 0 w 10000"/>
              <a:gd name="connsiteY0" fmla="*/ 276 h 10276"/>
              <a:gd name="connsiteX1" fmla="*/ 5381 w 10000"/>
              <a:gd name="connsiteY1" fmla="*/ 0 h 10276"/>
              <a:gd name="connsiteX2" fmla="*/ 10000 w 10000"/>
              <a:gd name="connsiteY2" fmla="*/ 10276 h 10276"/>
              <a:gd name="connsiteX0" fmla="*/ 0 w 10000"/>
              <a:gd name="connsiteY0" fmla="*/ 276 h 10276"/>
              <a:gd name="connsiteX1" fmla="*/ 5381 w 10000"/>
              <a:gd name="connsiteY1" fmla="*/ 0 h 10276"/>
              <a:gd name="connsiteX2" fmla="*/ 10000 w 10000"/>
              <a:gd name="connsiteY2" fmla="*/ 10276 h 10276"/>
              <a:gd name="connsiteX0" fmla="*/ 0 w 59605"/>
              <a:gd name="connsiteY0" fmla="*/ 92 h 12187"/>
              <a:gd name="connsiteX1" fmla="*/ 54986 w 59605"/>
              <a:gd name="connsiteY1" fmla="*/ 1911 h 12187"/>
              <a:gd name="connsiteX2" fmla="*/ 59605 w 59605"/>
              <a:gd name="connsiteY2" fmla="*/ 12187 h 12187"/>
              <a:gd name="connsiteX0" fmla="*/ 0 w 59605"/>
              <a:gd name="connsiteY0" fmla="*/ 4816 h 16911"/>
              <a:gd name="connsiteX1" fmla="*/ 54042 w 59605"/>
              <a:gd name="connsiteY1" fmla="*/ 0 h 16911"/>
              <a:gd name="connsiteX2" fmla="*/ 59605 w 59605"/>
              <a:gd name="connsiteY2" fmla="*/ 16911 h 16911"/>
              <a:gd name="connsiteX0" fmla="*/ 0 w 59605"/>
              <a:gd name="connsiteY0" fmla="*/ 4467 h 16911"/>
              <a:gd name="connsiteX1" fmla="*/ 54042 w 59605"/>
              <a:gd name="connsiteY1" fmla="*/ 0 h 16911"/>
              <a:gd name="connsiteX2" fmla="*/ 59605 w 59605"/>
              <a:gd name="connsiteY2" fmla="*/ 16911 h 16911"/>
              <a:gd name="connsiteX0" fmla="*/ 0 w 68414"/>
              <a:gd name="connsiteY0" fmla="*/ 4467 h 10276"/>
              <a:gd name="connsiteX1" fmla="*/ 54042 w 68414"/>
              <a:gd name="connsiteY1" fmla="*/ 0 h 10276"/>
              <a:gd name="connsiteX2" fmla="*/ 68414 w 68414"/>
              <a:gd name="connsiteY2" fmla="*/ 10276 h 10276"/>
              <a:gd name="connsiteX0" fmla="*/ 0 w 68414"/>
              <a:gd name="connsiteY0" fmla="*/ 4467 h 10276"/>
              <a:gd name="connsiteX1" fmla="*/ 54042 w 68414"/>
              <a:gd name="connsiteY1" fmla="*/ 0 h 10276"/>
              <a:gd name="connsiteX2" fmla="*/ 68414 w 68414"/>
              <a:gd name="connsiteY2" fmla="*/ 10276 h 10276"/>
              <a:gd name="connsiteX0" fmla="*/ 0 w 14372"/>
              <a:gd name="connsiteY0" fmla="*/ 0 h 10276"/>
              <a:gd name="connsiteX1" fmla="*/ 14372 w 14372"/>
              <a:gd name="connsiteY1" fmla="*/ 10276 h 1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72" h="10276">
                <a:moveTo>
                  <a:pt x="0" y="0"/>
                </a:moveTo>
                <a:cubicBezTo>
                  <a:pt x="457" y="360"/>
                  <a:pt x="10305" y="7758"/>
                  <a:pt x="14372" y="1027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9" name="Line 183"/>
          <p:cNvSpPr>
            <a:spLocks noChangeShapeType="1"/>
          </p:cNvSpPr>
          <p:nvPr/>
        </p:nvSpPr>
        <p:spPr bwMode="auto">
          <a:xfrm>
            <a:off x="5292908" y="4449227"/>
            <a:ext cx="261231" cy="1033008"/>
          </a:xfrm>
          <a:custGeom>
            <a:avLst/>
            <a:gdLst>
              <a:gd name="connsiteX0" fmla="*/ 0 w 4912"/>
              <a:gd name="connsiteY0" fmla="*/ 8633 h 8633"/>
              <a:gd name="connsiteX1" fmla="*/ 4912 w 4912"/>
              <a:gd name="connsiteY1" fmla="*/ 0 h 8633"/>
              <a:gd name="connsiteX0" fmla="*/ 9944 w 19944"/>
              <a:gd name="connsiteY0" fmla="*/ 10000 h 10000"/>
              <a:gd name="connsiteX1" fmla="*/ 3580 w 19944"/>
              <a:gd name="connsiteY1" fmla="*/ 3493 h 10000"/>
              <a:gd name="connsiteX2" fmla="*/ 19944 w 19944"/>
              <a:gd name="connsiteY2" fmla="*/ 0 h 10000"/>
              <a:gd name="connsiteX0" fmla="*/ 98986 w 98986"/>
              <a:gd name="connsiteY0" fmla="*/ 24533 h 24533"/>
              <a:gd name="connsiteX1" fmla="*/ 92622 w 98986"/>
              <a:gd name="connsiteY1" fmla="*/ 18026 h 24533"/>
              <a:gd name="connsiteX2" fmla="*/ 3333 w 98986"/>
              <a:gd name="connsiteY2" fmla="*/ 0 h 24533"/>
              <a:gd name="connsiteX0" fmla="*/ 95653 w 95653"/>
              <a:gd name="connsiteY0" fmla="*/ 24533 h 24533"/>
              <a:gd name="connsiteX1" fmla="*/ 89289 w 95653"/>
              <a:gd name="connsiteY1" fmla="*/ 18026 h 24533"/>
              <a:gd name="connsiteX2" fmla="*/ 0 w 95653"/>
              <a:gd name="connsiteY2" fmla="*/ 0 h 24533"/>
              <a:gd name="connsiteX0" fmla="*/ 95653 w 102001"/>
              <a:gd name="connsiteY0" fmla="*/ 24533 h 24533"/>
              <a:gd name="connsiteX1" fmla="*/ 102001 w 102001"/>
              <a:gd name="connsiteY1" fmla="*/ 10807 h 24533"/>
              <a:gd name="connsiteX2" fmla="*/ 0 w 102001"/>
              <a:gd name="connsiteY2" fmla="*/ 0 h 24533"/>
              <a:gd name="connsiteX0" fmla="*/ 95653 w 102001"/>
              <a:gd name="connsiteY0" fmla="*/ 24533 h 24533"/>
              <a:gd name="connsiteX1" fmla="*/ 102001 w 102001"/>
              <a:gd name="connsiteY1" fmla="*/ 10807 h 24533"/>
              <a:gd name="connsiteX2" fmla="*/ 0 w 102001"/>
              <a:gd name="connsiteY2" fmla="*/ 0 h 24533"/>
              <a:gd name="connsiteX0" fmla="*/ 95653 w 102001"/>
              <a:gd name="connsiteY0" fmla="*/ 24533 h 24533"/>
              <a:gd name="connsiteX1" fmla="*/ 102001 w 102001"/>
              <a:gd name="connsiteY1" fmla="*/ 11092 h 24533"/>
              <a:gd name="connsiteX2" fmla="*/ 0 w 102001"/>
              <a:gd name="connsiteY2" fmla="*/ 0 h 24533"/>
              <a:gd name="connsiteX0" fmla="*/ 95653 w 102001"/>
              <a:gd name="connsiteY0" fmla="*/ 24533 h 24533"/>
              <a:gd name="connsiteX1" fmla="*/ 102001 w 102001"/>
              <a:gd name="connsiteY1" fmla="*/ 11092 h 24533"/>
              <a:gd name="connsiteX2" fmla="*/ 0 w 102001"/>
              <a:gd name="connsiteY2" fmla="*/ 0 h 24533"/>
              <a:gd name="connsiteX0" fmla="*/ 95653 w 101154"/>
              <a:gd name="connsiteY0" fmla="*/ 24533 h 24533"/>
              <a:gd name="connsiteX1" fmla="*/ 101154 w 101154"/>
              <a:gd name="connsiteY1" fmla="*/ 11472 h 24533"/>
              <a:gd name="connsiteX2" fmla="*/ 0 w 101154"/>
              <a:gd name="connsiteY2" fmla="*/ 0 h 24533"/>
              <a:gd name="connsiteX0" fmla="*/ 95088 w 100589"/>
              <a:gd name="connsiteY0" fmla="*/ 23678 h 23678"/>
              <a:gd name="connsiteX1" fmla="*/ 100589 w 100589"/>
              <a:gd name="connsiteY1" fmla="*/ 10617 h 23678"/>
              <a:gd name="connsiteX2" fmla="*/ 0 w 100589"/>
              <a:gd name="connsiteY2" fmla="*/ 0 h 23678"/>
              <a:gd name="connsiteX0" fmla="*/ 93393 w 100589"/>
              <a:gd name="connsiteY0" fmla="*/ 22063 h 22063"/>
              <a:gd name="connsiteX1" fmla="*/ 100589 w 100589"/>
              <a:gd name="connsiteY1" fmla="*/ 10617 h 22063"/>
              <a:gd name="connsiteX2" fmla="*/ 0 w 100589"/>
              <a:gd name="connsiteY2" fmla="*/ 0 h 22063"/>
              <a:gd name="connsiteX0" fmla="*/ 93675 w 100589"/>
              <a:gd name="connsiteY0" fmla="*/ 21493 h 21493"/>
              <a:gd name="connsiteX1" fmla="*/ 100589 w 100589"/>
              <a:gd name="connsiteY1" fmla="*/ 10617 h 21493"/>
              <a:gd name="connsiteX2" fmla="*/ 0 w 100589"/>
              <a:gd name="connsiteY2" fmla="*/ 0 h 21493"/>
              <a:gd name="connsiteX0" fmla="*/ 93675 w 102284"/>
              <a:gd name="connsiteY0" fmla="*/ 21493 h 21493"/>
              <a:gd name="connsiteX1" fmla="*/ 102284 w 102284"/>
              <a:gd name="connsiteY1" fmla="*/ 10047 h 21493"/>
              <a:gd name="connsiteX2" fmla="*/ 0 w 102284"/>
              <a:gd name="connsiteY2" fmla="*/ 0 h 21493"/>
              <a:gd name="connsiteX0" fmla="*/ 93957 w 102566"/>
              <a:gd name="connsiteY0" fmla="*/ 22348 h 22348"/>
              <a:gd name="connsiteX1" fmla="*/ 102566 w 102566"/>
              <a:gd name="connsiteY1" fmla="*/ 10902 h 22348"/>
              <a:gd name="connsiteX2" fmla="*/ 0 w 102566"/>
              <a:gd name="connsiteY2" fmla="*/ 0 h 22348"/>
              <a:gd name="connsiteX0" fmla="*/ 93957 w 102566"/>
              <a:gd name="connsiteY0" fmla="*/ 22348 h 22348"/>
              <a:gd name="connsiteX1" fmla="*/ 96916 w 102566"/>
              <a:gd name="connsiteY1" fmla="*/ 22206 h 22348"/>
              <a:gd name="connsiteX2" fmla="*/ 102566 w 102566"/>
              <a:gd name="connsiteY2" fmla="*/ 10902 h 22348"/>
              <a:gd name="connsiteX3" fmla="*/ 0 w 102566"/>
              <a:gd name="connsiteY3" fmla="*/ 0 h 22348"/>
              <a:gd name="connsiteX0" fmla="*/ 1 w 8610"/>
              <a:gd name="connsiteY0" fmla="*/ 11446 h 11446"/>
              <a:gd name="connsiteX1" fmla="*/ 2960 w 8610"/>
              <a:gd name="connsiteY1" fmla="*/ 11304 h 11446"/>
              <a:gd name="connsiteX2" fmla="*/ 8610 w 8610"/>
              <a:gd name="connsiteY2" fmla="*/ 0 h 1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" h="11446">
                <a:moveTo>
                  <a:pt x="1" y="11446"/>
                </a:moveTo>
                <a:cubicBezTo>
                  <a:pt x="-49" y="11367"/>
                  <a:pt x="3010" y="11383"/>
                  <a:pt x="2960" y="11304"/>
                </a:cubicBezTo>
                <a:lnTo>
                  <a:pt x="8610" y="0"/>
                </a:ln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10" name="Line 183"/>
          <p:cNvSpPr>
            <a:spLocks noChangeShapeType="1"/>
          </p:cNvSpPr>
          <p:nvPr/>
        </p:nvSpPr>
        <p:spPr bwMode="auto">
          <a:xfrm>
            <a:off x="5588662" y="4432102"/>
            <a:ext cx="1345826" cy="642938"/>
          </a:xfrm>
          <a:custGeom>
            <a:avLst/>
            <a:gdLst>
              <a:gd name="connsiteX0" fmla="*/ 14539 w 14539"/>
              <a:gd name="connsiteY0" fmla="*/ 12226 h 12226"/>
              <a:gd name="connsiteX1" fmla="*/ 0 w 14539"/>
              <a:gd name="connsiteY1" fmla="*/ 0 h 12226"/>
              <a:gd name="connsiteX0" fmla="*/ 47859 w 47859"/>
              <a:gd name="connsiteY0" fmla="*/ 38813 h 38813"/>
              <a:gd name="connsiteX1" fmla="*/ 0 w 47859"/>
              <a:gd name="connsiteY1" fmla="*/ 0 h 38813"/>
              <a:gd name="connsiteX0" fmla="*/ 47859 w 47859"/>
              <a:gd name="connsiteY0" fmla="*/ 38813 h 38813"/>
              <a:gd name="connsiteX1" fmla="*/ 33499 w 47859"/>
              <a:gd name="connsiteY1" fmla="*/ 20446 h 38813"/>
              <a:gd name="connsiteX2" fmla="*/ 0 w 47859"/>
              <a:gd name="connsiteY2" fmla="*/ 0 h 38813"/>
              <a:gd name="connsiteX0" fmla="*/ 47859 w 47859"/>
              <a:gd name="connsiteY0" fmla="*/ 38813 h 38821"/>
              <a:gd name="connsiteX1" fmla="*/ 47753 w 47859"/>
              <a:gd name="connsiteY1" fmla="*/ 34104 h 38821"/>
              <a:gd name="connsiteX2" fmla="*/ 33499 w 47859"/>
              <a:gd name="connsiteY2" fmla="*/ 20446 h 38821"/>
              <a:gd name="connsiteX3" fmla="*/ 0 w 47859"/>
              <a:gd name="connsiteY3" fmla="*/ 0 h 38821"/>
              <a:gd name="connsiteX0" fmla="*/ 47753 w 47753"/>
              <a:gd name="connsiteY0" fmla="*/ 34104 h 34104"/>
              <a:gd name="connsiteX1" fmla="*/ 33499 w 47753"/>
              <a:gd name="connsiteY1" fmla="*/ 20446 h 34104"/>
              <a:gd name="connsiteX2" fmla="*/ 0 w 47753"/>
              <a:gd name="connsiteY2" fmla="*/ 0 h 34104"/>
              <a:gd name="connsiteX0" fmla="*/ 47753 w 47753"/>
              <a:gd name="connsiteY0" fmla="*/ 34104 h 34104"/>
              <a:gd name="connsiteX1" fmla="*/ 33499 w 47753"/>
              <a:gd name="connsiteY1" fmla="*/ 20446 h 34104"/>
              <a:gd name="connsiteX2" fmla="*/ 0 w 47753"/>
              <a:gd name="connsiteY2" fmla="*/ 0 h 34104"/>
              <a:gd name="connsiteX0" fmla="*/ 14254 w 14254"/>
              <a:gd name="connsiteY0" fmla="*/ 13658 h 13658"/>
              <a:gd name="connsiteX1" fmla="*/ 0 w 14254"/>
              <a:gd name="connsiteY1" fmla="*/ 0 h 1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4" h="13658">
                <a:moveTo>
                  <a:pt x="14254" y="13658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11" name="Line 183"/>
          <p:cNvSpPr>
            <a:spLocks noChangeShapeType="1"/>
          </p:cNvSpPr>
          <p:nvPr/>
        </p:nvSpPr>
        <p:spPr bwMode="auto">
          <a:xfrm>
            <a:off x="3065639" y="2076451"/>
            <a:ext cx="750960" cy="456365"/>
          </a:xfrm>
          <a:custGeom>
            <a:avLst/>
            <a:gdLst>
              <a:gd name="connsiteX0" fmla="*/ 16998 w 16998"/>
              <a:gd name="connsiteY0" fmla="*/ 5740 h 5740"/>
              <a:gd name="connsiteX1" fmla="*/ 0 w 16998"/>
              <a:gd name="connsiteY1" fmla="*/ 0 h 5740"/>
              <a:gd name="connsiteX0" fmla="*/ 10000 w 10000"/>
              <a:gd name="connsiteY0" fmla="*/ 10000 h 10000"/>
              <a:gd name="connsiteX1" fmla="*/ 7886 w 10000"/>
              <a:gd name="connsiteY1" fmla="*/ 4089 h 10000"/>
              <a:gd name="connsiteX2" fmla="*/ 0 w 10000"/>
              <a:gd name="connsiteY2" fmla="*/ 0 h 10000"/>
              <a:gd name="connsiteX0" fmla="*/ 0 w 17081"/>
              <a:gd name="connsiteY0" fmla="*/ 31836 h 31836"/>
              <a:gd name="connsiteX1" fmla="*/ 16395 w 17081"/>
              <a:gd name="connsiteY1" fmla="*/ 4089 h 31836"/>
              <a:gd name="connsiteX2" fmla="*/ 8509 w 17081"/>
              <a:gd name="connsiteY2" fmla="*/ 0 h 31836"/>
              <a:gd name="connsiteX0" fmla="*/ 0 w 18986"/>
              <a:gd name="connsiteY0" fmla="*/ 31836 h 31836"/>
              <a:gd name="connsiteX1" fmla="*/ 18300 w 18986"/>
              <a:gd name="connsiteY1" fmla="*/ 10713 h 31836"/>
              <a:gd name="connsiteX2" fmla="*/ 8509 w 18986"/>
              <a:gd name="connsiteY2" fmla="*/ 0 h 31836"/>
              <a:gd name="connsiteX0" fmla="*/ 9791 w 9837"/>
              <a:gd name="connsiteY0" fmla="*/ 10713 h 10775"/>
              <a:gd name="connsiteX1" fmla="*/ 0 w 9837"/>
              <a:gd name="connsiteY1" fmla="*/ 0 h 1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37" h="10775">
                <a:moveTo>
                  <a:pt x="9791" y="10713"/>
                </a:moveTo>
                <a:cubicBezTo>
                  <a:pt x="10477" y="11573"/>
                  <a:pt x="3333" y="3333"/>
                  <a:pt x="0" y="0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16" name="Line 183"/>
          <p:cNvSpPr>
            <a:spLocks noChangeShapeType="1"/>
          </p:cNvSpPr>
          <p:nvPr/>
        </p:nvSpPr>
        <p:spPr bwMode="auto">
          <a:xfrm>
            <a:off x="5194994" y="1719859"/>
            <a:ext cx="354564" cy="720658"/>
          </a:xfrm>
          <a:custGeom>
            <a:avLst/>
            <a:gdLst>
              <a:gd name="connsiteX0" fmla="*/ 10000 w 14181"/>
              <a:gd name="connsiteY0" fmla="*/ 10000 h 10000"/>
              <a:gd name="connsiteX1" fmla="*/ 12023 w 14181"/>
              <a:gd name="connsiteY1" fmla="*/ 6012 h 10000"/>
              <a:gd name="connsiteX2" fmla="*/ 0 w 14181"/>
              <a:gd name="connsiteY2" fmla="*/ 0 h 10000"/>
              <a:gd name="connsiteX0" fmla="*/ 0 w 93452"/>
              <a:gd name="connsiteY0" fmla="*/ 23142 h 23142"/>
              <a:gd name="connsiteX1" fmla="*/ 91294 w 93452"/>
              <a:gd name="connsiteY1" fmla="*/ 6012 h 23142"/>
              <a:gd name="connsiteX2" fmla="*/ 79271 w 93452"/>
              <a:gd name="connsiteY2" fmla="*/ 0 h 23142"/>
              <a:gd name="connsiteX0" fmla="*/ 0 w 91348"/>
              <a:gd name="connsiteY0" fmla="*/ 23142 h 23142"/>
              <a:gd name="connsiteX1" fmla="*/ 89190 w 91348"/>
              <a:gd name="connsiteY1" fmla="*/ 9368 h 23142"/>
              <a:gd name="connsiteX2" fmla="*/ 79271 w 91348"/>
              <a:gd name="connsiteY2" fmla="*/ 0 h 23142"/>
              <a:gd name="connsiteX0" fmla="*/ 9919 w 10257"/>
              <a:gd name="connsiteY0" fmla="*/ 9368 h 9697"/>
              <a:gd name="connsiteX1" fmla="*/ 0 w 10257"/>
              <a:gd name="connsiteY1" fmla="*/ 0 h 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57" h="9697">
                <a:moveTo>
                  <a:pt x="9919" y="9368"/>
                </a:moveTo>
                <a:cubicBezTo>
                  <a:pt x="12077" y="11421"/>
                  <a:pt x="3333" y="3333"/>
                  <a:pt x="0" y="0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17" name="Line 183"/>
          <p:cNvSpPr>
            <a:spLocks noChangeShapeType="1"/>
          </p:cNvSpPr>
          <p:nvPr/>
        </p:nvSpPr>
        <p:spPr bwMode="auto">
          <a:xfrm>
            <a:off x="5527352" y="2147292"/>
            <a:ext cx="1212494" cy="300038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grpSp>
        <p:nvGrpSpPr>
          <p:cNvPr id="2" name="Group 522"/>
          <p:cNvGrpSpPr>
            <a:grpSpLocks/>
          </p:cNvGrpSpPr>
          <p:nvPr/>
        </p:nvGrpSpPr>
        <p:grpSpPr bwMode="auto">
          <a:xfrm>
            <a:off x="3004747" y="4963121"/>
            <a:ext cx="339879" cy="364331"/>
            <a:chOff x="4" y="2581"/>
            <a:chExt cx="222" cy="219"/>
          </a:xfrm>
        </p:grpSpPr>
        <p:grpSp>
          <p:nvGrpSpPr>
            <p:cNvPr id="3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345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46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47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5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342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43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44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337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38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39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40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41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7" name="Group 370"/>
          <p:cNvGrpSpPr>
            <a:grpSpLocks/>
          </p:cNvGrpSpPr>
          <p:nvPr/>
        </p:nvGrpSpPr>
        <p:grpSpPr bwMode="auto">
          <a:xfrm>
            <a:off x="3033319" y="5013722"/>
            <a:ext cx="195833" cy="168474"/>
            <a:chOff x="52" y="2901"/>
            <a:chExt cx="145" cy="125"/>
          </a:xfrm>
        </p:grpSpPr>
        <p:grpSp>
          <p:nvGrpSpPr>
            <p:cNvPr id="8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332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33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34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2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329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30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31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324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25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26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27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28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13" name="Group 522"/>
          <p:cNvGrpSpPr>
            <a:grpSpLocks/>
          </p:cNvGrpSpPr>
          <p:nvPr/>
        </p:nvGrpSpPr>
        <p:grpSpPr bwMode="auto">
          <a:xfrm>
            <a:off x="3850577" y="5246490"/>
            <a:ext cx="339879" cy="364331"/>
            <a:chOff x="4" y="2581"/>
            <a:chExt cx="222" cy="219"/>
          </a:xfrm>
        </p:grpSpPr>
        <p:grpSp>
          <p:nvGrpSpPr>
            <p:cNvPr id="14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319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20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21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5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316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17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18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311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12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13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14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15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18" name="Group 370"/>
          <p:cNvGrpSpPr>
            <a:grpSpLocks/>
          </p:cNvGrpSpPr>
          <p:nvPr/>
        </p:nvGrpSpPr>
        <p:grpSpPr bwMode="auto">
          <a:xfrm>
            <a:off x="3941485" y="5317873"/>
            <a:ext cx="195832" cy="168474"/>
            <a:chOff x="52" y="2901"/>
            <a:chExt cx="145" cy="125"/>
          </a:xfrm>
        </p:grpSpPr>
        <p:grpSp>
          <p:nvGrpSpPr>
            <p:cNvPr id="19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306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07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08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303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04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05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98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99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00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01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02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1" name="Group 522"/>
          <p:cNvGrpSpPr>
            <a:grpSpLocks/>
          </p:cNvGrpSpPr>
          <p:nvPr/>
        </p:nvGrpSpPr>
        <p:grpSpPr bwMode="auto">
          <a:xfrm>
            <a:off x="7543414" y="4495206"/>
            <a:ext cx="339879" cy="364331"/>
            <a:chOff x="4" y="2581"/>
            <a:chExt cx="222" cy="219"/>
          </a:xfrm>
        </p:grpSpPr>
        <p:grpSp>
          <p:nvGrpSpPr>
            <p:cNvPr id="22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293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94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95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3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290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91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92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85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86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87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88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89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4" name="Group 370"/>
          <p:cNvGrpSpPr>
            <a:grpSpLocks/>
          </p:cNvGrpSpPr>
          <p:nvPr/>
        </p:nvGrpSpPr>
        <p:grpSpPr bwMode="auto">
          <a:xfrm>
            <a:off x="7571985" y="4545806"/>
            <a:ext cx="195832" cy="168474"/>
            <a:chOff x="52" y="2901"/>
            <a:chExt cx="145" cy="125"/>
          </a:xfrm>
        </p:grpSpPr>
        <p:grpSp>
          <p:nvGrpSpPr>
            <p:cNvPr id="25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280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81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82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277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78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79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72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73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74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75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76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7" name="Group 522"/>
          <p:cNvGrpSpPr>
            <a:grpSpLocks/>
          </p:cNvGrpSpPr>
          <p:nvPr/>
        </p:nvGrpSpPr>
        <p:grpSpPr bwMode="auto">
          <a:xfrm>
            <a:off x="5965447" y="5008365"/>
            <a:ext cx="339879" cy="364331"/>
            <a:chOff x="4" y="2581"/>
            <a:chExt cx="222" cy="219"/>
          </a:xfrm>
        </p:grpSpPr>
        <p:grpSp>
          <p:nvGrpSpPr>
            <p:cNvPr id="28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267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68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69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9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264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65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66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59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60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61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62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63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0" name="Group 370"/>
          <p:cNvGrpSpPr>
            <a:grpSpLocks/>
          </p:cNvGrpSpPr>
          <p:nvPr/>
        </p:nvGrpSpPr>
        <p:grpSpPr bwMode="auto">
          <a:xfrm>
            <a:off x="5994018" y="5058966"/>
            <a:ext cx="195833" cy="168474"/>
            <a:chOff x="52" y="2901"/>
            <a:chExt cx="145" cy="125"/>
          </a:xfrm>
        </p:grpSpPr>
        <p:grpSp>
          <p:nvGrpSpPr>
            <p:cNvPr id="31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254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55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56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075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251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52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53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46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47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48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49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50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115" name="Group 522"/>
          <p:cNvGrpSpPr>
            <a:grpSpLocks/>
          </p:cNvGrpSpPr>
          <p:nvPr/>
        </p:nvGrpSpPr>
        <p:grpSpPr bwMode="auto">
          <a:xfrm>
            <a:off x="3542244" y="1846065"/>
            <a:ext cx="339879" cy="364331"/>
            <a:chOff x="4" y="2581"/>
            <a:chExt cx="222" cy="219"/>
          </a:xfrm>
        </p:grpSpPr>
        <p:grpSp>
          <p:nvGrpSpPr>
            <p:cNvPr id="36127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215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16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17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128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212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13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14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07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08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09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10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11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140" name="Group 370"/>
          <p:cNvGrpSpPr>
            <a:grpSpLocks/>
          </p:cNvGrpSpPr>
          <p:nvPr/>
        </p:nvGrpSpPr>
        <p:grpSpPr bwMode="auto">
          <a:xfrm>
            <a:off x="3570815" y="1896666"/>
            <a:ext cx="195832" cy="168474"/>
            <a:chOff x="52" y="2901"/>
            <a:chExt cx="145" cy="125"/>
          </a:xfrm>
        </p:grpSpPr>
        <p:grpSp>
          <p:nvGrpSpPr>
            <p:cNvPr id="36141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202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03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04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153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199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00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01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94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95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96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97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98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154" name="Group 522"/>
          <p:cNvGrpSpPr>
            <a:grpSpLocks/>
          </p:cNvGrpSpPr>
          <p:nvPr/>
        </p:nvGrpSpPr>
        <p:grpSpPr bwMode="auto">
          <a:xfrm>
            <a:off x="4223192" y="1638301"/>
            <a:ext cx="339879" cy="364331"/>
            <a:chOff x="4" y="2581"/>
            <a:chExt cx="222" cy="219"/>
          </a:xfrm>
        </p:grpSpPr>
        <p:grpSp>
          <p:nvGrpSpPr>
            <p:cNvPr id="36166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189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90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91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167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186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87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88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81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82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83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84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85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179" name="Group 370"/>
          <p:cNvGrpSpPr>
            <a:grpSpLocks/>
          </p:cNvGrpSpPr>
          <p:nvPr/>
        </p:nvGrpSpPr>
        <p:grpSpPr bwMode="auto">
          <a:xfrm>
            <a:off x="4251765" y="1688904"/>
            <a:ext cx="195832" cy="168473"/>
            <a:chOff x="52" y="2901"/>
            <a:chExt cx="145" cy="125"/>
          </a:xfrm>
        </p:grpSpPr>
        <p:grpSp>
          <p:nvGrpSpPr>
            <p:cNvPr id="36180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176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>
                      <a:lumMod val="75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36177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78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192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173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>
                      <a:lumMod val="75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36174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75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68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69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70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71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72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>
                    <a:lumMod val="75000"/>
                  </a:srgbClr>
                </a:solidFill>
                <a:latin typeface="Arial"/>
              </a:endParaRPr>
            </a:p>
          </p:txBody>
        </p:sp>
      </p:grpSp>
      <p:grpSp>
        <p:nvGrpSpPr>
          <p:cNvPr id="36193" name="Group 522"/>
          <p:cNvGrpSpPr>
            <a:grpSpLocks/>
          </p:cNvGrpSpPr>
          <p:nvPr/>
        </p:nvGrpSpPr>
        <p:grpSpPr bwMode="auto">
          <a:xfrm>
            <a:off x="5846994" y="1749029"/>
            <a:ext cx="339879" cy="364331"/>
            <a:chOff x="4" y="2581"/>
            <a:chExt cx="222" cy="219"/>
          </a:xfrm>
        </p:grpSpPr>
        <p:grpSp>
          <p:nvGrpSpPr>
            <p:cNvPr id="36205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163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64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65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06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160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61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62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55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56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57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58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59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218" name="Group 370"/>
          <p:cNvGrpSpPr>
            <a:grpSpLocks/>
          </p:cNvGrpSpPr>
          <p:nvPr/>
        </p:nvGrpSpPr>
        <p:grpSpPr bwMode="auto">
          <a:xfrm>
            <a:off x="5875565" y="1799632"/>
            <a:ext cx="195832" cy="168473"/>
            <a:chOff x="52" y="2901"/>
            <a:chExt cx="145" cy="125"/>
          </a:xfrm>
        </p:grpSpPr>
        <p:grpSp>
          <p:nvGrpSpPr>
            <p:cNvPr id="36219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150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51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52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31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147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48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49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42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43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44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45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46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2412488" y="2436020"/>
            <a:ext cx="3181531" cy="1038821"/>
          </a:xfrm>
          <a:custGeom>
            <a:avLst/>
            <a:gdLst/>
            <a:ahLst/>
            <a:cxnLst>
              <a:cxn ang="0">
                <a:pos x="0" y="770"/>
              </a:cxn>
              <a:cxn ang="0">
                <a:pos x="2359" y="0"/>
              </a:cxn>
            </a:cxnLst>
            <a:rect l="0" t="0" r="r" b="b"/>
            <a:pathLst>
              <a:path w="2359" h="770">
                <a:moveTo>
                  <a:pt x="0" y="770"/>
                </a:moveTo>
                <a:lnTo>
                  <a:pt x="2359" y="0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grpSp>
        <p:nvGrpSpPr>
          <p:cNvPr id="36232" name="Group 522"/>
          <p:cNvGrpSpPr>
            <a:grpSpLocks/>
          </p:cNvGrpSpPr>
          <p:nvPr/>
        </p:nvGrpSpPr>
        <p:grpSpPr bwMode="auto">
          <a:xfrm>
            <a:off x="7243417" y="2255640"/>
            <a:ext cx="339879" cy="364331"/>
            <a:chOff x="4" y="2581"/>
            <a:chExt cx="222" cy="219"/>
          </a:xfrm>
        </p:grpSpPr>
        <p:grpSp>
          <p:nvGrpSpPr>
            <p:cNvPr id="36244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137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38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39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45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134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35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36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29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30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31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32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33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257" name="Group 370"/>
          <p:cNvGrpSpPr>
            <a:grpSpLocks/>
          </p:cNvGrpSpPr>
          <p:nvPr/>
        </p:nvGrpSpPr>
        <p:grpSpPr bwMode="auto">
          <a:xfrm>
            <a:off x="7271987" y="2306241"/>
            <a:ext cx="195832" cy="168474"/>
            <a:chOff x="52" y="2901"/>
            <a:chExt cx="145" cy="125"/>
          </a:xfrm>
        </p:grpSpPr>
        <p:grpSp>
          <p:nvGrpSpPr>
            <p:cNvPr id="36258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124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25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26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70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121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22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23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16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17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18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19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20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271" name="Group 522"/>
          <p:cNvGrpSpPr>
            <a:grpSpLocks/>
          </p:cNvGrpSpPr>
          <p:nvPr/>
        </p:nvGrpSpPr>
        <p:grpSpPr bwMode="auto">
          <a:xfrm>
            <a:off x="7670199" y="2789635"/>
            <a:ext cx="339879" cy="364331"/>
            <a:chOff x="4" y="2581"/>
            <a:chExt cx="222" cy="219"/>
          </a:xfrm>
        </p:grpSpPr>
        <p:grpSp>
          <p:nvGrpSpPr>
            <p:cNvPr id="36283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111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12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13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84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108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09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10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03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04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05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06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07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296" name="Group 370"/>
          <p:cNvGrpSpPr>
            <a:grpSpLocks/>
          </p:cNvGrpSpPr>
          <p:nvPr/>
        </p:nvGrpSpPr>
        <p:grpSpPr bwMode="auto">
          <a:xfrm>
            <a:off x="7698771" y="2840238"/>
            <a:ext cx="195833" cy="168473"/>
            <a:chOff x="52" y="2901"/>
            <a:chExt cx="145" cy="125"/>
          </a:xfrm>
        </p:grpSpPr>
        <p:grpSp>
          <p:nvGrpSpPr>
            <p:cNvPr id="36297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098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7620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99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00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309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095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7620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96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97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90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91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92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93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94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7620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sp>
        <p:nvSpPr>
          <p:cNvPr id="333" name="Line 183"/>
          <p:cNvSpPr>
            <a:spLocks noChangeShapeType="1"/>
          </p:cNvSpPr>
          <p:nvPr/>
        </p:nvSpPr>
        <p:spPr bwMode="auto">
          <a:xfrm rot="20964075" flipV="1">
            <a:off x="2579546" y="3259920"/>
            <a:ext cx="2291376" cy="1699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334" name="Line 183"/>
          <p:cNvSpPr>
            <a:spLocks noChangeShapeType="1"/>
          </p:cNvSpPr>
          <p:nvPr/>
        </p:nvSpPr>
        <p:spPr bwMode="auto">
          <a:xfrm flipV="1">
            <a:off x="5723185" y="3926683"/>
            <a:ext cx="2067846" cy="5072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6" y="546"/>
              </a:cxn>
            </a:cxnLst>
            <a:rect l="0" t="0" r="r" b="b"/>
            <a:pathLst>
              <a:path w="606" h="546">
                <a:moveTo>
                  <a:pt x="0" y="0"/>
                </a:moveTo>
                <a:lnTo>
                  <a:pt x="606" y="546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grpSp>
        <p:nvGrpSpPr>
          <p:cNvPr id="36310" name="Group 522"/>
          <p:cNvGrpSpPr>
            <a:grpSpLocks/>
          </p:cNvGrpSpPr>
          <p:nvPr/>
        </p:nvGrpSpPr>
        <p:grpSpPr bwMode="auto">
          <a:xfrm>
            <a:off x="7956507" y="2233019"/>
            <a:ext cx="339879" cy="364331"/>
            <a:chOff x="4" y="2581"/>
            <a:chExt cx="222" cy="219"/>
          </a:xfrm>
        </p:grpSpPr>
        <p:grpSp>
          <p:nvGrpSpPr>
            <p:cNvPr id="256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085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86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87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57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082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83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84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77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78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79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80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81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58" name="Group 370"/>
          <p:cNvGrpSpPr>
            <a:grpSpLocks/>
          </p:cNvGrpSpPr>
          <p:nvPr/>
        </p:nvGrpSpPr>
        <p:grpSpPr bwMode="auto">
          <a:xfrm>
            <a:off x="7985078" y="2283619"/>
            <a:ext cx="195832" cy="168474"/>
            <a:chOff x="52" y="2901"/>
            <a:chExt cx="145" cy="125"/>
          </a:xfrm>
        </p:grpSpPr>
        <p:grpSp>
          <p:nvGrpSpPr>
            <p:cNvPr id="259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072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73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74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0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069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70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71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64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65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66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67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68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61" name="Group 522"/>
          <p:cNvGrpSpPr>
            <a:grpSpLocks/>
          </p:cNvGrpSpPr>
          <p:nvPr/>
        </p:nvGrpSpPr>
        <p:grpSpPr bwMode="auto">
          <a:xfrm>
            <a:off x="7450557" y="1732956"/>
            <a:ext cx="339879" cy="364331"/>
            <a:chOff x="4" y="2581"/>
            <a:chExt cx="222" cy="219"/>
          </a:xfrm>
        </p:grpSpPr>
        <p:grpSp>
          <p:nvGrpSpPr>
            <p:cNvPr id="262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059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60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61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3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056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57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58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51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52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53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54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55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64" name="Group 370"/>
          <p:cNvGrpSpPr>
            <a:grpSpLocks/>
          </p:cNvGrpSpPr>
          <p:nvPr/>
        </p:nvGrpSpPr>
        <p:grpSpPr bwMode="auto">
          <a:xfrm>
            <a:off x="7479128" y="1783556"/>
            <a:ext cx="195832" cy="168474"/>
            <a:chOff x="52" y="2901"/>
            <a:chExt cx="145" cy="125"/>
          </a:xfrm>
        </p:grpSpPr>
        <p:grpSp>
          <p:nvGrpSpPr>
            <p:cNvPr id="265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046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47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48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6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043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44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45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38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39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40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41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42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67" name="Group 522"/>
          <p:cNvGrpSpPr>
            <a:grpSpLocks/>
          </p:cNvGrpSpPr>
          <p:nvPr/>
        </p:nvGrpSpPr>
        <p:grpSpPr bwMode="auto">
          <a:xfrm>
            <a:off x="8247577" y="2697958"/>
            <a:ext cx="339879" cy="364331"/>
            <a:chOff x="4" y="2581"/>
            <a:chExt cx="222" cy="219"/>
          </a:xfrm>
        </p:grpSpPr>
        <p:grpSp>
          <p:nvGrpSpPr>
            <p:cNvPr id="268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033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34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35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9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030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31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32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25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26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27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28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29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70" name="Group 370"/>
          <p:cNvGrpSpPr>
            <a:grpSpLocks/>
          </p:cNvGrpSpPr>
          <p:nvPr/>
        </p:nvGrpSpPr>
        <p:grpSpPr bwMode="auto">
          <a:xfrm>
            <a:off x="8276149" y="2748560"/>
            <a:ext cx="195833" cy="168473"/>
            <a:chOff x="52" y="2901"/>
            <a:chExt cx="145" cy="125"/>
          </a:xfrm>
        </p:grpSpPr>
        <p:grpSp>
          <p:nvGrpSpPr>
            <p:cNvPr id="271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020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21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22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76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017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18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19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12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13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14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15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16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77" name="Group 522"/>
          <p:cNvGrpSpPr>
            <a:grpSpLocks/>
          </p:cNvGrpSpPr>
          <p:nvPr/>
        </p:nvGrpSpPr>
        <p:grpSpPr bwMode="auto">
          <a:xfrm>
            <a:off x="7985077" y="1801416"/>
            <a:ext cx="339879" cy="364331"/>
            <a:chOff x="4" y="2581"/>
            <a:chExt cx="222" cy="219"/>
          </a:xfrm>
        </p:grpSpPr>
        <p:grpSp>
          <p:nvGrpSpPr>
            <p:cNvPr id="278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007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08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09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79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004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05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06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5999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00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01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02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03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80" name="Group 370"/>
          <p:cNvGrpSpPr>
            <a:grpSpLocks/>
          </p:cNvGrpSpPr>
          <p:nvPr/>
        </p:nvGrpSpPr>
        <p:grpSpPr bwMode="auto">
          <a:xfrm>
            <a:off x="8013650" y="1852019"/>
            <a:ext cx="195832" cy="168473"/>
            <a:chOff x="52" y="2901"/>
            <a:chExt cx="145" cy="125"/>
          </a:xfrm>
        </p:grpSpPr>
        <p:grpSp>
          <p:nvGrpSpPr>
            <p:cNvPr id="281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5994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95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96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82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5991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92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93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5986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87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88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89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90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83" name="Group 522"/>
          <p:cNvGrpSpPr>
            <a:grpSpLocks/>
          </p:cNvGrpSpPr>
          <p:nvPr/>
        </p:nvGrpSpPr>
        <p:grpSpPr bwMode="auto">
          <a:xfrm>
            <a:off x="6882109" y="4325541"/>
            <a:ext cx="339879" cy="364331"/>
            <a:chOff x="4" y="2581"/>
            <a:chExt cx="222" cy="219"/>
          </a:xfrm>
        </p:grpSpPr>
        <p:grpSp>
          <p:nvGrpSpPr>
            <p:cNvPr id="284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5981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82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83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85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5978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79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80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5973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74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75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76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77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86" name="Group 370"/>
          <p:cNvGrpSpPr>
            <a:grpSpLocks/>
          </p:cNvGrpSpPr>
          <p:nvPr/>
        </p:nvGrpSpPr>
        <p:grpSpPr bwMode="auto">
          <a:xfrm>
            <a:off x="6910680" y="4376144"/>
            <a:ext cx="195833" cy="168473"/>
            <a:chOff x="52" y="2901"/>
            <a:chExt cx="145" cy="125"/>
          </a:xfrm>
        </p:grpSpPr>
        <p:grpSp>
          <p:nvGrpSpPr>
            <p:cNvPr id="287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5968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69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70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322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5965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66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67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5960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61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62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63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64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sp>
        <p:nvSpPr>
          <p:cNvPr id="552" name="Line 183"/>
          <p:cNvSpPr>
            <a:spLocks noChangeShapeType="1"/>
          </p:cNvSpPr>
          <p:nvPr/>
        </p:nvSpPr>
        <p:spPr bwMode="auto">
          <a:xfrm flipH="1">
            <a:off x="5340448" y="4492229"/>
            <a:ext cx="179761" cy="1009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3" name="Line 183"/>
          <p:cNvSpPr>
            <a:spLocks noChangeShapeType="1"/>
          </p:cNvSpPr>
          <p:nvPr/>
        </p:nvSpPr>
        <p:spPr bwMode="auto">
          <a:xfrm>
            <a:off x="5641637" y="4504731"/>
            <a:ext cx="1288089" cy="6024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4" name="Line 183"/>
          <p:cNvSpPr>
            <a:spLocks noChangeShapeType="1"/>
          </p:cNvSpPr>
          <p:nvPr/>
        </p:nvSpPr>
        <p:spPr bwMode="auto">
          <a:xfrm flipH="1">
            <a:off x="2504154" y="4524971"/>
            <a:ext cx="1381540" cy="5822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5" name="Line 183"/>
          <p:cNvSpPr>
            <a:spLocks noChangeShapeType="1"/>
          </p:cNvSpPr>
          <p:nvPr/>
        </p:nvSpPr>
        <p:spPr bwMode="auto">
          <a:xfrm>
            <a:off x="6883298" y="3221237"/>
            <a:ext cx="888091" cy="5976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6" name="Line 183"/>
          <p:cNvSpPr>
            <a:spLocks noChangeShapeType="1"/>
          </p:cNvSpPr>
          <p:nvPr/>
        </p:nvSpPr>
        <p:spPr bwMode="auto">
          <a:xfrm>
            <a:off x="5215450" y="1854995"/>
            <a:ext cx="306546" cy="6596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8" name="Line 183"/>
          <p:cNvSpPr>
            <a:spLocks noChangeShapeType="1"/>
          </p:cNvSpPr>
          <p:nvPr/>
        </p:nvSpPr>
        <p:spPr bwMode="auto">
          <a:xfrm flipH="1">
            <a:off x="5558304" y="2208015"/>
            <a:ext cx="1153566" cy="2595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9" name="Line 183"/>
          <p:cNvSpPr>
            <a:spLocks noChangeShapeType="1"/>
          </p:cNvSpPr>
          <p:nvPr/>
        </p:nvSpPr>
        <p:spPr bwMode="auto">
          <a:xfrm>
            <a:off x="3075579" y="2145506"/>
            <a:ext cx="664878" cy="395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pic>
        <p:nvPicPr>
          <p:cNvPr id="35910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846" y="4890494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23" name="Group 545"/>
          <p:cNvGrpSpPr>
            <a:grpSpLocks/>
          </p:cNvGrpSpPr>
          <p:nvPr/>
        </p:nvGrpSpPr>
        <p:grpSpPr bwMode="auto">
          <a:xfrm>
            <a:off x="6685681" y="4788694"/>
            <a:ext cx="614283" cy="614363"/>
            <a:chOff x="19770438" y="6161089"/>
            <a:chExt cx="3879272" cy="3879272"/>
          </a:xfrm>
        </p:grpSpPr>
        <p:pic>
          <p:nvPicPr>
            <p:cNvPr id="35956" name="Picture 546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57" name="Picture 547" descr="site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12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450" y="5306021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35" name="Group 542"/>
          <p:cNvGrpSpPr>
            <a:grpSpLocks/>
          </p:cNvGrpSpPr>
          <p:nvPr/>
        </p:nvGrpSpPr>
        <p:grpSpPr bwMode="auto">
          <a:xfrm>
            <a:off x="4981522" y="5204224"/>
            <a:ext cx="614878" cy="614958"/>
            <a:chOff x="19770438" y="6161089"/>
            <a:chExt cx="3879272" cy="3879272"/>
          </a:xfrm>
        </p:grpSpPr>
        <p:pic>
          <p:nvPicPr>
            <p:cNvPr id="35954" name="Picture 543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55" name="Picture 544" descr="site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14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7966" y="4839296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36" name="Group 539"/>
          <p:cNvGrpSpPr>
            <a:grpSpLocks/>
          </p:cNvGrpSpPr>
          <p:nvPr/>
        </p:nvGrpSpPr>
        <p:grpSpPr bwMode="auto">
          <a:xfrm>
            <a:off x="2072609" y="4736902"/>
            <a:ext cx="614878" cy="614363"/>
            <a:chOff x="19770438" y="6161089"/>
            <a:chExt cx="3879272" cy="3879272"/>
          </a:xfrm>
        </p:grpSpPr>
        <p:pic>
          <p:nvPicPr>
            <p:cNvPr id="35952" name="Picture 540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53" name="Picture 541" descr="site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16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7486" y="1840112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48" name="Group 523"/>
          <p:cNvGrpSpPr>
            <a:grpSpLocks/>
          </p:cNvGrpSpPr>
          <p:nvPr/>
        </p:nvGrpSpPr>
        <p:grpSpPr bwMode="auto">
          <a:xfrm>
            <a:off x="2784511" y="1738908"/>
            <a:ext cx="614283" cy="614363"/>
            <a:chOff x="19770438" y="6161089"/>
            <a:chExt cx="3879272" cy="3879272"/>
          </a:xfrm>
        </p:grpSpPr>
        <p:pic>
          <p:nvPicPr>
            <p:cNvPr id="35950" name="Picture 524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51" name="Picture 525" descr="site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18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6046" y="1578175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49" name="Group 526"/>
          <p:cNvGrpSpPr>
            <a:grpSpLocks/>
          </p:cNvGrpSpPr>
          <p:nvPr/>
        </p:nvGrpSpPr>
        <p:grpSpPr bwMode="auto">
          <a:xfrm>
            <a:off x="4961286" y="1453158"/>
            <a:ext cx="614283" cy="614363"/>
            <a:chOff x="19770438" y="6161089"/>
            <a:chExt cx="3879272" cy="3879272"/>
          </a:xfrm>
        </p:grpSpPr>
        <p:pic>
          <p:nvPicPr>
            <p:cNvPr id="35948" name="Picture 527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9" name="Picture 530" descr="site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20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4252" y="1928219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50" name="Group 536"/>
          <p:cNvGrpSpPr>
            <a:grpSpLocks/>
          </p:cNvGrpSpPr>
          <p:nvPr/>
        </p:nvGrpSpPr>
        <p:grpSpPr bwMode="auto">
          <a:xfrm>
            <a:off x="6457111" y="1816894"/>
            <a:ext cx="614283" cy="614363"/>
            <a:chOff x="19770438" y="6161089"/>
            <a:chExt cx="3879272" cy="3879272"/>
          </a:xfrm>
        </p:grpSpPr>
        <p:pic>
          <p:nvPicPr>
            <p:cNvPr id="35946" name="Picture 537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7" name="Picture 538" descr="site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2" name="Group 321"/>
          <p:cNvGrpSpPr/>
          <p:nvPr/>
        </p:nvGrpSpPr>
        <p:grpSpPr>
          <a:xfrm>
            <a:off x="3673531" y="2171700"/>
            <a:ext cx="3522265" cy="2543175"/>
            <a:chOff x="5877650" y="2103120"/>
            <a:chExt cx="5635624" cy="4069080"/>
          </a:xfrm>
        </p:grpSpPr>
        <p:pic>
          <p:nvPicPr>
            <p:cNvPr id="35937" name="Picture 9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80116" y="5382295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38" name="Picture 5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629286" y="5333192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39" name="Picture 11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41763" y="2103120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0" name="Picture 13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77650" y="2229078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1" name="Picture 14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697597" y="4080018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2" name="Picture 15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04385" y="4201707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5" name="Picture 6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91081" y="3332810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3" name="Picture 16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37194" y="2985769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0" name="Group 411"/>
          <p:cNvGrpSpPr>
            <a:grpSpLocks/>
          </p:cNvGrpSpPr>
          <p:nvPr/>
        </p:nvGrpSpPr>
        <p:grpSpPr bwMode="auto">
          <a:xfrm>
            <a:off x="6645799" y="2992637"/>
            <a:ext cx="338689" cy="338733"/>
            <a:chOff x="634" y="3500"/>
            <a:chExt cx="295" cy="295"/>
          </a:xfrm>
        </p:grpSpPr>
        <p:sp>
          <p:nvSpPr>
            <p:cNvPr id="35935" name="Oval 412"/>
            <p:cNvSpPr>
              <a:spLocks noChangeArrowheads="1"/>
            </p:cNvSpPr>
            <p:nvPr/>
          </p:nvSpPr>
          <p:spPr bwMode="auto">
            <a:xfrm>
              <a:off x="634" y="3500"/>
              <a:ext cx="295" cy="295"/>
            </a:xfrm>
            <a:prstGeom prst="ellips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baseline="-2500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36" name="Line 413"/>
            <p:cNvSpPr>
              <a:spLocks noChangeShapeType="1"/>
            </p:cNvSpPr>
            <p:nvPr/>
          </p:nvSpPr>
          <p:spPr bwMode="auto">
            <a:xfrm>
              <a:off x="676" y="3542"/>
              <a:ext cx="211" cy="211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sp>
        <p:nvSpPr>
          <p:cNvPr id="563" name="Line 183"/>
          <p:cNvSpPr>
            <a:spLocks noChangeShapeType="1"/>
          </p:cNvSpPr>
          <p:nvPr/>
        </p:nvSpPr>
        <p:spPr bwMode="auto">
          <a:xfrm flipV="1">
            <a:off x="5672589" y="3953472"/>
            <a:ext cx="2272608" cy="530423"/>
          </a:xfrm>
          <a:custGeom>
            <a:avLst/>
            <a:gdLst>
              <a:gd name="connsiteX0" fmla="*/ 0 w 10000"/>
              <a:gd name="connsiteY0" fmla="*/ 0 h 10000"/>
              <a:gd name="connsiteX1" fmla="*/ 5800 w 10000"/>
              <a:gd name="connsiteY1" fmla="*/ 170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368 w 10000"/>
              <a:gd name="connsiteY1" fmla="*/ 1562 h 10000"/>
              <a:gd name="connsiteX2" fmla="*/ 5800 w 10000"/>
              <a:gd name="connsiteY2" fmla="*/ 1703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800 w 10000"/>
              <a:gd name="connsiteY1" fmla="*/ 170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703 w 10000"/>
              <a:gd name="connsiteY1" fmla="*/ 190 h 10000"/>
              <a:gd name="connsiteX2" fmla="*/ 10000 w 10000"/>
              <a:gd name="connsiteY2" fmla="*/ 10000 h 10000"/>
              <a:gd name="connsiteX0" fmla="*/ 0 w 10000"/>
              <a:gd name="connsiteY0" fmla="*/ 276 h 10276"/>
              <a:gd name="connsiteX1" fmla="*/ 5381 w 10000"/>
              <a:gd name="connsiteY1" fmla="*/ 0 h 10276"/>
              <a:gd name="connsiteX2" fmla="*/ 10000 w 10000"/>
              <a:gd name="connsiteY2" fmla="*/ 10276 h 10276"/>
              <a:gd name="connsiteX0" fmla="*/ 0 w 10000"/>
              <a:gd name="connsiteY0" fmla="*/ 276 h 10276"/>
              <a:gd name="connsiteX1" fmla="*/ 5381 w 10000"/>
              <a:gd name="connsiteY1" fmla="*/ 0 h 10276"/>
              <a:gd name="connsiteX2" fmla="*/ 10000 w 10000"/>
              <a:gd name="connsiteY2" fmla="*/ 10276 h 10276"/>
              <a:gd name="connsiteX0" fmla="*/ 0 w 59605"/>
              <a:gd name="connsiteY0" fmla="*/ 92 h 12187"/>
              <a:gd name="connsiteX1" fmla="*/ 54986 w 59605"/>
              <a:gd name="connsiteY1" fmla="*/ 1911 h 12187"/>
              <a:gd name="connsiteX2" fmla="*/ 59605 w 59605"/>
              <a:gd name="connsiteY2" fmla="*/ 12187 h 12187"/>
              <a:gd name="connsiteX0" fmla="*/ 0 w 59605"/>
              <a:gd name="connsiteY0" fmla="*/ 4816 h 16911"/>
              <a:gd name="connsiteX1" fmla="*/ 54042 w 59605"/>
              <a:gd name="connsiteY1" fmla="*/ 0 h 16911"/>
              <a:gd name="connsiteX2" fmla="*/ 59605 w 59605"/>
              <a:gd name="connsiteY2" fmla="*/ 16911 h 16911"/>
              <a:gd name="connsiteX0" fmla="*/ 0 w 59605"/>
              <a:gd name="connsiteY0" fmla="*/ 4467 h 16911"/>
              <a:gd name="connsiteX1" fmla="*/ 54042 w 59605"/>
              <a:gd name="connsiteY1" fmla="*/ 0 h 16911"/>
              <a:gd name="connsiteX2" fmla="*/ 59605 w 59605"/>
              <a:gd name="connsiteY2" fmla="*/ 16911 h 16911"/>
              <a:gd name="connsiteX0" fmla="*/ 0 w 68414"/>
              <a:gd name="connsiteY0" fmla="*/ 4467 h 10276"/>
              <a:gd name="connsiteX1" fmla="*/ 54042 w 68414"/>
              <a:gd name="connsiteY1" fmla="*/ 0 h 10276"/>
              <a:gd name="connsiteX2" fmla="*/ 68414 w 68414"/>
              <a:gd name="connsiteY2" fmla="*/ 10276 h 10276"/>
              <a:gd name="connsiteX0" fmla="*/ 0 w 68414"/>
              <a:gd name="connsiteY0" fmla="*/ 4467 h 10276"/>
              <a:gd name="connsiteX1" fmla="*/ 54042 w 68414"/>
              <a:gd name="connsiteY1" fmla="*/ 0 h 10276"/>
              <a:gd name="connsiteX2" fmla="*/ 68414 w 68414"/>
              <a:gd name="connsiteY2" fmla="*/ 10276 h 10276"/>
              <a:gd name="connsiteX0" fmla="*/ 0 w 14372"/>
              <a:gd name="connsiteY0" fmla="*/ 0 h 10276"/>
              <a:gd name="connsiteX1" fmla="*/ 14372 w 14372"/>
              <a:gd name="connsiteY1" fmla="*/ 10276 h 10276"/>
              <a:gd name="connsiteX0" fmla="*/ 0 w 13228"/>
              <a:gd name="connsiteY0" fmla="*/ 0 h 10135"/>
              <a:gd name="connsiteX1" fmla="*/ 13228 w 13228"/>
              <a:gd name="connsiteY1" fmla="*/ 10135 h 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28" h="10135">
                <a:moveTo>
                  <a:pt x="0" y="0"/>
                </a:moveTo>
                <a:cubicBezTo>
                  <a:pt x="457" y="360"/>
                  <a:pt x="9161" y="7617"/>
                  <a:pt x="13228" y="10135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35927" name="Text Box 15"/>
          <p:cNvSpPr txBox="1">
            <a:spLocks noChangeArrowheads="1"/>
          </p:cNvSpPr>
          <p:nvPr/>
        </p:nvSpPr>
        <p:spPr bwMode="auto">
          <a:xfrm>
            <a:off x="890273" y="2317829"/>
            <a:ext cx="1165470" cy="16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Origin Server</a:t>
            </a:r>
          </a:p>
        </p:txBody>
      </p:sp>
      <p:pic>
        <p:nvPicPr>
          <p:cNvPr id="35930" name="Picture 35" descr="End_Us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05915" y="3700463"/>
            <a:ext cx="476783" cy="47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1" name="Group 522"/>
          <p:cNvGrpSpPr>
            <a:grpSpLocks/>
          </p:cNvGrpSpPr>
          <p:nvPr/>
        </p:nvGrpSpPr>
        <p:grpSpPr bwMode="auto">
          <a:xfrm>
            <a:off x="7610082" y="3613549"/>
            <a:ext cx="652973" cy="653058"/>
            <a:chOff x="19770438" y="6161089"/>
            <a:chExt cx="3879272" cy="3879272"/>
          </a:xfrm>
        </p:grpSpPr>
        <p:pic>
          <p:nvPicPr>
            <p:cNvPr id="35933" name="Picture 506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34" name="Picture 508" descr="site1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932" name="Text Box 16"/>
          <p:cNvSpPr txBox="1">
            <a:spLocks noChangeArrowheads="1"/>
          </p:cNvSpPr>
          <p:nvPr/>
        </p:nvSpPr>
        <p:spPr bwMode="auto">
          <a:xfrm>
            <a:off x="7773771" y="3343871"/>
            <a:ext cx="1152971" cy="21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88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End User</a:t>
            </a:r>
          </a:p>
        </p:txBody>
      </p:sp>
      <p:pic>
        <p:nvPicPr>
          <p:cNvPr id="561" name="Picture 10" descr="gray_serv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89819" y="2952776"/>
            <a:ext cx="1219200" cy="7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28" name="Picture 567" descr="ms"/>
          <p:cNvPicPr>
            <a:picLocks noChangeAspect="1" noChangeArrowheads="1"/>
          </p:cNvPicPr>
          <p:nvPr/>
        </p:nvPicPr>
        <p:blipFill>
          <a:blip r:embed="rId12" cstate="print"/>
          <a:srcRect b="11740"/>
          <a:stretch>
            <a:fillRect/>
          </a:stretch>
        </p:blipFill>
        <p:spPr bwMode="auto">
          <a:xfrm>
            <a:off x="1222597" y="2568276"/>
            <a:ext cx="865472" cy="5857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565" name="AutoShape 14"/>
          <p:cNvSpPr>
            <a:spLocks noChangeArrowheads="1"/>
          </p:cNvSpPr>
          <p:nvPr/>
        </p:nvSpPr>
        <p:spPr bwMode="auto">
          <a:xfrm>
            <a:off x="81310" y="3603088"/>
            <a:ext cx="858778" cy="18904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  <a:lumOff val="3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4281" tIns="17140" rIns="34281" bIns="17140" anchor="ctr"/>
          <a:lstStyle/>
          <a:p>
            <a:pPr algn="ctr"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25" b="0" dirty="0">
              <a:solidFill>
                <a:srgbClr val="777777">
                  <a:lumMod val="75000"/>
                </a:srgbClr>
              </a:solidFill>
              <a:latin typeface="Verdana" pitchFamily="-65" charset="0"/>
            </a:endParaRPr>
          </a:p>
        </p:txBody>
      </p:sp>
      <p:sp>
        <p:nvSpPr>
          <p:cNvPr id="567" name="Text Box 131"/>
          <p:cNvSpPr txBox="1">
            <a:spLocks noChangeArrowheads="1"/>
          </p:cNvSpPr>
          <p:nvPr/>
        </p:nvSpPr>
        <p:spPr bwMode="auto">
          <a:xfrm>
            <a:off x="392617" y="5242322"/>
            <a:ext cx="238689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</a:t>
            </a:r>
          </a:p>
        </p:txBody>
      </p:sp>
      <p:sp>
        <p:nvSpPr>
          <p:cNvPr id="568" name="Text Box 132"/>
          <p:cNvSpPr txBox="1">
            <a:spLocks noChangeArrowheads="1"/>
          </p:cNvSpPr>
          <p:nvPr/>
        </p:nvSpPr>
        <p:spPr bwMode="auto">
          <a:xfrm>
            <a:off x="256905" y="4936332"/>
            <a:ext cx="320832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</a:t>
            </a:r>
          </a:p>
        </p:txBody>
      </p:sp>
      <p:sp>
        <p:nvSpPr>
          <p:cNvPr id="569" name="Line 133"/>
          <p:cNvSpPr>
            <a:spLocks noChangeShapeType="1"/>
          </p:cNvSpPr>
          <p:nvPr/>
        </p:nvSpPr>
        <p:spPr bwMode="auto">
          <a:xfrm>
            <a:off x="619402" y="4714875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0" name="Text Box 134"/>
          <p:cNvSpPr txBox="1">
            <a:spLocks noChangeArrowheads="1"/>
          </p:cNvSpPr>
          <p:nvPr/>
        </p:nvSpPr>
        <p:spPr bwMode="auto">
          <a:xfrm>
            <a:off x="192023" y="4629151"/>
            <a:ext cx="402974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</a:t>
            </a:r>
          </a:p>
        </p:txBody>
      </p:sp>
      <p:sp>
        <p:nvSpPr>
          <p:cNvPr id="571" name="Text Box 135"/>
          <p:cNvSpPr txBox="1">
            <a:spLocks noChangeArrowheads="1"/>
          </p:cNvSpPr>
          <p:nvPr/>
        </p:nvSpPr>
        <p:spPr bwMode="auto">
          <a:xfrm>
            <a:off x="84881" y="4047531"/>
            <a:ext cx="567854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10000</a:t>
            </a:r>
          </a:p>
        </p:txBody>
      </p:sp>
      <p:sp>
        <p:nvSpPr>
          <p:cNvPr id="572" name="Text Box 136"/>
          <p:cNvSpPr txBox="1">
            <a:spLocks noChangeArrowheads="1"/>
          </p:cNvSpPr>
          <p:nvPr/>
        </p:nvSpPr>
        <p:spPr bwMode="auto">
          <a:xfrm>
            <a:off x="211665" y="3634614"/>
            <a:ext cx="702378" cy="40022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1188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Origin Traffic</a:t>
            </a:r>
          </a:p>
        </p:txBody>
      </p:sp>
      <p:sp>
        <p:nvSpPr>
          <p:cNvPr id="573" name="Rectangle 137"/>
          <p:cNvSpPr>
            <a:spLocks noChangeArrowheads="1"/>
          </p:cNvSpPr>
          <p:nvPr/>
        </p:nvSpPr>
        <p:spPr bwMode="auto">
          <a:xfrm>
            <a:off x="763451" y="4133257"/>
            <a:ext cx="106547" cy="120669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74" name="Line 138"/>
          <p:cNvSpPr>
            <a:spLocks noChangeShapeType="1"/>
          </p:cNvSpPr>
          <p:nvPr/>
        </p:nvSpPr>
        <p:spPr bwMode="auto">
          <a:xfrm>
            <a:off x="613449" y="4135636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5" name="Line 139"/>
          <p:cNvSpPr>
            <a:spLocks noChangeShapeType="1"/>
          </p:cNvSpPr>
          <p:nvPr/>
        </p:nvSpPr>
        <p:spPr bwMode="auto">
          <a:xfrm>
            <a:off x="619402" y="5024438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6" name="Line 140"/>
          <p:cNvSpPr>
            <a:spLocks noChangeShapeType="1"/>
          </p:cNvSpPr>
          <p:nvPr/>
        </p:nvSpPr>
        <p:spPr bwMode="auto">
          <a:xfrm>
            <a:off x="619402" y="5343525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7" name="Line 141"/>
          <p:cNvSpPr>
            <a:spLocks noChangeShapeType="1"/>
          </p:cNvSpPr>
          <p:nvPr/>
        </p:nvSpPr>
        <p:spPr bwMode="auto">
          <a:xfrm>
            <a:off x="612857" y="4416028"/>
            <a:ext cx="252379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8" name="Text Box 142"/>
          <p:cNvSpPr txBox="1">
            <a:spLocks noChangeArrowheads="1"/>
          </p:cNvSpPr>
          <p:nvPr/>
        </p:nvSpPr>
        <p:spPr bwMode="auto">
          <a:xfrm>
            <a:off x="99764" y="4334472"/>
            <a:ext cx="485117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1000</a:t>
            </a:r>
          </a:p>
        </p:txBody>
      </p:sp>
      <p:sp>
        <p:nvSpPr>
          <p:cNvPr id="579" name="AutoShape 14"/>
          <p:cNvSpPr>
            <a:spLocks noChangeArrowheads="1"/>
          </p:cNvSpPr>
          <p:nvPr/>
        </p:nvSpPr>
        <p:spPr bwMode="auto">
          <a:xfrm>
            <a:off x="995387" y="3591658"/>
            <a:ext cx="840549" cy="18904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  <a:lumOff val="3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4281" tIns="17140" rIns="34281" bIns="17140" anchor="ctr"/>
          <a:lstStyle/>
          <a:p>
            <a:pPr algn="ctr"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25" b="0" dirty="0">
              <a:solidFill>
                <a:srgbClr val="777777">
                  <a:lumMod val="75000"/>
                </a:srgbClr>
              </a:solidFill>
              <a:latin typeface="Verdana" pitchFamily="-65" charset="0"/>
            </a:endParaRPr>
          </a:p>
        </p:txBody>
      </p:sp>
      <p:sp>
        <p:nvSpPr>
          <p:cNvPr id="580" name="Line 133"/>
          <p:cNvSpPr>
            <a:spLocks noChangeShapeType="1"/>
          </p:cNvSpPr>
          <p:nvPr/>
        </p:nvSpPr>
        <p:spPr bwMode="auto">
          <a:xfrm>
            <a:off x="1491377" y="4703445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81" name="Text Box 136"/>
          <p:cNvSpPr txBox="1">
            <a:spLocks noChangeArrowheads="1"/>
          </p:cNvSpPr>
          <p:nvPr/>
        </p:nvSpPr>
        <p:spPr bwMode="auto">
          <a:xfrm>
            <a:off x="1040785" y="3623183"/>
            <a:ext cx="778604" cy="40022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1188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Akamai Traffic</a:t>
            </a:r>
          </a:p>
        </p:txBody>
      </p:sp>
      <p:sp>
        <p:nvSpPr>
          <p:cNvPr id="582" name="Rectangle 137"/>
          <p:cNvSpPr>
            <a:spLocks noChangeArrowheads="1"/>
          </p:cNvSpPr>
          <p:nvPr/>
        </p:nvSpPr>
        <p:spPr bwMode="auto">
          <a:xfrm>
            <a:off x="1635427" y="4121827"/>
            <a:ext cx="106547" cy="120669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83" name="Line 138"/>
          <p:cNvSpPr>
            <a:spLocks noChangeShapeType="1"/>
          </p:cNvSpPr>
          <p:nvPr/>
        </p:nvSpPr>
        <p:spPr bwMode="auto">
          <a:xfrm>
            <a:off x="1485425" y="4124206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84" name="Line 139"/>
          <p:cNvSpPr>
            <a:spLocks noChangeShapeType="1"/>
          </p:cNvSpPr>
          <p:nvPr/>
        </p:nvSpPr>
        <p:spPr bwMode="auto">
          <a:xfrm>
            <a:off x="1491377" y="5013008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85" name="Line 140"/>
          <p:cNvSpPr>
            <a:spLocks noChangeShapeType="1"/>
          </p:cNvSpPr>
          <p:nvPr/>
        </p:nvSpPr>
        <p:spPr bwMode="auto">
          <a:xfrm>
            <a:off x="1491377" y="5332095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86" name="Line 141"/>
          <p:cNvSpPr>
            <a:spLocks noChangeShapeType="1"/>
          </p:cNvSpPr>
          <p:nvPr/>
        </p:nvSpPr>
        <p:spPr bwMode="auto">
          <a:xfrm>
            <a:off x="1484832" y="4404598"/>
            <a:ext cx="252379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90" name="Text Box 131"/>
          <p:cNvSpPr txBox="1">
            <a:spLocks noChangeArrowheads="1"/>
          </p:cNvSpPr>
          <p:nvPr/>
        </p:nvSpPr>
        <p:spPr bwMode="auto">
          <a:xfrm>
            <a:off x="1268879" y="5224464"/>
            <a:ext cx="238689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</a:t>
            </a:r>
          </a:p>
        </p:txBody>
      </p:sp>
      <p:sp>
        <p:nvSpPr>
          <p:cNvPr id="591" name="Text Box 132"/>
          <p:cNvSpPr txBox="1">
            <a:spLocks noChangeArrowheads="1"/>
          </p:cNvSpPr>
          <p:nvPr/>
        </p:nvSpPr>
        <p:spPr bwMode="auto">
          <a:xfrm>
            <a:off x="1133165" y="4918472"/>
            <a:ext cx="320832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</a:t>
            </a:r>
          </a:p>
        </p:txBody>
      </p:sp>
      <p:sp>
        <p:nvSpPr>
          <p:cNvPr id="592" name="Text Box 134"/>
          <p:cNvSpPr txBox="1">
            <a:spLocks noChangeArrowheads="1"/>
          </p:cNvSpPr>
          <p:nvPr/>
        </p:nvSpPr>
        <p:spPr bwMode="auto">
          <a:xfrm>
            <a:off x="1068284" y="4611291"/>
            <a:ext cx="402974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</a:t>
            </a:r>
          </a:p>
        </p:txBody>
      </p:sp>
      <p:sp>
        <p:nvSpPr>
          <p:cNvPr id="593" name="Text Box 135"/>
          <p:cNvSpPr txBox="1">
            <a:spLocks noChangeArrowheads="1"/>
          </p:cNvSpPr>
          <p:nvPr/>
        </p:nvSpPr>
        <p:spPr bwMode="auto">
          <a:xfrm>
            <a:off x="961142" y="4029672"/>
            <a:ext cx="567854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10000</a:t>
            </a:r>
          </a:p>
        </p:txBody>
      </p:sp>
      <p:sp>
        <p:nvSpPr>
          <p:cNvPr id="594" name="Text Box 142"/>
          <p:cNvSpPr txBox="1">
            <a:spLocks noChangeArrowheads="1"/>
          </p:cNvSpPr>
          <p:nvPr/>
        </p:nvSpPr>
        <p:spPr bwMode="auto">
          <a:xfrm>
            <a:off x="976025" y="4316612"/>
            <a:ext cx="485117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1000</a:t>
            </a:r>
          </a:p>
        </p:txBody>
      </p:sp>
      <p:sp>
        <p:nvSpPr>
          <p:cNvPr id="566" name="Rectangle 130"/>
          <p:cNvSpPr>
            <a:spLocks noChangeArrowheads="1"/>
          </p:cNvSpPr>
          <p:nvPr/>
        </p:nvSpPr>
        <p:spPr bwMode="auto">
          <a:xfrm>
            <a:off x="761069" y="5157787"/>
            <a:ext cx="108928" cy="1869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95" name="Rectangle 130"/>
          <p:cNvSpPr>
            <a:spLocks noChangeArrowheads="1"/>
          </p:cNvSpPr>
          <p:nvPr/>
        </p:nvSpPr>
        <p:spPr bwMode="auto">
          <a:xfrm>
            <a:off x="1637332" y="4788694"/>
            <a:ext cx="104999" cy="539325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28" name="Title 587"/>
          <p:cNvSpPr txBox="1">
            <a:spLocks/>
          </p:cNvSpPr>
          <p:nvPr/>
        </p:nvSpPr>
        <p:spPr bwMode="white">
          <a:xfrm>
            <a:off x="630176" y="1136114"/>
            <a:ext cx="7209878" cy="50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76" tIns="17138" rIns="34276" bIns="17138" numCol="1" anchor="t" anchorCtr="0" compatLnSpc="1">
            <a:prstTxWarp prst="textNoShape">
              <a:avLst/>
            </a:prstTxWarp>
          </a:bodyPr>
          <a:lstStyle/>
          <a:p>
            <a:pPr defTabSz="3428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38" b="0" kern="0" dirty="0">
                <a:solidFill>
                  <a:srgbClr val="000000"/>
                </a:solidFill>
                <a:latin typeface="Arial"/>
                <a:cs typeface="Arial"/>
              </a:rPr>
              <a:t>Akamai Kona Site Defender</a:t>
            </a:r>
          </a:p>
        </p:txBody>
      </p:sp>
      <p:sp>
        <p:nvSpPr>
          <p:cNvPr id="534" name="Rectangle 130"/>
          <p:cNvSpPr>
            <a:spLocks noChangeArrowheads="1"/>
          </p:cNvSpPr>
          <p:nvPr/>
        </p:nvSpPr>
        <p:spPr bwMode="auto">
          <a:xfrm>
            <a:off x="1644116" y="4136783"/>
            <a:ext cx="91071" cy="55487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24" name="Line 183"/>
          <p:cNvSpPr>
            <a:spLocks noChangeShapeType="1"/>
          </p:cNvSpPr>
          <p:nvPr/>
        </p:nvSpPr>
        <p:spPr bwMode="auto">
          <a:xfrm>
            <a:off x="2521416" y="4536887"/>
            <a:ext cx="1212065" cy="486064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25" name="Line 183"/>
          <p:cNvSpPr>
            <a:spLocks noChangeShapeType="1"/>
          </p:cNvSpPr>
          <p:nvPr/>
        </p:nvSpPr>
        <p:spPr bwMode="auto">
          <a:xfrm>
            <a:off x="2687486" y="2479954"/>
            <a:ext cx="2678231" cy="882966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26" name="Line 183"/>
          <p:cNvSpPr>
            <a:spLocks noChangeShapeType="1"/>
          </p:cNvSpPr>
          <p:nvPr/>
        </p:nvSpPr>
        <p:spPr bwMode="auto">
          <a:xfrm flipV="1">
            <a:off x="5194994" y="3042706"/>
            <a:ext cx="1516877" cy="73746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32" name="Rectangle 130"/>
          <p:cNvSpPr>
            <a:spLocks noChangeArrowheads="1"/>
          </p:cNvSpPr>
          <p:nvPr/>
        </p:nvSpPr>
        <p:spPr bwMode="auto">
          <a:xfrm>
            <a:off x="1637537" y="4713001"/>
            <a:ext cx="104999" cy="62028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490" name="Line 183"/>
          <p:cNvSpPr>
            <a:spLocks noChangeShapeType="1"/>
          </p:cNvSpPr>
          <p:nvPr/>
        </p:nvSpPr>
        <p:spPr bwMode="auto">
          <a:xfrm rot="20281592" flipV="1">
            <a:off x="2558273" y="3143080"/>
            <a:ext cx="2423837" cy="366976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492" name="Line 183"/>
          <p:cNvSpPr>
            <a:spLocks noChangeShapeType="1"/>
          </p:cNvSpPr>
          <p:nvPr/>
        </p:nvSpPr>
        <p:spPr bwMode="auto">
          <a:xfrm rot="20964075">
            <a:off x="5291091" y="2893930"/>
            <a:ext cx="1248116" cy="3881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89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7 -4.25926E-6 L -0.14967 0.15637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80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2963E-6 L 0.07897 -0.1313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660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2 -0.00069 L -0.01042 -0.18414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9200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25E-6 9.25926E-7 L -0.09082 -0.28958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-1450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40741E-6 L -0.06023 -0.13623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-6800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2083E-6 -2.77778E-6 L 0.01699 0.09109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36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4500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417E-6 7.40741E-7 L 0.12376 0.12697 " pathEditMode="relative" rAng="0" ptsTypes="AA">
                                      <p:cBhvr>
                                        <p:cTn id="208" dur="500" fill="hold"/>
                                        <p:tgtEl>
                                          <p:spTgt spid="3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6300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2.96296E-6 L -0.05085 0.10104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36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5000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40741E-6 L -0.06269 0.14908 " pathEditMode="relative" rAng="0" ptsTypes="AA">
                                      <p:cBhvr>
                                        <p:cTn id="212" dur="500" fill="hold"/>
                                        <p:tgtEl>
                                          <p:spTgt spid="36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7500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10761 0.0456 " pathEditMode="relative" rAng="0" ptsTypes="AA">
                                      <p:cBhvr>
                                        <p:cTn id="214" dur="500" fill="hold"/>
                                        <p:tgtEl>
                                          <p:spTgt spid="36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230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4 0.00023 L -0.06529 0.15243 " pathEditMode="relative" rAng="0" ptsTypes="AA">
                                      <p:cBhvr>
                                        <p:cTn id="252" dur="500" fill="hold"/>
                                        <p:tgtEl>
                                          <p:spTgt spid="36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7600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03704E-6 L -0.0804 0.24919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6895 0.05949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300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7917E-6 -2.22222E-6 L -0.13769 0.23762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11900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7 -4.25926E-6 L -0.13835 0.1579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790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 -0.00092 L -0.10345 0.04445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6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2300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 0.00023 L -0.09707 -0.29468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14700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02188 -0.25104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 animBg="1"/>
      <p:bldP spid="524" grpId="0" animBg="1"/>
      <p:bldP spid="524" grpId="1" animBg="1"/>
      <p:bldP spid="525" grpId="0" animBg="1"/>
      <p:bldP spid="525" grpId="1" animBg="1"/>
      <p:bldP spid="526" grpId="0" animBg="1"/>
      <p:bldP spid="526" grpId="1" animBg="1"/>
      <p:bldP spid="532" grpId="0" animBg="1"/>
      <p:bldP spid="490" grpId="0" animBg="1"/>
      <p:bldP spid="49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Themes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Redundancy</a:t>
            </a:r>
          </a:p>
          <a:p>
            <a:r>
              <a:rPr lang="en-US" sz="3200"/>
              <a:t>Self-assessment</a:t>
            </a:r>
          </a:p>
          <a:p>
            <a:r>
              <a:rPr lang="en-US" sz="3200"/>
              <a:t>Fail-over at multiple levels</a:t>
            </a:r>
          </a:p>
          <a:p>
            <a:r>
              <a:rPr lang="en-US" sz="3200"/>
              <a:t>Robust algorithms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FF9900"/>
      </a:accent1>
      <a:accent2>
        <a:srgbClr val="1080DD"/>
      </a:accent2>
      <a:accent3>
        <a:srgbClr val="AAAACA"/>
      </a:accent3>
      <a:accent4>
        <a:srgbClr val="DADADA"/>
      </a:accent4>
      <a:accent5>
        <a:srgbClr val="FFCAAA"/>
      </a:accent5>
      <a:accent6>
        <a:srgbClr val="0D73C8"/>
      </a:accent6>
      <a:hlink>
        <a:srgbClr val="9D6DB5"/>
      </a:hlink>
      <a:folHlink>
        <a:srgbClr val="C0C0C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2010 09 Sep 09 Pres-EVP 1-on-1">
  <a:themeElements>
    <a:clrScheme name="">
      <a:dk1>
        <a:srgbClr val="777777"/>
      </a:dk1>
      <a:lt1>
        <a:srgbClr val="FFFFFF"/>
      </a:lt1>
      <a:dk2>
        <a:srgbClr val="777777"/>
      </a:dk2>
      <a:lt2>
        <a:srgbClr val="003366"/>
      </a:lt2>
      <a:accent1>
        <a:srgbClr val="093678"/>
      </a:accent1>
      <a:accent2>
        <a:srgbClr val="FF8E11"/>
      </a:accent2>
      <a:accent3>
        <a:srgbClr val="FFFFFF"/>
      </a:accent3>
      <a:accent4>
        <a:srgbClr val="656565"/>
      </a:accent4>
      <a:accent5>
        <a:srgbClr val="AAAEBE"/>
      </a:accent5>
      <a:accent6>
        <a:srgbClr val="E7800E"/>
      </a:accent6>
      <a:hlink>
        <a:srgbClr val="2B85BB"/>
      </a:hlink>
      <a:folHlink>
        <a:srgbClr val="0936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 anchor="ctr" anchorCtr="0">
        <a:spAutoFit/>
      </a:bodyPr>
      <a:lstStyle>
        <a:defPPr>
          <a:defRPr dirty="0" err="1" smtClean="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DADADA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292929"/>
        </a:dk1>
        <a:lt1>
          <a:srgbClr val="FFFFFF"/>
        </a:lt1>
        <a:dk2>
          <a:srgbClr val="292929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212121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5F5F5F"/>
        </a:dk1>
        <a:lt1>
          <a:srgbClr val="FFFFFF"/>
        </a:lt1>
        <a:dk2>
          <a:srgbClr val="5F5F5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505050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Erica:Applications:Microsoft Office 98:Templates:Blank Presentation</Template>
  <TotalTime>76781</TotalTime>
  <Words>577</Words>
  <Application>Microsoft Office PowerPoint</Application>
  <PresentationFormat>On-screen Show (4:3)</PresentationFormat>
  <Paragraphs>215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PGothic</vt:lpstr>
      <vt:lpstr>MS PGothic</vt:lpstr>
      <vt:lpstr>Arial</vt:lpstr>
      <vt:lpstr>Arial Narrow</vt:lpstr>
      <vt:lpstr>Calibri</vt:lpstr>
      <vt:lpstr>Calibri Light</vt:lpstr>
      <vt:lpstr>Verdana</vt:lpstr>
      <vt:lpstr>Blank Presentation</vt:lpstr>
      <vt:lpstr>Office Theme</vt:lpstr>
      <vt:lpstr>1_2010 09 Sep 09 Pres-EVP 1-on-1</vt:lpstr>
      <vt:lpstr>Image</vt:lpstr>
      <vt:lpstr>Engineering a Content Delivery Network</vt:lpstr>
      <vt:lpstr>What does a CDN do?</vt:lpstr>
      <vt:lpstr>The Akamai Platform and Services</vt:lpstr>
      <vt:lpstr>Benefits</vt:lpstr>
      <vt:lpstr>Impact of PLT on conversion on e-commerce Web sites</vt:lpstr>
      <vt:lpstr>PowerPoint Presentation</vt:lpstr>
      <vt:lpstr>Largest DDOS Attacks by Year</vt:lpstr>
      <vt:lpstr>PowerPoint Presentation</vt:lpstr>
      <vt:lpstr>Design Themes</vt:lpstr>
      <vt:lpstr>Embedded Image Delivery </vt:lpstr>
      <vt:lpstr>Akamai DNS Resolution</vt:lpstr>
      <vt:lpstr>Live Streaming Architecture</vt:lpstr>
      <vt:lpstr>Failures</vt:lpstr>
      <vt:lpstr>Akamai Cluster</vt:lpstr>
      <vt:lpstr>PowerPoint Presentation</vt:lpstr>
      <vt:lpstr>View of Clusters</vt:lpstr>
      <vt:lpstr>Network Failures</vt:lpstr>
      <vt:lpstr>Core Points </vt:lpstr>
      <vt:lpstr>Core Points</vt:lpstr>
      <vt:lpstr>Engineering Methodology</vt:lpstr>
    </vt:vector>
  </TitlesOfParts>
  <Company>Corporate Graphics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R. Kelleher</dc:creator>
  <cp:lastModifiedBy>Bruce</cp:lastModifiedBy>
  <cp:revision>330</cp:revision>
  <cp:lastPrinted>2000-05-17T20:57:17Z</cp:lastPrinted>
  <dcterms:created xsi:type="dcterms:W3CDTF">2000-01-14T20:51:54Z</dcterms:created>
  <dcterms:modified xsi:type="dcterms:W3CDTF">2019-02-08T19:04:29Z</dcterms:modified>
</cp:coreProperties>
</file>