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7741" r:id="rId2"/>
    <p:sldMasterId id="2147487817" r:id="rId3"/>
    <p:sldMasterId id="2147487823" r:id="rId4"/>
    <p:sldMasterId id="2147487844" r:id="rId5"/>
  </p:sldMasterIdLst>
  <p:notesMasterIdLst>
    <p:notesMasterId r:id="rId42"/>
  </p:notesMasterIdLst>
  <p:handoutMasterIdLst>
    <p:handoutMasterId r:id="rId43"/>
  </p:handoutMasterIdLst>
  <p:sldIdLst>
    <p:sldId id="256" r:id="rId6"/>
    <p:sldId id="1447" r:id="rId7"/>
    <p:sldId id="1377" r:id="rId8"/>
    <p:sldId id="1374" r:id="rId9"/>
    <p:sldId id="1358" r:id="rId10"/>
    <p:sldId id="1402" r:id="rId11"/>
    <p:sldId id="1323" r:id="rId12"/>
    <p:sldId id="1243" r:id="rId13"/>
    <p:sldId id="1361" r:id="rId14"/>
    <p:sldId id="1244" r:id="rId15"/>
    <p:sldId id="1423" r:id="rId16"/>
    <p:sldId id="1155" r:id="rId17"/>
    <p:sldId id="1438" r:id="rId18"/>
    <p:sldId id="1441" r:id="rId19"/>
    <p:sldId id="1442" r:id="rId20"/>
    <p:sldId id="1424" r:id="rId21"/>
    <p:sldId id="1427" r:id="rId22"/>
    <p:sldId id="1443" r:id="rId23"/>
    <p:sldId id="1446" r:id="rId24"/>
    <p:sldId id="1444" r:id="rId25"/>
    <p:sldId id="1436" r:id="rId26"/>
    <p:sldId id="1451" r:id="rId27"/>
    <p:sldId id="1448" r:id="rId28"/>
    <p:sldId id="1449" r:id="rId29"/>
    <p:sldId id="1450" r:id="rId30"/>
    <p:sldId id="1437" r:id="rId31"/>
    <p:sldId id="1452" r:id="rId32"/>
    <p:sldId id="1453" r:id="rId33"/>
    <p:sldId id="1454" r:id="rId34"/>
    <p:sldId id="1455" r:id="rId35"/>
    <p:sldId id="1456" r:id="rId36"/>
    <p:sldId id="1457" r:id="rId37"/>
    <p:sldId id="1458" r:id="rId38"/>
    <p:sldId id="1460" r:id="rId39"/>
    <p:sldId id="1461" r:id="rId40"/>
    <p:sldId id="1463" r:id="rId41"/>
  </p:sldIdLst>
  <p:sldSz cx="9144000" cy="6858000" type="screen4x3"/>
  <p:notesSz cx="6858000" cy="9144000"/>
  <p:defaultTextStyle>
    <a:defPPr>
      <a:defRPr lang="en-GB"/>
    </a:defPPr>
    <a:lvl1pPr algn="l" defTabSz="457200" rtl="0" fontAlgn="base">
      <a:spcBef>
        <a:spcPct val="0"/>
      </a:spcBef>
      <a:spcAft>
        <a:spcPct val="0"/>
      </a:spcAft>
      <a:defRPr sz="2400" kern="1200">
        <a:solidFill>
          <a:schemeClr val="bg1"/>
        </a:solidFill>
        <a:latin typeface="Arial" charset="0"/>
        <a:ea typeface="ＭＳ Ｐゴシック" charset="0"/>
        <a:cs typeface="ＭＳ Ｐゴシック" charset="0"/>
      </a:defRPr>
    </a:lvl1pPr>
    <a:lvl2pPr marL="742950" indent="-285750" algn="l" defTabSz="457200" rtl="0" fontAlgn="base">
      <a:spcBef>
        <a:spcPct val="0"/>
      </a:spcBef>
      <a:spcAft>
        <a:spcPct val="0"/>
      </a:spcAft>
      <a:defRPr sz="2400" kern="1200">
        <a:solidFill>
          <a:schemeClr val="bg1"/>
        </a:solidFill>
        <a:latin typeface="Arial" charset="0"/>
        <a:ea typeface="ＭＳ Ｐゴシック" charset="0"/>
        <a:cs typeface="ＭＳ Ｐゴシック" charset="0"/>
      </a:defRPr>
    </a:lvl2pPr>
    <a:lvl3pPr marL="1143000" indent="-228600" algn="l" defTabSz="457200" rtl="0" fontAlgn="base">
      <a:spcBef>
        <a:spcPct val="0"/>
      </a:spcBef>
      <a:spcAft>
        <a:spcPct val="0"/>
      </a:spcAft>
      <a:defRPr sz="2400" kern="1200">
        <a:solidFill>
          <a:schemeClr val="bg1"/>
        </a:solidFill>
        <a:latin typeface="Arial" charset="0"/>
        <a:ea typeface="ＭＳ Ｐゴシック" charset="0"/>
        <a:cs typeface="ＭＳ Ｐゴシック" charset="0"/>
      </a:defRPr>
    </a:lvl3pPr>
    <a:lvl4pPr marL="1600200" indent="-228600" algn="l" defTabSz="457200" rtl="0" fontAlgn="base">
      <a:spcBef>
        <a:spcPct val="0"/>
      </a:spcBef>
      <a:spcAft>
        <a:spcPct val="0"/>
      </a:spcAft>
      <a:defRPr sz="2400" kern="1200">
        <a:solidFill>
          <a:schemeClr val="bg1"/>
        </a:solidFill>
        <a:latin typeface="Arial" charset="0"/>
        <a:ea typeface="ＭＳ Ｐゴシック" charset="0"/>
        <a:cs typeface="ＭＳ Ｐゴシック" charset="0"/>
      </a:defRPr>
    </a:lvl4pPr>
    <a:lvl5pPr marL="2057400" indent="-228600" algn="l" defTabSz="457200" rtl="0" fontAlgn="base">
      <a:spcBef>
        <a:spcPct val="0"/>
      </a:spcBef>
      <a:spcAft>
        <a:spcPct val="0"/>
      </a:spcAft>
      <a:defRPr sz="2400" kern="1200">
        <a:solidFill>
          <a:schemeClr val="bg1"/>
        </a:solidFill>
        <a:latin typeface="Arial" charset="0"/>
        <a:ea typeface="ＭＳ Ｐゴシック" charset="0"/>
        <a:cs typeface="ＭＳ Ｐゴシック" charset="0"/>
      </a:defRPr>
    </a:lvl5pPr>
    <a:lvl6pPr marL="2286000" algn="l" defTabSz="457200" rtl="0" eaLnBrk="1" latinLnBrk="0" hangingPunct="1">
      <a:defRPr sz="2400" kern="1200">
        <a:solidFill>
          <a:schemeClr val="bg1"/>
        </a:solidFill>
        <a:latin typeface="Arial" charset="0"/>
        <a:ea typeface="ＭＳ Ｐゴシック" charset="0"/>
        <a:cs typeface="ＭＳ Ｐゴシック" charset="0"/>
      </a:defRPr>
    </a:lvl6pPr>
    <a:lvl7pPr marL="2743200" algn="l" defTabSz="457200" rtl="0" eaLnBrk="1" latinLnBrk="0" hangingPunct="1">
      <a:defRPr sz="2400" kern="1200">
        <a:solidFill>
          <a:schemeClr val="bg1"/>
        </a:solidFill>
        <a:latin typeface="Arial" charset="0"/>
        <a:ea typeface="ＭＳ Ｐゴシック" charset="0"/>
        <a:cs typeface="ＭＳ Ｐゴシック" charset="0"/>
      </a:defRPr>
    </a:lvl7pPr>
    <a:lvl8pPr marL="3200400" algn="l" defTabSz="457200" rtl="0" eaLnBrk="1" latinLnBrk="0" hangingPunct="1">
      <a:defRPr sz="2400" kern="1200">
        <a:solidFill>
          <a:schemeClr val="bg1"/>
        </a:solidFill>
        <a:latin typeface="Arial" charset="0"/>
        <a:ea typeface="ＭＳ Ｐゴシック" charset="0"/>
        <a:cs typeface="ＭＳ Ｐゴシック" charset="0"/>
      </a:defRPr>
    </a:lvl8pPr>
    <a:lvl9pPr marL="3657600" algn="l" defTabSz="457200" rtl="0" eaLnBrk="1" latinLnBrk="0" hangingPunct="1">
      <a:defRPr sz="2400" kern="1200">
        <a:solidFill>
          <a:schemeClr val="bg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5A8DFB"/>
    <a:srgbClr val="618FFD"/>
    <a:srgbClr val="00264D"/>
    <a:srgbClr val="636464"/>
    <a:srgbClr val="F3F3F3"/>
    <a:srgbClr val="46FF77"/>
    <a:srgbClr val="E8161F"/>
    <a:srgbClr val="E8E1B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352"/>
    <p:restoredTop sz="89063"/>
  </p:normalViewPr>
  <p:slideViewPr>
    <p:cSldViewPr>
      <p:cViewPr varScale="1">
        <p:scale>
          <a:sx n="65" d="100"/>
          <a:sy n="65" d="100"/>
        </p:scale>
        <p:origin x="882"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95" d="100"/>
        <a:sy n="95" d="100"/>
      </p:scale>
      <p:origin x="0" y="-5934"/>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buClr>
                <a:srgbClr val="000000"/>
              </a:buClr>
              <a:buSzPct val="100000"/>
              <a:buFont typeface="Times New Roman" charset="0"/>
              <a:buNone/>
              <a:defRPr sz="1200">
                <a:ea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buClr>
                <a:srgbClr val="000000"/>
              </a:buClr>
              <a:buSzPct val="100000"/>
              <a:buFont typeface="Times New Roman" charset="0"/>
              <a:buNone/>
              <a:defRPr sz="1200">
                <a:cs typeface="Arial" charset="0"/>
              </a:defRPr>
            </a:lvl1pPr>
          </a:lstStyle>
          <a:p>
            <a:pPr>
              <a:defRPr/>
            </a:pPr>
            <a:fld id="{48D443D6-FB5E-7C42-B16E-7EDDCD870E40}" type="datetime1">
              <a:rPr lang="en-US"/>
              <a:pPr>
                <a:defRPr/>
              </a:pPr>
              <a:t>3/27/2019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buClr>
                <a:srgbClr val="000000"/>
              </a:buClr>
              <a:buSzPct val="100000"/>
              <a:buFont typeface="Times New Roman" charset="0"/>
              <a:buNone/>
              <a:defRPr sz="1200">
                <a:ea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buClr>
                <a:srgbClr val="000000"/>
              </a:buClr>
              <a:buSzPct val="100000"/>
              <a:buFont typeface="Times New Roman" charset="0"/>
              <a:buNone/>
              <a:defRPr sz="1200">
                <a:cs typeface="Arial" charset="0"/>
              </a:defRPr>
            </a:lvl1pPr>
          </a:lstStyle>
          <a:p>
            <a:pPr>
              <a:defRPr/>
            </a:pPr>
            <a:fld id="{E037FB44-4180-0044-AD26-22E8151291E6}" type="slidenum">
              <a:rPr lang="en-US"/>
              <a:pPr>
                <a:defRPr/>
              </a:pPr>
              <a:t>‹#›</a:t>
            </a:fld>
            <a:endParaRPr lang="en-US"/>
          </a:p>
        </p:txBody>
      </p:sp>
    </p:spTree>
    <p:extLst>
      <p:ext uri="{BB962C8B-B14F-4D97-AF65-F5344CB8AC3E}">
        <p14:creationId xmlns:p14="http://schemas.microsoft.com/office/powerpoint/2010/main" val="41108116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AutoShape 1"/>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anchor="ctr"/>
          <a:lstStyle/>
          <a:p>
            <a:pPr>
              <a:buClr>
                <a:srgbClr val="000000"/>
              </a:buClr>
              <a:buSzPct val="100000"/>
              <a:buFont typeface="Times New Roman" charset="0"/>
              <a:buNone/>
            </a:pPr>
            <a:endParaRPr lang="en-US" sz="1800">
              <a:cs typeface="Arial" charset="0"/>
            </a:endParaRPr>
          </a:p>
        </p:txBody>
      </p:sp>
      <p:sp>
        <p:nvSpPr>
          <p:cNvPr id="21507" name="AutoShape 2"/>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buClr>
                <a:srgbClr val="000000"/>
              </a:buClr>
              <a:buSzPct val="100000"/>
              <a:buFont typeface="Times New Roman" charset="0"/>
              <a:buNone/>
            </a:pPr>
            <a:endParaRPr lang="en-US" sz="1800">
              <a:cs typeface="Arial" charset="0"/>
            </a:endParaRPr>
          </a:p>
        </p:txBody>
      </p:sp>
      <p:sp>
        <p:nvSpPr>
          <p:cNvPr id="21508" name="Text Box 3"/>
          <p:cNvSpPr txBox="1">
            <a:spLocks noChangeArrowheads="1"/>
          </p:cNvSpPr>
          <p:nvPr/>
        </p:nvSpPr>
        <p:spPr bwMode="auto">
          <a:xfrm>
            <a:off x="0" y="0"/>
            <a:ext cx="2971800"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a:buClr>
                <a:srgbClr val="000000"/>
              </a:buClr>
              <a:buSzPct val="100000"/>
              <a:buFont typeface="Times New Roman" charset="0"/>
              <a:buNone/>
            </a:pPr>
            <a:endParaRPr lang="en-US" sz="1800">
              <a:cs typeface="Arial" charset="0"/>
            </a:endParaRPr>
          </a:p>
        </p:txBody>
      </p:sp>
      <p:sp>
        <p:nvSpPr>
          <p:cNvPr id="3076" name="Rectangle 4"/>
          <p:cNvSpPr>
            <a:spLocks noGrp="1" noChangeArrowheads="1"/>
          </p:cNvSpPr>
          <p:nvPr>
            <p:ph type="dt"/>
          </p:nvPr>
        </p:nvSpPr>
        <p:spPr bwMode="auto">
          <a:xfrm>
            <a:off x="3884613" y="0"/>
            <a:ext cx="2968625" cy="4540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Clr>
                <a:srgbClr val="000000"/>
              </a:buClr>
              <a:buSzPct val="100000"/>
              <a:buFont typeface="Times New Roman" charset="0"/>
              <a:buNone/>
              <a:tabLst>
                <a:tab pos="723900" algn="l"/>
                <a:tab pos="1447800" algn="l"/>
                <a:tab pos="2171700" algn="l"/>
                <a:tab pos="2895600" algn="l"/>
              </a:tabLst>
              <a:defRPr sz="1200">
                <a:solidFill>
                  <a:srgbClr val="000000"/>
                </a:solidFill>
                <a:latin typeface="Calibri" charset="0"/>
                <a:ea typeface="Arial" charset="0"/>
                <a:cs typeface="Arial" charset="0"/>
              </a:defRPr>
            </a:lvl1pPr>
          </a:lstStyle>
          <a:p>
            <a:pPr>
              <a:defRPr/>
            </a:pPr>
            <a:endParaRPr lang="en-US"/>
          </a:p>
        </p:txBody>
      </p:sp>
      <p:sp>
        <p:nvSpPr>
          <p:cNvPr id="21510" name="Rectangle 5"/>
          <p:cNvSpPr>
            <a:spLocks noGrp="1" noRot="1" noChangeAspect="1" noChangeArrowheads="1"/>
          </p:cNvSpPr>
          <p:nvPr>
            <p:ph type="sldImg"/>
          </p:nvPr>
        </p:nvSpPr>
        <p:spPr bwMode="auto">
          <a:xfrm>
            <a:off x="1143000" y="685800"/>
            <a:ext cx="4568825" cy="3425825"/>
          </a:xfrm>
          <a:prstGeom prst="rect">
            <a:avLst/>
          </a:prstGeom>
          <a:noFill/>
          <a:ln w="12600">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078" name="Rectangle 6"/>
          <p:cNvSpPr>
            <a:spLocks noGrp="1" noChangeArrowheads="1"/>
          </p:cNvSpPr>
          <p:nvPr>
            <p:ph type="body"/>
          </p:nvPr>
        </p:nvSpPr>
        <p:spPr bwMode="auto">
          <a:xfrm>
            <a:off x="685800" y="4343400"/>
            <a:ext cx="5483225" cy="41116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en-US" noProof="0"/>
          </a:p>
        </p:txBody>
      </p:sp>
      <p:sp>
        <p:nvSpPr>
          <p:cNvPr id="21512" name="Text Box 7"/>
          <p:cNvSpPr txBox="1">
            <a:spLocks noChangeArrowheads="1"/>
          </p:cNvSpPr>
          <p:nvPr/>
        </p:nvSpPr>
        <p:spPr bwMode="auto">
          <a:xfrm>
            <a:off x="0" y="8683625"/>
            <a:ext cx="2971800"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a:buClr>
                <a:srgbClr val="000000"/>
              </a:buClr>
              <a:buSzPct val="100000"/>
              <a:buFont typeface="Times New Roman" charset="0"/>
              <a:buNone/>
            </a:pPr>
            <a:endParaRPr lang="en-US" sz="1800">
              <a:cs typeface="Arial" charset="0"/>
            </a:endParaRPr>
          </a:p>
        </p:txBody>
      </p:sp>
      <p:sp>
        <p:nvSpPr>
          <p:cNvPr id="3080" name="Rectangle 8"/>
          <p:cNvSpPr>
            <a:spLocks noGrp="1" noChangeArrowheads="1"/>
          </p:cNvSpPr>
          <p:nvPr>
            <p:ph type="sldNum"/>
          </p:nvPr>
        </p:nvSpPr>
        <p:spPr bwMode="auto">
          <a:xfrm>
            <a:off x="3884613" y="8685213"/>
            <a:ext cx="2968625" cy="454025"/>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buClr>
                <a:srgbClr val="000000"/>
              </a:buClr>
              <a:buSzPct val="100000"/>
              <a:buFont typeface="Times New Roman" charset="0"/>
              <a:buNone/>
              <a:tabLst>
                <a:tab pos="723900" algn="l"/>
                <a:tab pos="1447800" algn="l"/>
                <a:tab pos="2171700" algn="l"/>
                <a:tab pos="2895600" algn="l"/>
              </a:tabLst>
              <a:defRPr sz="1200">
                <a:solidFill>
                  <a:srgbClr val="000000"/>
                </a:solidFill>
                <a:latin typeface="Calibri" charset="0"/>
                <a:cs typeface="Arial" charset="0"/>
              </a:defRPr>
            </a:lvl1pPr>
          </a:lstStyle>
          <a:p>
            <a:pPr>
              <a:defRPr/>
            </a:pPr>
            <a:fld id="{D7113CB9-9A72-F24E-8D2E-4CA3AFA73C24}" type="slidenum">
              <a:rPr lang="en-US"/>
              <a:pPr>
                <a:defRPr/>
              </a:pPr>
              <a:t>‹#›</a:t>
            </a:fld>
            <a:endParaRPr lang="en-US"/>
          </a:p>
        </p:txBody>
      </p:sp>
    </p:spTree>
    <p:extLst>
      <p:ext uri="{BB962C8B-B14F-4D97-AF65-F5344CB8AC3E}">
        <p14:creationId xmlns:p14="http://schemas.microsoft.com/office/powerpoint/2010/main" val="188909305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128"/>
        <a:cs typeface="ＭＳ Ｐゴシック" charset="-128"/>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8"/>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Arial" charset="0"/>
                <a:ea typeface="ＭＳ Ｐゴシック" charset="0"/>
                <a:cs typeface="ＭＳ Ｐゴシック" charset="0"/>
              </a:defRPr>
            </a:lvl1pPr>
            <a:lvl2pPr eaLnBrk="0" hangingPunct="0">
              <a:tabLst>
                <a:tab pos="723900" algn="l"/>
                <a:tab pos="1447800" algn="l"/>
                <a:tab pos="2171700" algn="l"/>
                <a:tab pos="2895600" algn="l"/>
              </a:tabLst>
              <a:defRPr sz="2400">
                <a:solidFill>
                  <a:schemeClr val="bg1"/>
                </a:solidFill>
                <a:latin typeface="Arial" charset="0"/>
                <a:ea typeface="ＭＳ Ｐゴシック" charset="0"/>
              </a:defRPr>
            </a:lvl2pPr>
            <a:lvl3pPr eaLnBrk="0" hangingPunct="0">
              <a:tabLst>
                <a:tab pos="723900" algn="l"/>
                <a:tab pos="1447800" algn="l"/>
                <a:tab pos="2171700" algn="l"/>
                <a:tab pos="2895600" algn="l"/>
              </a:tabLst>
              <a:defRPr sz="2400">
                <a:solidFill>
                  <a:schemeClr val="bg1"/>
                </a:solidFill>
                <a:latin typeface="Arial" charset="0"/>
                <a:ea typeface="ＭＳ Ｐゴシック" charset="0"/>
              </a:defRPr>
            </a:lvl3pPr>
            <a:lvl4pPr eaLnBrk="0" hangingPunct="0">
              <a:tabLst>
                <a:tab pos="723900" algn="l"/>
                <a:tab pos="1447800" algn="l"/>
                <a:tab pos="2171700" algn="l"/>
                <a:tab pos="2895600" algn="l"/>
              </a:tabLst>
              <a:defRPr sz="2400">
                <a:solidFill>
                  <a:schemeClr val="bg1"/>
                </a:solidFill>
                <a:latin typeface="Arial" charset="0"/>
                <a:ea typeface="ＭＳ Ｐゴシック" charset="0"/>
              </a:defRPr>
            </a:lvl4pPr>
            <a:lvl5pPr eaLnBrk="0" hangingPunct="0">
              <a:tabLst>
                <a:tab pos="723900" algn="l"/>
                <a:tab pos="1447800" algn="l"/>
                <a:tab pos="2171700" algn="l"/>
                <a:tab pos="2895600" algn="l"/>
              </a:tabLst>
              <a:defRPr sz="2400">
                <a:solidFill>
                  <a:schemeClr val="bg1"/>
                </a:solidFill>
                <a:latin typeface="Arial" charset="0"/>
                <a:ea typeface="ＭＳ Ｐゴシック" charset="0"/>
              </a:defRPr>
            </a:lvl5pPr>
            <a:lvl6pPr marL="2514600" indent="-228600" eaLnBrk="0" fontAlgn="base" hangingPunct="0">
              <a:spcBef>
                <a:spcPct val="0"/>
              </a:spcBef>
              <a:spcAft>
                <a:spcPct val="0"/>
              </a:spcAft>
              <a:tabLst>
                <a:tab pos="723900" algn="l"/>
                <a:tab pos="1447800" algn="l"/>
                <a:tab pos="2171700" algn="l"/>
                <a:tab pos="2895600" algn="l"/>
              </a:tabLst>
              <a:defRPr sz="2400">
                <a:solidFill>
                  <a:schemeClr val="bg1"/>
                </a:solidFill>
                <a:latin typeface="Arial" charset="0"/>
                <a:ea typeface="ＭＳ Ｐゴシック" charset="0"/>
              </a:defRPr>
            </a:lvl6pPr>
            <a:lvl7pPr marL="2971800" indent="-228600" eaLnBrk="0" fontAlgn="base" hangingPunct="0">
              <a:spcBef>
                <a:spcPct val="0"/>
              </a:spcBef>
              <a:spcAft>
                <a:spcPct val="0"/>
              </a:spcAft>
              <a:tabLst>
                <a:tab pos="723900" algn="l"/>
                <a:tab pos="1447800" algn="l"/>
                <a:tab pos="2171700" algn="l"/>
                <a:tab pos="2895600" algn="l"/>
              </a:tabLst>
              <a:defRPr sz="2400">
                <a:solidFill>
                  <a:schemeClr val="bg1"/>
                </a:solidFill>
                <a:latin typeface="Arial" charset="0"/>
                <a:ea typeface="ＭＳ Ｐゴシック" charset="0"/>
              </a:defRPr>
            </a:lvl7pPr>
            <a:lvl8pPr marL="3429000" indent="-228600" eaLnBrk="0" fontAlgn="base" hangingPunct="0">
              <a:spcBef>
                <a:spcPct val="0"/>
              </a:spcBef>
              <a:spcAft>
                <a:spcPct val="0"/>
              </a:spcAft>
              <a:tabLst>
                <a:tab pos="723900" algn="l"/>
                <a:tab pos="1447800" algn="l"/>
                <a:tab pos="2171700" algn="l"/>
                <a:tab pos="2895600" algn="l"/>
              </a:tabLst>
              <a:defRPr sz="2400">
                <a:solidFill>
                  <a:schemeClr val="bg1"/>
                </a:solidFill>
                <a:latin typeface="Arial" charset="0"/>
                <a:ea typeface="ＭＳ Ｐゴシック" charset="0"/>
              </a:defRPr>
            </a:lvl8pPr>
            <a:lvl9pPr marL="3886200" indent="-228600" eaLnBrk="0" fontAlgn="base" hangingPunct="0">
              <a:spcBef>
                <a:spcPct val="0"/>
              </a:spcBef>
              <a:spcAft>
                <a:spcPct val="0"/>
              </a:spcAft>
              <a:tabLst>
                <a:tab pos="723900" algn="l"/>
                <a:tab pos="1447800" algn="l"/>
                <a:tab pos="2171700" algn="l"/>
                <a:tab pos="2895600" algn="l"/>
              </a:tabLst>
              <a:defRPr sz="2400">
                <a:solidFill>
                  <a:schemeClr val="bg1"/>
                </a:solidFill>
                <a:latin typeface="Arial" charset="0"/>
                <a:ea typeface="ＭＳ Ｐゴシック" charset="0"/>
              </a:defRPr>
            </a:lvl9pPr>
          </a:lstStyle>
          <a:p>
            <a:pPr eaLnBrk="1" hangingPunct="1"/>
            <a:fld id="{670ED531-658C-4640-BF33-A8FA3EEF0D5A}" type="slidenum">
              <a:rPr lang="en-US" sz="1200">
                <a:solidFill>
                  <a:srgbClr val="000000"/>
                </a:solidFill>
                <a:latin typeface="Calibri" charset="0"/>
              </a:rPr>
              <a:pPr eaLnBrk="1" hangingPunct="1"/>
              <a:t>1</a:t>
            </a:fld>
            <a:endParaRPr lang="en-US" sz="1200">
              <a:solidFill>
                <a:srgbClr val="000000"/>
              </a:solidFill>
              <a:latin typeface="Calibri" charset="0"/>
            </a:endParaRPr>
          </a:p>
        </p:txBody>
      </p:sp>
      <p:sp>
        <p:nvSpPr>
          <p:cNvPr id="23555"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pPr>
              <a:buClr>
                <a:srgbClr val="000000"/>
              </a:buClr>
              <a:buSzPct val="100000"/>
              <a:buFont typeface="Times New Roman" charset="0"/>
              <a:buNone/>
            </a:pPr>
            <a:endParaRPr lang="en-US" sz="1800"/>
          </a:p>
        </p:txBody>
      </p:sp>
      <p:sp>
        <p:nvSpPr>
          <p:cNvPr id="23556"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FAA26D3D-D897-4be2-8F04-BA451C77F1D7}">
              <ma14:placeholderFlag xmlns:ma14="http://schemas.microsoft.com/office/mac/drawingml/2011/main" xmlns="" val="1"/>
            </a:ext>
          </a:extLst>
        </p:spPr>
        <p:txBody>
          <a:bodyPr wrap="none" anchor="ct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5605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a:defRPr/>
            </a:pPr>
            <a:fld id="{D7113CB9-9A72-F24E-8D2E-4CA3AFA73C24}" type="slidenum">
              <a:rPr lang="en-US" smtClean="0"/>
              <a:pPr>
                <a:defRPr/>
              </a:pPr>
              <a:t>5</a:t>
            </a:fld>
            <a:endParaRPr lang="en-US"/>
          </a:p>
        </p:txBody>
      </p:sp>
    </p:spTree>
    <p:extLst>
      <p:ext uri="{BB962C8B-B14F-4D97-AF65-F5344CB8AC3E}">
        <p14:creationId xmlns:p14="http://schemas.microsoft.com/office/powerpoint/2010/main" val="4200945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a:defRPr/>
            </a:pPr>
            <a:fld id="{D7113CB9-9A72-F24E-8D2E-4CA3AFA73C24}" type="slidenum">
              <a:rPr lang="en-US" smtClean="0"/>
              <a:pPr>
                <a:defRPr/>
              </a:pPr>
              <a:t>9</a:t>
            </a:fld>
            <a:endParaRPr lang="en-US"/>
          </a:p>
        </p:txBody>
      </p:sp>
    </p:spTree>
    <p:extLst>
      <p:ext uri="{BB962C8B-B14F-4D97-AF65-F5344CB8AC3E}">
        <p14:creationId xmlns:p14="http://schemas.microsoft.com/office/powerpoint/2010/main" val="4200945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3" name="Rectangle 7"/>
          <p:cNvSpPr>
            <a:spLocks noGrp="1" noChangeArrowheads="1"/>
          </p:cNvSpPr>
          <p:nvPr>
            <p:ph type="sldNum"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Arial" charset="0"/>
                <a:ea typeface="ＭＳ Ｐゴシック" charset="0"/>
                <a:cs typeface="ＭＳ Ｐゴシック" charset="0"/>
              </a:defRPr>
            </a:lvl1pPr>
            <a:lvl2pPr marL="742950" indent="-285750" eaLnBrk="0" hangingPunct="0">
              <a:tabLst>
                <a:tab pos="723900" algn="l"/>
                <a:tab pos="1447800" algn="l"/>
                <a:tab pos="2171700" algn="l"/>
                <a:tab pos="2895600" algn="l"/>
              </a:tabLst>
              <a:defRPr sz="2400">
                <a:solidFill>
                  <a:schemeClr val="bg1"/>
                </a:solidFill>
                <a:latin typeface="Arial" charset="0"/>
                <a:ea typeface="ＭＳ Ｐゴシック" charset="0"/>
              </a:defRPr>
            </a:lvl2pPr>
            <a:lvl3pPr marL="1143000" indent="-228600" eaLnBrk="0" hangingPunct="0">
              <a:tabLst>
                <a:tab pos="723900" algn="l"/>
                <a:tab pos="1447800" algn="l"/>
                <a:tab pos="2171700" algn="l"/>
                <a:tab pos="2895600" algn="l"/>
              </a:tabLst>
              <a:defRPr sz="2400">
                <a:solidFill>
                  <a:schemeClr val="bg1"/>
                </a:solidFill>
                <a:latin typeface="Arial" charset="0"/>
                <a:ea typeface="ＭＳ Ｐゴシック" charset="0"/>
              </a:defRPr>
            </a:lvl3pPr>
            <a:lvl4pPr marL="1600200" indent="-228600" eaLnBrk="0" hangingPunct="0">
              <a:tabLst>
                <a:tab pos="723900" algn="l"/>
                <a:tab pos="1447800" algn="l"/>
                <a:tab pos="2171700" algn="l"/>
                <a:tab pos="2895600" algn="l"/>
              </a:tabLst>
              <a:defRPr sz="2400">
                <a:solidFill>
                  <a:schemeClr val="bg1"/>
                </a:solidFill>
                <a:latin typeface="Arial" charset="0"/>
                <a:ea typeface="ＭＳ Ｐゴシック" charset="0"/>
              </a:defRPr>
            </a:lvl4pPr>
            <a:lvl5pPr marL="2057400" indent="-228600" eaLnBrk="0" hangingPunct="0">
              <a:tabLst>
                <a:tab pos="723900" algn="l"/>
                <a:tab pos="1447800" algn="l"/>
                <a:tab pos="2171700" algn="l"/>
                <a:tab pos="2895600" algn="l"/>
              </a:tabLst>
              <a:defRPr sz="2400">
                <a:solidFill>
                  <a:schemeClr val="bg1"/>
                </a:solidFill>
                <a:latin typeface="Arial" charset="0"/>
                <a:ea typeface="ＭＳ Ｐゴシック" charset="0"/>
              </a:defRPr>
            </a:lvl5pPr>
            <a:lvl6pPr marL="2514600" indent="-228600" defTabSz="455613" eaLnBrk="0" fontAlgn="base" hangingPunct="0">
              <a:spcBef>
                <a:spcPct val="0"/>
              </a:spcBef>
              <a:spcAft>
                <a:spcPct val="0"/>
              </a:spcAft>
              <a:tabLst>
                <a:tab pos="723900" algn="l"/>
                <a:tab pos="1447800" algn="l"/>
                <a:tab pos="2171700" algn="l"/>
                <a:tab pos="2895600" algn="l"/>
              </a:tabLst>
              <a:defRPr sz="2400">
                <a:solidFill>
                  <a:schemeClr val="bg1"/>
                </a:solidFill>
                <a:latin typeface="Arial" charset="0"/>
                <a:ea typeface="ＭＳ Ｐゴシック" charset="0"/>
              </a:defRPr>
            </a:lvl6pPr>
            <a:lvl7pPr marL="2971800" indent="-228600" defTabSz="455613" eaLnBrk="0" fontAlgn="base" hangingPunct="0">
              <a:spcBef>
                <a:spcPct val="0"/>
              </a:spcBef>
              <a:spcAft>
                <a:spcPct val="0"/>
              </a:spcAft>
              <a:tabLst>
                <a:tab pos="723900" algn="l"/>
                <a:tab pos="1447800" algn="l"/>
                <a:tab pos="2171700" algn="l"/>
                <a:tab pos="2895600" algn="l"/>
              </a:tabLst>
              <a:defRPr sz="2400">
                <a:solidFill>
                  <a:schemeClr val="bg1"/>
                </a:solidFill>
                <a:latin typeface="Arial" charset="0"/>
                <a:ea typeface="ＭＳ Ｐゴシック" charset="0"/>
              </a:defRPr>
            </a:lvl7pPr>
            <a:lvl8pPr marL="3429000" indent="-228600" defTabSz="455613" eaLnBrk="0" fontAlgn="base" hangingPunct="0">
              <a:spcBef>
                <a:spcPct val="0"/>
              </a:spcBef>
              <a:spcAft>
                <a:spcPct val="0"/>
              </a:spcAft>
              <a:tabLst>
                <a:tab pos="723900" algn="l"/>
                <a:tab pos="1447800" algn="l"/>
                <a:tab pos="2171700" algn="l"/>
                <a:tab pos="2895600" algn="l"/>
              </a:tabLst>
              <a:defRPr sz="2400">
                <a:solidFill>
                  <a:schemeClr val="bg1"/>
                </a:solidFill>
                <a:latin typeface="Arial" charset="0"/>
                <a:ea typeface="ＭＳ Ｐゴシック" charset="0"/>
              </a:defRPr>
            </a:lvl8pPr>
            <a:lvl9pPr marL="3886200" indent="-228600" defTabSz="455613" eaLnBrk="0" fontAlgn="base" hangingPunct="0">
              <a:spcBef>
                <a:spcPct val="0"/>
              </a:spcBef>
              <a:spcAft>
                <a:spcPct val="0"/>
              </a:spcAft>
              <a:tabLst>
                <a:tab pos="723900" algn="l"/>
                <a:tab pos="1447800" algn="l"/>
                <a:tab pos="2171700" algn="l"/>
                <a:tab pos="2895600" algn="l"/>
              </a:tabLst>
              <a:defRPr sz="2400">
                <a:solidFill>
                  <a:schemeClr val="bg1"/>
                </a:solidFill>
                <a:latin typeface="Arial" charset="0"/>
                <a:ea typeface="ＭＳ Ｐゴシック" charset="0"/>
              </a:defRPr>
            </a:lvl9pPr>
          </a:lstStyle>
          <a:p>
            <a:pPr eaLnBrk="1" hangingPunct="1"/>
            <a:fld id="{6230A844-EC20-6A42-A361-35475C2676F3}" type="slidenum">
              <a:rPr lang="en-US" sz="1200">
                <a:solidFill>
                  <a:prstClr val="black"/>
                </a:solidFill>
                <a:latin typeface="Times New Roman" charset="0"/>
                <a:cs typeface="Arial" charset="0"/>
              </a:rPr>
              <a:pPr eaLnBrk="1" hangingPunct="1"/>
              <a:t>13</a:t>
            </a:fld>
            <a:endParaRPr lang="en-US" sz="1200">
              <a:solidFill>
                <a:prstClr val="black"/>
              </a:solidFill>
              <a:latin typeface="Times New Roman" charset="0"/>
              <a:cs typeface="Arial" charset="0"/>
            </a:endParaRPr>
          </a:p>
        </p:txBody>
      </p:sp>
      <p:sp>
        <p:nvSpPr>
          <p:cNvPr id="212994" name="Rectangle 2"/>
          <p:cNvSpPr>
            <a:spLocks noGrp="1" noRot="1" noChangeAspect="1" noChangeArrowheads="1" noTextEdit="1"/>
          </p:cNvSpPr>
          <p:nvPr>
            <p:ph type="sldImg"/>
          </p:nvPr>
        </p:nvSpPr>
        <p:spPr>
          <a:xfrm>
            <a:off x="1098550" y="674688"/>
            <a:ext cx="4603750" cy="3454400"/>
          </a:xfrm>
          <a:ln/>
        </p:spPr>
      </p:sp>
      <p:sp>
        <p:nvSpPr>
          <p:cNvPr id="212995" name="Rectangle 3"/>
          <p:cNvSpPr>
            <a:spLocks noGrp="1" noChangeArrowheads="1"/>
          </p:cNvSpPr>
          <p:nvPr>
            <p:ph type="body" idx="1"/>
          </p:nvPr>
        </p:nvSpPr>
        <p:spPr>
          <a:xfrm>
            <a:off x="896938" y="4352925"/>
            <a:ext cx="5083175" cy="271463"/>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440" tIns="45720" rIns="91440" bIns="45720"/>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74792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19196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noChangeArrowheads="1"/>
          </p:cNvSpPr>
          <p:nvPr>
            <p:ph type="sldNum" idx="10"/>
          </p:nvPr>
        </p:nvSpPr>
        <p:spPr>
          <a:xfrm>
            <a:off x="3124200" y="6229350"/>
            <a:ext cx="2130425" cy="473075"/>
          </a:xfrm>
          <a:prstGeom prst="rect">
            <a:avLst/>
          </a:prstGeom>
        </p:spPr>
        <p:txBody>
          <a:bodyPr/>
          <a:lstStyle>
            <a:lvl1pPr>
              <a:defRPr/>
            </a:lvl1pPr>
          </a:lstStyle>
          <a:p>
            <a:pPr>
              <a:defRPr/>
            </a:pPr>
            <a:fld id="{365B7102-0CB9-2C4E-AEDB-C4FD3D7C4C68}" type="slidenum">
              <a:rPr lang="en-US"/>
              <a:pPr>
                <a:defRPr/>
              </a:pPr>
              <a:t>‹#›</a:t>
            </a:fld>
            <a:endParaRPr lang="en-US"/>
          </a:p>
        </p:txBody>
      </p:sp>
    </p:spTree>
    <p:extLst>
      <p:ext uri="{BB962C8B-B14F-4D97-AF65-F5344CB8AC3E}">
        <p14:creationId xmlns:p14="http://schemas.microsoft.com/office/powerpoint/2010/main" val="4006404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idx="10"/>
          </p:nvPr>
        </p:nvSpPr>
        <p:spPr>
          <a:ln/>
        </p:spPr>
        <p:txBody>
          <a:bodyPr/>
          <a:lstStyle>
            <a:lvl1pPr>
              <a:defRPr/>
            </a:lvl1pPr>
          </a:lstStyle>
          <a:p>
            <a:pPr>
              <a:defRPr/>
            </a:pPr>
            <a:fld id="{4C572EF1-6F47-D640-B2E7-CE29AE316BB1}" type="slidenum">
              <a:rPr lang="en-US"/>
              <a:pPr>
                <a:defRPr/>
              </a:pPr>
              <a:t>‹#›</a:t>
            </a:fld>
            <a:endParaRPr lang="en-US"/>
          </a:p>
        </p:txBody>
      </p:sp>
    </p:spTree>
    <p:extLst>
      <p:ext uri="{BB962C8B-B14F-4D97-AF65-F5344CB8AC3E}">
        <p14:creationId xmlns:p14="http://schemas.microsoft.com/office/powerpoint/2010/main" val="2897796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EC13943C-0B4E-7540-BE21-8AE447187EB6}" type="slidenum">
              <a:rPr lang="en-US"/>
              <a:pPr>
                <a:defRPr/>
              </a:pPr>
              <a:t>‹#›</a:t>
            </a:fld>
            <a:endParaRPr lang="en-US"/>
          </a:p>
        </p:txBody>
      </p:sp>
    </p:spTree>
    <p:extLst>
      <p:ext uri="{BB962C8B-B14F-4D97-AF65-F5344CB8AC3E}">
        <p14:creationId xmlns:p14="http://schemas.microsoft.com/office/powerpoint/2010/main" val="18271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52561F8E-40E6-F244-A197-61ABB368B4C8}" type="slidenum">
              <a:rPr lang="en-US"/>
              <a:pPr>
                <a:defRPr/>
              </a:pPr>
              <a:t>‹#›</a:t>
            </a:fld>
            <a:endParaRPr lang="en-US"/>
          </a:p>
        </p:txBody>
      </p:sp>
    </p:spTree>
    <p:extLst>
      <p:ext uri="{BB962C8B-B14F-4D97-AF65-F5344CB8AC3E}">
        <p14:creationId xmlns:p14="http://schemas.microsoft.com/office/powerpoint/2010/main" val="1400104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6E39989D-2DF0-E04F-86F4-5E7523BBDE00}" type="slidenum">
              <a:rPr lang="en-US"/>
              <a:pPr>
                <a:defRPr/>
              </a:pPr>
              <a:t>‹#›</a:t>
            </a:fld>
            <a:endParaRPr lang="en-US"/>
          </a:p>
        </p:txBody>
      </p:sp>
    </p:spTree>
    <p:extLst>
      <p:ext uri="{BB962C8B-B14F-4D97-AF65-F5344CB8AC3E}">
        <p14:creationId xmlns:p14="http://schemas.microsoft.com/office/powerpoint/2010/main" val="15995675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559F66F0-ADC0-7944-ACE8-E10F2F605F9A}" type="slidenum">
              <a:rPr lang="en-US"/>
              <a:pPr>
                <a:defRPr/>
              </a:pPr>
              <a:t>‹#›</a:t>
            </a:fld>
            <a:endParaRPr lang="en-US"/>
          </a:p>
        </p:txBody>
      </p:sp>
    </p:spTree>
    <p:extLst>
      <p:ext uri="{BB962C8B-B14F-4D97-AF65-F5344CB8AC3E}">
        <p14:creationId xmlns:p14="http://schemas.microsoft.com/office/powerpoint/2010/main" val="3120892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339725"/>
            <a:ext cx="2055812"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39725"/>
            <a:ext cx="6018213" cy="6051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E036FE78-F78F-E340-8CB8-0DC3663E14F4}" type="slidenum">
              <a:rPr lang="en-US"/>
              <a:pPr>
                <a:defRPr/>
              </a:pPr>
              <a:t>‹#›</a:t>
            </a:fld>
            <a:endParaRPr lang="en-US"/>
          </a:p>
        </p:txBody>
      </p:sp>
    </p:spTree>
    <p:extLst>
      <p:ext uri="{BB962C8B-B14F-4D97-AF65-F5344CB8AC3E}">
        <p14:creationId xmlns:p14="http://schemas.microsoft.com/office/powerpoint/2010/main" val="1430948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39725"/>
            <a:ext cx="8226425" cy="15541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7013" cy="4111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6613" y="1600200"/>
            <a:ext cx="4037012" cy="1979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6613" y="3732213"/>
            <a:ext cx="4037012" cy="19796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sldNum" idx="10"/>
          </p:nvPr>
        </p:nvSpPr>
        <p:spPr>
          <a:ln/>
        </p:spPr>
        <p:txBody>
          <a:bodyPr/>
          <a:lstStyle>
            <a:lvl1pPr>
              <a:defRPr/>
            </a:lvl1pPr>
          </a:lstStyle>
          <a:p>
            <a:pPr>
              <a:defRPr/>
            </a:pPr>
            <a:fld id="{28B9C33D-895D-2E41-A011-51E16DD4E4C7}" type="slidenum">
              <a:rPr lang="en-US"/>
              <a:pPr>
                <a:defRPr/>
              </a:pPr>
              <a:t>‹#›</a:t>
            </a:fld>
            <a:endParaRPr lang="en-US"/>
          </a:p>
        </p:txBody>
      </p:sp>
    </p:spTree>
    <p:extLst>
      <p:ext uri="{BB962C8B-B14F-4D97-AF65-F5344CB8AC3E}">
        <p14:creationId xmlns:p14="http://schemas.microsoft.com/office/powerpoint/2010/main" val="40064888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339725"/>
            <a:ext cx="8226425" cy="1554163"/>
          </a:xfrm>
        </p:spPr>
        <p:txBody>
          <a:bodyPr/>
          <a:lstStyle/>
          <a:p>
            <a:r>
              <a:rPr lang="en-US" smtClean="0"/>
              <a:t>Click to edit Master title style</a:t>
            </a:r>
            <a:endParaRPr lang="en-US"/>
          </a:p>
        </p:txBody>
      </p:sp>
      <p:sp>
        <p:nvSpPr>
          <p:cNvPr id="3" name="Rectangle 5"/>
          <p:cNvSpPr>
            <a:spLocks noGrp="1" noChangeArrowheads="1"/>
          </p:cNvSpPr>
          <p:nvPr>
            <p:ph type="sldNum" idx="10"/>
          </p:nvPr>
        </p:nvSpPr>
        <p:spPr>
          <a:ln/>
        </p:spPr>
        <p:txBody>
          <a:bodyPr/>
          <a:lstStyle>
            <a:lvl1pPr>
              <a:defRPr/>
            </a:lvl1pPr>
          </a:lstStyle>
          <a:p>
            <a:pPr>
              <a:defRPr/>
            </a:pPr>
            <a:fld id="{A42AA761-8F8E-D446-AF93-7C15B707A36B}" type="slidenum">
              <a:rPr lang="en-US"/>
              <a:pPr>
                <a:defRPr/>
              </a:pPr>
              <a:t>‹#›</a:t>
            </a:fld>
            <a:endParaRPr lang="en-US"/>
          </a:p>
        </p:txBody>
      </p:sp>
    </p:spTree>
    <p:extLst>
      <p:ext uri="{BB962C8B-B14F-4D97-AF65-F5344CB8AC3E}">
        <p14:creationId xmlns:p14="http://schemas.microsoft.com/office/powerpoint/2010/main" val="15573224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r>
              <a:rPr lang="en-US"/>
              <a:t>Click to edit Master title style</a:t>
            </a:r>
          </a:p>
        </p:txBody>
      </p:sp>
      <p:sp>
        <p:nvSpPr>
          <p:cNvPr id="3" name="Text Placeholder 2"/>
          <p:cNvSpPr>
            <a:spLocks noGrp="1"/>
          </p:cNvSpPr>
          <p:nvPr>
            <p:ph type="body" idx="1"/>
          </p:nvPr>
        </p:nvSpPr>
        <p:spPr/>
        <p:txBody>
          <a:bodyPr rtlCol="0"/>
          <a:lstStyle>
            <a:lvl1pPr>
              <a:defRPr sz="2800"/>
            </a:lvl1pPr>
            <a:lvl2pPr>
              <a:defRPr sz="2800"/>
            </a:lvl2pPr>
            <a:lvl3pPr>
              <a:defRPr sz="2800"/>
            </a:lvl3pPr>
            <a:lvl4pPr>
              <a:defRPr sz="2800"/>
            </a:lvl4pPr>
            <a:lvl5pPr>
              <a:defRPr sz="2800"/>
            </a:lvl5pPr>
          </a:lstStyle>
          <a:p>
            <a:pPr lvl="0"/>
            <a:r>
              <a:rPr lang="en-US"/>
              <a:t>Click to edit Master text styles</a:t>
            </a:r>
          </a:p>
          <a:p>
            <a:pPr lvl="0"/>
            <a:r>
              <a:rPr lang="en-US"/>
              <a:t>Second level</a:t>
            </a:r>
          </a:p>
          <a:p>
            <a:pPr lvl="0"/>
            <a:r>
              <a:rPr lang="en-US"/>
              <a:t>Third level</a:t>
            </a:r>
          </a:p>
          <a:p>
            <a:pPr lvl="0"/>
            <a:r>
              <a:rPr lang="en-US"/>
              <a:t>Fourth level</a:t>
            </a:r>
          </a:p>
          <a:p>
            <a:pPr lvl="0"/>
            <a:r>
              <a:rPr lang="en-US"/>
              <a:t>Fifth level</a:t>
            </a:r>
          </a:p>
        </p:txBody>
      </p:sp>
      <p:sp>
        <p:nvSpPr>
          <p:cNvPr id="4" name="Slide Number Placeholder 704"/>
          <p:cNvSpPr>
            <a:spLocks noGrp="1" noChangeArrowheads="1"/>
          </p:cNvSpPr>
          <p:nvPr>
            <p:ph type="sldNum" sz="quarter" idx="10"/>
          </p:nvPr>
        </p:nvSpPr>
        <p:spPr/>
        <p:txBody>
          <a:bodyPr/>
          <a:lstStyle>
            <a:lvl1pPr>
              <a:defRPr/>
            </a:lvl1pPr>
          </a:lstStyle>
          <a:p>
            <a:pPr>
              <a:defRPr/>
            </a:pPr>
            <a:fld id="{0FE93563-4FAB-AE41-A46A-3C5A6444ACCA}" type="slidenum">
              <a:rPr lang="en-US"/>
              <a:pPr>
                <a:defRPr/>
              </a:pPr>
              <a:t>‹#›</a:t>
            </a:fld>
            <a:endParaRPr lang="en-US"/>
          </a:p>
        </p:txBody>
      </p:sp>
      <p:sp>
        <p:nvSpPr>
          <p:cNvPr id="5" name="Slide Number Placeholder 704"/>
          <p:cNvSpPr>
            <a:spLocks noGrp="1" noChangeArrowheads="1"/>
          </p:cNvSpPr>
          <p:nvPr>
            <p:ph type="sldNum" sz="quarter" idx="11"/>
          </p:nvPr>
        </p:nvSpPr>
        <p:spPr/>
        <p:txBody>
          <a:bodyPr/>
          <a:lstStyle>
            <a:lvl1pPr>
              <a:defRPr/>
            </a:lvl1pPr>
          </a:lstStyle>
          <a:p>
            <a:pPr>
              <a:defRPr/>
            </a:pPr>
            <a:fld id="{FC625779-8119-F54C-A481-A6CAA2720670}" type="slidenum">
              <a:rPr lang="en-US"/>
              <a:pPr>
                <a:defRPr/>
              </a:pPr>
              <a:t>‹#›</a:t>
            </a:fld>
            <a:endParaRPr lang="en-US"/>
          </a:p>
        </p:txBody>
      </p:sp>
      <p:sp>
        <p:nvSpPr>
          <p:cNvPr id="6" name="Date Placeholder 1028"/>
          <p:cNvSpPr>
            <a:spLocks noGrp="1" noChangeArrowheads="1"/>
          </p:cNvSpPr>
          <p:nvPr>
            <p:ph type="dt" sz="half" idx="12"/>
          </p:nvPr>
        </p:nvSpPr>
        <p:spPr>
          <a:xfrm>
            <a:off x="685800" y="6267450"/>
            <a:ext cx="1905000" cy="457200"/>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defRPr>
            </a:lvl1pPr>
          </a:lstStyle>
          <a:p>
            <a:pPr>
              <a:defRPr/>
            </a:pPr>
            <a:endParaRPr lang="en-US"/>
          </a:p>
        </p:txBody>
      </p:sp>
      <p:sp>
        <p:nvSpPr>
          <p:cNvPr id="7" name="Footer Placeholder 1029"/>
          <p:cNvSpPr>
            <a:spLocks noGrp="1" noChangeArrowheads="1"/>
          </p:cNvSpPr>
          <p:nvPr>
            <p:ph type="ftr" sz="quarter" idx="13"/>
          </p:nvPr>
        </p:nvSpPr>
        <p:spPr>
          <a:xfrm>
            <a:off x="3124200" y="6267450"/>
            <a:ext cx="2895600" cy="457200"/>
          </a:xfrm>
          <a:prstGeom prst="rect">
            <a:avLst/>
          </a:prstGeom>
        </p:spPr>
        <p:txBody>
          <a:bodyPr vert="horz" wrap="square" lIns="91440" tIns="45720" rIns="91440" bIns="45720" numCol="1" anchor="t" anchorCtr="0" compatLnSpc="1">
            <a:prstTxWarp prst="textNoShape">
              <a:avLst/>
            </a:prstTxWarp>
          </a:bodyPr>
          <a:lstStyle>
            <a:lvl1pPr>
              <a:defRPr>
                <a:solidFill>
                  <a:prstClr val="white"/>
                </a:solidFill>
              </a:defRPr>
            </a:lvl1pPr>
          </a:lstStyle>
          <a:p>
            <a:pPr>
              <a:defRPr/>
            </a:pPr>
            <a:endParaRPr lang="en-US"/>
          </a:p>
        </p:txBody>
      </p:sp>
      <p:sp>
        <p:nvSpPr>
          <p:cNvPr id="8" name="Slide Number Placeholder 704"/>
          <p:cNvSpPr>
            <a:spLocks noGrp="1" noChangeArrowheads="1"/>
          </p:cNvSpPr>
          <p:nvPr>
            <p:ph type="sldNum" sz="quarter" idx="14"/>
          </p:nvPr>
        </p:nvSpPr>
        <p:spPr/>
        <p:txBody>
          <a:bodyPr/>
          <a:lstStyle>
            <a:lvl1pPr>
              <a:defRPr/>
            </a:lvl1pPr>
          </a:lstStyle>
          <a:p>
            <a:pPr>
              <a:defRPr/>
            </a:pPr>
            <a:fld id="{7CA1EF1D-4984-1046-9052-61BF7C581370}" type="slidenum">
              <a:rPr lang="en-US"/>
              <a:pPr>
                <a:defRPr/>
              </a:pPr>
              <a:t>‹#›</a:t>
            </a:fld>
            <a:endParaRPr lang="en-US"/>
          </a:p>
        </p:txBody>
      </p:sp>
      <p:sp>
        <p:nvSpPr>
          <p:cNvPr id="9" name="Slide Number Placeholder 492"/>
          <p:cNvSpPr>
            <a:spLocks noGrp="1" noChangeArrowheads="1"/>
          </p:cNvSpPr>
          <p:nvPr>
            <p:ph type="sldNum" sz="quarter" idx="15"/>
          </p:nvPr>
        </p:nvSpPr>
        <p:spPr/>
        <p:txBody>
          <a:bodyPr/>
          <a:lstStyle>
            <a:lvl1pPr>
              <a:defRPr/>
            </a:lvl1pPr>
          </a:lstStyle>
          <a:p>
            <a:pPr>
              <a:defRPr/>
            </a:pPr>
            <a:fld id="{062C988C-A77D-8B43-B163-6E50E3796606}" type="slidenum">
              <a:rPr lang="en-US"/>
              <a:pPr>
                <a:defRPr/>
              </a:pPr>
              <a:t>‹#›</a:t>
            </a:fld>
            <a:endParaRPr lang="en-US"/>
          </a:p>
        </p:txBody>
      </p:sp>
    </p:spTree>
    <p:extLst>
      <p:ext uri="{BB962C8B-B14F-4D97-AF65-F5344CB8AC3E}">
        <p14:creationId xmlns:p14="http://schemas.microsoft.com/office/powerpoint/2010/main" val="4124784181"/>
      </p:ext>
    </p:extLst>
  </p:cSld>
  <p:clrMapOvr>
    <a:masterClrMapping/>
  </p:clrMapOvr>
  <p:transition spd="slow" advClick="0" advTm="7000">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19196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noChangeArrowheads="1"/>
          </p:cNvSpPr>
          <p:nvPr>
            <p:ph type="sldNum" idx="10"/>
          </p:nvPr>
        </p:nvSpPr>
        <p:spPr>
          <a:xfrm>
            <a:off x="3124200" y="6229350"/>
            <a:ext cx="2130425" cy="473075"/>
          </a:xfrm>
          <a:prstGeom prst="rect">
            <a:avLst/>
          </a:prstGeom>
        </p:spPr>
        <p:txBody>
          <a:bodyPr/>
          <a:lstStyle>
            <a:lvl1pPr>
              <a:defRPr>
                <a:solidFill>
                  <a:srgbClr val="37305A"/>
                </a:solidFill>
              </a:defRPr>
            </a:lvl1pPr>
          </a:lstStyle>
          <a:p>
            <a:pPr>
              <a:defRPr/>
            </a:pPr>
            <a:fld id="{5C8A307A-7142-9349-822F-BD9C8AECEF96}" type="slidenum">
              <a:rPr lang="en-US"/>
              <a:pPr>
                <a:defRPr/>
              </a:pPr>
              <a:t>‹#›</a:t>
            </a:fld>
            <a:endParaRPr lang="en-US"/>
          </a:p>
        </p:txBody>
      </p:sp>
    </p:spTree>
    <p:extLst>
      <p:ext uri="{BB962C8B-B14F-4D97-AF65-F5344CB8AC3E}">
        <p14:creationId xmlns:p14="http://schemas.microsoft.com/office/powerpoint/2010/main" val="2671517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noChangeArrowheads="1"/>
          </p:cNvSpPr>
          <p:nvPr>
            <p:ph type="sldNum" idx="10"/>
          </p:nvPr>
        </p:nvSpPr>
        <p:spPr>
          <a:xfrm>
            <a:off x="6858000" y="6248400"/>
            <a:ext cx="2130425" cy="473075"/>
          </a:xfrm>
          <a:prstGeom prst="rect">
            <a:avLst/>
          </a:prstGeom>
        </p:spPr>
        <p:txBody>
          <a:bodyPr/>
          <a:lstStyle>
            <a:lvl1pPr>
              <a:defRPr>
                <a:ea typeface="ＭＳ Ｐゴシック" charset="-128"/>
                <a:cs typeface="ＭＳ Ｐゴシック" charset="-128"/>
              </a:defRPr>
            </a:lvl1pPr>
          </a:lstStyle>
          <a:p>
            <a:pPr>
              <a:defRPr/>
            </a:pPr>
            <a:fld id="{D7740E11-9CFB-B54D-84A8-E9F7C80E41CB}" type="slidenum">
              <a:rPr lang="en-US"/>
              <a:pPr>
                <a:defRPr/>
              </a:pPr>
              <a:t>‹#›</a:t>
            </a:fld>
            <a:r>
              <a:rPr lang="en-US"/>
              <a:t> of 12</a:t>
            </a:r>
          </a:p>
        </p:txBody>
      </p:sp>
    </p:spTree>
    <p:extLst>
      <p:ext uri="{BB962C8B-B14F-4D97-AF65-F5344CB8AC3E}">
        <p14:creationId xmlns:p14="http://schemas.microsoft.com/office/powerpoint/2010/main" val="1704111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noChangeArrowheads="1"/>
          </p:cNvSpPr>
          <p:nvPr>
            <p:ph type="sldNum" idx="10"/>
          </p:nvPr>
        </p:nvSpPr>
        <p:spPr>
          <a:xfrm>
            <a:off x="6858000" y="6248400"/>
            <a:ext cx="2130425" cy="473075"/>
          </a:xfrm>
          <a:prstGeom prst="rect">
            <a:avLst/>
          </a:prstGeom>
        </p:spPr>
        <p:txBody>
          <a:bodyPr/>
          <a:lstStyle>
            <a:lvl1pPr>
              <a:defRPr>
                <a:solidFill>
                  <a:srgbClr val="37305A"/>
                </a:solidFill>
                <a:ea typeface="ＭＳ Ｐゴシック" charset="-128"/>
                <a:cs typeface="ＭＳ Ｐゴシック" charset="-128"/>
              </a:defRPr>
            </a:lvl1pPr>
          </a:lstStyle>
          <a:p>
            <a:pPr>
              <a:defRPr/>
            </a:pPr>
            <a:fld id="{53F592A0-1901-814D-8E6A-6D0DA6617951}" type="slidenum">
              <a:rPr lang="en-US"/>
              <a:pPr>
                <a:defRPr/>
              </a:pPr>
              <a:t>‹#›</a:t>
            </a:fld>
            <a:r>
              <a:rPr lang="en-US"/>
              <a:t> of 12</a:t>
            </a:r>
          </a:p>
        </p:txBody>
      </p:sp>
    </p:spTree>
    <p:extLst>
      <p:ext uri="{BB962C8B-B14F-4D97-AF65-F5344CB8AC3E}">
        <p14:creationId xmlns:p14="http://schemas.microsoft.com/office/powerpoint/2010/main" val="1262260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933661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noChangeArrowheads="1"/>
          </p:cNvSpPr>
          <p:nvPr>
            <p:ph type="sldNum" idx="10"/>
          </p:nvPr>
        </p:nvSpPr>
        <p:spPr>
          <a:xfrm>
            <a:off x="3124200" y="6229350"/>
            <a:ext cx="2130425" cy="473075"/>
          </a:xfrm>
          <a:prstGeom prst="rect">
            <a:avLst/>
          </a:prstGeom>
        </p:spPr>
        <p:txBody>
          <a:bodyPr/>
          <a:lstStyle>
            <a:lvl1pPr>
              <a:defRPr>
                <a:solidFill>
                  <a:srgbClr val="37305A"/>
                </a:solidFill>
              </a:defRPr>
            </a:lvl1pPr>
          </a:lstStyle>
          <a:p>
            <a:pPr>
              <a:defRPr/>
            </a:pPr>
            <a:fld id="{50CCCC2E-6285-3345-A74C-B07078E7E656}" type="slidenum">
              <a:rPr lang="en-US"/>
              <a:pPr>
                <a:defRPr/>
              </a:pPr>
              <a:t>‹#›</a:t>
            </a:fld>
            <a:endParaRPr lang="en-US"/>
          </a:p>
        </p:txBody>
      </p:sp>
    </p:spTree>
    <p:extLst>
      <p:ext uri="{BB962C8B-B14F-4D97-AF65-F5344CB8AC3E}">
        <p14:creationId xmlns:p14="http://schemas.microsoft.com/office/powerpoint/2010/main" val="26714645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noChangeArrowheads="1"/>
          </p:cNvSpPr>
          <p:nvPr>
            <p:ph type="sldNum" idx="10"/>
          </p:nvPr>
        </p:nvSpPr>
        <p:spPr>
          <a:xfrm>
            <a:off x="3124200" y="6229350"/>
            <a:ext cx="2130425" cy="473075"/>
          </a:xfrm>
          <a:prstGeom prst="rect">
            <a:avLst/>
          </a:prstGeom>
        </p:spPr>
        <p:txBody>
          <a:bodyPr/>
          <a:lstStyle>
            <a:lvl1pPr>
              <a:defRPr>
                <a:solidFill>
                  <a:srgbClr val="37305A"/>
                </a:solidFill>
              </a:defRPr>
            </a:lvl1pPr>
          </a:lstStyle>
          <a:p>
            <a:pPr>
              <a:defRPr/>
            </a:pPr>
            <a:fld id="{0C3E9949-D029-BF49-9FBC-4A03072A56A1}" type="slidenum">
              <a:rPr lang="en-US"/>
              <a:pPr>
                <a:defRPr/>
              </a:pPr>
              <a:t>‹#›</a:t>
            </a:fld>
            <a:endParaRPr lang="en-US"/>
          </a:p>
        </p:txBody>
      </p:sp>
    </p:spTree>
    <p:extLst>
      <p:ext uri="{BB962C8B-B14F-4D97-AF65-F5344CB8AC3E}">
        <p14:creationId xmlns:p14="http://schemas.microsoft.com/office/powerpoint/2010/main" val="26035489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lvl1pPr>
              <a:defRPr>
                <a:solidFill>
                  <a:srgbClr val="19196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96" indent="0" algn="ctr">
              <a:buNone/>
              <a:defRPr/>
            </a:lvl2pPr>
            <a:lvl3pPr marL="914391" indent="0" algn="ctr">
              <a:buNone/>
              <a:defRPr/>
            </a:lvl3pPr>
            <a:lvl4pPr marL="1371587" indent="0" algn="ctr">
              <a:buNone/>
              <a:defRPr/>
            </a:lvl4pPr>
            <a:lvl5pPr marL="1828782" indent="0" algn="ctr">
              <a:buNone/>
              <a:defRPr/>
            </a:lvl5pPr>
            <a:lvl6pPr marL="2285978" indent="0" algn="ctr">
              <a:buNone/>
              <a:defRPr/>
            </a:lvl6pPr>
            <a:lvl7pPr marL="2743173" indent="0" algn="ctr">
              <a:buNone/>
              <a:defRPr/>
            </a:lvl7pPr>
            <a:lvl8pPr marL="3200368" indent="0" algn="ctr">
              <a:buNone/>
              <a:defRPr/>
            </a:lvl8pPr>
            <a:lvl9pPr marL="3657563" indent="0" algn="ctr">
              <a:buNone/>
              <a:defRPr/>
            </a:lvl9pPr>
          </a:lstStyle>
          <a:p>
            <a:r>
              <a:rPr lang="en-US" smtClean="0"/>
              <a:t>Click to edit Master subtitle style</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F3CF32D0-C8AD-F445-8AB0-95FBEC4A4FD3}" type="slidenum">
              <a:rPr lang="en-US"/>
              <a:pPr>
                <a:defRPr/>
              </a:pPr>
              <a:t>‹#›</a:t>
            </a:fld>
            <a:endParaRPr lang="en-US"/>
          </a:p>
        </p:txBody>
      </p:sp>
    </p:spTree>
    <p:extLst>
      <p:ext uri="{BB962C8B-B14F-4D97-AF65-F5344CB8AC3E}">
        <p14:creationId xmlns:p14="http://schemas.microsoft.com/office/powerpoint/2010/main" val="24806005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sldNum" idx="10"/>
          </p:nvPr>
        </p:nvSpPr>
        <p:spPr>
          <a:xfrm>
            <a:off x="6858000" y="6248400"/>
            <a:ext cx="2130425" cy="473075"/>
          </a:xfrm>
        </p:spPr>
        <p:txBody>
          <a:bodyPr/>
          <a:lstStyle>
            <a:lvl1pPr>
              <a:buFont typeface="Times New Roman" charset="0"/>
              <a:buNone/>
              <a:defRPr>
                <a:latin typeface="Arial" charset="0"/>
                <a:ea typeface="ＭＳ Ｐゴシック" charset="-128"/>
                <a:cs typeface="ＭＳ Ｐゴシック" charset="-128"/>
              </a:defRPr>
            </a:lvl1pPr>
          </a:lstStyle>
          <a:p>
            <a:pPr>
              <a:defRPr/>
            </a:pPr>
            <a:fld id="{17FD9F13-6FD8-E649-9DAC-C7EA285EF8F0}" type="slidenum">
              <a:rPr lang="en-US"/>
              <a:pPr>
                <a:defRPr/>
              </a:pPr>
              <a:t>‹#›</a:t>
            </a:fld>
            <a:r>
              <a:rPr lang="en-US"/>
              <a:t> of 12</a:t>
            </a:r>
          </a:p>
        </p:txBody>
      </p:sp>
    </p:spTree>
    <p:extLst>
      <p:ext uri="{BB962C8B-B14F-4D97-AF65-F5344CB8AC3E}">
        <p14:creationId xmlns:p14="http://schemas.microsoft.com/office/powerpoint/2010/main" val="41896037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4" y="2906714"/>
            <a:ext cx="7772400" cy="1500187"/>
          </a:xfrm>
        </p:spPr>
        <p:txBody>
          <a:bodyPr anchor="b"/>
          <a:lstStyle>
            <a:lvl1pPr marL="0" indent="0">
              <a:buNone/>
              <a:defRPr sz="2000"/>
            </a:lvl1pPr>
            <a:lvl2pPr marL="457196" indent="0">
              <a:buNone/>
              <a:defRPr sz="1800"/>
            </a:lvl2pPr>
            <a:lvl3pPr marL="914391" indent="0">
              <a:buNone/>
              <a:defRPr sz="1600"/>
            </a:lvl3pPr>
            <a:lvl4pPr marL="1371587" indent="0">
              <a:buNone/>
              <a:defRPr sz="1400"/>
            </a:lvl4pPr>
            <a:lvl5pPr marL="1828782" indent="0">
              <a:buNone/>
              <a:defRPr sz="1400"/>
            </a:lvl5pPr>
            <a:lvl6pPr marL="2285978" indent="0">
              <a:buNone/>
              <a:defRPr sz="1400"/>
            </a:lvl6pPr>
            <a:lvl7pPr marL="2743173" indent="0">
              <a:buNone/>
              <a:defRPr sz="1400"/>
            </a:lvl7pPr>
            <a:lvl8pPr marL="3200368" indent="0">
              <a:buNone/>
              <a:defRPr sz="1400"/>
            </a:lvl8pPr>
            <a:lvl9pPr marL="3657563" indent="0">
              <a:buNone/>
              <a:defRPr sz="1400"/>
            </a:lvl9pPr>
          </a:lstStyle>
          <a:p>
            <a:pPr lvl="0"/>
            <a:r>
              <a:rPr lang="en-US" smtClean="0"/>
              <a:t>Click to edit Master text styles</a:t>
            </a:r>
          </a:p>
        </p:txBody>
      </p:sp>
      <p:sp>
        <p:nvSpPr>
          <p:cNvPr id="4" name="Rectangle 5"/>
          <p:cNvSpPr>
            <a:spLocks noGrp="1" noChangeArrowheads="1"/>
          </p:cNvSpPr>
          <p:nvPr>
            <p:ph type="sldNum" idx="10"/>
          </p:nvPr>
        </p:nvSpPr>
        <p:spPr>
          <a:ln/>
        </p:spPr>
        <p:txBody>
          <a:bodyPr/>
          <a:lstStyle>
            <a:lvl1pPr>
              <a:defRPr/>
            </a:lvl1pPr>
          </a:lstStyle>
          <a:p>
            <a:pPr>
              <a:defRPr/>
            </a:pPr>
            <a:fld id="{79CFAD38-6BAC-FF40-9451-3B5367BC1816}" type="slidenum">
              <a:rPr lang="en-US"/>
              <a:pPr>
                <a:defRPr/>
              </a:pPr>
              <a:t>‹#›</a:t>
            </a:fld>
            <a:endParaRPr lang="en-US"/>
          </a:p>
        </p:txBody>
      </p:sp>
    </p:spTree>
    <p:extLst>
      <p:ext uri="{BB962C8B-B14F-4D97-AF65-F5344CB8AC3E}">
        <p14:creationId xmlns:p14="http://schemas.microsoft.com/office/powerpoint/2010/main" val="26307610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1" y="1600200"/>
            <a:ext cx="4037013" cy="4111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7012" cy="4111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idx="10"/>
          </p:nvPr>
        </p:nvSpPr>
        <p:spPr>
          <a:ln/>
        </p:spPr>
        <p:txBody>
          <a:bodyPr/>
          <a:lstStyle>
            <a:lvl1pPr>
              <a:defRPr/>
            </a:lvl1pPr>
          </a:lstStyle>
          <a:p>
            <a:pPr>
              <a:defRPr/>
            </a:pPr>
            <a:fld id="{F3CED351-5ED1-854E-A834-90688A4D67C8}" type="slidenum">
              <a:rPr lang="en-US"/>
              <a:pPr>
                <a:defRPr/>
              </a:pPr>
              <a:t>‹#›</a:t>
            </a:fld>
            <a:endParaRPr lang="en-US"/>
          </a:p>
        </p:txBody>
      </p:sp>
    </p:spTree>
    <p:extLst>
      <p:ext uri="{BB962C8B-B14F-4D97-AF65-F5344CB8AC3E}">
        <p14:creationId xmlns:p14="http://schemas.microsoft.com/office/powerpoint/2010/main" val="15919783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idx="10"/>
          </p:nvPr>
        </p:nvSpPr>
        <p:spPr>
          <a:ln/>
        </p:spPr>
        <p:txBody>
          <a:bodyPr/>
          <a:lstStyle>
            <a:lvl1pPr>
              <a:defRPr/>
            </a:lvl1pPr>
          </a:lstStyle>
          <a:p>
            <a:pPr>
              <a:defRPr/>
            </a:pPr>
            <a:fld id="{9BF8B90B-870C-CF44-B371-A3649728D66A}" type="slidenum">
              <a:rPr lang="en-US"/>
              <a:pPr>
                <a:defRPr/>
              </a:pPr>
              <a:t>‹#›</a:t>
            </a:fld>
            <a:endParaRPr lang="en-US"/>
          </a:p>
        </p:txBody>
      </p:sp>
    </p:spTree>
    <p:extLst>
      <p:ext uri="{BB962C8B-B14F-4D97-AF65-F5344CB8AC3E}">
        <p14:creationId xmlns:p14="http://schemas.microsoft.com/office/powerpoint/2010/main" val="35271950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idx="10"/>
          </p:nvPr>
        </p:nvSpPr>
        <p:spPr>
          <a:ln/>
        </p:spPr>
        <p:txBody>
          <a:bodyPr/>
          <a:lstStyle>
            <a:lvl1pPr>
              <a:defRPr/>
            </a:lvl1pPr>
          </a:lstStyle>
          <a:p>
            <a:pPr>
              <a:defRPr/>
            </a:pPr>
            <a:fld id="{FEA16A0C-4CCE-EB42-8144-4806279D093E}" type="slidenum">
              <a:rPr lang="en-US"/>
              <a:pPr>
                <a:defRPr/>
              </a:pPr>
              <a:t>‹#›</a:t>
            </a:fld>
            <a:endParaRPr lang="en-US"/>
          </a:p>
        </p:txBody>
      </p:sp>
    </p:spTree>
    <p:extLst>
      <p:ext uri="{BB962C8B-B14F-4D97-AF65-F5344CB8AC3E}">
        <p14:creationId xmlns:p14="http://schemas.microsoft.com/office/powerpoint/2010/main" val="2556948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709915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CA3F09FB-B40F-0543-A1E3-E94EF80A6E47}" type="slidenum">
              <a:rPr lang="en-US"/>
              <a:pPr>
                <a:defRPr/>
              </a:pPr>
              <a:t>‹#›</a:t>
            </a:fld>
            <a:endParaRPr lang="en-US"/>
          </a:p>
        </p:txBody>
      </p:sp>
    </p:spTree>
    <p:extLst>
      <p:ext uri="{BB962C8B-B14F-4D97-AF65-F5344CB8AC3E}">
        <p14:creationId xmlns:p14="http://schemas.microsoft.com/office/powerpoint/2010/main" val="3254641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691063"/>
          </a:xfrm>
        </p:spPr>
        <p:txBody>
          <a:bodyPr/>
          <a:lstStyle>
            <a:lvl1pPr marL="0" indent="0">
              <a:buNone/>
              <a:defRPr sz="1400"/>
            </a:lvl1pPr>
            <a:lvl2pPr marL="457196" indent="0">
              <a:buNone/>
              <a:defRPr sz="1200"/>
            </a:lvl2pPr>
            <a:lvl3pPr marL="914391" indent="0">
              <a:buNone/>
              <a:defRPr sz="1000"/>
            </a:lvl3pPr>
            <a:lvl4pPr marL="1371587" indent="0">
              <a:buNone/>
              <a:defRPr sz="900"/>
            </a:lvl4pPr>
            <a:lvl5pPr marL="1828782" indent="0">
              <a:buNone/>
              <a:defRPr sz="900"/>
            </a:lvl5pPr>
            <a:lvl6pPr marL="2285978" indent="0">
              <a:buNone/>
              <a:defRPr sz="900"/>
            </a:lvl6pPr>
            <a:lvl7pPr marL="2743173" indent="0">
              <a:buNone/>
              <a:defRPr sz="900"/>
            </a:lvl7pPr>
            <a:lvl8pPr marL="3200368" indent="0">
              <a:buNone/>
              <a:defRPr sz="900"/>
            </a:lvl8pPr>
            <a:lvl9pPr marL="3657563" indent="0">
              <a:buNone/>
              <a:defRPr sz="900"/>
            </a:lvl9pPr>
          </a:lstStyle>
          <a:p>
            <a:pPr lvl="0"/>
            <a:r>
              <a:rPr lang="en-US" smtClean="0"/>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4BB0FB89-120B-1E46-BEA2-DF51AFC4FC4C}" type="slidenum">
              <a:rPr lang="en-US"/>
              <a:pPr>
                <a:defRPr/>
              </a:pPr>
              <a:t>‹#›</a:t>
            </a:fld>
            <a:endParaRPr lang="en-US"/>
          </a:p>
        </p:txBody>
      </p:sp>
    </p:spTree>
    <p:extLst>
      <p:ext uri="{BB962C8B-B14F-4D97-AF65-F5344CB8AC3E}">
        <p14:creationId xmlns:p14="http://schemas.microsoft.com/office/powerpoint/2010/main" val="14320663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6"/>
            <a:ext cx="5486400" cy="4114800"/>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2" indent="0">
              <a:buNone/>
              <a:defRPr sz="2000"/>
            </a:lvl5pPr>
            <a:lvl6pPr marL="2285978" indent="0">
              <a:buNone/>
              <a:defRPr sz="2000"/>
            </a:lvl6pPr>
            <a:lvl7pPr marL="2743173" indent="0">
              <a:buNone/>
              <a:defRPr sz="2000"/>
            </a:lvl7pPr>
            <a:lvl8pPr marL="3200368" indent="0">
              <a:buNone/>
              <a:defRPr sz="2000"/>
            </a:lvl8pPr>
            <a:lvl9pPr marL="3657563"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96" indent="0">
              <a:buNone/>
              <a:defRPr sz="1200"/>
            </a:lvl2pPr>
            <a:lvl3pPr marL="914391" indent="0">
              <a:buNone/>
              <a:defRPr sz="1000"/>
            </a:lvl3pPr>
            <a:lvl4pPr marL="1371587" indent="0">
              <a:buNone/>
              <a:defRPr sz="900"/>
            </a:lvl4pPr>
            <a:lvl5pPr marL="1828782" indent="0">
              <a:buNone/>
              <a:defRPr sz="900"/>
            </a:lvl5pPr>
            <a:lvl6pPr marL="2285978" indent="0">
              <a:buNone/>
              <a:defRPr sz="900"/>
            </a:lvl6pPr>
            <a:lvl7pPr marL="2743173" indent="0">
              <a:buNone/>
              <a:defRPr sz="900"/>
            </a:lvl7pPr>
            <a:lvl8pPr marL="3200368" indent="0">
              <a:buNone/>
              <a:defRPr sz="900"/>
            </a:lvl8pPr>
            <a:lvl9pPr marL="3657563" indent="0">
              <a:buNone/>
              <a:defRPr sz="900"/>
            </a:lvl9pPr>
          </a:lstStyle>
          <a:p>
            <a:pPr lvl="0"/>
            <a:r>
              <a:rPr lang="en-US" smtClean="0"/>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00943686-AD75-E146-A190-3B53E88314F2}" type="slidenum">
              <a:rPr lang="en-US"/>
              <a:pPr>
                <a:defRPr/>
              </a:pPr>
              <a:t>‹#›</a:t>
            </a:fld>
            <a:endParaRPr lang="en-US"/>
          </a:p>
        </p:txBody>
      </p:sp>
    </p:spTree>
    <p:extLst>
      <p:ext uri="{BB962C8B-B14F-4D97-AF65-F5344CB8AC3E}">
        <p14:creationId xmlns:p14="http://schemas.microsoft.com/office/powerpoint/2010/main" val="388428324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619DCAA4-79DA-5042-B27A-41D746F1DA70}" type="slidenum">
              <a:rPr lang="en-US"/>
              <a:pPr>
                <a:defRPr/>
              </a:pPr>
              <a:t>‹#›</a:t>
            </a:fld>
            <a:endParaRPr lang="en-US"/>
          </a:p>
        </p:txBody>
      </p:sp>
    </p:spTree>
    <p:extLst>
      <p:ext uri="{BB962C8B-B14F-4D97-AF65-F5344CB8AC3E}">
        <p14:creationId xmlns:p14="http://schemas.microsoft.com/office/powerpoint/2010/main" val="36099806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339725"/>
            <a:ext cx="2055812"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1" y="-339725"/>
            <a:ext cx="6018213" cy="6051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0455A5AA-6179-D44E-9583-97F7689F6454}" type="slidenum">
              <a:rPr lang="en-US"/>
              <a:pPr>
                <a:defRPr/>
              </a:pPr>
              <a:t>‹#›</a:t>
            </a:fld>
            <a:endParaRPr lang="en-US"/>
          </a:p>
        </p:txBody>
      </p:sp>
    </p:spTree>
    <p:extLst>
      <p:ext uri="{BB962C8B-B14F-4D97-AF65-F5344CB8AC3E}">
        <p14:creationId xmlns:p14="http://schemas.microsoft.com/office/powerpoint/2010/main" val="639056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39725"/>
            <a:ext cx="8226425" cy="15541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1" y="1600200"/>
            <a:ext cx="4037013" cy="4111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6613" y="1600200"/>
            <a:ext cx="4037012" cy="1979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6613" y="3732214"/>
            <a:ext cx="4037012" cy="19796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sldNum" idx="10"/>
          </p:nvPr>
        </p:nvSpPr>
        <p:spPr>
          <a:ln/>
        </p:spPr>
        <p:txBody>
          <a:bodyPr/>
          <a:lstStyle>
            <a:lvl1pPr>
              <a:defRPr/>
            </a:lvl1pPr>
          </a:lstStyle>
          <a:p>
            <a:pPr>
              <a:defRPr/>
            </a:pPr>
            <a:fld id="{2BCE5ED5-F8AA-8C4C-B0CC-6CB0BE1EBF22}" type="slidenum">
              <a:rPr lang="en-US"/>
              <a:pPr>
                <a:defRPr/>
              </a:pPr>
              <a:t>‹#›</a:t>
            </a:fld>
            <a:endParaRPr lang="en-US"/>
          </a:p>
        </p:txBody>
      </p:sp>
    </p:spTree>
    <p:extLst>
      <p:ext uri="{BB962C8B-B14F-4D97-AF65-F5344CB8AC3E}">
        <p14:creationId xmlns:p14="http://schemas.microsoft.com/office/powerpoint/2010/main" val="39939320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339725"/>
            <a:ext cx="8226425" cy="1554163"/>
          </a:xfrm>
        </p:spPr>
        <p:txBody>
          <a:bodyPr/>
          <a:lstStyle/>
          <a:p>
            <a:r>
              <a:rPr lang="en-US" smtClean="0"/>
              <a:t>Click to edit Master title style</a:t>
            </a:r>
            <a:endParaRPr lang="en-US"/>
          </a:p>
        </p:txBody>
      </p:sp>
      <p:sp>
        <p:nvSpPr>
          <p:cNvPr id="3" name="Rectangle 5"/>
          <p:cNvSpPr>
            <a:spLocks noGrp="1" noChangeArrowheads="1"/>
          </p:cNvSpPr>
          <p:nvPr>
            <p:ph type="sldNum" idx="10"/>
          </p:nvPr>
        </p:nvSpPr>
        <p:spPr>
          <a:ln/>
        </p:spPr>
        <p:txBody>
          <a:bodyPr/>
          <a:lstStyle>
            <a:lvl1pPr>
              <a:defRPr/>
            </a:lvl1pPr>
          </a:lstStyle>
          <a:p>
            <a:pPr>
              <a:defRPr/>
            </a:pPr>
            <a:fld id="{72825165-9936-564B-B628-A3823EDE5C71}" type="slidenum">
              <a:rPr lang="en-US"/>
              <a:pPr>
                <a:defRPr/>
              </a:pPr>
              <a:t>‹#›</a:t>
            </a:fld>
            <a:endParaRPr lang="en-US"/>
          </a:p>
        </p:txBody>
      </p:sp>
    </p:spTree>
    <p:extLst>
      <p:ext uri="{BB962C8B-B14F-4D97-AF65-F5344CB8AC3E}">
        <p14:creationId xmlns:p14="http://schemas.microsoft.com/office/powerpoint/2010/main" val="5387551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chor="ctr"/>
          <a:lstStyle/>
          <a:p>
            <a:r>
              <a:rPr lang="en-US"/>
              <a:t>Click to edit Master title style</a:t>
            </a:r>
          </a:p>
        </p:txBody>
      </p:sp>
      <p:sp>
        <p:nvSpPr>
          <p:cNvPr id="3" name="Text Placeholder 2"/>
          <p:cNvSpPr>
            <a:spLocks noGrp="1"/>
          </p:cNvSpPr>
          <p:nvPr>
            <p:ph type="body" idx="1"/>
          </p:nvPr>
        </p:nvSpPr>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27"/>
          <p:cNvSpPr>
            <a:spLocks noGrp="1" noChangeArrowheads="1"/>
          </p:cNvSpPr>
          <p:nvPr>
            <p:ph type="dt" sz="half" idx="10"/>
          </p:nvPr>
        </p:nvSpPr>
        <p:spPr/>
        <p:txBody>
          <a:bodyPr/>
          <a:lstStyle>
            <a:lvl1pPr>
              <a:defRPr/>
            </a:lvl1pPr>
          </a:lstStyle>
          <a:p>
            <a:pPr>
              <a:defRPr/>
            </a:pPr>
            <a:endParaRPr lang="en-US"/>
          </a:p>
        </p:txBody>
      </p:sp>
      <p:sp>
        <p:nvSpPr>
          <p:cNvPr id="5" name="Footer Placeholder 1028"/>
          <p:cNvSpPr>
            <a:spLocks noGrp="1" noChangeArrowheads="1"/>
          </p:cNvSpPr>
          <p:nvPr>
            <p:ph type="ftr" sz="quarter" idx="11"/>
          </p:nvPr>
        </p:nvSpPr>
        <p:spPr/>
        <p:txBody>
          <a:bodyPr/>
          <a:lstStyle>
            <a:lvl1pPr>
              <a:defRPr/>
            </a:lvl1pPr>
          </a:lstStyle>
          <a:p>
            <a:pPr>
              <a:defRPr/>
            </a:pPr>
            <a:endParaRPr lang="en-US"/>
          </a:p>
        </p:txBody>
      </p:sp>
      <p:sp>
        <p:nvSpPr>
          <p:cNvPr id="6" name="Slide Number Placeholder 4101"/>
          <p:cNvSpPr>
            <a:spLocks noGrp="1" noChangeArrowheads="1"/>
          </p:cNvSpPr>
          <p:nvPr>
            <p:ph type="sldNum" sz="quarter" idx="12"/>
          </p:nvPr>
        </p:nvSpPr>
        <p:spPr/>
        <p:txBody>
          <a:bodyPr/>
          <a:lstStyle>
            <a:lvl1pPr>
              <a:defRPr/>
            </a:lvl1pPr>
          </a:lstStyle>
          <a:p>
            <a:pPr>
              <a:defRPr/>
            </a:pPr>
            <a:fld id="{265A1248-F52C-2041-B04B-7582F1510B04}" type="slidenum">
              <a:rPr lang="en-US"/>
              <a:pPr>
                <a:defRPr/>
              </a:pPr>
              <a:t>‹#›</a:t>
            </a:fld>
            <a:endParaRPr lang="en-US"/>
          </a:p>
        </p:txBody>
      </p:sp>
    </p:spTree>
    <p:extLst>
      <p:ext uri="{BB962C8B-B14F-4D97-AF65-F5344CB8AC3E}">
        <p14:creationId xmlns:p14="http://schemas.microsoft.com/office/powerpoint/2010/main" val="7271302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19196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noChangeArrowheads="1"/>
          </p:cNvSpPr>
          <p:nvPr>
            <p:ph type="sldNum" idx="10"/>
          </p:nvPr>
        </p:nvSpPr>
        <p:spPr>
          <a:xfrm>
            <a:off x="3124200" y="6229350"/>
            <a:ext cx="2130425" cy="473075"/>
          </a:xfrm>
          <a:prstGeom prst="rect">
            <a:avLst/>
          </a:prstGeom>
        </p:spPr>
        <p:txBody>
          <a:bodyPr/>
          <a:lstStyle>
            <a:lvl1pPr>
              <a:defRPr>
                <a:solidFill>
                  <a:srgbClr val="37305A"/>
                </a:solidFill>
              </a:defRPr>
            </a:lvl1pPr>
          </a:lstStyle>
          <a:p>
            <a:pPr>
              <a:defRPr/>
            </a:pPr>
            <a:fld id="{51230629-6AB5-6E42-8D1A-AC07F4F4728B}" type="slidenum">
              <a:rPr lang="en-US"/>
              <a:pPr>
                <a:defRPr/>
              </a:pPr>
              <a:t>‹#›</a:t>
            </a:fld>
            <a:endParaRPr lang="en-US"/>
          </a:p>
        </p:txBody>
      </p:sp>
    </p:spTree>
    <p:extLst>
      <p:ext uri="{BB962C8B-B14F-4D97-AF65-F5344CB8AC3E}">
        <p14:creationId xmlns:p14="http://schemas.microsoft.com/office/powerpoint/2010/main" val="30815764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noChangeArrowheads="1"/>
          </p:cNvSpPr>
          <p:nvPr>
            <p:ph type="sldNum" idx="10"/>
          </p:nvPr>
        </p:nvSpPr>
        <p:spPr>
          <a:xfrm>
            <a:off x="6858000" y="6248400"/>
            <a:ext cx="2130425" cy="473075"/>
          </a:xfrm>
          <a:prstGeom prst="rect">
            <a:avLst/>
          </a:prstGeom>
        </p:spPr>
        <p:txBody>
          <a:bodyPr/>
          <a:lstStyle>
            <a:lvl1pPr>
              <a:defRPr>
                <a:solidFill>
                  <a:srgbClr val="37305A"/>
                </a:solidFill>
                <a:ea typeface="ＭＳ Ｐゴシック" charset="-128"/>
                <a:cs typeface="ＭＳ Ｐゴシック" charset="-128"/>
              </a:defRPr>
            </a:lvl1pPr>
          </a:lstStyle>
          <a:p>
            <a:pPr>
              <a:defRPr/>
            </a:pPr>
            <a:fld id="{DBD340B9-0911-0146-9ECF-34192BF1CC87}" type="slidenum">
              <a:rPr lang="en-US"/>
              <a:pPr>
                <a:defRPr/>
              </a:pPr>
              <a:t>‹#›</a:t>
            </a:fld>
            <a:r>
              <a:rPr lang="en-US"/>
              <a:t> of 12</a:t>
            </a:r>
          </a:p>
        </p:txBody>
      </p:sp>
    </p:spTree>
    <p:extLst>
      <p:ext uri="{BB962C8B-B14F-4D97-AF65-F5344CB8AC3E}">
        <p14:creationId xmlns:p14="http://schemas.microsoft.com/office/powerpoint/2010/main" val="1469605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noChangeArrowheads="1"/>
          </p:cNvSpPr>
          <p:nvPr>
            <p:ph type="sldNum" idx="10"/>
          </p:nvPr>
        </p:nvSpPr>
        <p:spPr>
          <a:xfrm>
            <a:off x="3124200" y="6229350"/>
            <a:ext cx="2130425" cy="473075"/>
          </a:xfrm>
          <a:prstGeom prst="rect">
            <a:avLst/>
          </a:prstGeom>
        </p:spPr>
        <p:txBody>
          <a:bodyPr/>
          <a:lstStyle>
            <a:lvl1pPr>
              <a:defRPr/>
            </a:lvl1pPr>
          </a:lstStyle>
          <a:p>
            <a:pPr>
              <a:defRPr/>
            </a:pPr>
            <a:fld id="{58E93E3D-F40E-5E49-AE61-FB4A0F70F1C0}" type="slidenum">
              <a:rPr lang="en-US"/>
              <a:pPr>
                <a:defRPr/>
              </a:pPr>
              <a:t>‹#›</a:t>
            </a:fld>
            <a:endParaRPr lang="en-US"/>
          </a:p>
        </p:txBody>
      </p:sp>
    </p:spTree>
    <p:extLst>
      <p:ext uri="{BB962C8B-B14F-4D97-AF65-F5344CB8AC3E}">
        <p14:creationId xmlns:p14="http://schemas.microsoft.com/office/powerpoint/2010/main" val="379301591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155687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noChangeArrowheads="1"/>
          </p:cNvSpPr>
          <p:nvPr>
            <p:ph type="sldNum" idx="10"/>
          </p:nvPr>
        </p:nvSpPr>
        <p:spPr>
          <a:xfrm>
            <a:off x="3124200" y="6229350"/>
            <a:ext cx="2130425" cy="473075"/>
          </a:xfrm>
          <a:prstGeom prst="rect">
            <a:avLst/>
          </a:prstGeom>
        </p:spPr>
        <p:txBody>
          <a:bodyPr/>
          <a:lstStyle>
            <a:lvl1pPr>
              <a:defRPr>
                <a:solidFill>
                  <a:srgbClr val="37305A"/>
                </a:solidFill>
              </a:defRPr>
            </a:lvl1pPr>
          </a:lstStyle>
          <a:p>
            <a:pPr>
              <a:defRPr/>
            </a:pPr>
            <a:fld id="{1126FD84-07CC-DF48-B649-C1E27A20504F}" type="slidenum">
              <a:rPr lang="en-US"/>
              <a:pPr>
                <a:defRPr/>
              </a:pPr>
              <a:t>‹#›</a:t>
            </a:fld>
            <a:endParaRPr lang="en-US"/>
          </a:p>
        </p:txBody>
      </p:sp>
    </p:spTree>
    <p:extLst>
      <p:ext uri="{BB962C8B-B14F-4D97-AF65-F5344CB8AC3E}">
        <p14:creationId xmlns:p14="http://schemas.microsoft.com/office/powerpoint/2010/main" val="3781558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19196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B1DFB35C-7917-734A-BEB8-F2442E3C7E61}" type="slidenum">
              <a:rPr lang="en-US"/>
              <a:pPr>
                <a:defRPr/>
              </a:pPr>
              <a:t>‹#›</a:t>
            </a:fld>
            <a:endParaRPr lang="en-US"/>
          </a:p>
        </p:txBody>
      </p:sp>
    </p:spTree>
    <p:extLst>
      <p:ext uri="{BB962C8B-B14F-4D97-AF65-F5344CB8AC3E}">
        <p14:creationId xmlns:p14="http://schemas.microsoft.com/office/powerpoint/2010/main" val="2478060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sldNum" idx="10"/>
          </p:nvPr>
        </p:nvSpPr>
        <p:spPr>
          <a:xfrm>
            <a:off x="6858000" y="6248400"/>
            <a:ext cx="2130425" cy="473075"/>
          </a:xfrm>
        </p:spPr>
        <p:txBody>
          <a:bodyPr/>
          <a:lstStyle>
            <a:lvl1pPr>
              <a:buFont typeface="Times New Roman" charset="0"/>
              <a:buNone/>
              <a:defRPr>
                <a:latin typeface="Arial" charset="0"/>
                <a:ea typeface="ＭＳ Ｐゴシック" charset="-128"/>
                <a:cs typeface="ＭＳ Ｐゴシック" charset="-128"/>
              </a:defRPr>
            </a:lvl1pPr>
          </a:lstStyle>
          <a:p>
            <a:pPr>
              <a:defRPr/>
            </a:pPr>
            <a:fld id="{A531AB3E-E835-D641-A9D2-07DEBE8216C9}" type="slidenum">
              <a:rPr lang="en-US"/>
              <a:pPr>
                <a:defRPr/>
              </a:pPr>
              <a:t>‹#›</a:t>
            </a:fld>
            <a:r>
              <a:rPr lang="en-US"/>
              <a:t> of 12</a:t>
            </a:r>
          </a:p>
        </p:txBody>
      </p:sp>
    </p:spTree>
    <p:extLst>
      <p:ext uri="{BB962C8B-B14F-4D97-AF65-F5344CB8AC3E}">
        <p14:creationId xmlns:p14="http://schemas.microsoft.com/office/powerpoint/2010/main" val="107882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idx="10"/>
          </p:nvPr>
        </p:nvSpPr>
        <p:spPr>
          <a:ln/>
        </p:spPr>
        <p:txBody>
          <a:bodyPr/>
          <a:lstStyle>
            <a:lvl1pPr>
              <a:defRPr/>
            </a:lvl1pPr>
          </a:lstStyle>
          <a:p>
            <a:pPr>
              <a:defRPr/>
            </a:pPr>
            <a:fld id="{48B1C7A3-F2AE-924C-B529-3EEA95A2B224}" type="slidenum">
              <a:rPr lang="en-US"/>
              <a:pPr>
                <a:defRPr/>
              </a:pPr>
              <a:t>‹#›</a:t>
            </a:fld>
            <a:endParaRPr lang="en-US"/>
          </a:p>
        </p:txBody>
      </p:sp>
    </p:spTree>
    <p:extLst>
      <p:ext uri="{BB962C8B-B14F-4D97-AF65-F5344CB8AC3E}">
        <p14:creationId xmlns:p14="http://schemas.microsoft.com/office/powerpoint/2010/main" val="1621136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111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7012" cy="4111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idx="10"/>
          </p:nvPr>
        </p:nvSpPr>
        <p:spPr>
          <a:ln/>
        </p:spPr>
        <p:txBody>
          <a:bodyPr/>
          <a:lstStyle>
            <a:lvl1pPr>
              <a:defRPr/>
            </a:lvl1pPr>
          </a:lstStyle>
          <a:p>
            <a:pPr>
              <a:defRPr/>
            </a:pPr>
            <a:fld id="{1188D250-1F31-1E4B-BECA-483B5C3508A8}" type="slidenum">
              <a:rPr lang="en-US"/>
              <a:pPr>
                <a:defRPr/>
              </a:pPr>
              <a:t>‹#›</a:t>
            </a:fld>
            <a:endParaRPr lang="en-US"/>
          </a:p>
        </p:txBody>
      </p:sp>
    </p:spTree>
    <p:extLst>
      <p:ext uri="{BB962C8B-B14F-4D97-AF65-F5344CB8AC3E}">
        <p14:creationId xmlns:p14="http://schemas.microsoft.com/office/powerpoint/2010/main" val="3369776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idx="10"/>
          </p:nvPr>
        </p:nvSpPr>
        <p:spPr>
          <a:ln/>
        </p:spPr>
        <p:txBody>
          <a:bodyPr/>
          <a:lstStyle>
            <a:lvl1pPr>
              <a:defRPr/>
            </a:lvl1pPr>
          </a:lstStyle>
          <a:p>
            <a:pPr>
              <a:defRPr/>
            </a:pPr>
            <a:fld id="{36FD6D5B-0A7B-BE44-9241-445D70D50C87}" type="slidenum">
              <a:rPr lang="en-US"/>
              <a:pPr>
                <a:defRPr/>
              </a:pPr>
              <a:t>‹#›</a:t>
            </a:fld>
            <a:endParaRPr lang="en-US"/>
          </a:p>
        </p:txBody>
      </p:sp>
    </p:spTree>
    <p:extLst>
      <p:ext uri="{BB962C8B-B14F-4D97-AF65-F5344CB8AC3E}">
        <p14:creationId xmlns:p14="http://schemas.microsoft.com/office/powerpoint/2010/main" val="11773579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theme" Target="../theme/theme2.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theme" Target="../theme/theme3.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heme" Target="../theme/theme4.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theme" Target="../theme/theme5.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339725"/>
            <a:ext cx="8226425" cy="1554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FAA26D3D-D897-4be2-8F04-BA451C77F1D7}">
              <ma14:placeholderFlag xmlns:ma14="http://schemas.microsoft.com/office/mac/drawingml/2011/main" xmlns="" val="1"/>
            </a:ext>
          </a:extLst>
        </p:spPr>
        <p:txBody>
          <a:bodyPr vert="horz" wrap="square" lIns="90000" tIns="46800" rIns="90000" bIns="46800" numCol="1" anchor="b" anchorCtr="0" compatLnSpc="1">
            <a:prstTxWarp prst="textNoShape">
              <a:avLst/>
            </a:prstTxWarp>
          </a:bodyPr>
          <a:lstStyle/>
          <a:p>
            <a:pPr lvl="0"/>
            <a:r>
              <a:rPr lang="en-GB"/>
              <a:t>Click to edit the title text format</a:t>
            </a:r>
          </a:p>
        </p:txBody>
      </p:sp>
      <p:sp>
        <p:nvSpPr>
          <p:cNvPr id="1027" name="Rectangle 2"/>
          <p:cNvSpPr>
            <a:spLocks noGrp="1" noChangeArrowheads="1"/>
          </p:cNvSpPr>
          <p:nvPr>
            <p:ph type="body" idx="1"/>
          </p:nvPr>
        </p:nvSpPr>
        <p:spPr bwMode="auto">
          <a:xfrm>
            <a:off x="457200" y="1600200"/>
            <a:ext cx="8226425" cy="411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FAA26D3D-D897-4be2-8F04-BA451C77F1D7}">
              <ma14:placeholderFlag xmlns:ma14="http://schemas.microsoft.com/office/mac/drawingml/2011/main" xmlns="" val="1"/>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p:txBody>
      </p:sp>
      <p:sp>
        <p:nvSpPr>
          <p:cNvPr id="1028" name="Text Box 3"/>
          <p:cNvSpPr txBox="1">
            <a:spLocks noChangeArrowheads="1"/>
          </p:cNvSpPr>
          <p:nvPr/>
        </p:nvSpPr>
        <p:spPr bwMode="auto">
          <a:xfrm>
            <a:off x="457200" y="6245225"/>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a:buClr>
                <a:srgbClr val="000000"/>
              </a:buClr>
              <a:buSzPct val="100000"/>
              <a:buFont typeface="Times New Roman" charset="0"/>
              <a:buNone/>
            </a:pPr>
            <a:endParaRPr lang="en-US" sz="1800">
              <a:cs typeface="Arial" charset="0"/>
            </a:endParaRPr>
          </a:p>
        </p:txBody>
      </p:sp>
      <p:sp>
        <p:nvSpPr>
          <p:cNvPr id="1029" name="Text Box 4"/>
          <p:cNvSpPr txBox="1">
            <a:spLocks noChangeArrowheads="1"/>
          </p:cNvSpPr>
          <p:nvPr/>
        </p:nvSpPr>
        <p:spPr bwMode="auto">
          <a:xfrm>
            <a:off x="5791200" y="6245225"/>
            <a:ext cx="2895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a:buClr>
                <a:srgbClr val="000000"/>
              </a:buClr>
              <a:buSzPct val="100000"/>
              <a:buFont typeface="Times New Roman" charset="0"/>
              <a:buNone/>
            </a:pPr>
            <a:endParaRPr lang="en-US" sz="1800">
              <a:cs typeface="Arial" charset="0"/>
            </a:endParaRPr>
          </a:p>
        </p:txBody>
      </p:sp>
    </p:spTree>
  </p:cSld>
  <p:clrMap bg1="lt1" tx1="dk1" bg2="lt2" tx2="dk2" accent1="accent1" accent2="accent2" accent3="accent3" accent4="accent4" accent5="accent5" accent6="accent6" hlink="hlink" folHlink="folHlink"/>
  <p:sldLayoutIdLst>
    <p:sldLayoutId id="2147487797" r:id="rId1"/>
    <p:sldLayoutId id="2147487798" r:id="rId2"/>
    <p:sldLayoutId id="2147487784" r:id="rId3"/>
    <p:sldLayoutId id="2147487799" r:id="rId4"/>
  </p:sldLayoutIdLst>
  <p:hf sldNum="0" hdr="0" ftr="0" dt="0"/>
  <p:txStyles>
    <p:titleStyle>
      <a:lvl1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a:ea typeface="ＭＳ Ｐゴシック" charset="-128"/>
          <a:cs typeface="Arial"/>
        </a:defRPr>
      </a:lvl1pPr>
      <a:lvl2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2pPr>
      <a:lvl3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3pPr>
      <a:lvl4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4pPr>
      <a:lvl5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5pPr>
      <a:lvl6pPr marL="25146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6pPr>
      <a:lvl7pPr marL="29718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7pPr>
      <a:lvl8pPr marL="34290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8pPr>
      <a:lvl9pPr marL="38862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9pPr>
    </p:titleStyle>
    <p:bodyStyle>
      <a:lvl1pPr marL="342900" indent="-342900" algn="l" defTabSz="457200" rtl="0" eaLnBrk="0" fontAlgn="base" hangingPunct="0">
        <a:spcBef>
          <a:spcPts val="900"/>
        </a:spcBef>
        <a:spcAft>
          <a:spcPct val="0"/>
        </a:spcAft>
        <a:buClr>
          <a:srgbClr val="000000"/>
        </a:buClr>
        <a:buSzPct val="100000"/>
        <a:buFont typeface="Times New Roman" charset="0"/>
        <a:buChar char="•"/>
        <a:defRPr sz="2400">
          <a:solidFill>
            <a:srgbClr val="00264D"/>
          </a:solidFill>
          <a:latin typeface="Arial"/>
          <a:ea typeface="ＭＳ Ｐゴシック" charset="-128"/>
          <a:cs typeface="Arial"/>
        </a:defRPr>
      </a:lvl1pPr>
      <a:lvl2pPr marL="742950" indent="-285750" algn="l" defTabSz="457200" rtl="0" eaLnBrk="0" fontAlgn="base" hangingPunct="0">
        <a:spcBef>
          <a:spcPts val="800"/>
        </a:spcBef>
        <a:spcAft>
          <a:spcPct val="0"/>
        </a:spcAft>
        <a:buClr>
          <a:srgbClr val="000000"/>
        </a:buClr>
        <a:buSzPct val="100000"/>
        <a:buFont typeface="Times New Roman" charset="0"/>
        <a:buChar char="–"/>
        <a:defRPr sz="2000">
          <a:solidFill>
            <a:srgbClr val="00264D"/>
          </a:solidFill>
          <a:latin typeface="Arial"/>
          <a:ea typeface="ＭＳ Ｐゴシック" charset="-128"/>
          <a:cs typeface="Arial"/>
        </a:defRPr>
      </a:lvl2pPr>
      <a:lvl3pPr marL="1143000" indent="-228600" algn="l" defTabSz="457200" rtl="0" eaLnBrk="0" fontAlgn="base" hangingPunct="0">
        <a:spcBef>
          <a:spcPts val="700"/>
        </a:spcBef>
        <a:spcAft>
          <a:spcPct val="0"/>
        </a:spcAft>
        <a:buClr>
          <a:srgbClr val="000000"/>
        </a:buClr>
        <a:buSzPct val="100000"/>
        <a:buFont typeface="Times New Roman" charset="0"/>
        <a:buChar char="•"/>
        <a:defRPr>
          <a:solidFill>
            <a:srgbClr val="00264D"/>
          </a:solidFill>
          <a:latin typeface="Arial"/>
          <a:ea typeface="ＭＳ Ｐゴシック" charset="-128"/>
          <a:cs typeface="Arial"/>
        </a:defRPr>
      </a:lvl3pPr>
      <a:lvl4pPr marL="1600200" indent="-228600" algn="l" defTabSz="457200" rtl="0" eaLnBrk="0" fontAlgn="base" hangingPunct="0">
        <a:spcBef>
          <a:spcPts val="600"/>
        </a:spcBef>
        <a:spcAft>
          <a:spcPct val="0"/>
        </a:spcAft>
        <a:buClr>
          <a:srgbClr val="000000"/>
        </a:buClr>
        <a:buSzPct val="100000"/>
        <a:buFont typeface="Times New Roman" charset="0"/>
        <a:buChar char="–"/>
        <a:defRPr sz="2200" b="1">
          <a:solidFill>
            <a:srgbClr val="00264D"/>
          </a:solidFill>
          <a:latin typeface="Arial"/>
          <a:ea typeface="ＭＳ Ｐゴシック" charset="-128"/>
          <a:cs typeface="Arial"/>
        </a:defRPr>
      </a:lvl4pPr>
      <a:lvl5pPr marL="2057400" indent="-228600" algn="l" defTabSz="457200" rtl="0" eaLnBrk="0" fontAlgn="base" hangingPunct="0">
        <a:spcBef>
          <a:spcPts val="600"/>
        </a:spcBef>
        <a:spcAft>
          <a:spcPct val="0"/>
        </a:spcAft>
        <a:buClr>
          <a:srgbClr val="000000"/>
        </a:buClr>
        <a:buSzPct val="100000"/>
        <a:buFont typeface="Times New Roman" charset="0"/>
        <a:buChar char="»"/>
        <a:defRPr sz="2200" b="1">
          <a:solidFill>
            <a:srgbClr val="00264D"/>
          </a:solidFill>
          <a:latin typeface="Arial"/>
          <a:ea typeface="ＭＳ Ｐゴシック" charset="-128"/>
          <a:cs typeface="Arial"/>
        </a:defRPr>
      </a:lvl5pPr>
      <a:lvl6pPr marL="25146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6pPr>
      <a:lvl7pPr marL="29718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7pPr>
      <a:lvl8pPr marL="34290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8pPr>
      <a:lvl9pPr marL="38862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bwMode="auto">
          <a:xfrm>
            <a:off x="457200" y="-339725"/>
            <a:ext cx="8226425" cy="1554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FAA26D3D-D897-4be2-8F04-BA451C77F1D7}">
              <ma14:placeholderFlag xmlns:ma14="http://schemas.microsoft.com/office/mac/drawingml/2011/main" xmlns="" val="1"/>
            </a:ext>
          </a:extLst>
        </p:spPr>
        <p:txBody>
          <a:bodyPr vert="horz" wrap="square" lIns="90000" tIns="46800" rIns="90000" bIns="46800" numCol="1" anchor="b" anchorCtr="0" compatLnSpc="1">
            <a:prstTxWarp prst="textNoShape">
              <a:avLst/>
            </a:prstTxWarp>
          </a:bodyPr>
          <a:lstStyle/>
          <a:p>
            <a:pPr lvl="0"/>
            <a:r>
              <a:rPr lang="en-GB"/>
              <a:t>Click to edit the title text format</a:t>
            </a:r>
          </a:p>
        </p:txBody>
      </p:sp>
      <p:sp>
        <p:nvSpPr>
          <p:cNvPr id="5123" name="Rectangle 2"/>
          <p:cNvSpPr>
            <a:spLocks noGrp="1" noChangeArrowheads="1"/>
          </p:cNvSpPr>
          <p:nvPr>
            <p:ph type="body" idx="1"/>
          </p:nvPr>
        </p:nvSpPr>
        <p:spPr bwMode="auto">
          <a:xfrm>
            <a:off x="457200" y="1600200"/>
            <a:ext cx="8226425" cy="411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FAA26D3D-D897-4be2-8F04-BA451C77F1D7}">
              <ma14:placeholderFlag xmlns:ma14="http://schemas.microsoft.com/office/mac/drawingml/2011/main" xmlns="" val="1"/>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5124" name="Text Box 3"/>
          <p:cNvSpPr txBox="1">
            <a:spLocks noChangeArrowheads="1"/>
          </p:cNvSpPr>
          <p:nvPr/>
        </p:nvSpPr>
        <p:spPr bwMode="auto">
          <a:xfrm>
            <a:off x="457200" y="6245225"/>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a:buClr>
                <a:srgbClr val="000000"/>
              </a:buClr>
              <a:buSzPct val="100000"/>
              <a:buFont typeface="Times New Roman" charset="0"/>
              <a:buNone/>
            </a:pPr>
            <a:endParaRPr lang="en-US" sz="1800">
              <a:solidFill>
                <a:srgbClr val="FFFFFF"/>
              </a:solidFill>
              <a:cs typeface="Arial" charset="0"/>
            </a:endParaRPr>
          </a:p>
        </p:txBody>
      </p:sp>
      <p:sp>
        <p:nvSpPr>
          <p:cNvPr id="5125" name="Text Box 4"/>
          <p:cNvSpPr txBox="1">
            <a:spLocks noChangeArrowheads="1"/>
          </p:cNvSpPr>
          <p:nvPr/>
        </p:nvSpPr>
        <p:spPr bwMode="auto">
          <a:xfrm>
            <a:off x="5791200" y="6245225"/>
            <a:ext cx="2895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a:buClr>
                <a:srgbClr val="000000"/>
              </a:buClr>
              <a:buSzPct val="100000"/>
              <a:buFont typeface="Times New Roman" charset="0"/>
              <a:buNone/>
            </a:pPr>
            <a:endParaRPr lang="en-US" sz="1800">
              <a:solidFill>
                <a:srgbClr val="FFFFFF"/>
              </a:solidFill>
              <a:cs typeface="Arial" charset="0"/>
            </a:endParaRPr>
          </a:p>
        </p:txBody>
      </p:sp>
      <p:sp>
        <p:nvSpPr>
          <p:cNvPr id="2" name="Rectangle 5"/>
          <p:cNvSpPr>
            <a:spLocks noGrp="1" noChangeArrowheads="1"/>
          </p:cNvSpPr>
          <p:nvPr>
            <p:ph type="sldNum"/>
          </p:nvPr>
        </p:nvSpPr>
        <p:spPr bwMode="auto">
          <a:xfrm>
            <a:off x="3124200" y="62293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Clr>
                <a:srgbClr val="000000"/>
              </a:buClr>
              <a:buSzPct val="100000"/>
              <a:buFont typeface="Times New Roman" charset="0"/>
              <a:buNone/>
              <a:defRPr sz="1400">
                <a:solidFill>
                  <a:srgbClr val="000000"/>
                </a:solidFill>
                <a:cs typeface="Arial" charset="0"/>
              </a:defRPr>
            </a:lvl1pPr>
          </a:lstStyle>
          <a:p>
            <a:pPr>
              <a:defRPr/>
            </a:pPr>
            <a:fld id="{033DE0C7-245D-944A-922F-0D8B851A68A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785" r:id="rId1"/>
    <p:sldLayoutId id="2147487800" r:id="rId2"/>
    <p:sldLayoutId id="2147487786" r:id="rId3"/>
    <p:sldLayoutId id="2147487787" r:id="rId4"/>
    <p:sldLayoutId id="2147487788" r:id="rId5"/>
    <p:sldLayoutId id="2147487789" r:id="rId6"/>
    <p:sldLayoutId id="2147487790" r:id="rId7"/>
    <p:sldLayoutId id="2147487791" r:id="rId8"/>
    <p:sldLayoutId id="2147487792" r:id="rId9"/>
    <p:sldLayoutId id="2147487793" r:id="rId10"/>
    <p:sldLayoutId id="2147487794" r:id="rId11"/>
    <p:sldLayoutId id="2147487795" r:id="rId12"/>
    <p:sldLayoutId id="2147487796" r:id="rId13"/>
    <p:sldLayoutId id="2147487801" r:id="rId14"/>
  </p:sldLayoutIdLst>
  <p:hf sldNum="0" hdr="0" ftr="0" dt="0"/>
  <p:txStyles>
    <p:titleStyle>
      <a:lvl1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a:ea typeface="ＭＳ Ｐゴシック" charset="-128"/>
          <a:cs typeface="Arial"/>
        </a:defRPr>
      </a:lvl1pPr>
      <a:lvl2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2pPr>
      <a:lvl3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3pPr>
      <a:lvl4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4pPr>
      <a:lvl5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5pPr>
      <a:lvl6pPr marL="25146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6pPr>
      <a:lvl7pPr marL="29718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7pPr>
      <a:lvl8pPr marL="34290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8pPr>
      <a:lvl9pPr marL="38862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9pPr>
    </p:titleStyle>
    <p:bodyStyle>
      <a:lvl1pPr marL="342900" indent="-342900" algn="l" defTabSz="457200" rtl="0" eaLnBrk="0" fontAlgn="base" hangingPunct="0">
        <a:spcBef>
          <a:spcPts val="900"/>
        </a:spcBef>
        <a:spcAft>
          <a:spcPct val="0"/>
        </a:spcAft>
        <a:buClr>
          <a:srgbClr val="000000"/>
        </a:buClr>
        <a:buSzPct val="100000"/>
        <a:buFont typeface="Times New Roman" charset="0"/>
        <a:buChar char="•"/>
        <a:defRPr sz="2800" b="1">
          <a:solidFill>
            <a:srgbClr val="00264D"/>
          </a:solidFill>
          <a:latin typeface="Arial"/>
          <a:ea typeface="ＭＳ Ｐゴシック" charset="-128"/>
          <a:cs typeface="Arial"/>
        </a:defRPr>
      </a:lvl1pPr>
      <a:lvl2pPr marL="742950" indent="-285750" algn="l" defTabSz="457200" rtl="0" eaLnBrk="0" fontAlgn="base" hangingPunct="0">
        <a:spcBef>
          <a:spcPts val="800"/>
        </a:spcBef>
        <a:spcAft>
          <a:spcPct val="0"/>
        </a:spcAft>
        <a:buClr>
          <a:srgbClr val="000000"/>
        </a:buClr>
        <a:buSzPct val="100000"/>
        <a:buFont typeface="Times New Roman" charset="0"/>
        <a:buChar char="–"/>
        <a:defRPr sz="2400" b="1">
          <a:solidFill>
            <a:srgbClr val="00264D"/>
          </a:solidFill>
          <a:latin typeface="Arial"/>
          <a:ea typeface="ＭＳ Ｐゴシック" charset="-128"/>
          <a:cs typeface="Arial"/>
        </a:defRPr>
      </a:lvl2pPr>
      <a:lvl3pPr marL="1143000" indent="-228600" algn="l" defTabSz="457200" rtl="0" eaLnBrk="0" fontAlgn="base" hangingPunct="0">
        <a:spcBef>
          <a:spcPts val="700"/>
        </a:spcBef>
        <a:spcAft>
          <a:spcPct val="0"/>
        </a:spcAft>
        <a:buClr>
          <a:srgbClr val="000000"/>
        </a:buClr>
        <a:buSzPct val="100000"/>
        <a:buFont typeface="Times New Roman" charset="0"/>
        <a:buChar char="•"/>
        <a:defRPr sz="2400" b="1">
          <a:solidFill>
            <a:srgbClr val="00264D"/>
          </a:solidFill>
          <a:latin typeface="Arial"/>
          <a:ea typeface="ＭＳ Ｐゴシック" charset="-128"/>
          <a:cs typeface="Arial"/>
        </a:defRPr>
      </a:lvl3pPr>
      <a:lvl4pPr marL="1600200" indent="-228600" algn="l" defTabSz="457200" rtl="0" eaLnBrk="0" fontAlgn="base" hangingPunct="0">
        <a:spcBef>
          <a:spcPts val="600"/>
        </a:spcBef>
        <a:spcAft>
          <a:spcPct val="0"/>
        </a:spcAft>
        <a:buClr>
          <a:srgbClr val="000000"/>
        </a:buClr>
        <a:buSzPct val="100000"/>
        <a:buFont typeface="Times New Roman" charset="0"/>
        <a:buChar char="–"/>
        <a:defRPr sz="2200" b="1">
          <a:solidFill>
            <a:srgbClr val="00264D"/>
          </a:solidFill>
          <a:latin typeface="Arial"/>
          <a:ea typeface="ＭＳ Ｐゴシック" charset="-128"/>
          <a:cs typeface="Arial"/>
        </a:defRPr>
      </a:lvl4pPr>
      <a:lvl5pPr marL="2057400" indent="-228600" algn="l" defTabSz="457200" rtl="0" eaLnBrk="0" fontAlgn="base" hangingPunct="0">
        <a:spcBef>
          <a:spcPts val="600"/>
        </a:spcBef>
        <a:spcAft>
          <a:spcPct val="0"/>
        </a:spcAft>
        <a:buClr>
          <a:srgbClr val="000000"/>
        </a:buClr>
        <a:buSzPct val="100000"/>
        <a:buFont typeface="Times New Roman" charset="0"/>
        <a:buChar char="»"/>
        <a:defRPr sz="2200" b="1">
          <a:solidFill>
            <a:srgbClr val="00264D"/>
          </a:solidFill>
          <a:latin typeface="Arial"/>
          <a:ea typeface="ＭＳ Ｐゴシック" charset="-128"/>
          <a:cs typeface="Arial"/>
        </a:defRPr>
      </a:lvl5pPr>
      <a:lvl6pPr marL="25146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6pPr>
      <a:lvl7pPr marL="29718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7pPr>
      <a:lvl8pPr marL="34290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8pPr>
      <a:lvl9pPr marL="38862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339725"/>
            <a:ext cx="8226425" cy="1554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FAA26D3D-D897-4be2-8F04-BA451C77F1D7}">
              <ma14:placeholderFlag xmlns:ma14="http://schemas.microsoft.com/office/mac/drawingml/2011/main" xmlns="" val="1"/>
            </a:ext>
          </a:extLst>
        </p:spPr>
        <p:txBody>
          <a:bodyPr vert="horz" wrap="square" lIns="90000" tIns="46800" rIns="90000" bIns="46800" numCol="1" anchor="b" anchorCtr="0" compatLnSpc="1">
            <a:prstTxWarp prst="textNoShape">
              <a:avLst/>
            </a:prstTxWarp>
          </a:bodyPr>
          <a:lstStyle/>
          <a:p>
            <a:pPr lvl="0"/>
            <a:r>
              <a:rPr lang="en-GB"/>
              <a:t>Click to edit the title text format</a:t>
            </a:r>
          </a:p>
        </p:txBody>
      </p:sp>
      <p:sp>
        <p:nvSpPr>
          <p:cNvPr id="4099" name="Rectangle 2"/>
          <p:cNvSpPr>
            <a:spLocks noGrp="1" noChangeArrowheads="1"/>
          </p:cNvSpPr>
          <p:nvPr>
            <p:ph type="body" idx="1"/>
          </p:nvPr>
        </p:nvSpPr>
        <p:spPr bwMode="auto">
          <a:xfrm>
            <a:off x="457200" y="1600200"/>
            <a:ext cx="8226425" cy="411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FAA26D3D-D897-4be2-8F04-BA451C77F1D7}">
              <ma14:placeholderFlag xmlns:ma14="http://schemas.microsoft.com/office/mac/drawingml/2011/main" xmlns="" val="1"/>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p:txBody>
      </p:sp>
      <p:sp>
        <p:nvSpPr>
          <p:cNvPr id="4100" name="Text Box 3"/>
          <p:cNvSpPr txBox="1">
            <a:spLocks noChangeArrowheads="1"/>
          </p:cNvSpPr>
          <p:nvPr/>
        </p:nvSpPr>
        <p:spPr bwMode="auto">
          <a:xfrm>
            <a:off x="457200" y="6245225"/>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a:buClr>
                <a:srgbClr val="000000"/>
              </a:buClr>
              <a:buSzPct val="100000"/>
              <a:buFont typeface="Times New Roman" charset="0"/>
              <a:buNone/>
            </a:pPr>
            <a:endParaRPr lang="en-US" sz="1800" smtClean="0">
              <a:solidFill>
                <a:srgbClr val="37305A"/>
              </a:solidFill>
              <a:cs typeface="Arial" charset="0"/>
            </a:endParaRPr>
          </a:p>
        </p:txBody>
      </p:sp>
      <p:sp>
        <p:nvSpPr>
          <p:cNvPr id="4101" name="Text Box 4"/>
          <p:cNvSpPr txBox="1">
            <a:spLocks noChangeArrowheads="1"/>
          </p:cNvSpPr>
          <p:nvPr/>
        </p:nvSpPr>
        <p:spPr bwMode="auto">
          <a:xfrm>
            <a:off x="5791200" y="6245225"/>
            <a:ext cx="2895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a:buClr>
                <a:srgbClr val="000000"/>
              </a:buClr>
              <a:buSzPct val="100000"/>
              <a:buFont typeface="Times New Roman" charset="0"/>
              <a:buNone/>
            </a:pPr>
            <a:endParaRPr lang="en-US" sz="1800" smtClean="0">
              <a:solidFill>
                <a:srgbClr val="37305A"/>
              </a:solidFill>
              <a:cs typeface="Arial" charset="0"/>
            </a:endParaRPr>
          </a:p>
        </p:txBody>
      </p:sp>
    </p:spTree>
    <p:extLst>
      <p:ext uri="{BB962C8B-B14F-4D97-AF65-F5344CB8AC3E}">
        <p14:creationId xmlns:p14="http://schemas.microsoft.com/office/powerpoint/2010/main" val="3154698880"/>
      </p:ext>
    </p:extLst>
  </p:cSld>
  <p:clrMap bg1="lt1" tx1="dk1" bg2="lt2" tx2="dk2" accent1="accent1" accent2="accent2" accent3="accent3" accent4="accent4" accent5="accent5" accent6="accent6" hlink="hlink" folHlink="folHlink"/>
  <p:sldLayoutIdLst>
    <p:sldLayoutId id="2147487818" r:id="rId1"/>
    <p:sldLayoutId id="2147487819" r:id="rId2"/>
    <p:sldLayoutId id="2147487820" r:id="rId3"/>
    <p:sldLayoutId id="2147487821" r:id="rId4"/>
    <p:sldLayoutId id="2147487822" r:id="rId5"/>
  </p:sldLayoutIdLst>
  <p:hf sldNum="0" hdr="0" ftr="0" dt="0"/>
  <p:txStyles>
    <p:titleStyle>
      <a:lvl1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a:ea typeface="ＭＳ Ｐゴシック" charset="-128"/>
          <a:cs typeface="Arial"/>
        </a:defRPr>
      </a:lvl1pPr>
      <a:lvl2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2pPr>
      <a:lvl3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3pPr>
      <a:lvl4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4pPr>
      <a:lvl5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5pPr>
      <a:lvl6pPr marL="25146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6pPr>
      <a:lvl7pPr marL="29718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7pPr>
      <a:lvl8pPr marL="34290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8pPr>
      <a:lvl9pPr marL="38862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9pPr>
    </p:titleStyle>
    <p:bodyStyle>
      <a:lvl1pPr marL="342900" indent="-342900" algn="l" defTabSz="457200" rtl="0" eaLnBrk="0" fontAlgn="base" hangingPunct="0">
        <a:spcBef>
          <a:spcPts val="900"/>
        </a:spcBef>
        <a:spcAft>
          <a:spcPct val="0"/>
        </a:spcAft>
        <a:buClr>
          <a:srgbClr val="000000"/>
        </a:buClr>
        <a:buSzPct val="100000"/>
        <a:buFont typeface="Times New Roman" charset="0"/>
        <a:buChar char="•"/>
        <a:defRPr sz="2400">
          <a:solidFill>
            <a:srgbClr val="00264D"/>
          </a:solidFill>
          <a:latin typeface="Arial"/>
          <a:ea typeface="ＭＳ Ｐゴシック" charset="-128"/>
          <a:cs typeface="Arial"/>
        </a:defRPr>
      </a:lvl1pPr>
      <a:lvl2pPr marL="742950" indent="-285750" algn="l" defTabSz="457200" rtl="0" eaLnBrk="0" fontAlgn="base" hangingPunct="0">
        <a:spcBef>
          <a:spcPts val="800"/>
        </a:spcBef>
        <a:spcAft>
          <a:spcPct val="0"/>
        </a:spcAft>
        <a:buClr>
          <a:srgbClr val="000000"/>
        </a:buClr>
        <a:buSzPct val="100000"/>
        <a:buFont typeface="Times New Roman" charset="0"/>
        <a:buChar char="–"/>
        <a:defRPr sz="2000">
          <a:solidFill>
            <a:srgbClr val="00264D"/>
          </a:solidFill>
          <a:latin typeface="Arial"/>
          <a:ea typeface="ＭＳ Ｐゴシック" charset="-128"/>
          <a:cs typeface="Arial"/>
        </a:defRPr>
      </a:lvl2pPr>
      <a:lvl3pPr marL="1143000" indent="-228600" algn="l" defTabSz="457200" rtl="0" eaLnBrk="0" fontAlgn="base" hangingPunct="0">
        <a:spcBef>
          <a:spcPts val="700"/>
        </a:spcBef>
        <a:spcAft>
          <a:spcPct val="0"/>
        </a:spcAft>
        <a:buClr>
          <a:srgbClr val="000000"/>
        </a:buClr>
        <a:buSzPct val="100000"/>
        <a:buFont typeface="Times New Roman" charset="0"/>
        <a:buChar char="•"/>
        <a:defRPr>
          <a:solidFill>
            <a:srgbClr val="00264D"/>
          </a:solidFill>
          <a:latin typeface="Arial"/>
          <a:ea typeface="ＭＳ Ｐゴシック" charset="-128"/>
          <a:cs typeface="Arial"/>
        </a:defRPr>
      </a:lvl3pPr>
      <a:lvl4pPr marL="1600200" indent="-228600" algn="l" defTabSz="457200" rtl="0" eaLnBrk="0" fontAlgn="base" hangingPunct="0">
        <a:spcBef>
          <a:spcPts val="600"/>
        </a:spcBef>
        <a:spcAft>
          <a:spcPct val="0"/>
        </a:spcAft>
        <a:buClr>
          <a:srgbClr val="000000"/>
        </a:buClr>
        <a:buSzPct val="100000"/>
        <a:buFont typeface="Times New Roman" charset="0"/>
        <a:buChar char="–"/>
        <a:defRPr sz="2200" b="1">
          <a:solidFill>
            <a:srgbClr val="00264D"/>
          </a:solidFill>
          <a:latin typeface="Arial"/>
          <a:ea typeface="ＭＳ Ｐゴシック" charset="-128"/>
          <a:cs typeface="Arial"/>
        </a:defRPr>
      </a:lvl4pPr>
      <a:lvl5pPr marL="2057400" indent="-228600" algn="l" defTabSz="457200" rtl="0" eaLnBrk="0" fontAlgn="base" hangingPunct="0">
        <a:spcBef>
          <a:spcPts val="600"/>
        </a:spcBef>
        <a:spcAft>
          <a:spcPct val="0"/>
        </a:spcAft>
        <a:buClr>
          <a:srgbClr val="000000"/>
        </a:buClr>
        <a:buSzPct val="100000"/>
        <a:buFont typeface="Times New Roman" charset="0"/>
        <a:buChar char="»"/>
        <a:defRPr sz="2200" b="1">
          <a:solidFill>
            <a:srgbClr val="00264D"/>
          </a:solidFill>
          <a:latin typeface="Arial"/>
          <a:ea typeface="ＭＳ Ｐゴシック" charset="-128"/>
          <a:cs typeface="Arial"/>
        </a:defRPr>
      </a:lvl5pPr>
      <a:lvl6pPr marL="25146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6pPr>
      <a:lvl7pPr marL="29718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7pPr>
      <a:lvl8pPr marL="34290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8pPr>
      <a:lvl9pPr marL="38862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457200" y="-339725"/>
            <a:ext cx="8226425" cy="1554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FAA26D3D-D897-4be2-8F04-BA451C77F1D7}">
              <ma14:placeholderFlag xmlns:ma14="http://schemas.microsoft.com/office/mac/drawingml/2011/main" xmlns="" val="1"/>
            </a:ext>
          </a:extLst>
        </p:spPr>
        <p:txBody>
          <a:bodyPr vert="horz" wrap="square" lIns="89989" tIns="46794" rIns="89989" bIns="46794" numCol="1" anchor="b" anchorCtr="0" compatLnSpc="1">
            <a:prstTxWarp prst="textNoShape">
              <a:avLst/>
            </a:prstTxWarp>
          </a:bodyPr>
          <a:lstStyle/>
          <a:p>
            <a:pPr lvl="0"/>
            <a:r>
              <a:rPr lang="en-US"/>
              <a:t>Click to edit the title text format</a:t>
            </a:r>
          </a:p>
        </p:txBody>
      </p:sp>
      <p:sp>
        <p:nvSpPr>
          <p:cNvPr id="2051" name="Rectangle 2"/>
          <p:cNvSpPr>
            <a:spLocks noGrp="1" noChangeArrowheads="1"/>
          </p:cNvSpPr>
          <p:nvPr>
            <p:ph type="body" idx="1"/>
          </p:nvPr>
        </p:nvSpPr>
        <p:spPr bwMode="auto">
          <a:xfrm>
            <a:off x="457200" y="1600200"/>
            <a:ext cx="8226425" cy="411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FAA26D3D-D897-4be2-8F04-BA451C77F1D7}">
              <ma14:placeholderFlag xmlns:ma14="http://schemas.microsoft.com/office/mac/drawingml/2011/main" xmlns="" val="1"/>
            </a:ext>
          </a:extLst>
        </p:spPr>
        <p:txBody>
          <a:bodyPr vert="horz" wrap="square" lIns="89989" tIns="46794" rIns="89989" bIns="46794" numCol="1" anchor="t" anchorCtr="0" compatLnSpc="1">
            <a:prstTxWarp prst="textNoShape">
              <a:avLst/>
            </a:prstTxWarp>
          </a:bodyPr>
          <a:lstStyle/>
          <a:p>
            <a:pPr lvl="0"/>
            <a:r>
              <a:rPr lang="en-US"/>
              <a:t>Click to edit the outline text format</a:t>
            </a:r>
          </a:p>
          <a:p>
            <a:pPr lvl="1"/>
            <a:r>
              <a:rPr lang="en-US"/>
              <a:t>Second Outline Level</a:t>
            </a:r>
          </a:p>
          <a:p>
            <a:pPr lvl="2"/>
            <a:r>
              <a:rPr lang="en-US"/>
              <a:t>Third Outline Level</a:t>
            </a:r>
          </a:p>
          <a:p>
            <a:pPr lvl="3"/>
            <a:r>
              <a:rPr lang="en-US"/>
              <a:t>Fourth Outline Level</a:t>
            </a:r>
          </a:p>
          <a:p>
            <a:pPr lvl="4"/>
            <a:r>
              <a:rPr lang="en-US"/>
              <a:t>Fifth Outline Level</a:t>
            </a:r>
          </a:p>
          <a:p>
            <a:pPr lvl="4"/>
            <a:r>
              <a:rPr lang="en-US"/>
              <a:t>Sixth Outline Level</a:t>
            </a:r>
          </a:p>
          <a:p>
            <a:pPr lvl="4"/>
            <a:r>
              <a:rPr lang="en-US"/>
              <a:t>Seventh Outline Level</a:t>
            </a:r>
          </a:p>
          <a:p>
            <a:pPr lvl="4"/>
            <a:r>
              <a:rPr lang="en-US"/>
              <a:t>Eighth Outline Level</a:t>
            </a:r>
          </a:p>
          <a:p>
            <a:pPr lvl="4"/>
            <a:r>
              <a:rPr lang="en-US"/>
              <a:t>Ninth Outline Level</a:t>
            </a:r>
          </a:p>
        </p:txBody>
      </p:sp>
      <p:sp>
        <p:nvSpPr>
          <p:cNvPr id="1028" name="Text Box 3"/>
          <p:cNvSpPr txBox="1">
            <a:spLocks noChangeArrowheads="1"/>
          </p:cNvSpPr>
          <p:nvPr/>
        </p:nvSpPr>
        <p:spPr bwMode="auto">
          <a:xfrm>
            <a:off x="457200" y="6245225"/>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1429" tIns="45714" rIns="91429" bIns="45714" anchor="ctr"/>
          <a:lstStyle>
            <a:lvl1pPr eaLnBrk="0" hangingPunct="0">
              <a:defRPr sz="2400">
                <a:solidFill>
                  <a:schemeClr val="bg1"/>
                </a:solidFill>
                <a:latin typeface="Arial" charset="0"/>
                <a:ea typeface="ＭＳ Ｐゴシック" charset="0"/>
                <a:cs typeface="ＭＳ Ｐゴシック" charset="0"/>
              </a:defRPr>
            </a:lvl1pPr>
            <a:lvl2pPr marL="742950" indent="-285750" eaLnBrk="0" hangingPunct="0">
              <a:defRPr sz="2400">
                <a:solidFill>
                  <a:schemeClr val="bg1"/>
                </a:solidFill>
                <a:latin typeface="Arial" charset="0"/>
                <a:ea typeface="ＭＳ Ｐゴシック" charset="0"/>
              </a:defRPr>
            </a:lvl2pPr>
            <a:lvl3pPr marL="1143000" indent="-228600" eaLnBrk="0" hangingPunct="0">
              <a:defRPr sz="2400">
                <a:solidFill>
                  <a:schemeClr val="bg1"/>
                </a:solidFill>
                <a:latin typeface="Arial" charset="0"/>
                <a:ea typeface="ＭＳ Ｐゴシック" charset="0"/>
              </a:defRPr>
            </a:lvl3pPr>
            <a:lvl4pPr marL="1600200" indent="-228600" eaLnBrk="0" hangingPunct="0">
              <a:defRPr sz="2400">
                <a:solidFill>
                  <a:schemeClr val="bg1"/>
                </a:solidFill>
                <a:latin typeface="Arial" charset="0"/>
                <a:ea typeface="ＭＳ Ｐゴシック" charset="0"/>
              </a:defRPr>
            </a:lvl4pPr>
            <a:lvl5pPr marL="2057400" indent="-228600" eaLnBrk="0" hangingPunct="0">
              <a:defRPr sz="2400">
                <a:solidFill>
                  <a:schemeClr val="bg1"/>
                </a:solidFill>
                <a:latin typeface="Arial" charset="0"/>
                <a:ea typeface="ＭＳ Ｐゴシック" charset="0"/>
              </a:defRPr>
            </a:lvl5pPr>
            <a:lvl6pPr marL="2514600" indent="-228600" defTabSz="455613" eaLnBrk="0" fontAlgn="base" hangingPunct="0">
              <a:spcBef>
                <a:spcPct val="0"/>
              </a:spcBef>
              <a:spcAft>
                <a:spcPct val="0"/>
              </a:spcAft>
              <a:defRPr sz="2400">
                <a:solidFill>
                  <a:schemeClr val="bg1"/>
                </a:solidFill>
                <a:latin typeface="Arial" charset="0"/>
                <a:ea typeface="ＭＳ Ｐゴシック" charset="0"/>
              </a:defRPr>
            </a:lvl6pPr>
            <a:lvl7pPr marL="2971800" indent="-228600" defTabSz="455613" eaLnBrk="0" fontAlgn="base" hangingPunct="0">
              <a:spcBef>
                <a:spcPct val="0"/>
              </a:spcBef>
              <a:spcAft>
                <a:spcPct val="0"/>
              </a:spcAft>
              <a:defRPr sz="2400">
                <a:solidFill>
                  <a:schemeClr val="bg1"/>
                </a:solidFill>
                <a:latin typeface="Arial" charset="0"/>
                <a:ea typeface="ＭＳ Ｐゴシック" charset="0"/>
              </a:defRPr>
            </a:lvl7pPr>
            <a:lvl8pPr marL="3429000" indent="-228600" defTabSz="455613" eaLnBrk="0" fontAlgn="base" hangingPunct="0">
              <a:spcBef>
                <a:spcPct val="0"/>
              </a:spcBef>
              <a:spcAft>
                <a:spcPct val="0"/>
              </a:spcAft>
              <a:defRPr sz="2400">
                <a:solidFill>
                  <a:schemeClr val="bg1"/>
                </a:solidFill>
                <a:latin typeface="Arial" charset="0"/>
                <a:ea typeface="ＭＳ Ｐゴシック" charset="0"/>
              </a:defRPr>
            </a:lvl8pPr>
            <a:lvl9pPr marL="3886200" indent="-228600" defTabSz="455613" eaLnBrk="0" fontAlgn="base" hangingPunct="0">
              <a:spcBef>
                <a:spcPct val="0"/>
              </a:spcBef>
              <a:spcAft>
                <a:spcPct val="0"/>
              </a:spcAft>
              <a:defRPr sz="2400">
                <a:solidFill>
                  <a:schemeClr val="bg1"/>
                </a:solidFill>
                <a:latin typeface="Arial" charset="0"/>
                <a:ea typeface="ＭＳ Ｐゴシック" charset="0"/>
              </a:defRPr>
            </a:lvl9pPr>
          </a:lstStyle>
          <a:p>
            <a:pPr defTabSz="455613" eaLnBrk="1" hangingPunct="1">
              <a:buClr>
                <a:srgbClr val="000000"/>
              </a:buClr>
              <a:buSzPct val="100000"/>
              <a:buFont typeface="Times New Roman" charset="0"/>
              <a:buNone/>
              <a:defRPr/>
            </a:pPr>
            <a:endParaRPr lang="en-US" sz="1800" smtClean="0">
              <a:solidFill>
                <a:prstClr val="white"/>
              </a:solidFill>
              <a:cs typeface="Arial" charset="0"/>
            </a:endParaRPr>
          </a:p>
        </p:txBody>
      </p:sp>
      <p:sp>
        <p:nvSpPr>
          <p:cNvPr id="1029" name="Text Box 4"/>
          <p:cNvSpPr txBox="1">
            <a:spLocks noChangeArrowheads="1"/>
          </p:cNvSpPr>
          <p:nvPr/>
        </p:nvSpPr>
        <p:spPr bwMode="auto">
          <a:xfrm>
            <a:off x="5791200" y="6245225"/>
            <a:ext cx="2895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lIns="91429" tIns="45714" rIns="91429" bIns="45714" anchor="ctr"/>
          <a:lstStyle>
            <a:lvl1pPr eaLnBrk="0" hangingPunct="0">
              <a:defRPr sz="2400">
                <a:solidFill>
                  <a:schemeClr val="bg1"/>
                </a:solidFill>
                <a:latin typeface="Arial" charset="0"/>
                <a:ea typeface="ＭＳ Ｐゴシック" charset="0"/>
                <a:cs typeface="ＭＳ Ｐゴシック" charset="0"/>
              </a:defRPr>
            </a:lvl1pPr>
            <a:lvl2pPr marL="742950" indent="-285750" eaLnBrk="0" hangingPunct="0">
              <a:defRPr sz="2400">
                <a:solidFill>
                  <a:schemeClr val="bg1"/>
                </a:solidFill>
                <a:latin typeface="Arial" charset="0"/>
                <a:ea typeface="ＭＳ Ｐゴシック" charset="0"/>
              </a:defRPr>
            </a:lvl2pPr>
            <a:lvl3pPr marL="1143000" indent="-228600" eaLnBrk="0" hangingPunct="0">
              <a:defRPr sz="2400">
                <a:solidFill>
                  <a:schemeClr val="bg1"/>
                </a:solidFill>
                <a:latin typeface="Arial" charset="0"/>
                <a:ea typeface="ＭＳ Ｐゴシック" charset="0"/>
              </a:defRPr>
            </a:lvl3pPr>
            <a:lvl4pPr marL="1600200" indent="-228600" eaLnBrk="0" hangingPunct="0">
              <a:defRPr sz="2400">
                <a:solidFill>
                  <a:schemeClr val="bg1"/>
                </a:solidFill>
                <a:latin typeface="Arial" charset="0"/>
                <a:ea typeface="ＭＳ Ｐゴシック" charset="0"/>
              </a:defRPr>
            </a:lvl4pPr>
            <a:lvl5pPr marL="2057400" indent="-228600" eaLnBrk="0" hangingPunct="0">
              <a:defRPr sz="2400">
                <a:solidFill>
                  <a:schemeClr val="bg1"/>
                </a:solidFill>
                <a:latin typeface="Arial" charset="0"/>
                <a:ea typeface="ＭＳ Ｐゴシック" charset="0"/>
              </a:defRPr>
            </a:lvl5pPr>
            <a:lvl6pPr marL="2514600" indent="-228600" defTabSz="455613" eaLnBrk="0" fontAlgn="base" hangingPunct="0">
              <a:spcBef>
                <a:spcPct val="0"/>
              </a:spcBef>
              <a:spcAft>
                <a:spcPct val="0"/>
              </a:spcAft>
              <a:defRPr sz="2400">
                <a:solidFill>
                  <a:schemeClr val="bg1"/>
                </a:solidFill>
                <a:latin typeface="Arial" charset="0"/>
                <a:ea typeface="ＭＳ Ｐゴシック" charset="0"/>
              </a:defRPr>
            </a:lvl6pPr>
            <a:lvl7pPr marL="2971800" indent="-228600" defTabSz="455613" eaLnBrk="0" fontAlgn="base" hangingPunct="0">
              <a:spcBef>
                <a:spcPct val="0"/>
              </a:spcBef>
              <a:spcAft>
                <a:spcPct val="0"/>
              </a:spcAft>
              <a:defRPr sz="2400">
                <a:solidFill>
                  <a:schemeClr val="bg1"/>
                </a:solidFill>
                <a:latin typeface="Arial" charset="0"/>
                <a:ea typeface="ＭＳ Ｐゴシック" charset="0"/>
              </a:defRPr>
            </a:lvl7pPr>
            <a:lvl8pPr marL="3429000" indent="-228600" defTabSz="455613" eaLnBrk="0" fontAlgn="base" hangingPunct="0">
              <a:spcBef>
                <a:spcPct val="0"/>
              </a:spcBef>
              <a:spcAft>
                <a:spcPct val="0"/>
              </a:spcAft>
              <a:defRPr sz="2400">
                <a:solidFill>
                  <a:schemeClr val="bg1"/>
                </a:solidFill>
                <a:latin typeface="Arial" charset="0"/>
                <a:ea typeface="ＭＳ Ｐゴシック" charset="0"/>
              </a:defRPr>
            </a:lvl8pPr>
            <a:lvl9pPr marL="3886200" indent="-228600" defTabSz="455613" eaLnBrk="0" fontAlgn="base" hangingPunct="0">
              <a:spcBef>
                <a:spcPct val="0"/>
              </a:spcBef>
              <a:spcAft>
                <a:spcPct val="0"/>
              </a:spcAft>
              <a:defRPr sz="2400">
                <a:solidFill>
                  <a:schemeClr val="bg1"/>
                </a:solidFill>
                <a:latin typeface="Arial" charset="0"/>
                <a:ea typeface="ＭＳ Ｐゴシック" charset="0"/>
              </a:defRPr>
            </a:lvl9pPr>
          </a:lstStyle>
          <a:p>
            <a:pPr defTabSz="455613" eaLnBrk="1" hangingPunct="1">
              <a:buClr>
                <a:srgbClr val="000000"/>
              </a:buClr>
              <a:buSzPct val="100000"/>
              <a:buFont typeface="Times New Roman" charset="0"/>
              <a:buNone/>
              <a:defRPr/>
            </a:pPr>
            <a:endParaRPr lang="en-US" sz="1800" smtClean="0">
              <a:solidFill>
                <a:prstClr val="white"/>
              </a:solidFill>
              <a:cs typeface="Arial" charset="0"/>
            </a:endParaRPr>
          </a:p>
        </p:txBody>
      </p:sp>
      <p:sp>
        <p:nvSpPr>
          <p:cNvPr id="2" name="Rectangle 5"/>
          <p:cNvSpPr>
            <a:spLocks noGrp="1" noChangeArrowheads="1"/>
          </p:cNvSpPr>
          <p:nvPr>
            <p:ph type="sldNum"/>
          </p:nvPr>
        </p:nvSpPr>
        <p:spPr bwMode="auto">
          <a:xfrm>
            <a:off x="3124200" y="6229350"/>
            <a:ext cx="2130425" cy="473075"/>
          </a:xfrm>
          <a:prstGeom prst="rect">
            <a:avLst/>
          </a:prstGeom>
          <a:noFill/>
          <a:ln w="9525">
            <a:noFill/>
            <a:round/>
            <a:headEnd/>
            <a:tailEnd/>
          </a:ln>
          <a:effectLst/>
        </p:spPr>
        <p:txBody>
          <a:bodyPr vert="horz" wrap="square" lIns="89989" tIns="46794" rIns="89989" bIns="46794" numCol="1" anchor="t" anchorCtr="0" compatLnSpc="1">
            <a:prstTxWarp prst="textNoShape">
              <a:avLst/>
            </a:prstTxWarp>
          </a:bodyPr>
          <a:lstStyle>
            <a:lvl1pPr algn="r" defTabSz="457196">
              <a:buClr>
                <a:srgbClr val="000000"/>
              </a:buClr>
              <a:buSzPct val="100000"/>
              <a:buFont typeface="Times New Roman" charset="0"/>
              <a:buNone/>
              <a:defRPr sz="1400">
                <a:solidFill>
                  <a:srgbClr val="000000"/>
                </a:solidFill>
                <a:cs typeface="Arial" charset="0"/>
              </a:defRPr>
            </a:lvl1pPr>
          </a:lstStyle>
          <a:p>
            <a:pPr>
              <a:defRPr/>
            </a:pPr>
            <a:fld id="{67506DC8-CC2D-694C-B2CD-2A7DD35CA6AB}" type="slidenum">
              <a:rPr lang="en-US"/>
              <a:pPr>
                <a:defRPr/>
              </a:pPr>
              <a:t>‹#›</a:t>
            </a:fld>
            <a:endParaRPr lang="en-US"/>
          </a:p>
        </p:txBody>
      </p:sp>
    </p:spTree>
    <p:extLst>
      <p:ext uri="{BB962C8B-B14F-4D97-AF65-F5344CB8AC3E}">
        <p14:creationId xmlns:p14="http://schemas.microsoft.com/office/powerpoint/2010/main" val="1150589028"/>
      </p:ext>
    </p:extLst>
  </p:cSld>
  <p:clrMap bg1="lt1" tx1="dk1" bg2="lt2" tx2="dk2" accent1="accent1" accent2="accent2" accent3="accent3" accent4="accent4" accent5="accent5" accent6="accent6" hlink="hlink" folHlink="folHlink"/>
  <p:sldLayoutIdLst>
    <p:sldLayoutId id="2147487824" r:id="rId1"/>
    <p:sldLayoutId id="2147487825" r:id="rId2"/>
    <p:sldLayoutId id="2147487826" r:id="rId3"/>
    <p:sldLayoutId id="2147487827" r:id="rId4"/>
    <p:sldLayoutId id="2147487828" r:id="rId5"/>
    <p:sldLayoutId id="2147487829" r:id="rId6"/>
    <p:sldLayoutId id="2147487830" r:id="rId7"/>
    <p:sldLayoutId id="2147487831" r:id="rId8"/>
    <p:sldLayoutId id="2147487832" r:id="rId9"/>
    <p:sldLayoutId id="2147487833" r:id="rId10"/>
    <p:sldLayoutId id="2147487834" r:id="rId11"/>
    <p:sldLayoutId id="2147487835" r:id="rId12"/>
    <p:sldLayoutId id="2147487836" r:id="rId13"/>
    <p:sldLayoutId id="2147487849" r:id="rId14"/>
  </p:sldLayoutIdLst>
  <p:hf sldNum="0" hdr="0" ftr="0" dt="0"/>
  <p:txStyles>
    <p:titleStyle>
      <a:lvl1pPr algn="l" defTabSz="455613" rtl="0" eaLnBrk="0" fontAlgn="base" hangingPunct="0">
        <a:spcBef>
          <a:spcPct val="0"/>
        </a:spcBef>
        <a:spcAft>
          <a:spcPct val="0"/>
        </a:spcAft>
        <a:buClr>
          <a:srgbClr val="000000"/>
        </a:buClr>
        <a:buSzPct val="100000"/>
        <a:buFont typeface="Times New Roman" charset="0"/>
        <a:defRPr sz="4000" b="1">
          <a:solidFill>
            <a:srgbClr val="161645"/>
          </a:solidFill>
          <a:latin typeface="Arial"/>
          <a:ea typeface="ＭＳ Ｐゴシック" charset="-128"/>
          <a:cs typeface="Arial"/>
        </a:defRPr>
      </a:lvl1pPr>
      <a:lvl2pPr algn="l" defTabSz="455613"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2pPr>
      <a:lvl3pPr algn="l" defTabSz="455613"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3pPr>
      <a:lvl4pPr algn="l" defTabSz="455613"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4pPr>
      <a:lvl5pPr algn="l" defTabSz="455613"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5pPr>
      <a:lvl6pPr marL="2514575" indent="-228597" algn="l" defTabSz="457196" rtl="0" eaLnBrk="1" fontAlgn="base" hangingPunct="1">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6pPr>
      <a:lvl7pPr marL="2971770" indent="-228597" algn="l" defTabSz="457196" rtl="0" eaLnBrk="1" fontAlgn="base" hangingPunct="1">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7pPr>
      <a:lvl8pPr marL="3428966" indent="-228597" algn="l" defTabSz="457196" rtl="0" eaLnBrk="1" fontAlgn="base" hangingPunct="1">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8pPr>
      <a:lvl9pPr marL="3886161" indent="-228597" algn="l" defTabSz="457196" rtl="0" eaLnBrk="1" fontAlgn="base" hangingPunct="1">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9pPr>
    </p:titleStyle>
    <p:bodyStyle>
      <a:lvl1pPr marL="341313" indent="-341313" algn="l" defTabSz="455613" rtl="0" eaLnBrk="0" fontAlgn="base" hangingPunct="0">
        <a:spcBef>
          <a:spcPts val="900"/>
        </a:spcBef>
        <a:spcAft>
          <a:spcPct val="0"/>
        </a:spcAft>
        <a:buClr>
          <a:srgbClr val="000000"/>
        </a:buClr>
        <a:buSzPct val="100000"/>
        <a:buFont typeface="Times New Roman" charset="0"/>
        <a:buChar char="•"/>
        <a:defRPr sz="2800" b="1">
          <a:solidFill>
            <a:srgbClr val="00264D"/>
          </a:solidFill>
          <a:latin typeface="Arial"/>
          <a:ea typeface="ＭＳ Ｐゴシック" charset="-128"/>
          <a:cs typeface="Arial"/>
        </a:defRPr>
      </a:lvl1pPr>
      <a:lvl2pPr marL="741363" indent="-284163" algn="l" defTabSz="455613" rtl="0" eaLnBrk="0" fontAlgn="base" hangingPunct="0">
        <a:spcBef>
          <a:spcPts val="800"/>
        </a:spcBef>
        <a:spcAft>
          <a:spcPct val="0"/>
        </a:spcAft>
        <a:buClr>
          <a:srgbClr val="000000"/>
        </a:buClr>
        <a:buSzPct val="100000"/>
        <a:buFont typeface="Times New Roman" charset="0"/>
        <a:buChar char="–"/>
        <a:defRPr sz="2400" b="1">
          <a:solidFill>
            <a:srgbClr val="00264D"/>
          </a:solidFill>
          <a:latin typeface="Arial"/>
          <a:ea typeface="ＭＳ Ｐゴシック" charset="-128"/>
          <a:cs typeface="Arial"/>
        </a:defRPr>
      </a:lvl2pPr>
      <a:lvl3pPr marL="1141413" indent="-227013" algn="l" defTabSz="455613" rtl="0" eaLnBrk="0" fontAlgn="base" hangingPunct="0">
        <a:spcBef>
          <a:spcPts val="700"/>
        </a:spcBef>
        <a:spcAft>
          <a:spcPct val="0"/>
        </a:spcAft>
        <a:buClr>
          <a:srgbClr val="000000"/>
        </a:buClr>
        <a:buSzPct val="100000"/>
        <a:buFont typeface="Times New Roman" charset="0"/>
        <a:buChar char="•"/>
        <a:defRPr sz="2400" b="1">
          <a:solidFill>
            <a:srgbClr val="00264D"/>
          </a:solidFill>
          <a:latin typeface="Arial"/>
          <a:ea typeface="ＭＳ Ｐゴシック" charset="-128"/>
          <a:cs typeface="Arial"/>
        </a:defRPr>
      </a:lvl3pPr>
      <a:lvl4pPr marL="1598613" indent="-227013" algn="l" defTabSz="455613" rtl="0" eaLnBrk="0" fontAlgn="base" hangingPunct="0">
        <a:spcBef>
          <a:spcPts val="600"/>
        </a:spcBef>
        <a:spcAft>
          <a:spcPct val="0"/>
        </a:spcAft>
        <a:buClr>
          <a:srgbClr val="000000"/>
        </a:buClr>
        <a:buSzPct val="100000"/>
        <a:buFont typeface="Times New Roman" charset="0"/>
        <a:buChar char="–"/>
        <a:defRPr sz="2200" b="1">
          <a:solidFill>
            <a:srgbClr val="00264D"/>
          </a:solidFill>
          <a:latin typeface="Arial"/>
          <a:ea typeface="ＭＳ Ｐゴシック" charset="-128"/>
          <a:cs typeface="Arial"/>
        </a:defRPr>
      </a:lvl4pPr>
      <a:lvl5pPr marL="2055813" indent="-227013" algn="l" defTabSz="455613" rtl="0" eaLnBrk="0" fontAlgn="base" hangingPunct="0">
        <a:spcBef>
          <a:spcPts val="600"/>
        </a:spcBef>
        <a:spcAft>
          <a:spcPct val="0"/>
        </a:spcAft>
        <a:buClr>
          <a:srgbClr val="000000"/>
        </a:buClr>
        <a:buSzPct val="100000"/>
        <a:buFont typeface="Times New Roman" charset="0"/>
        <a:buChar char="»"/>
        <a:defRPr sz="2200" b="1">
          <a:solidFill>
            <a:srgbClr val="00264D"/>
          </a:solidFill>
          <a:latin typeface="Arial"/>
          <a:ea typeface="ＭＳ Ｐゴシック" charset="-128"/>
          <a:cs typeface="Arial"/>
        </a:defRPr>
      </a:lvl5pPr>
      <a:lvl6pPr marL="2514575" indent="-228597" algn="l" defTabSz="457196" rtl="0" eaLnBrk="1" fontAlgn="base" hangingPunct="1">
        <a:spcBef>
          <a:spcPts val="600"/>
        </a:spcBef>
        <a:spcAft>
          <a:spcPct val="0"/>
        </a:spcAft>
        <a:buClr>
          <a:srgbClr val="000000"/>
        </a:buClr>
        <a:buSzPct val="100000"/>
        <a:buFont typeface="Times New Roman" pitchFamily="16" charset="0"/>
        <a:defRPr sz="2400" b="1">
          <a:solidFill>
            <a:srgbClr val="6B6BCF"/>
          </a:solidFill>
          <a:latin typeface="+mn-lt"/>
          <a:cs typeface="+mn-cs"/>
        </a:defRPr>
      </a:lvl6pPr>
      <a:lvl7pPr marL="2971770" indent="-228597" algn="l" defTabSz="457196" rtl="0" eaLnBrk="1" fontAlgn="base" hangingPunct="1">
        <a:spcBef>
          <a:spcPts val="600"/>
        </a:spcBef>
        <a:spcAft>
          <a:spcPct val="0"/>
        </a:spcAft>
        <a:buClr>
          <a:srgbClr val="000000"/>
        </a:buClr>
        <a:buSzPct val="100000"/>
        <a:buFont typeface="Times New Roman" pitchFamily="16" charset="0"/>
        <a:defRPr sz="2400" b="1">
          <a:solidFill>
            <a:srgbClr val="6B6BCF"/>
          </a:solidFill>
          <a:latin typeface="+mn-lt"/>
          <a:cs typeface="+mn-cs"/>
        </a:defRPr>
      </a:lvl7pPr>
      <a:lvl8pPr marL="3428966" indent="-228597" algn="l" defTabSz="457196" rtl="0" eaLnBrk="1" fontAlgn="base" hangingPunct="1">
        <a:spcBef>
          <a:spcPts val="600"/>
        </a:spcBef>
        <a:spcAft>
          <a:spcPct val="0"/>
        </a:spcAft>
        <a:buClr>
          <a:srgbClr val="000000"/>
        </a:buClr>
        <a:buSzPct val="100000"/>
        <a:buFont typeface="Times New Roman" pitchFamily="16" charset="0"/>
        <a:defRPr sz="2400" b="1">
          <a:solidFill>
            <a:srgbClr val="6B6BCF"/>
          </a:solidFill>
          <a:latin typeface="+mn-lt"/>
          <a:cs typeface="+mn-cs"/>
        </a:defRPr>
      </a:lvl8pPr>
      <a:lvl9pPr marL="3886161" indent="-228597" algn="l" defTabSz="457196" rtl="0" eaLnBrk="1" fontAlgn="base" hangingPunct="1">
        <a:spcBef>
          <a:spcPts val="600"/>
        </a:spcBef>
        <a:spcAft>
          <a:spcPct val="0"/>
        </a:spcAft>
        <a:buClr>
          <a:srgbClr val="000000"/>
        </a:buClr>
        <a:buSzPct val="100000"/>
        <a:buFont typeface="Times New Roman" pitchFamily="16" charset="0"/>
        <a:defRPr sz="2400" b="1">
          <a:solidFill>
            <a:srgbClr val="6B6BCF"/>
          </a:solidFill>
          <a:latin typeface="+mn-lt"/>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2"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3" algn="l" defTabSz="914391" rtl="0" eaLnBrk="1" latinLnBrk="0" hangingPunct="1">
        <a:defRPr sz="1800" kern="1200">
          <a:solidFill>
            <a:schemeClr val="tx1"/>
          </a:solidFill>
          <a:latin typeface="+mn-lt"/>
          <a:ea typeface="+mn-ea"/>
          <a:cs typeface="+mn-cs"/>
        </a:defRPr>
      </a:lvl7pPr>
      <a:lvl8pPr marL="3200368" algn="l" defTabSz="914391" rtl="0" eaLnBrk="1" latinLnBrk="0" hangingPunct="1">
        <a:defRPr sz="1800" kern="1200">
          <a:solidFill>
            <a:schemeClr val="tx1"/>
          </a:solidFill>
          <a:latin typeface="+mn-lt"/>
          <a:ea typeface="+mn-ea"/>
          <a:cs typeface="+mn-cs"/>
        </a:defRPr>
      </a:lvl8pPr>
      <a:lvl9pPr marL="3657563" algn="l" defTabSz="914391"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339725"/>
            <a:ext cx="8226425" cy="1554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FAA26D3D-D897-4be2-8F04-BA451C77F1D7}">
              <ma14:placeholderFlag xmlns:ma14="http://schemas.microsoft.com/office/mac/drawingml/2011/main" xmlns="" val="1"/>
            </a:ext>
          </a:extLst>
        </p:spPr>
        <p:txBody>
          <a:bodyPr vert="horz" wrap="square" lIns="90000" tIns="46800" rIns="90000" bIns="46800" numCol="1" anchor="b" anchorCtr="0" compatLnSpc="1">
            <a:prstTxWarp prst="textNoShape">
              <a:avLst/>
            </a:prstTxWarp>
          </a:bodyPr>
          <a:lstStyle/>
          <a:p>
            <a:pPr lvl="0"/>
            <a:r>
              <a:rPr lang="en-GB"/>
              <a:t>Click to edit the title text format</a:t>
            </a:r>
          </a:p>
        </p:txBody>
      </p:sp>
      <p:sp>
        <p:nvSpPr>
          <p:cNvPr id="3075" name="Rectangle 2"/>
          <p:cNvSpPr>
            <a:spLocks noGrp="1" noChangeArrowheads="1"/>
          </p:cNvSpPr>
          <p:nvPr>
            <p:ph type="body" idx="1"/>
          </p:nvPr>
        </p:nvSpPr>
        <p:spPr bwMode="auto">
          <a:xfrm>
            <a:off x="457200" y="1600200"/>
            <a:ext cx="8226425" cy="411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FAA26D3D-D897-4be2-8F04-BA451C77F1D7}">
              <ma14:placeholderFlag xmlns:ma14="http://schemas.microsoft.com/office/mac/drawingml/2011/main" xmlns="" val="1"/>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p:txBody>
      </p:sp>
      <p:sp>
        <p:nvSpPr>
          <p:cNvPr id="3076" name="Text Box 3"/>
          <p:cNvSpPr txBox="1">
            <a:spLocks noChangeArrowheads="1"/>
          </p:cNvSpPr>
          <p:nvPr/>
        </p:nvSpPr>
        <p:spPr bwMode="auto">
          <a:xfrm>
            <a:off x="457200" y="6245225"/>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a:buClr>
                <a:srgbClr val="000000"/>
              </a:buClr>
              <a:buSzPct val="100000"/>
              <a:buFont typeface="Times New Roman" charset="0"/>
              <a:buNone/>
            </a:pPr>
            <a:endParaRPr lang="en-US" sz="1800">
              <a:solidFill>
                <a:srgbClr val="37305A"/>
              </a:solidFill>
              <a:cs typeface="Arial" charset="0"/>
            </a:endParaRPr>
          </a:p>
        </p:txBody>
      </p:sp>
      <p:sp>
        <p:nvSpPr>
          <p:cNvPr id="3077" name="Text Box 4"/>
          <p:cNvSpPr txBox="1">
            <a:spLocks noChangeArrowheads="1"/>
          </p:cNvSpPr>
          <p:nvPr/>
        </p:nvSpPr>
        <p:spPr bwMode="auto">
          <a:xfrm>
            <a:off x="5791200" y="6245225"/>
            <a:ext cx="2895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a:buClr>
                <a:srgbClr val="000000"/>
              </a:buClr>
              <a:buSzPct val="100000"/>
              <a:buFont typeface="Times New Roman" charset="0"/>
              <a:buNone/>
            </a:pPr>
            <a:endParaRPr lang="en-US" sz="1800">
              <a:solidFill>
                <a:srgbClr val="37305A"/>
              </a:solidFill>
              <a:cs typeface="Arial" charset="0"/>
            </a:endParaRPr>
          </a:p>
        </p:txBody>
      </p:sp>
    </p:spTree>
    <p:extLst>
      <p:ext uri="{BB962C8B-B14F-4D97-AF65-F5344CB8AC3E}">
        <p14:creationId xmlns:p14="http://schemas.microsoft.com/office/powerpoint/2010/main" val="2751673859"/>
      </p:ext>
    </p:extLst>
  </p:cSld>
  <p:clrMap bg1="lt1" tx1="dk1" bg2="lt2" tx2="dk2" accent1="accent1" accent2="accent2" accent3="accent3" accent4="accent4" accent5="accent5" accent6="accent6" hlink="hlink" folHlink="folHlink"/>
  <p:sldLayoutIdLst>
    <p:sldLayoutId id="2147487845" r:id="rId1"/>
    <p:sldLayoutId id="2147487846" r:id="rId2"/>
    <p:sldLayoutId id="2147487847" r:id="rId3"/>
    <p:sldLayoutId id="2147487848" r:id="rId4"/>
  </p:sldLayoutIdLst>
  <p:hf sldNum="0" hdr="0" ftr="0" dt="0"/>
  <p:txStyles>
    <p:titleStyle>
      <a:lvl1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a:ea typeface="ＭＳ Ｐゴシック" charset="-128"/>
          <a:cs typeface="Arial"/>
        </a:defRPr>
      </a:lvl1pPr>
      <a:lvl2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2pPr>
      <a:lvl3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3pPr>
      <a:lvl4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4pPr>
      <a:lvl5pPr algn="l" defTabSz="457200" rtl="0" eaLnBrk="0" fontAlgn="base" hangingPunct="0">
        <a:spcBef>
          <a:spcPct val="0"/>
        </a:spcBef>
        <a:spcAft>
          <a:spcPct val="0"/>
        </a:spcAft>
        <a:buClr>
          <a:srgbClr val="000000"/>
        </a:buClr>
        <a:buSzPct val="100000"/>
        <a:buFont typeface="Times New Roman" charset="0"/>
        <a:defRPr sz="4000" b="1">
          <a:solidFill>
            <a:srgbClr val="161645"/>
          </a:solidFill>
          <a:latin typeface="Arial" charset="0"/>
          <a:ea typeface="ＭＳ Ｐゴシック" charset="-128"/>
          <a:cs typeface="Arial" charset="0"/>
        </a:defRPr>
      </a:lvl5pPr>
      <a:lvl6pPr marL="25146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6pPr>
      <a:lvl7pPr marL="29718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7pPr>
      <a:lvl8pPr marL="34290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8pPr>
      <a:lvl9pPr marL="3886200" indent="-228600" algn="l" defTabSz="457200" rtl="0" eaLnBrk="0" fontAlgn="base" hangingPunct="0">
        <a:spcBef>
          <a:spcPct val="0"/>
        </a:spcBef>
        <a:spcAft>
          <a:spcPct val="0"/>
        </a:spcAft>
        <a:buClr>
          <a:srgbClr val="000000"/>
        </a:buClr>
        <a:buSzPct val="100000"/>
        <a:buFont typeface="Times New Roman" pitchFamily="16" charset="0"/>
        <a:defRPr sz="4800">
          <a:solidFill>
            <a:srgbClr val="161645"/>
          </a:solidFill>
          <a:latin typeface="Gill Sans MT" pitchFamily="32" charset="0"/>
          <a:cs typeface="Arial" charset="0"/>
        </a:defRPr>
      </a:lvl9pPr>
    </p:titleStyle>
    <p:bodyStyle>
      <a:lvl1pPr marL="342900" indent="-342900" algn="l" defTabSz="457200" rtl="0" eaLnBrk="0" fontAlgn="base" hangingPunct="0">
        <a:spcBef>
          <a:spcPts val="900"/>
        </a:spcBef>
        <a:spcAft>
          <a:spcPct val="0"/>
        </a:spcAft>
        <a:buClr>
          <a:srgbClr val="000000"/>
        </a:buClr>
        <a:buSzPct val="100000"/>
        <a:buFont typeface="Times New Roman" charset="0"/>
        <a:buChar char="•"/>
        <a:defRPr sz="2400">
          <a:solidFill>
            <a:srgbClr val="00264D"/>
          </a:solidFill>
          <a:latin typeface="Arial"/>
          <a:ea typeface="ＭＳ Ｐゴシック" charset="-128"/>
          <a:cs typeface="Arial"/>
        </a:defRPr>
      </a:lvl1pPr>
      <a:lvl2pPr marL="742950" indent="-285750" algn="l" defTabSz="457200" rtl="0" eaLnBrk="0" fontAlgn="base" hangingPunct="0">
        <a:spcBef>
          <a:spcPts val="800"/>
        </a:spcBef>
        <a:spcAft>
          <a:spcPct val="0"/>
        </a:spcAft>
        <a:buClr>
          <a:srgbClr val="000000"/>
        </a:buClr>
        <a:buSzPct val="100000"/>
        <a:buFont typeface="Times New Roman" charset="0"/>
        <a:buChar char="–"/>
        <a:defRPr sz="2000">
          <a:solidFill>
            <a:srgbClr val="00264D"/>
          </a:solidFill>
          <a:latin typeface="Arial"/>
          <a:ea typeface="ＭＳ Ｐゴシック" charset="-128"/>
          <a:cs typeface="Arial"/>
        </a:defRPr>
      </a:lvl2pPr>
      <a:lvl3pPr marL="1143000" indent="-228600" algn="l" defTabSz="457200" rtl="0" eaLnBrk="0" fontAlgn="base" hangingPunct="0">
        <a:spcBef>
          <a:spcPts val="700"/>
        </a:spcBef>
        <a:spcAft>
          <a:spcPct val="0"/>
        </a:spcAft>
        <a:buClr>
          <a:srgbClr val="000000"/>
        </a:buClr>
        <a:buSzPct val="100000"/>
        <a:buFont typeface="Times New Roman" charset="0"/>
        <a:buChar char="•"/>
        <a:defRPr>
          <a:solidFill>
            <a:srgbClr val="00264D"/>
          </a:solidFill>
          <a:latin typeface="Arial"/>
          <a:ea typeface="ＭＳ Ｐゴシック" charset="-128"/>
          <a:cs typeface="Arial"/>
        </a:defRPr>
      </a:lvl3pPr>
      <a:lvl4pPr marL="1600200" indent="-228600" algn="l" defTabSz="457200" rtl="0" eaLnBrk="0" fontAlgn="base" hangingPunct="0">
        <a:spcBef>
          <a:spcPts val="600"/>
        </a:spcBef>
        <a:spcAft>
          <a:spcPct val="0"/>
        </a:spcAft>
        <a:buClr>
          <a:srgbClr val="000000"/>
        </a:buClr>
        <a:buSzPct val="100000"/>
        <a:buFont typeface="Times New Roman" charset="0"/>
        <a:buChar char="–"/>
        <a:defRPr sz="2200" b="1">
          <a:solidFill>
            <a:srgbClr val="00264D"/>
          </a:solidFill>
          <a:latin typeface="Arial"/>
          <a:ea typeface="ＭＳ Ｐゴシック" charset="-128"/>
          <a:cs typeface="Arial"/>
        </a:defRPr>
      </a:lvl4pPr>
      <a:lvl5pPr marL="2057400" indent="-228600" algn="l" defTabSz="457200" rtl="0" eaLnBrk="0" fontAlgn="base" hangingPunct="0">
        <a:spcBef>
          <a:spcPts val="600"/>
        </a:spcBef>
        <a:spcAft>
          <a:spcPct val="0"/>
        </a:spcAft>
        <a:buClr>
          <a:srgbClr val="000000"/>
        </a:buClr>
        <a:buSzPct val="100000"/>
        <a:buFont typeface="Times New Roman" charset="0"/>
        <a:buChar char="»"/>
        <a:defRPr sz="2200" b="1">
          <a:solidFill>
            <a:srgbClr val="00264D"/>
          </a:solidFill>
          <a:latin typeface="Arial"/>
          <a:ea typeface="ＭＳ Ｐゴシック" charset="-128"/>
          <a:cs typeface="Arial"/>
        </a:defRPr>
      </a:lvl5pPr>
      <a:lvl6pPr marL="25146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6pPr>
      <a:lvl7pPr marL="29718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7pPr>
      <a:lvl8pPr marL="34290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8pPr>
      <a:lvl9pPr marL="38862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1066800" y="1524000"/>
            <a:ext cx="7162800" cy="228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nchorCtr="1"/>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cs typeface="ＭＳ Ｐゴシック"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9pPr>
          </a:lstStyle>
          <a:p>
            <a:pPr algn="ctr" eaLnBrk="1" hangingPunct="1">
              <a:buClr>
                <a:srgbClr val="000000"/>
              </a:buClr>
              <a:buSzPct val="100000"/>
              <a:buFont typeface="Times New Roman" charset="0"/>
              <a:buNone/>
            </a:pPr>
            <a:r>
              <a:rPr lang="en-US" sz="3600" b="1" dirty="0" smtClean="0">
                <a:solidFill>
                  <a:srgbClr val="161645"/>
                </a:solidFill>
                <a:latin typeface="Calibri" charset="0"/>
              </a:rPr>
              <a:t>The Operating System Kernel</a:t>
            </a:r>
          </a:p>
          <a:p>
            <a:pPr algn="ctr" eaLnBrk="1" hangingPunct="1">
              <a:buClr>
                <a:srgbClr val="000000"/>
              </a:buClr>
              <a:buSzPct val="100000"/>
              <a:buFont typeface="Times New Roman" charset="0"/>
              <a:buNone/>
            </a:pPr>
            <a:endParaRPr lang="en-US" b="1" dirty="0">
              <a:solidFill>
                <a:srgbClr val="161645"/>
              </a:solidFill>
              <a:latin typeface="Calibri" charset="0"/>
            </a:endParaRPr>
          </a:p>
        </p:txBody>
      </p:sp>
      <p:sp>
        <p:nvSpPr>
          <p:cNvPr id="22530" name="Text Box 2"/>
          <p:cNvSpPr txBox="1">
            <a:spLocks noChangeArrowheads="1"/>
          </p:cNvSpPr>
          <p:nvPr/>
        </p:nvSpPr>
        <p:spPr bwMode="auto">
          <a:xfrm>
            <a:off x="152400" y="3581400"/>
            <a:ext cx="8458200" cy="175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nchor="ctr" anchorCtr="1"/>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cs typeface="ＭＳ Ｐゴシック"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charset="0"/>
                <a:ea typeface="ＭＳ Ｐゴシック" charset="0"/>
              </a:defRPr>
            </a:lvl9pPr>
          </a:lstStyle>
          <a:p>
            <a:pPr algn="ctr" eaLnBrk="1" hangingPunct="1">
              <a:spcBef>
                <a:spcPts val="700"/>
              </a:spcBef>
              <a:buClr>
                <a:srgbClr val="000000"/>
              </a:buClr>
              <a:buSzPct val="100000"/>
              <a:buFont typeface="Times New Roman" charset="0"/>
              <a:buNone/>
            </a:pPr>
            <a:r>
              <a:rPr lang="en-US" b="1" dirty="0" smtClean="0">
                <a:solidFill>
                  <a:srgbClr val="161645"/>
                </a:solidFill>
                <a:latin typeface="Calibri" charset="0"/>
              </a:rPr>
              <a:t>Bruce </a:t>
            </a:r>
            <a:r>
              <a:rPr lang="en-US" b="1" dirty="0" err="1" smtClean="0">
                <a:solidFill>
                  <a:srgbClr val="161645"/>
                </a:solidFill>
                <a:latin typeface="Calibri" charset="0"/>
              </a:rPr>
              <a:t>Maggs</a:t>
            </a:r>
            <a:endParaRPr lang="en-US" b="1" dirty="0" smtClean="0">
              <a:solidFill>
                <a:srgbClr val="161645"/>
              </a:solidFill>
              <a:latin typeface="Calibri" charset="0"/>
            </a:endParaRPr>
          </a:p>
          <a:p>
            <a:pPr algn="ctr" eaLnBrk="1" hangingPunct="1">
              <a:spcBef>
                <a:spcPts val="700"/>
              </a:spcBef>
              <a:buClr>
                <a:srgbClr val="000000"/>
              </a:buClr>
              <a:buSzPct val="100000"/>
              <a:buFont typeface="Times New Roman" charset="0"/>
              <a:buNone/>
            </a:pPr>
            <a:r>
              <a:rPr lang="en-US" b="1" dirty="0" smtClean="0">
                <a:solidFill>
                  <a:srgbClr val="161645"/>
                </a:solidFill>
                <a:latin typeface="Calibri" charset="0"/>
              </a:rPr>
              <a:t>(original slides by Jeff Chase)</a:t>
            </a:r>
            <a:endParaRPr lang="en-US" b="1" dirty="0">
              <a:solidFill>
                <a:srgbClr val="161645"/>
              </a:solidFill>
              <a:latin typeface="Calibri" charset="0"/>
            </a:endParaRPr>
          </a:p>
          <a:p>
            <a:pPr algn="ctr" eaLnBrk="1" hangingPunct="1">
              <a:spcBef>
                <a:spcPts val="700"/>
              </a:spcBef>
              <a:buClr>
                <a:srgbClr val="000000"/>
              </a:buClr>
              <a:buSzPct val="100000"/>
              <a:buFont typeface="Times New Roman" charset="0"/>
              <a:buNone/>
            </a:pPr>
            <a:r>
              <a:rPr lang="en-US" b="1" dirty="0">
                <a:solidFill>
                  <a:srgbClr val="161645"/>
                </a:solidFill>
                <a:latin typeface="Calibri" charset="0"/>
              </a:rPr>
              <a:t>Duke University</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2438400" y="2514600"/>
            <a:ext cx="3124200" cy="1524000"/>
          </a:xfrm>
          <a:prstGeom prst="rect">
            <a:avLst/>
          </a:prstGeom>
          <a:noFill/>
          <a:ln w="38100" cap="flat" cmpd="sng" algn="ctr">
            <a:solidFill>
              <a:schemeClr val="accent6"/>
            </a:solidFill>
            <a:prstDash val="solid"/>
            <a:round/>
            <a:headEnd type="none" w="med" len="med"/>
            <a:tailEnd type="none" w="med" len="med"/>
          </a:ln>
          <a:effectLst/>
        </p:spPr>
        <p:txBody>
          <a:bodyPr/>
          <a:lstStyle/>
          <a:p>
            <a:pPr>
              <a:buClr>
                <a:srgbClr val="000000"/>
              </a:buClr>
              <a:buSzPct val="100000"/>
              <a:buFont typeface="Times New Roman" pitchFamily="16" charset="0"/>
              <a:buNone/>
              <a:defRPr/>
            </a:pPr>
            <a:endParaRPr lang="en-US">
              <a:ea typeface="Arial" charset="0"/>
            </a:endParaRPr>
          </a:p>
        </p:txBody>
      </p:sp>
      <p:sp>
        <p:nvSpPr>
          <p:cNvPr id="3" name="Rectangle 2"/>
          <p:cNvSpPr/>
          <p:nvPr/>
        </p:nvSpPr>
        <p:spPr bwMode="auto">
          <a:xfrm>
            <a:off x="5562600" y="2514600"/>
            <a:ext cx="3124200" cy="1524000"/>
          </a:xfrm>
          <a:prstGeom prst="rect">
            <a:avLst/>
          </a:prstGeom>
          <a:noFill/>
          <a:ln w="38100" cap="flat" cmpd="sng" algn="ctr">
            <a:solidFill>
              <a:schemeClr val="accent6"/>
            </a:solidFill>
            <a:prstDash val="solid"/>
            <a:round/>
            <a:headEnd type="none" w="med" len="med"/>
            <a:tailEnd type="none" w="med" len="med"/>
          </a:ln>
          <a:effectLst/>
        </p:spPr>
        <p:txBody>
          <a:bodyPr/>
          <a:lstStyle/>
          <a:p>
            <a:pPr>
              <a:buClr>
                <a:srgbClr val="000000"/>
              </a:buClr>
              <a:buSzPct val="100000"/>
              <a:buFont typeface="Times New Roman" pitchFamily="16" charset="0"/>
              <a:buNone/>
              <a:defRPr/>
            </a:pPr>
            <a:endParaRPr lang="en-US">
              <a:ea typeface="Arial" charset="0"/>
            </a:endParaRPr>
          </a:p>
        </p:txBody>
      </p:sp>
      <p:sp>
        <p:nvSpPr>
          <p:cNvPr id="4" name="Rectangle 3"/>
          <p:cNvSpPr/>
          <p:nvPr/>
        </p:nvSpPr>
        <p:spPr bwMode="auto">
          <a:xfrm>
            <a:off x="2438400" y="4038600"/>
            <a:ext cx="3124200" cy="1524000"/>
          </a:xfrm>
          <a:prstGeom prst="rect">
            <a:avLst/>
          </a:prstGeom>
          <a:noFill/>
          <a:ln w="38100" cap="flat" cmpd="sng" algn="ctr">
            <a:solidFill>
              <a:schemeClr val="accent6"/>
            </a:solidFill>
            <a:prstDash val="solid"/>
            <a:round/>
            <a:headEnd type="none" w="med" len="med"/>
            <a:tailEnd type="none" w="med" len="med"/>
          </a:ln>
          <a:effectLst/>
        </p:spPr>
        <p:txBody>
          <a:bodyPr/>
          <a:lstStyle/>
          <a:p>
            <a:pPr>
              <a:buClr>
                <a:srgbClr val="000000"/>
              </a:buClr>
              <a:buSzPct val="100000"/>
              <a:buFont typeface="Times New Roman" pitchFamily="16" charset="0"/>
              <a:buNone/>
              <a:defRPr/>
            </a:pPr>
            <a:endParaRPr lang="en-US">
              <a:ea typeface="Arial" charset="0"/>
            </a:endParaRPr>
          </a:p>
        </p:txBody>
      </p:sp>
      <p:sp>
        <p:nvSpPr>
          <p:cNvPr id="5" name="Rectangle 4"/>
          <p:cNvSpPr/>
          <p:nvPr/>
        </p:nvSpPr>
        <p:spPr bwMode="auto">
          <a:xfrm>
            <a:off x="5562600" y="4038600"/>
            <a:ext cx="3124200" cy="1524000"/>
          </a:xfrm>
          <a:prstGeom prst="rect">
            <a:avLst/>
          </a:prstGeom>
          <a:noFill/>
          <a:ln w="38100" cap="flat" cmpd="sng" algn="ctr">
            <a:solidFill>
              <a:schemeClr val="accent6"/>
            </a:solidFill>
            <a:prstDash val="solid"/>
            <a:round/>
            <a:headEnd type="none" w="med" len="med"/>
            <a:tailEnd type="none" w="med" len="med"/>
          </a:ln>
          <a:effectLst/>
        </p:spPr>
        <p:txBody>
          <a:bodyPr/>
          <a:lstStyle/>
          <a:p>
            <a:pPr>
              <a:buClr>
                <a:srgbClr val="000000"/>
              </a:buClr>
              <a:buSzPct val="100000"/>
              <a:buFont typeface="Times New Roman" pitchFamily="16" charset="0"/>
              <a:buNone/>
              <a:defRPr/>
            </a:pPr>
            <a:endParaRPr lang="en-US">
              <a:ea typeface="Arial" charset="0"/>
            </a:endParaRPr>
          </a:p>
        </p:txBody>
      </p:sp>
      <p:sp>
        <p:nvSpPr>
          <p:cNvPr id="108549" name="TextBox 7"/>
          <p:cNvSpPr txBox="1">
            <a:spLocks noChangeArrowheads="1"/>
          </p:cNvSpPr>
          <p:nvPr/>
        </p:nvSpPr>
        <p:spPr bwMode="auto">
          <a:xfrm>
            <a:off x="457200" y="2754313"/>
            <a:ext cx="213360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synchronous</a:t>
            </a:r>
          </a:p>
          <a:p>
            <a:pPr algn="ctr"/>
            <a:r>
              <a:rPr lang="en-US" sz="2000">
                <a:solidFill>
                  <a:schemeClr val="tx1"/>
                </a:solidFill>
                <a:cs typeface="Arial" charset="0"/>
              </a:rPr>
              <a:t>caused by an instruction</a:t>
            </a:r>
          </a:p>
        </p:txBody>
      </p:sp>
      <p:sp>
        <p:nvSpPr>
          <p:cNvPr id="108550" name="TextBox 8"/>
          <p:cNvSpPr txBox="1">
            <a:spLocks noChangeArrowheads="1"/>
          </p:cNvSpPr>
          <p:nvPr/>
        </p:nvSpPr>
        <p:spPr bwMode="auto">
          <a:xfrm>
            <a:off x="457200" y="4114800"/>
            <a:ext cx="1981200" cy="1323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dirty="0">
                <a:solidFill>
                  <a:srgbClr val="003367"/>
                </a:solidFill>
                <a:cs typeface="Arial" charset="0"/>
              </a:rPr>
              <a:t>asynchronous</a:t>
            </a:r>
          </a:p>
          <a:p>
            <a:pPr algn="ctr"/>
            <a:r>
              <a:rPr lang="en-US" sz="2000" dirty="0">
                <a:solidFill>
                  <a:schemeClr val="tx1"/>
                </a:solidFill>
                <a:cs typeface="Arial" charset="0"/>
              </a:rPr>
              <a:t>caused by some other event</a:t>
            </a:r>
          </a:p>
        </p:txBody>
      </p:sp>
      <p:sp>
        <p:nvSpPr>
          <p:cNvPr id="108551" name="TextBox 9"/>
          <p:cNvSpPr txBox="1">
            <a:spLocks noChangeArrowheads="1"/>
          </p:cNvSpPr>
          <p:nvPr/>
        </p:nvSpPr>
        <p:spPr bwMode="auto">
          <a:xfrm>
            <a:off x="2895600" y="1752600"/>
            <a:ext cx="2438400" cy="677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intentional</a:t>
            </a:r>
          </a:p>
          <a:p>
            <a:pPr algn="ctr"/>
            <a:r>
              <a:rPr lang="en-US" sz="1800">
                <a:solidFill>
                  <a:schemeClr val="tx1"/>
                </a:solidFill>
                <a:cs typeface="Arial" charset="0"/>
              </a:rPr>
              <a:t>happens every time</a:t>
            </a:r>
          </a:p>
        </p:txBody>
      </p:sp>
      <p:sp>
        <p:nvSpPr>
          <p:cNvPr id="108552" name="TextBox 10"/>
          <p:cNvSpPr txBox="1">
            <a:spLocks noChangeArrowheads="1"/>
          </p:cNvSpPr>
          <p:nvPr/>
        </p:nvSpPr>
        <p:spPr bwMode="auto">
          <a:xfrm>
            <a:off x="5867400" y="1752600"/>
            <a:ext cx="2438400" cy="677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unintentional</a:t>
            </a:r>
          </a:p>
          <a:p>
            <a:pPr algn="ctr"/>
            <a:r>
              <a:rPr lang="en-US" sz="1800">
                <a:solidFill>
                  <a:schemeClr val="tx1"/>
                </a:solidFill>
                <a:cs typeface="Arial" charset="0"/>
              </a:rPr>
              <a:t>contributing factors</a:t>
            </a:r>
          </a:p>
        </p:txBody>
      </p:sp>
      <p:sp>
        <p:nvSpPr>
          <p:cNvPr id="108553" name="TextBox 11"/>
          <p:cNvSpPr txBox="1">
            <a:spLocks noChangeArrowheads="1"/>
          </p:cNvSpPr>
          <p:nvPr/>
        </p:nvSpPr>
        <p:spPr bwMode="auto">
          <a:xfrm>
            <a:off x="2895600" y="2647950"/>
            <a:ext cx="2438400" cy="1230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trap: system call</a:t>
            </a:r>
          </a:p>
          <a:p>
            <a:pPr algn="ctr"/>
            <a:r>
              <a:rPr lang="en-US" sz="1800">
                <a:solidFill>
                  <a:schemeClr val="tx1"/>
                </a:solidFill>
                <a:cs typeface="Arial" charset="0"/>
              </a:rPr>
              <a:t>open, close, read, write, fork, exec, exit, wait, kill, etc.</a:t>
            </a:r>
          </a:p>
        </p:txBody>
      </p:sp>
      <p:sp>
        <p:nvSpPr>
          <p:cNvPr id="108554" name="TextBox 12"/>
          <p:cNvSpPr txBox="1">
            <a:spLocks noChangeArrowheads="1"/>
          </p:cNvSpPr>
          <p:nvPr/>
        </p:nvSpPr>
        <p:spPr bwMode="auto">
          <a:xfrm>
            <a:off x="5791200" y="2667000"/>
            <a:ext cx="2743200" cy="1230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fault</a:t>
            </a:r>
          </a:p>
          <a:p>
            <a:pPr algn="ctr"/>
            <a:r>
              <a:rPr lang="en-US" sz="1800">
                <a:solidFill>
                  <a:schemeClr val="tx1"/>
                </a:solidFill>
                <a:cs typeface="Arial" charset="0"/>
              </a:rPr>
              <a:t>invalid or protected address or opcode, page fault, overflow, etc.</a:t>
            </a:r>
          </a:p>
        </p:txBody>
      </p:sp>
      <p:sp>
        <p:nvSpPr>
          <p:cNvPr id="108555" name="TextBox 13"/>
          <p:cNvSpPr txBox="1">
            <a:spLocks noChangeArrowheads="1"/>
          </p:cNvSpPr>
          <p:nvPr/>
        </p:nvSpPr>
        <p:spPr bwMode="auto">
          <a:xfrm>
            <a:off x="5562600" y="4179888"/>
            <a:ext cx="2971800" cy="1230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interrupt</a:t>
            </a:r>
          </a:p>
          <a:p>
            <a:pPr algn="ctr"/>
            <a:r>
              <a:rPr lang="en-US" sz="1800">
                <a:solidFill>
                  <a:schemeClr val="tx1"/>
                </a:solidFill>
                <a:cs typeface="Arial" charset="0"/>
              </a:rPr>
              <a:t>caused by an external event: I/O op completed, clock tick, power fail, etc. </a:t>
            </a:r>
          </a:p>
        </p:txBody>
      </p:sp>
      <p:sp>
        <p:nvSpPr>
          <p:cNvPr id="108556" name="Rectangle 14"/>
          <p:cNvSpPr>
            <a:spLocks noChangeArrowheads="1"/>
          </p:cNvSpPr>
          <p:nvPr/>
        </p:nvSpPr>
        <p:spPr bwMode="auto">
          <a:xfrm>
            <a:off x="2709863" y="4170363"/>
            <a:ext cx="2700337" cy="1570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ja-JP" altLang="en-US" sz="1800">
                <a:solidFill>
                  <a:schemeClr val="bg2"/>
                </a:solidFill>
              </a:rPr>
              <a:t>“</a:t>
            </a:r>
            <a:r>
              <a:rPr lang="en-US" altLang="ja-JP" sz="1800">
                <a:solidFill>
                  <a:schemeClr val="bg2"/>
                </a:solidFill>
              </a:rPr>
              <a:t>software interrupt</a:t>
            </a:r>
            <a:r>
              <a:rPr lang="ja-JP" altLang="en-US" sz="1800">
                <a:solidFill>
                  <a:schemeClr val="bg2"/>
                </a:solidFill>
              </a:rPr>
              <a:t>”</a:t>
            </a:r>
            <a:r>
              <a:rPr lang="en-US" altLang="ja-JP" sz="1800">
                <a:solidFill>
                  <a:schemeClr val="bg2"/>
                </a:solidFill>
              </a:rPr>
              <a:t> software requests an interrupt to be delivered at a later time</a:t>
            </a:r>
          </a:p>
          <a:p>
            <a:endParaRPr lang="en-US">
              <a:solidFill>
                <a:schemeClr val="bg2"/>
              </a:solidFill>
            </a:endParaRPr>
          </a:p>
        </p:txBody>
      </p:sp>
      <p:sp>
        <p:nvSpPr>
          <p:cNvPr id="108557" name="Title 13"/>
          <p:cNvSpPr>
            <a:spLocks noGrp="1"/>
          </p:cNvSpPr>
          <p:nvPr>
            <p:ph type="title"/>
          </p:nvPr>
        </p:nvSpPr>
        <p:spPr>
          <a:xfrm>
            <a:off x="381000" y="-106363"/>
            <a:ext cx="8226425" cy="1554163"/>
          </a:xfrm>
        </p:spPr>
        <p:txBody>
          <a:bodyPr/>
          <a:lstStyle/>
          <a:p>
            <a:r>
              <a:rPr lang="en-US" dirty="0" smtClean="0">
                <a:latin typeface="Arial" charset="0"/>
                <a:ea typeface="ＭＳ Ｐゴシック" charset="0"/>
                <a:cs typeface="Arial" charset="0"/>
              </a:rPr>
              <a:t>Exceptions </a:t>
            </a:r>
            <a:r>
              <a:rPr lang="en-US" smtClean="0">
                <a:latin typeface="Arial" charset="0"/>
                <a:ea typeface="ＭＳ Ｐゴシック" charset="0"/>
                <a:cs typeface="Arial" charset="0"/>
              </a:rPr>
              <a:t>and interrupts</a:t>
            </a:r>
            <a:br>
              <a:rPr lang="en-US" smtClean="0">
                <a:latin typeface="Arial" charset="0"/>
                <a:ea typeface="ＭＳ Ｐゴシック" charset="0"/>
                <a:cs typeface="Arial" charset="0"/>
              </a:rPr>
            </a:br>
            <a:r>
              <a:rPr lang="en-US" smtClean="0">
                <a:latin typeface="Arial" charset="0"/>
                <a:ea typeface="ＭＳ Ｐゴシック" charset="0"/>
                <a:cs typeface="Arial" charset="0"/>
              </a:rPr>
              <a:t>(“trap</a:t>
            </a:r>
            <a:r>
              <a:rPr lang="en-US">
                <a:latin typeface="Arial" charset="0"/>
                <a:ea typeface="ＭＳ Ｐゴシック" charset="0"/>
                <a:cs typeface="Arial" charset="0"/>
              </a:rPr>
              <a:t>, fault, </a:t>
            </a:r>
            <a:r>
              <a:rPr lang="en-US" smtClean="0">
                <a:latin typeface="Arial" charset="0"/>
                <a:ea typeface="ＭＳ Ｐゴシック" charset="0"/>
                <a:cs typeface="Arial" charset="0"/>
              </a:rPr>
              <a:t>interrupt”)</a:t>
            </a:r>
            <a:endParaRPr lang="en-US">
              <a:latin typeface="Arial" charset="0"/>
              <a:ea typeface="ＭＳ Ｐゴシック" charset="0"/>
              <a:cs typeface="Arial" charset="0"/>
            </a:endParaRPr>
          </a:p>
        </p:txBody>
      </p:sp>
    </p:spTree>
    <p:extLst>
      <p:ext uri="{BB962C8B-B14F-4D97-AF65-F5344CB8AC3E}">
        <p14:creationId xmlns:p14="http://schemas.microsoft.com/office/powerpoint/2010/main" val="33726491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2-excep-int-io.pdf"/>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27000" y="0"/>
            <a:ext cx="8875059" cy="6858000"/>
          </a:xfrm>
          <a:prstGeom prst="rect">
            <a:avLst/>
          </a:prstGeom>
        </p:spPr>
      </p:pic>
    </p:spTree>
    <p:extLst>
      <p:ext uri="{BB962C8B-B14F-4D97-AF65-F5344CB8AC3E}">
        <p14:creationId xmlns:p14="http://schemas.microsoft.com/office/powerpoint/2010/main" val="43180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dirty="0" smtClean="0">
                <a:latin typeface="Arial" charset="0"/>
                <a:ea typeface="ＭＳ Ｐゴシック" charset="0"/>
                <a:cs typeface="Arial" charset="0"/>
              </a:rPr>
              <a:t>Entry to the kernel</a:t>
            </a:r>
            <a:endParaRPr lang="en-US" sz="4800" dirty="0">
              <a:latin typeface="Arial" charset="0"/>
              <a:ea typeface="ＭＳ Ｐゴシック" charset="0"/>
              <a:cs typeface="Arial" charset="0"/>
            </a:endParaRPr>
          </a:p>
        </p:txBody>
      </p:sp>
      <p:sp>
        <p:nvSpPr>
          <p:cNvPr id="25602" name="AutoShape 10"/>
          <p:cNvSpPr>
            <a:spLocks noChangeArrowheads="1"/>
          </p:cNvSpPr>
          <p:nvPr/>
        </p:nvSpPr>
        <p:spPr bwMode="auto">
          <a:xfrm>
            <a:off x="1171575" y="3086100"/>
            <a:ext cx="6781800" cy="1914525"/>
          </a:xfrm>
          <a:prstGeom prst="flowChartProcess">
            <a:avLst/>
          </a:prstGeom>
          <a:solidFill>
            <a:srgbClr val="99CC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800">
              <a:solidFill>
                <a:srgbClr val="FFFFFF"/>
              </a:solidFill>
            </a:endParaRPr>
          </a:p>
        </p:txBody>
      </p:sp>
      <p:cxnSp>
        <p:nvCxnSpPr>
          <p:cNvPr id="9" name="Straight Connector 8"/>
          <p:cNvCxnSpPr>
            <a:cxnSpLocks noChangeShapeType="1"/>
          </p:cNvCxnSpPr>
          <p:nvPr/>
        </p:nvCxnSpPr>
        <p:spPr bwMode="auto">
          <a:xfrm>
            <a:off x="1190625" y="4608513"/>
            <a:ext cx="6734175" cy="0"/>
          </a:xfrm>
          <a:prstGeom prst="line">
            <a:avLst/>
          </a:prstGeom>
          <a:noFill/>
          <a:ln w="19050" cmpd="sng">
            <a:solidFill>
              <a:schemeClr val="accent6">
                <a:lumMod val="50000"/>
              </a:schemeClr>
            </a:solidFill>
            <a:prstDash val="sysDash"/>
            <a:round/>
            <a:headEnd/>
            <a:tailEnd/>
          </a:ln>
          <a:extLst>
            <a:ext uri="{909E8E84-426E-40dd-AFC4-6F175D3DCCD1}">
              <a14:hiddenFill xmlns:a14="http://schemas.microsoft.com/office/drawing/2010/main" xmlns="">
                <a:noFill/>
              </a14:hiddenFill>
            </a:ext>
          </a:extLst>
        </p:spPr>
      </p:cxnSp>
      <p:grpSp>
        <p:nvGrpSpPr>
          <p:cNvPr id="25604" name="Group 5"/>
          <p:cNvGrpSpPr>
            <a:grpSpLocks/>
          </p:cNvGrpSpPr>
          <p:nvPr/>
        </p:nvGrpSpPr>
        <p:grpSpPr bwMode="auto">
          <a:xfrm>
            <a:off x="4432300" y="5029200"/>
            <a:ext cx="473075" cy="381000"/>
            <a:chOff x="4432300" y="5029200"/>
            <a:chExt cx="473075" cy="622300"/>
          </a:xfrm>
        </p:grpSpPr>
        <p:sp>
          <p:nvSpPr>
            <p:cNvPr id="25628" name="AutoShape 16"/>
            <p:cNvSpPr>
              <a:spLocks noChangeArrowheads="1"/>
            </p:cNvSpPr>
            <p:nvPr/>
          </p:nvSpPr>
          <p:spPr bwMode="auto">
            <a:xfrm>
              <a:off x="4432300" y="5029200"/>
              <a:ext cx="219075" cy="611188"/>
            </a:xfrm>
            <a:prstGeom prst="upArrow">
              <a:avLst>
                <a:gd name="adj1" fmla="val 50000"/>
                <a:gd name="adj2" fmla="val 74784"/>
              </a:avLst>
            </a:prstGeom>
            <a:solidFill>
              <a:srgbClr val="000000"/>
            </a:solidFill>
            <a:ln w="9525">
              <a:solidFill>
                <a:srgbClr val="000000"/>
              </a:solidFill>
              <a:miter lim="800000"/>
              <a:headEnd type="none" w="sm" len="sm"/>
              <a:tailEnd type="none" w="sm" len="sm"/>
            </a:ln>
          </p:spPr>
          <p:txBody>
            <a:bodyPr anchor="ctr">
              <a:spAutoFit/>
            </a:bodyPr>
            <a:lstStyle/>
            <a:p>
              <a:pPr defTabSz="914400"/>
              <a:endParaRPr lang="en-US" sz="1800">
                <a:solidFill>
                  <a:srgbClr val="000000"/>
                </a:solidFill>
              </a:endParaRPr>
            </a:p>
          </p:txBody>
        </p:sp>
        <p:sp>
          <p:nvSpPr>
            <p:cNvPr id="25629" name="AutoShape 16"/>
            <p:cNvSpPr>
              <a:spLocks noChangeArrowheads="1"/>
            </p:cNvSpPr>
            <p:nvPr/>
          </p:nvSpPr>
          <p:spPr bwMode="auto">
            <a:xfrm flipV="1">
              <a:off x="4686300" y="5040313"/>
              <a:ext cx="219075" cy="611187"/>
            </a:xfrm>
            <a:prstGeom prst="upArrow">
              <a:avLst>
                <a:gd name="adj1" fmla="val 50000"/>
                <a:gd name="adj2" fmla="val 74784"/>
              </a:avLst>
            </a:prstGeom>
            <a:solidFill>
              <a:srgbClr val="000000"/>
            </a:solidFill>
            <a:ln w="9525">
              <a:solidFill>
                <a:srgbClr val="000000"/>
              </a:solidFill>
              <a:miter lim="800000"/>
              <a:headEnd type="none" w="sm" len="sm"/>
              <a:tailEnd type="none" w="sm" len="sm"/>
            </a:ln>
          </p:spPr>
          <p:txBody>
            <a:bodyPr anchor="ctr">
              <a:spAutoFit/>
            </a:bodyPr>
            <a:lstStyle/>
            <a:p>
              <a:pPr defTabSz="914400"/>
              <a:endParaRPr lang="en-US" sz="1800">
                <a:solidFill>
                  <a:srgbClr val="000000"/>
                </a:solidFill>
              </a:endParaRPr>
            </a:p>
          </p:txBody>
        </p:sp>
      </p:grpSp>
      <p:grpSp>
        <p:nvGrpSpPr>
          <p:cNvPr id="25605" name="Group 2"/>
          <p:cNvGrpSpPr>
            <a:grpSpLocks/>
          </p:cNvGrpSpPr>
          <p:nvPr/>
        </p:nvGrpSpPr>
        <p:grpSpPr bwMode="auto">
          <a:xfrm>
            <a:off x="2286000" y="2628900"/>
            <a:ext cx="4522788" cy="457200"/>
            <a:chOff x="1981200" y="2060575"/>
            <a:chExt cx="4522788" cy="835025"/>
          </a:xfrm>
        </p:grpSpPr>
        <p:sp>
          <p:nvSpPr>
            <p:cNvPr id="25624" name="AutoShape 17"/>
            <p:cNvSpPr>
              <a:spLocks noChangeArrowheads="1"/>
            </p:cNvSpPr>
            <p:nvPr/>
          </p:nvSpPr>
          <p:spPr bwMode="auto">
            <a:xfrm flipV="1">
              <a:off x="1981200" y="2060575"/>
              <a:ext cx="203200" cy="835025"/>
            </a:xfrm>
            <a:prstGeom prst="upArrow">
              <a:avLst>
                <a:gd name="adj1" fmla="val 50000"/>
                <a:gd name="adj2" fmla="val 75262"/>
              </a:avLst>
            </a:prstGeom>
            <a:solidFill>
              <a:srgbClr val="000000"/>
            </a:solidFill>
            <a:ln w="9525">
              <a:solidFill>
                <a:srgbClr val="000000"/>
              </a:solidFill>
              <a:miter lim="800000"/>
              <a:headEnd type="none" w="sm" len="sm"/>
              <a:tailEnd type="none" w="sm" len="sm"/>
            </a:ln>
          </p:spPr>
          <p:txBody>
            <a:bodyPr anchor="ctr">
              <a:spAutoFit/>
            </a:bodyPr>
            <a:lstStyle/>
            <a:p>
              <a:pPr defTabSz="914400"/>
              <a:endParaRPr lang="en-US" sz="1800">
                <a:solidFill>
                  <a:srgbClr val="000000"/>
                </a:solidFill>
              </a:endParaRPr>
            </a:p>
          </p:txBody>
        </p:sp>
        <p:sp>
          <p:nvSpPr>
            <p:cNvPr id="25625" name="AutoShape 16"/>
            <p:cNvSpPr>
              <a:spLocks noChangeArrowheads="1"/>
            </p:cNvSpPr>
            <p:nvPr/>
          </p:nvSpPr>
          <p:spPr bwMode="auto">
            <a:xfrm>
              <a:off x="3073400" y="2062162"/>
              <a:ext cx="203200" cy="833438"/>
            </a:xfrm>
            <a:prstGeom prst="upArrow">
              <a:avLst>
                <a:gd name="adj1" fmla="val 50000"/>
                <a:gd name="adj2" fmla="val 75119"/>
              </a:avLst>
            </a:prstGeom>
            <a:solidFill>
              <a:srgbClr val="000000"/>
            </a:solidFill>
            <a:ln w="9525">
              <a:solidFill>
                <a:srgbClr val="000000"/>
              </a:solidFill>
              <a:miter lim="800000"/>
              <a:headEnd type="none" w="sm" len="sm"/>
              <a:tailEnd type="none" w="sm" len="sm"/>
            </a:ln>
          </p:spPr>
          <p:txBody>
            <a:bodyPr anchor="ctr">
              <a:spAutoFit/>
            </a:bodyPr>
            <a:lstStyle/>
            <a:p>
              <a:pPr defTabSz="914400"/>
              <a:endParaRPr lang="en-US" sz="1800">
                <a:solidFill>
                  <a:srgbClr val="000000"/>
                </a:solidFill>
              </a:endParaRPr>
            </a:p>
          </p:txBody>
        </p:sp>
        <p:sp>
          <p:nvSpPr>
            <p:cNvPr id="25626" name="AutoShape 17"/>
            <p:cNvSpPr>
              <a:spLocks noChangeArrowheads="1"/>
            </p:cNvSpPr>
            <p:nvPr/>
          </p:nvSpPr>
          <p:spPr bwMode="auto">
            <a:xfrm flipV="1">
              <a:off x="5257800" y="2060575"/>
              <a:ext cx="203200" cy="835025"/>
            </a:xfrm>
            <a:prstGeom prst="upArrow">
              <a:avLst>
                <a:gd name="adj1" fmla="val 50000"/>
                <a:gd name="adj2" fmla="val 75262"/>
              </a:avLst>
            </a:prstGeom>
            <a:solidFill>
              <a:srgbClr val="000000"/>
            </a:solidFill>
            <a:ln w="9525">
              <a:solidFill>
                <a:srgbClr val="000000"/>
              </a:solidFill>
              <a:miter lim="800000"/>
              <a:headEnd type="none" w="sm" len="sm"/>
              <a:tailEnd type="none" w="sm" len="sm"/>
            </a:ln>
          </p:spPr>
          <p:txBody>
            <a:bodyPr anchor="ctr">
              <a:spAutoFit/>
            </a:bodyPr>
            <a:lstStyle/>
            <a:p>
              <a:pPr defTabSz="914400"/>
              <a:endParaRPr lang="en-US" sz="1800">
                <a:solidFill>
                  <a:srgbClr val="000000"/>
                </a:solidFill>
              </a:endParaRPr>
            </a:p>
          </p:txBody>
        </p:sp>
        <p:sp>
          <p:nvSpPr>
            <p:cNvPr id="25627" name="AutoShape 16"/>
            <p:cNvSpPr>
              <a:spLocks noChangeArrowheads="1"/>
            </p:cNvSpPr>
            <p:nvPr/>
          </p:nvSpPr>
          <p:spPr bwMode="auto">
            <a:xfrm>
              <a:off x="6299200" y="2062162"/>
              <a:ext cx="204788" cy="833438"/>
            </a:xfrm>
            <a:prstGeom prst="upArrow">
              <a:avLst>
                <a:gd name="adj1" fmla="val 50000"/>
                <a:gd name="adj2" fmla="val 74537"/>
              </a:avLst>
            </a:prstGeom>
            <a:solidFill>
              <a:srgbClr val="000000"/>
            </a:solidFill>
            <a:ln w="9525">
              <a:solidFill>
                <a:srgbClr val="000000"/>
              </a:solidFill>
              <a:miter lim="800000"/>
              <a:headEnd type="none" w="sm" len="sm"/>
              <a:tailEnd type="none" w="sm" len="sm"/>
            </a:ln>
          </p:spPr>
          <p:txBody>
            <a:bodyPr anchor="ctr">
              <a:spAutoFit/>
            </a:bodyPr>
            <a:lstStyle/>
            <a:p>
              <a:pPr defTabSz="914400"/>
              <a:endParaRPr lang="en-US" sz="1800">
                <a:solidFill>
                  <a:srgbClr val="000000"/>
                </a:solidFill>
              </a:endParaRPr>
            </a:p>
          </p:txBody>
        </p:sp>
      </p:grpSp>
      <p:sp>
        <p:nvSpPr>
          <p:cNvPr id="25606" name="Text Box 93"/>
          <p:cNvSpPr txBox="1">
            <a:spLocks noChangeArrowheads="1"/>
          </p:cNvSpPr>
          <p:nvPr/>
        </p:nvSpPr>
        <p:spPr bwMode="auto">
          <a:xfrm>
            <a:off x="1752600" y="3133725"/>
            <a:ext cx="23622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b="1">
                <a:solidFill>
                  <a:srgbClr val="000000"/>
                </a:solidFill>
              </a:rPr>
              <a:t>syscall trap/return</a:t>
            </a:r>
          </a:p>
        </p:txBody>
      </p:sp>
      <p:sp>
        <p:nvSpPr>
          <p:cNvPr id="25607" name="Text Box 93"/>
          <p:cNvSpPr txBox="1">
            <a:spLocks noChangeArrowheads="1"/>
          </p:cNvSpPr>
          <p:nvPr/>
        </p:nvSpPr>
        <p:spPr bwMode="auto">
          <a:xfrm>
            <a:off x="5334000" y="3133725"/>
            <a:ext cx="18288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b="1">
                <a:solidFill>
                  <a:srgbClr val="000000"/>
                </a:solidFill>
              </a:rPr>
              <a:t>fault/return</a:t>
            </a:r>
          </a:p>
        </p:txBody>
      </p:sp>
      <p:sp>
        <p:nvSpPr>
          <p:cNvPr id="25608" name="Text Box 93"/>
          <p:cNvSpPr txBox="1">
            <a:spLocks noChangeArrowheads="1"/>
          </p:cNvSpPr>
          <p:nvPr/>
        </p:nvSpPr>
        <p:spPr bwMode="auto">
          <a:xfrm>
            <a:off x="3708400" y="4657725"/>
            <a:ext cx="2006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b="1">
                <a:solidFill>
                  <a:srgbClr val="000000"/>
                </a:solidFill>
              </a:rPr>
              <a:t>interrupt/return</a:t>
            </a:r>
          </a:p>
        </p:txBody>
      </p:sp>
      <p:sp>
        <p:nvSpPr>
          <p:cNvPr id="25609" name="Text Box 93"/>
          <p:cNvSpPr txBox="1">
            <a:spLocks noChangeArrowheads="1"/>
          </p:cNvSpPr>
          <p:nvPr/>
        </p:nvSpPr>
        <p:spPr bwMode="auto">
          <a:xfrm>
            <a:off x="457200" y="5675313"/>
            <a:ext cx="8229600" cy="71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defTabSz="914400" eaLnBrk="1" hangingPunct="1"/>
            <a:r>
              <a:rPr lang="en-US" sz="2000">
                <a:solidFill>
                  <a:srgbClr val="003367"/>
                </a:solidFill>
              </a:rPr>
              <a:t>The handler accesses the core register context to read the details of the exception (trap, fault, or interrupt).  It may call other kernel routines.  </a:t>
            </a:r>
          </a:p>
        </p:txBody>
      </p:sp>
      <p:grpSp>
        <p:nvGrpSpPr>
          <p:cNvPr id="25612" name="Group 13"/>
          <p:cNvGrpSpPr>
            <a:grpSpLocks/>
          </p:cNvGrpSpPr>
          <p:nvPr/>
        </p:nvGrpSpPr>
        <p:grpSpPr bwMode="auto">
          <a:xfrm>
            <a:off x="2790825" y="2652713"/>
            <a:ext cx="357188" cy="357187"/>
            <a:chOff x="4784" y="2819"/>
            <a:chExt cx="255" cy="255"/>
          </a:xfrm>
        </p:grpSpPr>
        <p:sp>
          <p:nvSpPr>
            <p:cNvPr id="25621" name="Oval 14"/>
            <p:cNvSpPr>
              <a:spLocks noChangeArrowheads="1"/>
            </p:cNvSpPr>
            <p:nvPr/>
          </p:nvSpPr>
          <p:spPr bwMode="auto">
            <a:xfrm>
              <a:off x="4784" y="2819"/>
              <a:ext cx="255" cy="255"/>
            </a:xfrm>
            <a:prstGeom prst="ellipse">
              <a:avLst/>
            </a:prstGeom>
            <a:solidFill>
              <a:srgbClr val="008080"/>
            </a:solidFill>
            <a:ln w="12700">
              <a:solidFill>
                <a:schemeClr val="tx1"/>
              </a:solidFill>
              <a:round/>
              <a:headEnd type="none" w="sm" len="sm"/>
              <a:tailEnd type="none" w="sm" len="sm"/>
            </a:ln>
          </p:spPr>
          <p:txBody>
            <a:bodyPr wrap="none" anchor="ctr"/>
            <a:lstStyle/>
            <a:p>
              <a:endParaRPr lang="en-US">
                <a:solidFill>
                  <a:srgbClr val="FFFFFF"/>
                </a:solidFill>
              </a:endParaRPr>
            </a:p>
          </p:txBody>
        </p:sp>
        <p:sp>
          <p:nvSpPr>
            <p:cNvPr id="25622" name="AutoShape 15"/>
            <p:cNvSpPr>
              <a:spLocks noChangeArrowheads="1"/>
            </p:cNvSpPr>
            <p:nvPr/>
          </p:nvSpPr>
          <p:spPr bwMode="auto">
            <a:xfrm flipH="1">
              <a:off x="4873" y="2875"/>
              <a:ext cx="87" cy="149"/>
            </a:xfrm>
            <a:prstGeom prst="lightningBolt">
              <a:avLst/>
            </a:prstGeom>
            <a:solidFill>
              <a:srgbClr val="FFFFFF"/>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p>
              <a:endParaRPr lang="en-US">
                <a:solidFill>
                  <a:srgbClr val="FFFFFF"/>
                </a:solidFill>
              </a:endParaRPr>
            </a:p>
          </p:txBody>
        </p:sp>
        <p:sp>
          <p:nvSpPr>
            <p:cNvPr id="25623" name="AutoShape 16"/>
            <p:cNvSpPr>
              <a:spLocks noChangeArrowheads="1"/>
            </p:cNvSpPr>
            <p:nvPr/>
          </p:nvSpPr>
          <p:spPr bwMode="auto">
            <a:xfrm rot="-8460389">
              <a:off x="4795" y="2853"/>
              <a:ext cx="31" cy="33"/>
            </a:xfrm>
            <a:prstGeom prst="triangle">
              <a:avLst>
                <a:gd name="adj" fmla="val 50000"/>
              </a:avLst>
            </a:prstGeom>
            <a:solidFill>
              <a:schemeClr val="tx1"/>
            </a:solidFill>
            <a:ln w="12700">
              <a:solidFill>
                <a:schemeClr val="tx1"/>
              </a:solidFill>
              <a:miter lim="800000"/>
              <a:headEnd type="none" w="sm" len="sm"/>
              <a:tailEnd type="none" w="sm" len="sm"/>
            </a:ln>
          </p:spPr>
          <p:txBody>
            <a:bodyPr wrap="none" anchor="ctr"/>
            <a:lstStyle/>
            <a:p>
              <a:endParaRPr lang="en-US">
                <a:solidFill>
                  <a:srgbClr val="FFFFFF"/>
                </a:solidFill>
              </a:endParaRPr>
            </a:p>
          </p:txBody>
        </p:sp>
      </p:grpSp>
      <p:grpSp>
        <p:nvGrpSpPr>
          <p:cNvPr id="25613" name="Group 78"/>
          <p:cNvGrpSpPr>
            <a:grpSpLocks/>
          </p:cNvGrpSpPr>
          <p:nvPr/>
        </p:nvGrpSpPr>
        <p:grpSpPr bwMode="auto">
          <a:xfrm>
            <a:off x="6016625" y="2628900"/>
            <a:ext cx="355600" cy="347663"/>
            <a:chOff x="5799138" y="3614737"/>
            <a:chExt cx="355600" cy="347663"/>
          </a:xfrm>
        </p:grpSpPr>
        <p:sp>
          <p:nvSpPr>
            <p:cNvPr id="25618" name="Oval 10"/>
            <p:cNvSpPr>
              <a:spLocks noChangeArrowheads="1"/>
            </p:cNvSpPr>
            <p:nvPr/>
          </p:nvSpPr>
          <p:spPr bwMode="auto">
            <a:xfrm>
              <a:off x="5799138" y="3614737"/>
              <a:ext cx="355600" cy="347663"/>
            </a:xfrm>
            <a:prstGeom prst="ellipse">
              <a:avLst/>
            </a:prstGeom>
            <a:solidFill>
              <a:srgbClr val="008000"/>
            </a:solidFill>
            <a:ln w="12700">
              <a:solidFill>
                <a:schemeClr val="tx1"/>
              </a:solidFill>
              <a:round/>
              <a:headEnd type="none" w="sm" len="sm"/>
              <a:tailEnd type="none" w="sm" len="sm"/>
            </a:ln>
          </p:spPr>
          <p:txBody>
            <a:bodyPr wrap="none" anchor="ctr"/>
            <a:lstStyle/>
            <a:p>
              <a:endParaRPr lang="en-US">
                <a:solidFill>
                  <a:srgbClr val="FFFFFF"/>
                </a:solidFill>
              </a:endParaRPr>
            </a:p>
          </p:txBody>
        </p:sp>
        <p:sp>
          <p:nvSpPr>
            <p:cNvPr id="25619" name="AutoShape 11"/>
            <p:cNvSpPr>
              <a:spLocks noChangeArrowheads="1"/>
            </p:cNvSpPr>
            <p:nvPr/>
          </p:nvSpPr>
          <p:spPr bwMode="auto">
            <a:xfrm flipH="1">
              <a:off x="5922963" y="3692525"/>
              <a:ext cx="120650" cy="201612"/>
            </a:xfrm>
            <a:prstGeom prst="lightningBolt">
              <a:avLst/>
            </a:prstGeom>
            <a:solidFill>
              <a:srgbClr val="FFFFFF"/>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p>
              <a:endParaRPr lang="en-US">
                <a:solidFill>
                  <a:srgbClr val="FFFFFF"/>
                </a:solidFill>
              </a:endParaRPr>
            </a:p>
          </p:txBody>
        </p:sp>
        <p:sp>
          <p:nvSpPr>
            <p:cNvPr id="25620" name="AutoShape 12"/>
            <p:cNvSpPr>
              <a:spLocks noChangeArrowheads="1"/>
            </p:cNvSpPr>
            <p:nvPr/>
          </p:nvSpPr>
          <p:spPr bwMode="auto">
            <a:xfrm rot="-8460389">
              <a:off x="5815013" y="3660775"/>
              <a:ext cx="42862" cy="46037"/>
            </a:xfrm>
            <a:prstGeom prst="triangle">
              <a:avLst>
                <a:gd name="adj" fmla="val 50000"/>
              </a:avLst>
            </a:prstGeom>
            <a:solidFill>
              <a:schemeClr val="tx1"/>
            </a:solidFill>
            <a:ln w="12700">
              <a:solidFill>
                <a:schemeClr val="tx1"/>
              </a:solidFill>
              <a:miter lim="800000"/>
              <a:headEnd type="none" w="sm" len="sm"/>
              <a:tailEnd type="none" w="sm" len="sm"/>
            </a:ln>
          </p:spPr>
          <p:txBody>
            <a:bodyPr wrap="none" anchor="ctr"/>
            <a:lstStyle/>
            <a:p>
              <a:endParaRPr lang="en-US">
                <a:solidFill>
                  <a:srgbClr val="FFFFFF"/>
                </a:solidFill>
              </a:endParaRPr>
            </a:p>
          </p:txBody>
        </p:sp>
      </p:grpSp>
      <p:sp>
        <p:nvSpPr>
          <p:cNvPr id="25614" name="Rectangle 33"/>
          <p:cNvSpPr>
            <a:spLocks noChangeArrowheads="1"/>
          </p:cNvSpPr>
          <p:nvPr/>
        </p:nvSpPr>
        <p:spPr bwMode="auto">
          <a:xfrm>
            <a:off x="227012" y="1556288"/>
            <a:ext cx="8686800" cy="10178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spAutoFit/>
          </a:bodyPr>
          <a:lstStyle/>
          <a:p>
            <a:pPr defTabSz="914400"/>
            <a:r>
              <a:rPr lang="en-US" sz="2000" dirty="0">
                <a:solidFill>
                  <a:srgbClr val="003367"/>
                </a:solidFill>
              </a:rPr>
              <a:t>Every entry to the kernel is the result of a </a:t>
            </a:r>
            <a:r>
              <a:rPr lang="en-US" sz="2000" b="1" dirty="0">
                <a:solidFill>
                  <a:srgbClr val="003367"/>
                </a:solidFill>
              </a:rPr>
              <a:t>trap</a:t>
            </a:r>
            <a:r>
              <a:rPr lang="en-US" sz="2000" dirty="0">
                <a:solidFill>
                  <a:srgbClr val="003367"/>
                </a:solidFill>
              </a:rPr>
              <a:t>, </a:t>
            </a:r>
            <a:r>
              <a:rPr lang="en-US" sz="2000" b="1" dirty="0">
                <a:solidFill>
                  <a:srgbClr val="003367"/>
                </a:solidFill>
              </a:rPr>
              <a:t>fault</a:t>
            </a:r>
            <a:r>
              <a:rPr lang="en-US" sz="2000" dirty="0">
                <a:solidFill>
                  <a:srgbClr val="003367"/>
                </a:solidFill>
              </a:rPr>
              <a:t>, or </a:t>
            </a:r>
            <a:r>
              <a:rPr lang="en-US" sz="2000" b="1" dirty="0">
                <a:solidFill>
                  <a:srgbClr val="003367"/>
                </a:solidFill>
              </a:rPr>
              <a:t>interrupt</a:t>
            </a:r>
            <a:r>
              <a:rPr lang="en-US" sz="2000" dirty="0">
                <a:solidFill>
                  <a:srgbClr val="003367"/>
                </a:solidFill>
              </a:rPr>
              <a:t>.  The core switches to kernel mode and transfers control to a </a:t>
            </a:r>
            <a:r>
              <a:rPr lang="en-US" sz="2000" dirty="0" smtClean="0">
                <a:solidFill>
                  <a:srgbClr val="003367"/>
                </a:solidFill>
              </a:rPr>
              <a:t>registered handler </a:t>
            </a:r>
            <a:r>
              <a:rPr lang="en-US" sz="2000" dirty="0">
                <a:solidFill>
                  <a:srgbClr val="003367"/>
                </a:solidFill>
              </a:rPr>
              <a:t>routine.</a:t>
            </a:r>
          </a:p>
        </p:txBody>
      </p:sp>
      <p:sp>
        <p:nvSpPr>
          <p:cNvPr id="25615" name="Text Box 93"/>
          <p:cNvSpPr txBox="1">
            <a:spLocks noChangeArrowheads="1"/>
          </p:cNvSpPr>
          <p:nvPr/>
        </p:nvSpPr>
        <p:spPr bwMode="auto">
          <a:xfrm>
            <a:off x="1219200" y="3581400"/>
            <a:ext cx="6705600" cy="925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a:solidFill>
                  <a:srgbClr val="000000"/>
                </a:solidFill>
              </a:rPr>
              <a:t>OS kernel code and data for  system calls (files, process fork/exit/wait, pipes, binder IPC, low-level thread support, etc.) and virtual memory management (page faults, etc.)</a:t>
            </a:r>
          </a:p>
        </p:txBody>
      </p:sp>
      <p:sp>
        <p:nvSpPr>
          <p:cNvPr id="25616" name="Text Box 93"/>
          <p:cNvSpPr txBox="1">
            <a:spLocks noChangeArrowheads="1"/>
          </p:cNvSpPr>
          <p:nvPr/>
        </p:nvSpPr>
        <p:spPr bwMode="auto">
          <a:xfrm>
            <a:off x="838200" y="4648200"/>
            <a:ext cx="32004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a:solidFill>
                  <a:srgbClr val="000000"/>
                </a:solidFill>
              </a:rPr>
              <a:t>I/O completions</a:t>
            </a:r>
          </a:p>
        </p:txBody>
      </p:sp>
      <p:sp>
        <p:nvSpPr>
          <p:cNvPr id="25617" name="Text Box 93"/>
          <p:cNvSpPr txBox="1">
            <a:spLocks noChangeArrowheads="1"/>
          </p:cNvSpPr>
          <p:nvPr/>
        </p:nvSpPr>
        <p:spPr bwMode="auto">
          <a:xfrm>
            <a:off x="5181600" y="4648200"/>
            <a:ext cx="32004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a:solidFill>
                  <a:srgbClr val="000000"/>
                </a:solidFill>
              </a:rPr>
              <a:t>timer ticks</a:t>
            </a:r>
          </a:p>
        </p:txBody>
      </p:sp>
      <p:pic>
        <p:nvPicPr>
          <p:cNvPr id="29" name="Picture 2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400800" y="5029200"/>
            <a:ext cx="723900" cy="723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Rectangle 2"/>
          <p:cNvSpPr>
            <a:spLocks noGrp="1" noChangeArrowheads="1"/>
          </p:cNvSpPr>
          <p:nvPr>
            <p:ph type="title"/>
          </p:nvPr>
        </p:nvSpPr>
        <p:spPr/>
        <p:txBody>
          <a:bodyPr/>
          <a:lstStyle/>
          <a:p>
            <a:r>
              <a:rPr lang="en-US" dirty="0" err="1" smtClean="0">
                <a:latin typeface="Arial" charset="0"/>
                <a:ea typeface="ＭＳ Ｐゴシック" charset="0"/>
              </a:rPr>
              <a:t>Syscalls</a:t>
            </a:r>
            <a:r>
              <a:rPr lang="en-US" dirty="0" smtClean="0">
                <a:latin typeface="Arial" charset="0"/>
                <a:ea typeface="ＭＳ Ｐゴシック" charset="0"/>
              </a:rPr>
              <a:t>/traps</a:t>
            </a:r>
            <a:endParaRPr lang="en-US" dirty="0">
              <a:latin typeface="Arial" charset="0"/>
              <a:ea typeface="ＭＳ Ｐゴシック" charset="0"/>
            </a:endParaRPr>
          </a:p>
        </p:txBody>
      </p:sp>
      <p:sp>
        <p:nvSpPr>
          <p:cNvPr id="211970" name="Rectangle 3"/>
          <p:cNvSpPr>
            <a:spLocks noGrp="1" noChangeArrowheads="1"/>
          </p:cNvSpPr>
          <p:nvPr>
            <p:ph type="body" idx="1"/>
          </p:nvPr>
        </p:nvSpPr>
        <p:spPr>
          <a:xfrm>
            <a:off x="457200" y="1527175"/>
            <a:ext cx="8382000" cy="4111625"/>
          </a:xfrm>
        </p:spPr>
        <p:txBody>
          <a:bodyPr/>
          <a:lstStyle/>
          <a:p>
            <a:r>
              <a:rPr lang="en-US" sz="2400" b="0" dirty="0">
                <a:latin typeface="Arial" charset="0"/>
                <a:ea typeface="ＭＳ Ｐゴシック" charset="0"/>
              </a:rPr>
              <a:t>Programs in C, C++, etc. invoke system calls by linking to a </a:t>
            </a:r>
            <a:r>
              <a:rPr lang="en-US" sz="2400" dirty="0">
                <a:latin typeface="Arial" charset="0"/>
                <a:ea typeface="ＭＳ Ｐゴシック" charset="0"/>
              </a:rPr>
              <a:t>standard library </a:t>
            </a:r>
            <a:r>
              <a:rPr lang="en-US" sz="2400" b="0" dirty="0" smtClean="0">
                <a:latin typeface="Arial" charset="0"/>
                <a:ea typeface="ＭＳ Ｐゴシック" charset="0"/>
              </a:rPr>
              <a:t>(</a:t>
            </a:r>
            <a:r>
              <a:rPr lang="en-US" sz="2400" b="0" dirty="0" err="1" smtClean="0">
                <a:latin typeface="Arial" charset="0"/>
                <a:ea typeface="ＭＳ Ｐゴシック" charset="0"/>
              </a:rPr>
              <a:t>libc</a:t>
            </a:r>
            <a:r>
              <a:rPr lang="en-US" sz="2400" b="0" dirty="0" smtClean="0">
                <a:latin typeface="Arial" charset="0"/>
                <a:ea typeface="ＭＳ Ｐゴシック" charset="0"/>
              </a:rPr>
              <a:t>) written </a:t>
            </a:r>
            <a:r>
              <a:rPr lang="en-US" sz="2400" b="0" dirty="0">
                <a:latin typeface="Arial" charset="0"/>
                <a:ea typeface="ＭＳ Ｐゴシック" charset="0"/>
              </a:rPr>
              <a:t>in </a:t>
            </a:r>
            <a:r>
              <a:rPr lang="en-US" sz="2400" b="0" dirty="0" smtClean="0">
                <a:latin typeface="Arial" charset="0"/>
                <a:ea typeface="ＭＳ Ｐゴシック" charset="0"/>
              </a:rPr>
              <a:t>assembly.</a:t>
            </a:r>
            <a:endParaRPr lang="en-US" sz="2400" b="0" dirty="0">
              <a:latin typeface="Arial" charset="0"/>
              <a:ea typeface="ＭＳ Ｐゴシック" charset="0"/>
            </a:endParaRPr>
          </a:p>
          <a:p>
            <a:pPr lvl="1"/>
            <a:r>
              <a:rPr lang="en-US" sz="2000" b="0" dirty="0">
                <a:latin typeface="Arial" charset="0"/>
                <a:ea typeface="ＭＳ Ｐゴシック" charset="0"/>
              </a:rPr>
              <a:t>T</a:t>
            </a:r>
            <a:r>
              <a:rPr lang="en-US" sz="2000" b="0" dirty="0" smtClean="0">
                <a:latin typeface="Arial" charset="0"/>
                <a:ea typeface="ＭＳ Ｐゴシック" charset="0"/>
              </a:rPr>
              <a:t>he </a:t>
            </a:r>
            <a:r>
              <a:rPr lang="en-US" sz="2000" b="0" dirty="0">
                <a:latin typeface="Arial" charset="0"/>
                <a:ea typeface="ＭＳ Ｐゴシック" charset="0"/>
              </a:rPr>
              <a:t>library defines a </a:t>
            </a:r>
            <a:r>
              <a:rPr lang="en-US" sz="2000" dirty="0">
                <a:solidFill>
                  <a:srgbClr val="800000"/>
                </a:solidFill>
                <a:latin typeface="Arial" charset="0"/>
                <a:ea typeface="ＭＳ Ｐゴシック" charset="0"/>
              </a:rPr>
              <a:t>stub</a:t>
            </a:r>
            <a:r>
              <a:rPr lang="en-US" sz="2000" b="0" dirty="0">
                <a:latin typeface="Arial" charset="0"/>
                <a:ea typeface="ＭＳ Ｐゴシック" charset="0"/>
              </a:rPr>
              <a:t> or wrapper routine for each </a:t>
            </a:r>
            <a:r>
              <a:rPr lang="en-US" sz="2000" b="0" dirty="0" err="1" smtClean="0">
                <a:latin typeface="Arial" charset="0"/>
                <a:ea typeface="ＭＳ Ｐゴシック" charset="0"/>
              </a:rPr>
              <a:t>syscall</a:t>
            </a:r>
            <a:r>
              <a:rPr lang="en-US" sz="2000" b="0" dirty="0" smtClean="0">
                <a:latin typeface="Arial" charset="0"/>
                <a:ea typeface="ＭＳ Ｐゴシック" charset="0"/>
              </a:rPr>
              <a:t>.</a:t>
            </a:r>
            <a:endParaRPr lang="en-US" sz="2000" b="0" dirty="0">
              <a:latin typeface="Arial" charset="0"/>
              <a:ea typeface="ＭＳ Ｐゴシック" charset="0"/>
            </a:endParaRPr>
          </a:p>
          <a:p>
            <a:pPr lvl="1"/>
            <a:r>
              <a:rPr lang="en-US" sz="2000" b="0" dirty="0">
                <a:latin typeface="Arial" charset="0"/>
                <a:ea typeface="ＭＳ Ｐゴシック" charset="0"/>
              </a:rPr>
              <a:t>S</a:t>
            </a:r>
            <a:r>
              <a:rPr lang="en-US" sz="2000" b="0" dirty="0" smtClean="0">
                <a:latin typeface="Arial" charset="0"/>
                <a:ea typeface="ＭＳ Ｐゴシック" charset="0"/>
              </a:rPr>
              <a:t>tub </a:t>
            </a:r>
            <a:r>
              <a:rPr lang="en-US" sz="2000" b="0" dirty="0">
                <a:latin typeface="Arial" charset="0"/>
                <a:ea typeface="ＭＳ Ｐゴシック" charset="0"/>
              </a:rPr>
              <a:t>executes a special </a:t>
            </a:r>
            <a:r>
              <a:rPr lang="en-US" sz="2000" dirty="0">
                <a:solidFill>
                  <a:srgbClr val="800000"/>
                </a:solidFill>
                <a:latin typeface="Arial" charset="0"/>
                <a:ea typeface="ＭＳ Ｐゴシック" charset="0"/>
              </a:rPr>
              <a:t>trap instruction </a:t>
            </a:r>
            <a:r>
              <a:rPr lang="en-US" sz="2000" b="0" dirty="0">
                <a:latin typeface="Arial" charset="0"/>
                <a:ea typeface="ＭＳ Ｐゴシック" charset="0"/>
              </a:rPr>
              <a:t>(e.g., </a:t>
            </a:r>
            <a:r>
              <a:rPr lang="en-US" sz="2000" b="0" dirty="0" err="1">
                <a:latin typeface="Arial" charset="0"/>
                <a:ea typeface="ＭＳ Ｐゴシック" charset="0"/>
              </a:rPr>
              <a:t>chmk</a:t>
            </a:r>
            <a:r>
              <a:rPr lang="en-US" sz="2000" b="0" dirty="0">
                <a:latin typeface="Arial" charset="0"/>
                <a:ea typeface="ＭＳ Ｐゴシック" charset="0"/>
              </a:rPr>
              <a:t> or </a:t>
            </a:r>
            <a:r>
              <a:rPr lang="en-US" sz="2000" b="0" dirty="0" err="1">
                <a:latin typeface="Arial" charset="0"/>
                <a:ea typeface="ＭＳ Ｐゴシック" charset="0"/>
              </a:rPr>
              <a:t>callsys</a:t>
            </a:r>
            <a:r>
              <a:rPr lang="en-US" sz="2000" b="0" dirty="0">
                <a:latin typeface="Arial" charset="0"/>
                <a:ea typeface="ＭＳ Ｐゴシック" charset="0"/>
              </a:rPr>
              <a:t> </a:t>
            </a:r>
            <a:r>
              <a:rPr lang="en-US" sz="2000" b="0" dirty="0" smtClean="0">
                <a:latin typeface="Arial" charset="0"/>
                <a:ea typeface="ＭＳ Ｐゴシック" charset="0"/>
              </a:rPr>
              <a:t>or </a:t>
            </a:r>
            <a:r>
              <a:rPr lang="en-US" sz="2000" b="0" dirty="0" err="1" smtClean="0">
                <a:latin typeface="Arial" charset="0"/>
                <a:ea typeface="ＭＳ Ｐゴシック" charset="0"/>
              </a:rPr>
              <a:t>syscall</a:t>
            </a:r>
            <a:r>
              <a:rPr lang="en-US" sz="2000" b="0" dirty="0" smtClean="0">
                <a:latin typeface="Arial" charset="0"/>
                <a:ea typeface="ＭＳ Ｐゴシック" charset="0"/>
              </a:rPr>
              <a:t>/</a:t>
            </a:r>
            <a:r>
              <a:rPr lang="en-US" sz="2000" b="0" dirty="0" err="1" smtClean="0">
                <a:latin typeface="Arial" charset="0"/>
                <a:ea typeface="ＭＳ Ｐゴシック" charset="0"/>
              </a:rPr>
              <a:t>sysenter</a:t>
            </a:r>
            <a:r>
              <a:rPr lang="en-US" sz="2000" b="0" dirty="0" smtClean="0">
                <a:latin typeface="Arial" charset="0"/>
                <a:ea typeface="ＭＳ Ｐゴシック" charset="0"/>
              </a:rPr>
              <a:t> instruction) to change mode to kernel.</a:t>
            </a:r>
            <a:endParaRPr lang="en-US" sz="2000" b="0" dirty="0">
              <a:latin typeface="Arial" charset="0"/>
              <a:ea typeface="ＭＳ Ｐゴシック" charset="0"/>
            </a:endParaRPr>
          </a:p>
          <a:p>
            <a:pPr lvl="1"/>
            <a:r>
              <a:rPr lang="en-US" sz="2000" b="0" dirty="0" err="1" smtClean="0">
                <a:latin typeface="Arial" charset="0"/>
                <a:ea typeface="ＭＳ Ｐゴシック" charset="0"/>
              </a:rPr>
              <a:t>Syscall</a:t>
            </a:r>
            <a:r>
              <a:rPr lang="en-US" sz="2000" b="0" dirty="0" smtClean="0">
                <a:latin typeface="Arial" charset="0"/>
                <a:ea typeface="ＭＳ Ｐゴシック" charset="0"/>
              </a:rPr>
              <a:t> arguments</a:t>
            </a:r>
            <a:r>
              <a:rPr lang="en-US" sz="2000" b="0" dirty="0">
                <a:latin typeface="Arial" charset="0"/>
                <a:ea typeface="ＭＳ Ｐゴシック" charset="0"/>
              </a:rPr>
              <a:t>/results </a:t>
            </a:r>
            <a:r>
              <a:rPr lang="en-US" sz="2000" b="0" dirty="0" smtClean="0">
                <a:latin typeface="Arial" charset="0"/>
                <a:ea typeface="ＭＳ Ｐゴシック" charset="0"/>
              </a:rPr>
              <a:t>are passed </a:t>
            </a:r>
            <a:r>
              <a:rPr lang="en-US" sz="2000" b="0" dirty="0">
                <a:latin typeface="Arial" charset="0"/>
                <a:ea typeface="ＭＳ Ｐゴシック" charset="0"/>
              </a:rPr>
              <a:t>in registers </a:t>
            </a:r>
            <a:r>
              <a:rPr lang="en-US" sz="2000" b="0" dirty="0" smtClean="0">
                <a:latin typeface="Arial" charset="0"/>
                <a:ea typeface="ＭＳ Ｐゴシック" charset="0"/>
              </a:rPr>
              <a:t>(or </a:t>
            </a:r>
            <a:r>
              <a:rPr lang="en-US" sz="2000" b="0" dirty="0">
                <a:latin typeface="Arial" charset="0"/>
                <a:ea typeface="ＭＳ Ｐゴシック" charset="0"/>
              </a:rPr>
              <a:t>user </a:t>
            </a:r>
            <a:r>
              <a:rPr lang="en-US" sz="2000" b="0" dirty="0" smtClean="0">
                <a:latin typeface="Arial" charset="0"/>
                <a:ea typeface="ＭＳ Ｐゴシック" charset="0"/>
              </a:rPr>
              <a:t>stack).</a:t>
            </a:r>
          </a:p>
          <a:p>
            <a:pPr lvl="1"/>
            <a:r>
              <a:rPr lang="en-US" sz="2000" b="0" dirty="0" err="1" smtClean="0">
                <a:latin typeface="Arial" charset="0"/>
                <a:ea typeface="ＭＳ Ｐゴシック" charset="0"/>
              </a:rPr>
              <a:t>OS+machine</a:t>
            </a:r>
            <a:r>
              <a:rPr lang="en-US" sz="2000" b="0" dirty="0" smtClean="0">
                <a:latin typeface="Arial" charset="0"/>
                <a:ea typeface="ＭＳ Ｐゴシック" charset="0"/>
              </a:rPr>
              <a:t> defines </a:t>
            </a:r>
            <a:r>
              <a:rPr lang="en-US" sz="2000" dirty="0" smtClean="0">
                <a:solidFill>
                  <a:srgbClr val="800000"/>
                </a:solidFill>
                <a:latin typeface="Arial" charset="0"/>
                <a:ea typeface="ＭＳ Ｐゴシック" charset="0"/>
              </a:rPr>
              <a:t>Application Binary Interface </a:t>
            </a:r>
            <a:r>
              <a:rPr lang="en-US" sz="2000" b="0" dirty="0" smtClean="0">
                <a:latin typeface="Arial" charset="0"/>
                <a:ea typeface="ＭＳ Ｐゴシック" charset="0"/>
              </a:rPr>
              <a:t>(ABI).</a:t>
            </a:r>
            <a:endParaRPr lang="en-US" dirty="0">
              <a:latin typeface="Arial" charset="0"/>
              <a:ea typeface="ＭＳ Ｐゴシック" charset="0"/>
            </a:endParaRPr>
          </a:p>
        </p:txBody>
      </p:sp>
      <p:sp>
        <p:nvSpPr>
          <p:cNvPr id="211971" name="Text Box 4"/>
          <p:cNvSpPr txBox="1">
            <a:spLocks noChangeArrowheads="1"/>
          </p:cNvSpPr>
          <p:nvPr/>
        </p:nvSpPr>
        <p:spPr bwMode="auto">
          <a:xfrm>
            <a:off x="1295400" y="4495800"/>
            <a:ext cx="7010400" cy="1887538"/>
          </a:xfrm>
          <a:prstGeom prst="rect">
            <a:avLst/>
          </a:prstGeom>
          <a:solidFill>
            <a:schemeClr val="bg1">
              <a:lumMod val="85000"/>
            </a:schemeClr>
          </a:solidFill>
          <a:ln w="19050">
            <a:solidFill>
              <a:schemeClr val="tx1">
                <a:lumMod val="50000"/>
              </a:schemeClr>
            </a:solidFill>
            <a:miter lim="800000"/>
            <a:headEnd type="none" w="sm" len="sm"/>
            <a:tailEnd type="none" w="sm" len="sm"/>
          </a:ln>
        </p:spPr>
        <p:txBody>
          <a:bodyPr>
            <a:spAutoFit/>
          </a:bodyPr>
          <a:lstStyle>
            <a:lvl1pPr eaLnBrk="0" hangingPunct="0">
              <a:defRPr sz="2400">
                <a:solidFill>
                  <a:schemeClr val="bg1"/>
                </a:solidFill>
                <a:latin typeface="Arial" charset="0"/>
                <a:ea typeface="ＭＳ Ｐゴシック" charset="0"/>
                <a:cs typeface="ＭＳ Ｐゴシック" charset="0"/>
              </a:defRPr>
            </a:lvl1pPr>
            <a:lvl2pPr marL="742950" indent="-285750" eaLnBrk="0" hangingPunct="0">
              <a:defRPr sz="2400">
                <a:solidFill>
                  <a:schemeClr val="bg1"/>
                </a:solidFill>
                <a:latin typeface="Arial" charset="0"/>
                <a:ea typeface="ＭＳ Ｐゴシック" charset="0"/>
              </a:defRPr>
            </a:lvl2pPr>
            <a:lvl3pPr marL="1143000" indent="-228600" eaLnBrk="0" hangingPunct="0">
              <a:defRPr sz="2400">
                <a:solidFill>
                  <a:schemeClr val="bg1"/>
                </a:solidFill>
                <a:latin typeface="Arial" charset="0"/>
                <a:ea typeface="ＭＳ Ｐゴシック" charset="0"/>
              </a:defRPr>
            </a:lvl3pPr>
            <a:lvl4pPr marL="1600200" indent="-228600" eaLnBrk="0" hangingPunct="0">
              <a:defRPr sz="2400">
                <a:solidFill>
                  <a:schemeClr val="bg1"/>
                </a:solidFill>
                <a:latin typeface="Arial" charset="0"/>
                <a:ea typeface="ＭＳ Ｐゴシック" charset="0"/>
              </a:defRPr>
            </a:lvl4pPr>
            <a:lvl5pPr marL="2057400" indent="-228600" eaLnBrk="0" hangingPunct="0">
              <a:defRPr sz="2400">
                <a:solidFill>
                  <a:schemeClr val="bg1"/>
                </a:solidFill>
                <a:latin typeface="Arial" charset="0"/>
                <a:ea typeface="ＭＳ Ｐゴシック" charset="0"/>
              </a:defRPr>
            </a:lvl5pPr>
            <a:lvl6pPr marL="2514600" indent="-228600" defTabSz="455613" eaLnBrk="0" fontAlgn="base" hangingPunct="0">
              <a:spcBef>
                <a:spcPct val="0"/>
              </a:spcBef>
              <a:spcAft>
                <a:spcPct val="0"/>
              </a:spcAft>
              <a:defRPr sz="2400">
                <a:solidFill>
                  <a:schemeClr val="bg1"/>
                </a:solidFill>
                <a:latin typeface="Arial" charset="0"/>
                <a:ea typeface="ＭＳ Ｐゴシック" charset="0"/>
              </a:defRPr>
            </a:lvl6pPr>
            <a:lvl7pPr marL="2971800" indent="-228600" defTabSz="455613" eaLnBrk="0" fontAlgn="base" hangingPunct="0">
              <a:spcBef>
                <a:spcPct val="0"/>
              </a:spcBef>
              <a:spcAft>
                <a:spcPct val="0"/>
              </a:spcAft>
              <a:defRPr sz="2400">
                <a:solidFill>
                  <a:schemeClr val="bg1"/>
                </a:solidFill>
                <a:latin typeface="Arial" charset="0"/>
                <a:ea typeface="ＭＳ Ｐゴシック" charset="0"/>
              </a:defRPr>
            </a:lvl7pPr>
            <a:lvl8pPr marL="3429000" indent="-228600" defTabSz="455613" eaLnBrk="0" fontAlgn="base" hangingPunct="0">
              <a:spcBef>
                <a:spcPct val="0"/>
              </a:spcBef>
              <a:spcAft>
                <a:spcPct val="0"/>
              </a:spcAft>
              <a:defRPr sz="2400">
                <a:solidFill>
                  <a:schemeClr val="bg1"/>
                </a:solidFill>
                <a:latin typeface="Arial" charset="0"/>
                <a:ea typeface="ＭＳ Ｐゴシック" charset="0"/>
              </a:defRPr>
            </a:lvl8pPr>
            <a:lvl9pPr marL="3886200" indent="-228600" defTabSz="455613" eaLnBrk="0" fontAlgn="base" hangingPunct="0">
              <a:spcBef>
                <a:spcPct val="0"/>
              </a:spcBef>
              <a:spcAft>
                <a:spcPct val="0"/>
              </a:spcAft>
              <a:defRPr sz="2400">
                <a:solidFill>
                  <a:schemeClr val="bg1"/>
                </a:solidFill>
                <a:latin typeface="Arial" charset="0"/>
                <a:ea typeface="ＭＳ Ｐゴシック" charset="0"/>
              </a:defRPr>
            </a:lvl9pPr>
          </a:lstStyle>
          <a:p>
            <a:pPr defTabSz="455613" eaLnBrk="1" hangingPunct="1">
              <a:spcBef>
                <a:spcPct val="10000"/>
              </a:spcBef>
              <a:spcAft>
                <a:spcPct val="45000"/>
              </a:spcAft>
            </a:pPr>
            <a:r>
              <a:rPr lang="en-US" sz="1600" u="sng" dirty="0">
                <a:solidFill>
                  <a:srgbClr val="003367"/>
                </a:solidFill>
                <a:cs typeface="Arial" charset="0"/>
              </a:rPr>
              <a:t>read() in Unix </a:t>
            </a:r>
            <a:r>
              <a:rPr lang="en-US" sz="1600" u="sng" dirty="0" err="1">
                <a:solidFill>
                  <a:srgbClr val="003367"/>
                </a:solidFill>
                <a:cs typeface="Arial" charset="0"/>
              </a:rPr>
              <a:t>libc.a</a:t>
            </a:r>
            <a:r>
              <a:rPr lang="en-US" sz="1600" u="sng" dirty="0">
                <a:solidFill>
                  <a:srgbClr val="003367"/>
                </a:solidFill>
                <a:cs typeface="Arial" charset="0"/>
              </a:rPr>
              <a:t> Alpha library (</a:t>
            </a:r>
            <a:r>
              <a:rPr lang="en-US" sz="1600" b="1" u="sng" dirty="0">
                <a:solidFill>
                  <a:srgbClr val="003367"/>
                </a:solidFill>
                <a:cs typeface="Arial" charset="0"/>
              </a:rPr>
              <a:t>executes in user mode</a:t>
            </a:r>
            <a:r>
              <a:rPr lang="en-US" sz="1600" u="sng" dirty="0">
                <a:solidFill>
                  <a:srgbClr val="003367"/>
                </a:solidFill>
                <a:cs typeface="Arial" charset="0"/>
              </a:rPr>
              <a:t>):</a:t>
            </a:r>
          </a:p>
          <a:p>
            <a:pPr defTabSz="455613" eaLnBrk="1" hangingPunct="1">
              <a:spcBef>
                <a:spcPct val="10000"/>
              </a:spcBef>
              <a:spcAft>
                <a:spcPct val="45000"/>
              </a:spcAft>
            </a:pPr>
            <a:r>
              <a:rPr lang="en-US" sz="1600" dirty="0">
                <a:solidFill>
                  <a:srgbClr val="003367"/>
                </a:solidFill>
                <a:cs typeface="Arial" charset="0"/>
              </a:rPr>
              <a:t>#define SYSCALL_READ 27	        # op ID for a </a:t>
            </a:r>
            <a:r>
              <a:rPr lang="en-US" sz="1600" b="1" dirty="0">
                <a:solidFill>
                  <a:srgbClr val="003367"/>
                </a:solidFill>
                <a:cs typeface="Arial" charset="0"/>
              </a:rPr>
              <a:t>read</a:t>
            </a:r>
            <a:r>
              <a:rPr lang="en-US" sz="1600" dirty="0">
                <a:solidFill>
                  <a:srgbClr val="003367"/>
                </a:solidFill>
                <a:cs typeface="Arial" charset="0"/>
              </a:rPr>
              <a:t> system call</a:t>
            </a:r>
          </a:p>
          <a:p>
            <a:pPr defTabSz="455613" eaLnBrk="1" hangingPunct="1">
              <a:lnSpc>
                <a:spcPct val="75000"/>
              </a:lnSpc>
              <a:spcBef>
                <a:spcPct val="10000"/>
              </a:spcBef>
            </a:pPr>
            <a:r>
              <a:rPr lang="en-US" sz="1600" dirty="0">
                <a:solidFill>
                  <a:srgbClr val="003367"/>
                </a:solidFill>
                <a:cs typeface="Arial" charset="0"/>
              </a:rPr>
              <a:t>	move arg0…</a:t>
            </a:r>
            <a:r>
              <a:rPr lang="en-US" sz="1600" dirty="0" err="1">
                <a:solidFill>
                  <a:srgbClr val="003367"/>
                </a:solidFill>
                <a:cs typeface="Arial" charset="0"/>
              </a:rPr>
              <a:t>argn</a:t>
            </a:r>
            <a:r>
              <a:rPr lang="en-US" sz="1600" dirty="0">
                <a:solidFill>
                  <a:srgbClr val="003367"/>
                </a:solidFill>
                <a:cs typeface="Arial" charset="0"/>
              </a:rPr>
              <a:t>, a0…an	# </a:t>
            </a:r>
            <a:r>
              <a:rPr lang="en-US" sz="1600" dirty="0" err="1">
                <a:solidFill>
                  <a:srgbClr val="003367"/>
                </a:solidFill>
                <a:cs typeface="Arial" charset="0"/>
              </a:rPr>
              <a:t>syscall</a:t>
            </a:r>
            <a:r>
              <a:rPr lang="en-US" sz="1600" dirty="0">
                <a:solidFill>
                  <a:srgbClr val="003367"/>
                </a:solidFill>
                <a:cs typeface="Arial" charset="0"/>
              </a:rPr>
              <a:t> </a:t>
            </a:r>
            <a:r>
              <a:rPr lang="en-US" sz="1600" dirty="0" err="1">
                <a:solidFill>
                  <a:srgbClr val="003367"/>
                </a:solidFill>
                <a:cs typeface="Arial" charset="0"/>
              </a:rPr>
              <a:t>args</a:t>
            </a:r>
            <a:r>
              <a:rPr lang="en-US" sz="1600" dirty="0">
                <a:solidFill>
                  <a:srgbClr val="003367"/>
                </a:solidFill>
                <a:cs typeface="Arial" charset="0"/>
              </a:rPr>
              <a:t> in registers A0..AN</a:t>
            </a:r>
          </a:p>
          <a:p>
            <a:pPr defTabSz="455613" eaLnBrk="1" hangingPunct="1">
              <a:lnSpc>
                <a:spcPct val="75000"/>
              </a:lnSpc>
              <a:spcBef>
                <a:spcPct val="10000"/>
              </a:spcBef>
            </a:pPr>
            <a:r>
              <a:rPr lang="en-US" sz="1600" dirty="0">
                <a:solidFill>
                  <a:srgbClr val="003367"/>
                </a:solidFill>
                <a:cs typeface="Arial" charset="0"/>
              </a:rPr>
              <a:t>	move SYSCALL_READ, v0	# </a:t>
            </a:r>
            <a:r>
              <a:rPr lang="en-US" sz="1600" dirty="0" err="1">
                <a:solidFill>
                  <a:srgbClr val="003367"/>
                </a:solidFill>
                <a:cs typeface="Arial" charset="0"/>
              </a:rPr>
              <a:t>syscall</a:t>
            </a:r>
            <a:r>
              <a:rPr lang="en-US" sz="1600" dirty="0">
                <a:solidFill>
                  <a:srgbClr val="003367"/>
                </a:solidFill>
                <a:cs typeface="Arial" charset="0"/>
              </a:rPr>
              <a:t> dispatch index in V0</a:t>
            </a:r>
          </a:p>
          <a:p>
            <a:pPr defTabSz="455613" eaLnBrk="1" hangingPunct="1">
              <a:lnSpc>
                <a:spcPct val="75000"/>
              </a:lnSpc>
              <a:spcBef>
                <a:spcPct val="10000"/>
              </a:spcBef>
            </a:pPr>
            <a:r>
              <a:rPr lang="en-US" sz="1600" dirty="0">
                <a:solidFill>
                  <a:srgbClr val="003367"/>
                </a:solidFill>
                <a:cs typeface="Arial" charset="0"/>
              </a:rPr>
              <a:t>	</a:t>
            </a:r>
            <a:r>
              <a:rPr lang="en-US" sz="1600" dirty="0" err="1">
                <a:solidFill>
                  <a:srgbClr val="003367"/>
                </a:solidFill>
                <a:cs typeface="Arial" charset="0"/>
              </a:rPr>
              <a:t>callsys</a:t>
            </a:r>
            <a:r>
              <a:rPr lang="en-US" sz="1600" dirty="0">
                <a:solidFill>
                  <a:srgbClr val="003367"/>
                </a:solidFill>
                <a:cs typeface="Arial" charset="0"/>
              </a:rPr>
              <a:t>					# kernel trap</a:t>
            </a:r>
          </a:p>
          <a:p>
            <a:pPr defTabSz="455613" eaLnBrk="1" hangingPunct="1">
              <a:lnSpc>
                <a:spcPct val="75000"/>
              </a:lnSpc>
              <a:spcBef>
                <a:spcPct val="10000"/>
              </a:spcBef>
            </a:pPr>
            <a:r>
              <a:rPr lang="en-US" sz="1600" dirty="0">
                <a:solidFill>
                  <a:srgbClr val="003367"/>
                </a:solidFill>
                <a:cs typeface="Arial" charset="0"/>
              </a:rPr>
              <a:t>	move r1, _</a:t>
            </a:r>
            <a:r>
              <a:rPr lang="en-US" sz="1600" dirty="0" err="1">
                <a:solidFill>
                  <a:srgbClr val="003367"/>
                </a:solidFill>
                <a:cs typeface="Arial" charset="0"/>
              </a:rPr>
              <a:t>errno</a:t>
            </a:r>
            <a:r>
              <a:rPr lang="en-US" sz="1600" dirty="0">
                <a:solidFill>
                  <a:srgbClr val="003367"/>
                </a:solidFill>
                <a:cs typeface="Arial" charset="0"/>
              </a:rPr>
              <a:t>			# </a:t>
            </a:r>
            <a:r>
              <a:rPr lang="en-US" sz="1600" b="1" dirty="0" err="1">
                <a:solidFill>
                  <a:srgbClr val="800000"/>
                </a:solidFill>
                <a:cs typeface="Arial" charset="0"/>
              </a:rPr>
              <a:t>errno</a:t>
            </a:r>
            <a:r>
              <a:rPr lang="en-US" sz="1600" dirty="0">
                <a:solidFill>
                  <a:srgbClr val="800000"/>
                </a:solidFill>
                <a:cs typeface="Arial" charset="0"/>
              </a:rPr>
              <a:t> </a:t>
            </a:r>
            <a:r>
              <a:rPr lang="en-US" sz="1600" dirty="0">
                <a:solidFill>
                  <a:srgbClr val="003367"/>
                </a:solidFill>
                <a:cs typeface="Arial" charset="0"/>
              </a:rPr>
              <a:t>= return status</a:t>
            </a:r>
          </a:p>
          <a:p>
            <a:pPr defTabSz="455613" eaLnBrk="1" hangingPunct="1">
              <a:lnSpc>
                <a:spcPct val="75000"/>
              </a:lnSpc>
              <a:spcBef>
                <a:spcPct val="10000"/>
              </a:spcBef>
            </a:pPr>
            <a:r>
              <a:rPr lang="en-US" sz="1600" dirty="0">
                <a:solidFill>
                  <a:srgbClr val="003367"/>
                </a:solidFill>
                <a:cs typeface="Arial" charset="0"/>
              </a:rPr>
              <a:t>	return</a:t>
            </a:r>
          </a:p>
        </p:txBody>
      </p:sp>
      <p:sp>
        <p:nvSpPr>
          <p:cNvPr id="211972" name="Rectangle 5"/>
          <p:cNvSpPr>
            <a:spLocks noChangeArrowheads="1"/>
          </p:cNvSpPr>
          <p:nvPr/>
        </p:nvSpPr>
        <p:spPr bwMode="auto">
          <a:xfrm>
            <a:off x="1219200" y="6400800"/>
            <a:ext cx="5306641" cy="2927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2075" tIns="46038" rIns="92075" bIns="0" anchor="ctr">
            <a:spAutoFit/>
          </a:bodyPr>
          <a:lstStyle/>
          <a:p>
            <a:pPr algn="ctr" defTabSz="455613"/>
            <a:r>
              <a:rPr lang="en-US" sz="1600" dirty="0" smtClean="0">
                <a:solidFill>
                  <a:srgbClr val="003367"/>
                </a:solidFill>
              </a:rPr>
              <a:t>Example </a:t>
            </a:r>
            <a:r>
              <a:rPr lang="en-US" sz="1600" b="1" dirty="0" smtClean="0">
                <a:solidFill>
                  <a:srgbClr val="003367"/>
                </a:solidFill>
              </a:rPr>
              <a:t>read </a:t>
            </a:r>
            <a:r>
              <a:rPr lang="en-US" sz="1600" b="1" dirty="0" err="1" smtClean="0">
                <a:solidFill>
                  <a:srgbClr val="003367"/>
                </a:solidFill>
              </a:rPr>
              <a:t>syscall</a:t>
            </a:r>
            <a:r>
              <a:rPr lang="en-US" sz="1600" b="1" dirty="0" smtClean="0">
                <a:solidFill>
                  <a:srgbClr val="003367"/>
                </a:solidFill>
              </a:rPr>
              <a:t> stub </a:t>
            </a:r>
            <a:r>
              <a:rPr lang="en-US" sz="1600" dirty="0" smtClean="0">
                <a:solidFill>
                  <a:srgbClr val="003367"/>
                </a:solidFill>
              </a:rPr>
              <a:t>for Alpha CPU ISA (defunct)</a:t>
            </a:r>
            <a:endParaRPr lang="en-US" dirty="0">
              <a:solidFill>
                <a:srgbClr val="003367"/>
              </a:solidFill>
            </a:endParaRPr>
          </a:p>
        </p:txBody>
      </p:sp>
    </p:spTree>
    <p:extLst>
      <p:ext uri="{BB962C8B-B14F-4D97-AF65-F5344CB8AC3E}">
        <p14:creationId xmlns:p14="http://schemas.microsoft.com/office/powerpoint/2010/main" val="21149504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dirty="0" smtClean="0">
                <a:latin typeface="Arial" charset="0"/>
                <a:ea typeface="ＭＳ Ｐゴシック" charset="0"/>
                <a:cs typeface="Arial" charset="0"/>
              </a:rPr>
              <a:t>The kernel must be bulletproof</a:t>
            </a:r>
            <a:endParaRPr lang="en-US" sz="4800" dirty="0">
              <a:latin typeface="Arial" charset="0"/>
              <a:ea typeface="ＭＳ Ｐゴシック" charset="0"/>
              <a:cs typeface="Arial" charset="0"/>
            </a:endParaRPr>
          </a:p>
        </p:txBody>
      </p:sp>
      <p:sp>
        <p:nvSpPr>
          <p:cNvPr id="25602" name="AutoShape 10"/>
          <p:cNvSpPr>
            <a:spLocks noChangeArrowheads="1"/>
          </p:cNvSpPr>
          <p:nvPr/>
        </p:nvSpPr>
        <p:spPr bwMode="auto">
          <a:xfrm>
            <a:off x="2908301" y="3610571"/>
            <a:ext cx="3568700" cy="1866900"/>
          </a:xfrm>
          <a:prstGeom prst="flowChartProcess">
            <a:avLst/>
          </a:prstGeom>
          <a:solidFill>
            <a:srgbClr val="99CC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800">
              <a:solidFill>
                <a:srgbClr val="FFFFFF"/>
              </a:solidFill>
            </a:endParaRPr>
          </a:p>
        </p:txBody>
      </p:sp>
      <p:sp>
        <p:nvSpPr>
          <p:cNvPr id="25624" name="AutoShape 17"/>
          <p:cNvSpPr>
            <a:spLocks noChangeArrowheads="1"/>
          </p:cNvSpPr>
          <p:nvPr/>
        </p:nvSpPr>
        <p:spPr bwMode="auto">
          <a:xfrm flipV="1">
            <a:off x="3032125" y="3153370"/>
            <a:ext cx="203200" cy="457200"/>
          </a:xfrm>
          <a:prstGeom prst="upArrow">
            <a:avLst>
              <a:gd name="adj1" fmla="val 50000"/>
              <a:gd name="adj2" fmla="val 75262"/>
            </a:avLst>
          </a:prstGeom>
          <a:solidFill>
            <a:srgbClr val="000000"/>
          </a:solidFill>
          <a:ln w="9525">
            <a:solidFill>
              <a:srgbClr val="000000"/>
            </a:solidFill>
            <a:miter lim="800000"/>
            <a:headEnd type="none" w="sm" len="sm"/>
            <a:tailEnd type="none" w="sm" len="sm"/>
          </a:ln>
        </p:spPr>
        <p:txBody>
          <a:bodyPr anchor="ctr">
            <a:spAutoFit/>
          </a:bodyPr>
          <a:lstStyle/>
          <a:p>
            <a:pPr defTabSz="914400"/>
            <a:endParaRPr lang="en-US" sz="1800">
              <a:solidFill>
                <a:srgbClr val="000000"/>
              </a:solidFill>
            </a:endParaRPr>
          </a:p>
        </p:txBody>
      </p:sp>
      <p:sp>
        <p:nvSpPr>
          <p:cNvPr id="25625" name="AutoShape 16"/>
          <p:cNvSpPr>
            <a:spLocks noChangeArrowheads="1"/>
          </p:cNvSpPr>
          <p:nvPr/>
        </p:nvSpPr>
        <p:spPr bwMode="auto">
          <a:xfrm>
            <a:off x="6248400" y="3154239"/>
            <a:ext cx="203200" cy="456331"/>
          </a:xfrm>
          <a:prstGeom prst="upArrow">
            <a:avLst>
              <a:gd name="adj1" fmla="val 50000"/>
              <a:gd name="adj2" fmla="val 75119"/>
            </a:avLst>
          </a:prstGeom>
          <a:solidFill>
            <a:srgbClr val="000000"/>
          </a:solidFill>
          <a:ln w="9525">
            <a:solidFill>
              <a:srgbClr val="000000"/>
            </a:solidFill>
            <a:miter lim="800000"/>
            <a:headEnd type="none" w="sm" len="sm"/>
            <a:tailEnd type="none" w="sm" len="sm"/>
          </a:ln>
        </p:spPr>
        <p:txBody>
          <a:bodyPr anchor="ctr">
            <a:spAutoFit/>
          </a:bodyPr>
          <a:lstStyle/>
          <a:p>
            <a:pPr defTabSz="914400"/>
            <a:endParaRPr lang="en-US" sz="1800">
              <a:solidFill>
                <a:srgbClr val="000000"/>
              </a:solidFill>
            </a:endParaRPr>
          </a:p>
        </p:txBody>
      </p:sp>
      <p:sp>
        <p:nvSpPr>
          <p:cNvPr id="31" name="Rectangle 30"/>
          <p:cNvSpPr/>
          <p:nvPr/>
        </p:nvSpPr>
        <p:spPr bwMode="auto">
          <a:xfrm>
            <a:off x="2895601" y="2505670"/>
            <a:ext cx="3582334" cy="609600"/>
          </a:xfrm>
          <a:prstGeom prst="rect">
            <a:avLst/>
          </a:prstGeom>
          <a:solidFill>
            <a:sysClr val="window" lastClr="FFFFFF">
              <a:lumMod val="50000"/>
            </a:sysClr>
          </a:solidFill>
          <a:ln w="19050" cap="flat" cmpd="sng" algn="ctr">
            <a:solidFill>
              <a:srgbClr val="003367"/>
            </a:solidFill>
            <a:prstDash val="solid"/>
            <a:round/>
            <a:headEnd type="none" w="med" len="med"/>
            <a:tailEnd type="none" w="med" len="med"/>
          </a:ln>
          <a:effectLst/>
        </p:spPr>
        <p:txBody>
          <a:bodyPr/>
          <a:lstStyle/>
          <a:p>
            <a:pPr defTabSz="455613" fontAlgn="auto">
              <a:spcBef>
                <a:spcPts val="0"/>
              </a:spcBef>
              <a:spcAft>
                <a:spcPts val="0"/>
              </a:spcAft>
              <a:buClr>
                <a:srgbClr val="000000"/>
              </a:buClr>
              <a:buSzPct val="100000"/>
              <a:buFont typeface="Times New Roman" pitchFamily="16" charset="0"/>
              <a:buNone/>
              <a:defRPr/>
            </a:pPr>
            <a:endParaRPr lang="en-US" sz="1800" kern="0">
              <a:solidFill>
                <a:prstClr val="white"/>
              </a:solidFill>
              <a:cs typeface="Arial" charset="0"/>
            </a:endParaRPr>
          </a:p>
        </p:txBody>
      </p:sp>
      <p:sp>
        <p:nvSpPr>
          <p:cNvPr id="32" name="Text Box 93"/>
          <p:cNvSpPr txBox="1">
            <a:spLocks noChangeArrowheads="1"/>
          </p:cNvSpPr>
          <p:nvPr/>
        </p:nvSpPr>
        <p:spPr bwMode="auto">
          <a:xfrm>
            <a:off x="3157538" y="3115270"/>
            <a:ext cx="636587"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square"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b="1" dirty="0" smtClean="0">
                <a:solidFill>
                  <a:srgbClr val="000000"/>
                </a:solidFill>
              </a:rPr>
              <a:t>trap</a:t>
            </a:r>
            <a:endParaRPr lang="en-US" sz="1800" b="1" dirty="0">
              <a:solidFill>
                <a:srgbClr val="000000"/>
              </a:solidFill>
            </a:endParaRPr>
          </a:p>
        </p:txBody>
      </p:sp>
      <p:sp>
        <p:nvSpPr>
          <p:cNvPr id="34" name="AutoShape 7"/>
          <p:cNvSpPr>
            <a:spLocks noChangeArrowheads="1"/>
          </p:cNvSpPr>
          <p:nvPr/>
        </p:nvSpPr>
        <p:spPr bwMode="auto">
          <a:xfrm flipV="1">
            <a:off x="4498860" y="2581870"/>
            <a:ext cx="666865" cy="309838"/>
          </a:xfrm>
          <a:prstGeom prst="flowChartProcess">
            <a:avLst/>
          </a:prstGeom>
          <a:solidFill>
            <a:srgbClr val="DCE1EC"/>
          </a:solidFill>
          <a:ln w="12700">
            <a:solidFill>
              <a:srgbClr val="000000"/>
            </a:solidFill>
            <a:miter lim="800000"/>
            <a:headEnd type="none" w="sm" len="sm"/>
            <a:tailEnd type="none" w="sm" len="sm"/>
          </a:ln>
        </p:spPr>
        <p:txBody>
          <a:bodyPr wrap="none" anchor="ctr"/>
          <a:lstStyle/>
          <a:p>
            <a:pPr algn="ctr" defTabSz="914400"/>
            <a:endParaRPr lang="en-US" sz="1800" dirty="0">
              <a:solidFill>
                <a:srgbClr val="000000"/>
              </a:solidFill>
              <a:cs typeface="Arial" charset="0"/>
            </a:endParaRPr>
          </a:p>
        </p:txBody>
      </p:sp>
      <p:grpSp>
        <p:nvGrpSpPr>
          <p:cNvPr id="36" name="Group 52"/>
          <p:cNvGrpSpPr>
            <a:grpSpLocks/>
          </p:cNvGrpSpPr>
          <p:nvPr/>
        </p:nvGrpSpPr>
        <p:grpSpPr bwMode="auto">
          <a:xfrm>
            <a:off x="3571875" y="3724870"/>
            <a:ext cx="222250" cy="404813"/>
            <a:chOff x="1131" y="2503"/>
            <a:chExt cx="747" cy="810"/>
          </a:xfrm>
        </p:grpSpPr>
        <p:grpSp>
          <p:nvGrpSpPr>
            <p:cNvPr id="37" name="Group 53"/>
            <p:cNvGrpSpPr>
              <a:grpSpLocks/>
            </p:cNvGrpSpPr>
            <p:nvPr/>
          </p:nvGrpSpPr>
          <p:grpSpPr bwMode="auto">
            <a:xfrm>
              <a:off x="1131" y="2503"/>
              <a:ext cx="747" cy="408"/>
              <a:chOff x="1131" y="2503"/>
              <a:chExt cx="747" cy="408"/>
            </a:xfrm>
          </p:grpSpPr>
          <p:grpSp>
            <p:nvGrpSpPr>
              <p:cNvPr id="53" name="Group 54"/>
              <p:cNvGrpSpPr>
                <a:grpSpLocks/>
              </p:cNvGrpSpPr>
              <p:nvPr/>
            </p:nvGrpSpPr>
            <p:grpSpPr bwMode="auto">
              <a:xfrm>
                <a:off x="1131" y="2503"/>
                <a:ext cx="747" cy="204"/>
                <a:chOff x="1131" y="2503"/>
                <a:chExt cx="747" cy="204"/>
              </a:xfrm>
            </p:grpSpPr>
            <p:grpSp>
              <p:nvGrpSpPr>
                <p:cNvPr id="61" name="Group 55"/>
                <p:cNvGrpSpPr>
                  <a:grpSpLocks/>
                </p:cNvGrpSpPr>
                <p:nvPr/>
              </p:nvGrpSpPr>
              <p:grpSpPr bwMode="auto">
                <a:xfrm>
                  <a:off x="1131" y="2503"/>
                  <a:ext cx="747" cy="102"/>
                  <a:chOff x="1131" y="2503"/>
                  <a:chExt cx="747" cy="102"/>
                </a:xfrm>
              </p:grpSpPr>
              <p:sp>
                <p:nvSpPr>
                  <p:cNvPr id="65" name="AutoShape 56"/>
                  <p:cNvSpPr>
                    <a:spLocks noChangeArrowheads="1"/>
                  </p:cNvSpPr>
                  <p:nvPr/>
                </p:nvSpPr>
                <p:spPr bwMode="auto">
                  <a:xfrm>
                    <a:off x="1131" y="2503"/>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 name="AutoShape 57"/>
                  <p:cNvSpPr>
                    <a:spLocks noChangeArrowheads="1"/>
                  </p:cNvSpPr>
                  <p:nvPr/>
                </p:nvSpPr>
                <p:spPr bwMode="auto">
                  <a:xfrm>
                    <a:off x="1131" y="2554"/>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nvGrpSpPr>
                <p:cNvPr id="62" name="Group 58"/>
                <p:cNvGrpSpPr>
                  <a:grpSpLocks/>
                </p:cNvGrpSpPr>
                <p:nvPr/>
              </p:nvGrpSpPr>
              <p:grpSpPr bwMode="auto">
                <a:xfrm>
                  <a:off x="1131" y="2605"/>
                  <a:ext cx="747" cy="102"/>
                  <a:chOff x="1131" y="2503"/>
                  <a:chExt cx="747" cy="102"/>
                </a:xfrm>
              </p:grpSpPr>
              <p:sp>
                <p:nvSpPr>
                  <p:cNvPr id="63" name="AutoShape 59"/>
                  <p:cNvSpPr>
                    <a:spLocks noChangeArrowheads="1"/>
                  </p:cNvSpPr>
                  <p:nvPr/>
                </p:nvSpPr>
                <p:spPr bwMode="auto">
                  <a:xfrm>
                    <a:off x="1131" y="2503"/>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4" name="AutoShape 60"/>
                  <p:cNvSpPr>
                    <a:spLocks noChangeArrowheads="1"/>
                  </p:cNvSpPr>
                  <p:nvPr/>
                </p:nvSpPr>
                <p:spPr bwMode="auto">
                  <a:xfrm>
                    <a:off x="1131" y="2553"/>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grpSp>
            <p:nvGrpSpPr>
              <p:cNvPr id="54" name="Group 61"/>
              <p:cNvGrpSpPr>
                <a:grpSpLocks/>
              </p:cNvGrpSpPr>
              <p:nvPr/>
            </p:nvGrpSpPr>
            <p:grpSpPr bwMode="auto">
              <a:xfrm>
                <a:off x="1131" y="2707"/>
                <a:ext cx="747" cy="204"/>
                <a:chOff x="1131" y="2503"/>
                <a:chExt cx="747" cy="204"/>
              </a:xfrm>
            </p:grpSpPr>
            <p:grpSp>
              <p:nvGrpSpPr>
                <p:cNvPr id="55" name="Group 62"/>
                <p:cNvGrpSpPr>
                  <a:grpSpLocks/>
                </p:cNvGrpSpPr>
                <p:nvPr/>
              </p:nvGrpSpPr>
              <p:grpSpPr bwMode="auto">
                <a:xfrm>
                  <a:off x="1131" y="2503"/>
                  <a:ext cx="747" cy="102"/>
                  <a:chOff x="1131" y="2503"/>
                  <a:chExt cx="747" cy="102"/>
                </a:xfrm>
              </p:grpSpPr>
              <p:sp>
                <p:nvSpPr>
                  <p:cNvPr id="59" name="AutoShape 63"/>
                  <p:cNvSpPr>
                    <a:spLocks noChangeArrowheads="1"/>
                  </p:cNvSpPr>
                  <p:nvPr/>
                </p:nvSpPr>
                <p:spPr bwMode="auto">
                  <a:xfrm>
                    <a:off x="1131" y="2502"/>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0" name="AutoShape 64"/>
                  <p:cNvSpPr>
                    <a:spLocks noChangeArrowheads="1"/>
                  </p:cNvSpPr>
                  <p:nvPr/>
                </p:nvSpPr>
                <p:spPr bwMode="auto">
                  <a:xfrm>
                    <a:off x="1131" y="2553"/>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nvGrpSpPr>
                <p:cNvPr id="56" name="Group 65"/>
                <p:cNvGrpSpPr>
                  <a:grpSpLocks/>
                </p:cNvGrpSpPr>
                <p:nvPr/>
              </p:nvGrpSpPr>
              <p:grpSpPr bwMode="auto">
                <a:xfrm>
                  <a:off x="1131" y="2605"/>
                  <a:ext cx="747" cy="102"/>
                  <a:chOff x="1131" y="2503"/>
                  <a:chExt cx="747" cy="102"/>
                </a:xfrm>
              </p:grpSpPr>
              <p:sp>
                <p:nvSpPr>
                  <p:cNvPr id="57" name="AutoShape 66"/>
                  <p:cNvSpPr>
                    <a:spLocks noChangeArrowheads="1"/>
                  </p:cNvSpPr>
                  <p:nvPr/>
                </p:nvSpPr>
                <p:spPr bwMode="auto">
                  <a:xfrm>
                    <a:off x="1131" y="2502"/>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58" name="AutoShape 67"/>
                  <p:cNvSpPr>
                    <a:spLocks noChangeArrowheads="1"/>
                  </p:cNvSpPr>
                  <p:nvPr/>
                </p:nvSpPr>
                <p:spPr bwMode="auto">
                  <a:xfrm>
                    <a:off x="1131" y="2553"/>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grpSp>
        <p:grpSp>
          <p:nvGrpSpPr>
            <p:cNvPr id="38" name="Group 68"/>
            <p:cNvGrpSpPr>
              <a:grpSpLocks/>
            </p:cNvGrpSpPr>
            <p:nvPr/>
          </p:nvGrpSpPr>
          <p:grpSpPr bwMode="auto">
            <a:xfrm>
              <a:off x="1131" y="2905"/>
              <a:ext cx="747" cy="408"/>
              <a:chOff x="1131" y="2503"/>
              <a:chExt cx="747" cy="408"/>
            </a:xfrm>
          </p:grpSpPr>
          <p:grpSp>
            <p:nvGrpSpPr>
              <p:cNvPr id="39" name="Group 69"/>
              <p:cNvGrpSpPr>
                <a:grpSpLocks/>
              </p:cNvGrpSpPr>
              <p:nvPr/>
            </p:nvGrpSpPr>
            <p:grpSpPr bwMode="auto">
              <a:xfrm>
                <a:off x="1131" y="2503"/>
                <a:ext cx="747" cy="204"/>
                <a:chOff x="1131" y="2503"/>
                <a:chExt cx="747" cy="204"/>
              </a:xfrm>
            </p:grpSpPr>
            <p:grpSp>
              <p:nvGrpSpPr>
                <p:cNvPr id="47" name="Group 70"/>
                <p:cNvGrpSpPr>
                  <a:grpSpLocks/>
                </p:cNvGrpSpPr>
                <p:nvPr/>
              </p:nvGrpSpPr>
              <p:grpSpPr bwMode="auto">
                <a:xfrm>
                  <a:off x="1131" y="2503"/>
                  <a:ext cx="747" cy="102"/>
                  <a:chOff x="1131" y="2503"/>
                  <a:chExt cx="747" cy="102"/>
                </a:xfrm>
              </p:grpSpPr>
              <p:sp>
                <p:nvSpPr>
                  <p:cNvPr id="51" name="AutoShape 71"/>
                  <p:cNvSpPr>
                    <a:spLocks noChangeArrowheads="1"/>
                  </p:cNvSpPr>
                  <p:nvPr/>
                </p:nvSpPr>
                <p:spPr bwMode="auto">
                  <a:xfrm>
                    <a:off x="1131" y="2504"/>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52" name="AutoShape 72"/>
                  <p:cNvSpPr>
                    <a:spLocks noChangeArrowheads="1"/>
                  </p:cNvSpPr>
                  <p:nvPr/>
                </p:nvSpPr>
                <p:spPr bwMode="auto">
                  <a:xfrm>
                    <a:off x="1131" y="2555"/>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nvGrpSpPr>
                <p:cNvPr id="48" name="Group 73"/>
                <p:cNvGrpSpPr>
                  <a:grpSpLocks/>
                </p:cNvGrpSpPr>
                <p:nvPr/>
              </p:nvGrpSpPr>
              <p:grpSpPr bwMode="auto">
                <a:xfrm>
                  <a:off x="1131" y="2605"/>
                  <a:ext cx="747" cy="102"/>
                  <a:chOff x="1131" y="2503"/>
                  <a:chExt cx="747" cy="102"/>
                </a:xfrm>
              </p:grpSpPr>
              <p:sp>
                <p:nvSpPr>
                  <p:cNvPr id="49" name="AutoShape 74"/>
                  <p:cNvSpPr>
                    <a:spLocks noChangeArrowheads="1"/>
                  </p:cNvSpPr>
                  <p:nvPr/>
                </p:nvSpPr>
                <p:spPr bwMode="auto">
                  <a:xfrm>
                    <a:off x="1131" y="2504"/>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50" name="AutoShape 75"/>
                  <p:cNvSpPr>
                    <a:spLocks noChangeArrowheads="1"/>
                  </p:cNvSpPr>
                  <p:nvPr/>
                </p:nvSpPr>
                <p:spPr bwMode="auto">
                  <a:xfrm>
                    <a:off x="1131" y="2555"/>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grpSp>
            <p:nvGrpSpPr>
              <p:cNvPr id="40" name="Group 76"/>
              <p:cNvGrpSpPr>
                <a:grpSpLocks/>
              </p:cNvGrpSpPr>
              <p:nvPr/>
            </p:nvGrpSpPr>
            <p:grpSpPr bwMode="auto">
              <a:xfrm>
                <a:off x="1131" y="2707"/>
                <a:ext cx="747" cy="204"/>
                <a:chOff x="1131" y="2503"/>
                <a:chExt cx="747" cy="204"/>
              </a:xfrm>
            </p:grpSpPr>
            <p:grpSp>
              <p:nvGrpSpPr>
                <p:cNvPr id="41" name="Group 77"/>
                <p:cNvGrpSpPr>
                  <a:grpSpLocks/>
                </p:cNvGrpSpPr>
                <p:nvPr/>
              </p:nvGrpSpPr>
              <p:grpSpPr bwMode="auto">
                <a:xfrm>
                  <a:off x="1131" y="2503"/>
                  <a:ext cx="747" cy="102"/>
                  <a:chOff x="1131" y="2503"/>
                  <a:chExt cx="747" cy="102"/>
                </a:xfrm>
              </p:grpSpPr>
              <p:sp>
                <p:nvSpPr>
                  <p:cNvPr id="45" name="AutoShape 78"/>
                  <p:cNvSpPr>
                    <a:spLocks noChangeArrowheads="1"/>
                  </p:cNvSpPr>
                  <p:nvPr/>
                </p:nvSpPr>
                <p:spPr bwMode="auto">
                  <a:xfrm>
                    <a:off x="1131" y="2504"/>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46" name="AutoShape 79"/>
                  <p:cNvSpPr>
                    <a:spLocks noChangeArrowheads="1"/>
                  </p:cNvSpPr>
                  <p:nvPr/>
                </p:nvSpPr>
                <p:spPr bwMode="auto">
                  <a:xfrm>
                    <a:off x="1131" y="2555"/>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nvGrpSpPr>
                <p:cNvPr id="42" name="Group 80"/>
                <p:cNvGrpSpPr>
                  <a:grpSpLocks/>
                </p:cNvGrpSpPr>
                <p:nvPr/>
              </p:nvGrpSpPr>
              <p:grpSpPr bwMode="auto">
                <a:xfrm>
                  <a:off x="1131" y="2605"/>
                  <a:ext cx="747" cy="102"/>
                  <a:chOff x="1131" y="2503"/>
                  <a:chExt cx="747" cy="102"/>
                </a:xfrm>
              </p:grpSpPr>
              <p:sp>
                <p:nvSpPr>
                  <p:cNvPr id="43" name="AutoShape 81"/>
                  <p:cNvSpPr>
                    <a:spLocks noChangeArrowheads="1"/>
                  </p:cNvSpPr>
                  <p:nvPr/>
                </p:nvSpPr>
                <p:spPr bwMode="auto">
                  <a:xfrm>
                    <a:off x="1131" y="2503"/>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44" name="AutoShape 82"/>
                  <p:cNvSpPr>
                    <a:spLocks noChangeArrowheads="1"/>
                  </p:cNvSpPr>
                  <p:nvPr/>
                </p:nvSpPr>
                <p:spPr bwMode="auto">
                  <a:xfrm>
                    <a:off x="1131" y="2554"/>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grpSp>
      </p:grpSp>
      <p:sp>
        <p:nvSpPr>
          <p:cNvPr id="67" name="Rectangle 83"/>
          <p:cNvSpPr>
            <a:spLocks noChangeArrowheads="1"/>
          </p:cNvSpPr>
          <p:nvPr/>
        </p:nvSpPr>
        <p:spPr bwMode="auto">
          <a:xfrm>
            <a:off x="152400" y="2286001"/>
            <a:ext cx="2743200" cy="17543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anchor="ctr">
            <a:spAutoFit/>
          </a:bodyPr>
          <a:lstStyle/>
          <a:p>
            <a:pPr defTabSz="914400"/>
            <a:r>
              <a:rPr lang="en-US" sz="1800" dirty="0" err="1" smtClean="0">
                <a:solidFill>
                  <a:srgbClr val="003367"/>
                </a:solidFill>
              </a:rPr>
              <a:t>Syscalls</a:t>
            </a:r>
            <a:r>
              <a:rPr lang="en-US" sz="1800" dirty="0" smtClean="0">
                <a:solidFill>
                  <a:srgbClr val="003367"/>
                </a:solidFill>
              </a:rPr>
              <a:t> indirect through </a:t>
            </a:r>
            <a:r>
              <a:rPr lang="en-US" sz="1800" b="1" dirty="0" err="1" smtClean="0">
                <a:solidFill>
                  <a:srgbClr val="003367"/>
                </a:solidFill>
              </a:rPr>
              <a:t>syscall</a:t>
            </a:r>
            <a:r>
              <a:rPr lang="en-US" sz="1800" b="1" dirty="0" smtClean="0">
                <a:solidFill>
                  <a:srgbClr val="003367"/>
                </a:solidFill>
              </a:rPr>
              <a:t> dispatch table </a:t>
            </a:r>
            <a:r>
              <a:rPr lang="en-US" sz="1800" dirty="0" smtClean="0">
                <a:solidFill>
                  <a:srgbClr val="003367"/>
                </a:solidFill>
              </a:rPr>
              <a:t>by </a:t>
            </a:r>
            <a:r>
              <a:rPr lang="en-US" sz="1800" dirty="0" err="1" smtClean="0">
                <a:solidFill>
                  <a:srgbClr val="003367"/>
                </a:solidFill>
              </a:rPr>
              <a:t>syscall</a:t>
            </a:r>
            <a:r>
              <a:rPr lang="en-US" sz="1800" dirty="0" smtClean="0">
                <a:solidFill>
                  <a:srgbClr val="003367"/>
                </a:solidFill>
              </a:rPr>
              <a:t> number.  No direct calls to kernel routines from user space!</a:t>
            </a:r>
            <a:endParaRPr lang="en-US" sz="1800" dirty="0">
              <a:solidFill>
                <a:srgbClr val="003367"/>
              </a:solidFill>
            </a:endParaRPr>
          </a:p>
        </p:txBody>
      </p:sp>
      <p:pic>
        <p:nvPicPr>
          <p:cNvPr id="72" name="Picture 71"/>
          <p:cNvPicPr>
            <a:picLocks noChangeAspect="1"/>
          </p:cNvPicPr>
          <p:nvPr/>
        </p:nvPicPr>
        <p:blipFill>
          <a:blip r:embed="rId2"/>
          <a:stretch>
            <a:fillRect/>
          </a:stretch>
        </p:blipFill>
        <p:spPr>
          <a:xfrm>
            <a:off x="3200400" y="4953000"/>
            <a:ext cx="457200" cy="457200"/>
          </a:xfrm>
          <a:prstGeom prst="rect">
            <a:avLst/>
          </a:prstGeom>
        </p:spPr>
      </p:pic>
      <p:sp>
        <p:nvSpPr>
          <p:cNvPr id="73" name="AutoShape 21"/>
          <p:cNvSpPr>
            <a:spLocks noChangeArrowheads="1"/>
          </p:cNvSpPr>
          <p:nvPr/>
        </p:nvSpPr>
        <p:spPr bwMode="auto">
          <a:xfrm>
            <a:off x="4155852" y="4334470"/>
            <a:ext cx="1390873" cy="353199"/>
          </a:xfrm>
          <a:prstGeom prst="flowChartProcess">
            <a:avLst/>
          </a:prstGeom>
          <a:solidFill>
            <a:srgbClr val="3366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solidFill>
                <a:srgbClr val="37305A"/>
              </a:solidFill>
            </a:endParaRPr>
          </a:p>
        </p:txBody>
      </p:sp>
      <p:sp>
        <p:nvSpPr>
          <p:cNvPr id="74" name="TextBox 3"/>
          <p:cNvSpPr txBox="1">
            <a:spLocks noChangeArrowheads="1"/>
          </p:cNvSpPr>
          <p:nvPr/>
        </p:nvSpPr>
        <p:spPr bwMode="auto">
          <a:xfrm>
            <a:off x="4175125" y="4346138"/>
            <a:ext cx="12954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sz="1800" b="1" dirty="0" smtClean="0">
                <a:solidFill>
                  <a:srgbClr val="001934"/>
                </a:solidFill>
              </a:rPr>
              <a:t>read</a:t>
            </a:r>
            <a:r>
              <a:rPr lang="en-US" sz="1800" dirty="0" smtClean="0">
                <a:solidFill>
                  <a:srgbClr val="001934"/>
                </a:solidFill>
              </a:rPr>
              <a:t>() {…}</a:t>
            </a:r>
          </a:p>
        </p:txBody>
      </p:sp>
      <p:sp>
        <p:nvSpPr>
          <p:cNvPr id="75" name="AutoShape 21"/>
          <p:cNvSpPr>
            <a:spLocks noChangeArrowheads="1"/>
          </p:cNvSpPr>
          <p:nvPr/>
        </p:nvSpPr>
        <p:spPr bwMode="auto">
          <a:xfrm>
            <a:off x="4994052" y="4840069"/>
            <a:ext cx="1178275" cy="304800"/>
          </a:xfrm>
          <a:prstGeom prst="flowChartProcess">
            <a:avLst/>
          </a:prstGeom>
          <a:solidFill>
            <a:srgbClr val="3366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solidFill>
                <a:srgbClr val="37305A"/>
              </a:solidFill>
            </a:endParaRPr>
          </a:p>
        </p:txBody>
      </p:sp>
      <p:sp>
        <p:nvSpPr>
          <p:cNvPr id="76" name="TextBox 3"/>
          <p:cNvSpPr txBox="1">
            <a:spLocks noChangeArrowheads="1"/>
          </p:cNvSpPr>
          <p:nvPr/>
        </p:nvSpPr>
        <p:spPr bwMode="auto">
          <a:xfrm>
            <a:off x="4917852" y="4803338"/>
            <a:ext cx="1314673"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sz="1800" b="1" dirty="0" smtClean="0">
                <a:solidFill>
                  <a:srgbClr val="001934"/>
                </a:solidFill>
              </a:rPr>
              <a:t>write</a:t>
            </a:r>
            <a:r>
              <a:rPr lang="en-US" sz="1800" dirty="0" smtClean="0">
                <a:solidFill>
                  <a:srgbClr val="001934"/>
                </a:solidFill>
              </a:rPr>
              <a:t>() {…}</a:t>
            </a:r>
          </a:p>
        </p:txBody>
      </p:sp>
      <p:cxnSp>
        <p:nvCxnSpPr>
          <p:cNvPr id="77" name="AutoShape 72"/>
          <p:cNvCxnSpPr>
            <a:cxnSpLocks noChangeShapeType="1"/>
            <a:stCxn id="51" idx="3"/>
            <a:endCxn id="74" idx="1"/>
          </p:cNvCxnSpPr>
          <p:nvPr/>
        </p:nvCxnSpPr>
        <p:spPr bwMode="auto">
          <a:xfrm>
            <a:off x="3794125" y="3939022"/>
            <a:ext cx="381000" cy="591782"/>
          </a:xfrm>
          <a:prstGeom prst="curvedConnector3">
            <a:avLst>
              <a:gd name="adj1" fmla="val 50000"/>
            </a:avLst>
          </a:prstGeom>
          <a:noFill/>
          <a:ln w="9525">
            <a:solidFill>
              <a:srgbClr val="000000"/>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85" name="AutoShape 72"/>
          <p:cNvCxnSpPr>
            <a:cxnSpLocks noChangeShapeType="1"/>
            <a:stCxn id="43" idx="3"/>
            <a:endCxn id="75" idx="1"/>
          </p:cNvCxnSpPr>
          <p:nvPr/>
        </p:nvCxnSpPr>
        <p:spPr bwMode="auto">
          <a:xfrm>
            <a:off x="3794125" y="4091452"/>
            <a:ext cx="1199927" cy="901017"/>
          </a:xfrm>
          <a:prstGeom prst="curvedConnector3">
            <a:avLst>
              <a:gd name="adj1" fmla="val 9781"/>
            </a:avLst>
          </a:prstGeom>
          <a:noFill/>
          <a:ln w="9525">
            <a:solidFill>
              <a:srgbClr val="000000"/>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96" name="Straight Connector 95"/>
          <p:cNvCxnSpPr>
            <a:stCxn id="74" idx="0"/>
            <a:endCxn id="34" idx="0"/>
          </p:cNvCxnSpPr>
          <p:nvPr/>
        </p:nvCxnSpPr>
        <p:spPr bwMode="auto">
          <a:xfrm flipV="1">
            <a:off x="4822825" y="2891708"/>
            <a:ext cx="9468" cy="1454430"/>
          </a:xfrm>
          <a:prstGeom prst="line">
            <a:avLst/>
          </a:prstGeom>
          <a:solidFill>
            <a:srgbClr val="00B8FF"/>
          </a:solidFill>
          <a:ln w="38100" cap="flat" cmpd="sng" algn="ctr">
            <a:solidFill>
              <a:schemeClr val="tx1"/>
            </a:solidFill>
            <a:prstDash val="solid"/>
            <a:round/>
            <a:headEnd type="none" w="med" len="med"/>
            <a:tailEnd type="triangle" w="med" len="med"/>
          </a:ln>
          <a:effectLst/>
        </p:spPr>
      </p:cxnSp>
      <p:sp>
        <p:nvSpPr>
          <p:cNvPr id="101" name="AutoShape 7"/>
          <p:cNvSpPr>
            <a:spLocks noChangeArrowheads="1"/>
          </p:cNvSpPr>
          <p:nvPr/>
        </p:nvSpPr>
        <p:spPr bwMode="auto">
          <a:xfrm flipV="1">
            <a:off x="5337060" y="2581870"/>
            <a:ext cx="666865" cy="309838"/>
          </a:xfrm>
          <a:prstGeom prst="flowChartProcess">
            <a:avLst/>
          </a:prstGeom>
          <a:solidFill>
            <a:srgbClr val="DCE1EC"/>
          </a:solidFill>
          <a:ln w="12700">
            <a:solidFill>
              <a:srgbClr val="000000"/>
            </a:solidFill>
            <a:miter lim="800000"/>
            <a:headEnd type="none" w="sm" len="sm"/>
            <a:tailEnd type="none" w="sm" len="sm"/>
          </a:ln>
        </p:spPr>
        <p:txBody>
          <a:bodyPr wrap="none" anchor="ctr"/>
          <a:lstStyle/>
          <a:p>
            <a:pPr algn="ctr" defTabSz="914400"/>
            <a:endParaRPr lang="en-US" sz="1800" dirty="0">
              <a:solidFill>
                <a:srgbClr val="000000"/>
              </a:solidFill>
              <a:cs typeface="Arial" charset="0"/>
            </a:endParaRPr>
          </a:p>
        </p:txBody>
      </p:sp>
      <p:cxnSp>
        <p:nvCxnSpPr>
          <p:cNvPr id="104" name="Straight Connector 103"/>
          <p:cNvCxnSpPr>
            <a:stCxn id="101" idx="0"/>
          </p:cNvCxnSpPr>
          <p:nvPr/>
        </p:nvCxnSpPr>
        <p:spPr bwMode="auto">
          <a:xfrm>
            <a:off x="5670493" y="2891708"/>
            <a:ext cx="28632" cy="1976162"/>
          </a:xfrm>
          <a:prstGeom prst="line">
            <a:avLst/>
          </a:prstGeom>
          <a:solidFill>
            <a:srgbClr val="00B8FF"/>
          </a:solidFill>
          <a:ln w="38100" cap="flat" cmpd="sng" algn="ctr">
            <a:solidFill>
              <a:schemeClr val="tx1"/>
            </a:solidFill>
            <a:prstDash val="solid"/>
            <a:round/>
            <a:headEnd type="none" w="med" len="med"/>
            <a:tailEnd type="triangle" w="med" len="med"/>
          </a:ln>
          <a:effectLst/>
        </p:spPr>
      </p:cxnSp>
      <p:sp>
        <p:nvSpPr>
          <p:cNvPr id="108" name="Text Box 93"/>
          <p:cNvSpPr txBox="1">
            <a:spLocks noChangeArrowheads="1"/>
          </p:cNvSpPr>
          <p:nvPr/>
        </p:nvSpPr>
        <p:spPr bwMode="auto">
          <a:xfrm>
            <a:off x="4191000" y="3200957"/>
            <a:ext cx="1127125" cy="371513"/>
          </a:xfrm>
          <a:prstGeom prst="rect">
            <a:avLst/>
          </a:prstGeom>
          <a:solidFill>
            <a:srgbClr val="FFFFFF"/>
          </a:solidFill>
          <a:ln>
            <a:noFill/>
          </a:ln>
          <a:extLst/>
        </p:spPr>
        <p:txBody>
          <a:bodyPr wrap="square"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b="1" dirty="0" err="1" smtClean="0">
                <a:solidFill>
                  <a:srgbClr val="000000"/>
                </a:solidFill>
              </a:rPr>
              <a:t>copyout</a:t>
            </a:r>
            <a:endParaRPr lang="en-US" sz="1800" b="1" dirty="0">
              <a:solidFill>
                <a:srgbClr val="000000"/>
              </a:solidFill>
            </a:endParaRPr>
          </a:p>
        </p:txBody>
      </p:sp>
      <p:sp>
        <p:nvSpPr>
          <p:cNvPr id="109" name="Text Box 93"/>
          <p:cNvSpPr txBox="1">
            <a:spLocks noChangeArrowheads="1"/>
          </p:cNvSpPr>
          <p:nvPr/>
        </p:nvSpPr>
        <p:spPr bwMode="auto">
          <a:xfrm>
            <a:off x="5241925" y="3191470"/>
            <a:ext cx="990600" cy="371513"/>
          </a:xfrm>
          <a:prstGeom prst="rect">
            <a:avLst/>
          </a:prstGeom>
          <a:solidFill>
            <a:srgbClr val="FFFFFF"/>
          </a:solidFill>
          <a:ln>
            <a:noFill/>
          </a:ln>
          <a:extLst/>
        </p:spPr>
        <p:txBody>
          <a:bodyPr wrap="square"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b="1" dirty="0" err="1" smtClean="0">
                <a:solidFill>
                  <a:srgbClr val="000000"/>
                </a:solidFill>
              </a:rPr>
              <a:t>copyin</a:t>
            </a:r>
            <a:endParaRPr lang="en-US" sz="1800" b="1" dirty="0">
              <a:solidFill>
                <a:srgbClr val="000000"/>
              </a:solidFill>
            </a:endParaRPr>
          </a:p>
        </p:txBody>
      </p:sp>
      <p:grpSp>
        <p:nvGrpSpPr>
          <p:cNvPr id="110" name="Group 52"/>
          <p:cNvGrpSpPr>
            <a:grpSpLocks/>
          </p:cNvGrpSpPr>
          <p:nvPr/>
        </p:nvGrpSpPr>
        <p:grpSpPr bwMode="auto">
          <a:xfrm>
            <a:off x="3565525" y="4409083"/>
            <a:ext cx="222250" cy="404813"/>
            <a:chOff x="1131" y="2503"/>
            <a:chExt cx="747" cy="810"/>
          </a:xfrm>
        </p:grpSpPr>
        <p:grpSp>
          <p:nvGrpSpPr>
            <p:cNvPr id="111" name="Group 53"/>
            <p:cNvGrpSpPr>
              <a:grpSpLocks/>
            </p:cNvGrpSpPr>
            <p:nvPr/>
          </p:nvGrpSpPr>
          <p:grpSpPr bwMode="auto">
            <a:xfrm>
              <a:off x="1131" y="2503"/>
              <a:ext cx="747" cy="408"/>
              <a:chOff x="1131" y="2503"/>
              <a:chExt cx="747" cy="408"/>
            </a:xfrm>
          </p:grpSpPr>
          <p:grpSp>
            <p:nvGrpSpPr>
              <p:cNvPr id="127" name="Group 54"/>
              <p:cNvGrpSpPr>
                <a:grpSpLocks/>
              </p:cNvGrpSpPr>
              <p:nvPr/>
            </p:nvGrpSpPr>
            <p:grpSpPr bwMode="auto">
              <a:xfrm>
                <a:off x="1131" y="2503"/>
                <a:ext cx="747" cy="204"/>
                <a:chOff x="1131" y="2503"/>
                <a:chExt cx="747" cy="204"/>
              </a:xfrm>
            </p:grpSpPr>
            <p:grpSp>
              <p:nvGrpSpPr>
                <p:cNvPr id="135" name="Group 55"/>
                <p:cNvGrpSpPr>
                  <a:grpSpLocks/>
                </p:cNvGrpSpPr>
                <p:nvPr/>
              </p:nvGrpSpPr>
              <p:grpSpPr bwMode="auto">
                <a:xfrm>
                  <a:off x="1131" y="2503"/>
                  <a:ext cx="747" cy="102"/>
                  <a:chOff x="1131" y="2503"/>
                  <a:chExt cx="747" cy="102"/>
                </a:xfrm>
              </p:grpSpPr>
              <p:sp>
                <p:nvSpPr>
                  <p:cNvPr id="139" name="AutoShape 56"/>
                  <p:cNvSpPr>
                    <a:spLocks noChangeArrowheads="1"/>
                  </p:cNvSpPr>
                  <p:nvPr/>
                </p:nvSpPr>
                <p:spPr bwMode="auto">
                  <a:xfrm>
                    <a:off x="1131" y="2503"/>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140" name="AutoShape 57"/>
                  <p:cNvSpPr>
                    <a:spLocks noChangeArrowheads="1"/>
                  </p:cNvSpPr>
                  <p:nvPr/>
                </p:nvSpPr>
                <p:spPr bwMode="auto">
                  <a:xfrm>
                    <a:off x="1131" y="2554"/>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nvGrpSpPr>
                <p:cNvPr id="136" name="Group 58"/>
                <p:cNvGrpSpPr>
                  <a:grpSpLocks/>
                </p:cNvGrpSpPr>
                <p:nvPr/>
              </p:nvGrpSpPr>
              <p:grpSpPr bwMode="auto">
                <a:xfrm>
                  <a:off x="1131" y="2605"/>
                  <a:ext cx="747" cy="102"/>
                  <a:chOff x="1131" y="2503"/>
                  <a:chExt cx="747" cy="102"/>
                </a:xfrm>
              </p:grpSpPr>
              <p:sp>
                <p:nvSpPr>
                  <p:cNvPr id="137" name="AutoShape 59"/>
                  <p:cNvSpPr>
                    <a:spLocks noChangeArrowheads="1"/>
                  </p:cNvSpPr>
                  <p:nvPr/>
                </p:nvSpPr>
                <p:spPr bwMode="auto">
                  <a:xfrm>
                    <a:off x="1131" y="2503"/>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138" name="AutoShape 60"/>
                  <p:cNvSpPr>
                    <a:spLocks noChangeArrowheads="1"/>
                  </p:cNvSpPr>
                  <p:nvPr/>
                </p:nvSpPr>
                <p:spPr bwMode="auto">
                  <a:xfrm>
                    <a:off x="1131" y="2553"/>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grpSp>
            <p:nvGrpSpPr>
              <p:cNvPr id="128" name="Group 61"/>
              <p:cNvGrpSpPr>
                <a:grpSpLocks/>
              </p:cNvGrpSpPr>
              <p:nvPr/>
            </p:nvGrpSpPr>
            <p:grpSpPr bwMode="auto">
              <a:xfrm>
                <a:off x="1131" y="2707"/>
                <a:ext cx="747" cy="204"/>
                <a:chOff x="1131" y="2503"/>
                <a:chExt cx="747" cy="204"/>
              </a:xfrm>
            </p:grpSpPr>
            <p:grpSp>
              <p:nvGrpSpPr>
                <p:cNvPr id="129" name="Group 62"/>
                <p:cNvGrpSpPr>
                  <a:grpSpLocks/>
                </p:cNvGrpSpPr>
                <p:nvPr/>
              </p:nvGrpSpPr>
              <p:grpSpPr bwMode="auto">
                <a:xfrm>
                  <a:off x="1131" y="2503"/>
                  <a:ext cx="747" cy="102"/>
                  <a:chOff x="1131" y="2503"/>
                  <a:chExt cx="747" cy="102"/>
                </a:xfrm>
              </p:grpSpPr>
              <p:sp>
                <p:nvSpPr>
                  <p:cNvPr id="133" name="AutoShape 63"/>
                  <p:cNvSpPr>
                    <a:spLocks noChangeArrowheads="1"/>
                  </p:cNvSpPr>
                  <p:nvPr/>
                </p:nvSpPr>
                <p:spPr bwMode="auto">
                  <a:xfrm>
                    <a:off x="1131" y="2502"/>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134" name="AutoShape 64"/>
                  <p:cNvSpPr>
                    <a:spLocks noChangeArrowheads="1"/>
                  </p:cNvSpPr>
                  <p:nvPr/>
                </p:nvSpPr>
                <p:spPr bwMode="auto">
                  <a:xfrm>
                    <a:off x="1131" y="2553"/>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nvGrpSpPr>
                <p:cNvPr id="130" name="Group 65"/>
                <p:cNvGrpSpPr>
                  <a:grpSpLocks/>
                </p:cNvGrpSpPr>
                <p:nvPr/>
              </p:nvGrpSpPr>
              <p:grpSpPr bwMode="auto">
                <a:xfrm>
                  <a:off x="1131" y="2605"/>
                  <a:ext cx="747" cy="102"/>
                  <a:chOff x="1131" y="2503"/>
                  <a:chExt cx="747" cy="102"/>
                </a:xfrm>
              </p:grpSpPr>
              <p:sp>
                <p:nvSpPr>
                  <p:cNvPr id="131" name="AutoShape 66"/>
                  <p:cNvSpPr>
                    <a:spLocks noChangeArrowheads="1"/>
                  </p:cNvSpPr>
                  <p:nvPr/>
                </p:nvSpPr>
                <p:spPr bwMode="auto">
                  <a:xfrm>
                    <a:off x="1131" y="2502"/>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132" name="AutoShape 67"/>
                  <p:cNvSpPr>
                    <a:spLocks noChangeArrowheads="1"/>
                  </p:cNvSpPr>
                  <p:nvPr/>
                </p:nvSpPr>
                <p:spPr bwMode="auto">
                  <a:xfrm>
                    <a:off x="1131" y="2553"/>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grpSp>
        <p:grpSp>
          <p:nvGrpSpPr>
            <p:cNvPr id="112" name="Group 68"/>
            <p:cNvGrpSpPr>
              <a:grpSpLocks/>
            </p:cNvGrpSpPr>
            <p:nvPr/>
          </p:nvGrpSpPr>
          <p:grpSpPr bwMode="auto">
            <a:xfrm>
              <a:off x="1131" y="2905"/>
              <a:ext cx="747" cy="408"/>
              <a:chOff x="1131" y="2503"/>
              <a:chExt cx="747" cy="408"/>
            </a:xfrm>
          </p:grpSpPr>
          <p:grpSp>
            <p:nvGrpSpPr>
              <p:cNvPr id="113" name="Group 69"/>
              <p:cNvGrpSpPr>
                <a:grpSpLocks/>
              </p:cNvGrpSpPr>
              <p:nvPr/>
            </p:nvGrpSpPr>
            <p:grpSpPr bwMode="auto">
              <a:xfrm>
                <a:off x="1131" y="2503"/>
                <a:ext cx="747" cy="204"/>
                <a:chOff x="1131" y="2503"/>
                <a:chExt cx="747" cy="204"/>
              </a:xfrm>
            </p:grpSpPr>
            <p:grpSp>
              <p:nvGrpSpPr>
                <p:cNvPr id="121" name="Group 70"/>
                <p:cNvGrpSpPr>
                  <a:grpSpLocks/>
                </p:cNvGrpSpPr>
                <p:nvPr/>
              </p:nvGrpSpPr>
              <p:grpSpPr bwMode="auto">
                <a:xfrm>
                  <a:off x="1131" y="2503"/>
                  <a:ext cx="747" cy="102"/>
                  <a:chOff x="1131" y="2503"/>
                  <a:chExt cx="747" cy="102"/>
                </a:xfrm>
              </p:grpSpPr>
              <p:sp>
                <p:nvSpPr>
                  <p:cNvPr id="125" name="AutoShape 71"/>
                  <p:cNvSpPr>
                    <a:spLocks noChangeArrowheads="1"/>
                  </p:cNvSpPr>
                  <p:nvPr/>
                </p:nvSpPr>
                <p:spPr bwMode="auto">
                  <a:xfrm>
                    <a:off x="1131" y="2504"/>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126" name="AutoShape 72"/>
                  <p:cNvSpPr>
                    <a:spLocks noChangeArrowheads="1"/>
                  </p:cNvSpPr>
                  <p:nvPr/>
                </p:nvSpPr>
                <p:spPr bwMode="auto">
                  <a:xfrm>
                    <a:off x="1131" y="2555"/>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nvGrpSpPr>
                <p:cNvPr id="122" name="Group 73"/>
                <p:cNvGrpSpPr>
                  <a:grpSpLocks/>
                </p:cNvGrpSpPr>
                <p:nvPr/>
              </p:nvGrpSpPr>
              <p:grpSpPr bwMode="auto">
                <a:xfrm>
                  <a:off x="1131" y="2605"/>
                  <a:ext cx="747" cy="102"/>
                  <a:chOff x="1131" y="2503"/>
                  <a:chExt cx="747" cy="102"/>
                </a:xfrm>
              </p:grpSpPr>
              <p:sp>
                <p:nvSpPr>
                  <p:cNvPr id="123" name="AutoShape 74"/>
                  <p:cNvSpPr>
                    <a:spLocks noChangeArrowheads="1"/>
                  </p:cNvSpPr>
                  <p:nvPr/>
                </p:nvSpPr>
                <p:spPr bwMode="auto">
                  <a:xfrm>
                    <a:off x="1131" y="2504"/>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124" name="AutoShape 75"/>
                  <p:cNvSpPr>
                    <a:spLocks noChangeArrowheads="1"/>
                  </p:cNvSpPr>
                  <p:nvPr/>
                </p:nvSpPr>
                <p:spPr bwMode="auto">
                  <a:xfrm>
                    <a:off x="1131" y="2555"/>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grpSp>
            <p:nvGrpSpPr>
              <p:cNvPr id="114" name="Group 76"/>
              <p:cNvGrpSpPr>
                <a:grpSpLocks/>
              </p:cNvGrpSpPr>
              <p:nvPr/>
            </p:nvGrpSpPr>
            <p:grpSpPr bwMode="auto">
              <a:xfrm>
                <a:off x="1131" y="2707"/>
                <a:ext cx="747" cy="204"/>
                <a:chOff x="1131" y="2503"/>
                <a:chExt cx="747" cy="204"/>
              </a:xfrm>
            </p:grpSpPr>
            <p:grpSp>
              <p:nvGrpSpPr>
                <p:cNvPr id="115" name="Group 77"/>
                <p:cNvGrpSpPr>
                  <a:grpSpLocks/>
                </p:cNvGrpSpPr>
                <p:nvPr/>
              </p:nvGrpSpPr>
              <p:grpSpPr bwMode="auto">
                <a:xfrm>
                  <a:off x="1131" y="2503"/>
                  <a:ext cx="747" cy="102"/>
                  <a:chOff x="1131" y="2503"/>
                  <a:chExt cx="747" cy="102"/>
                </a:xfrm>
              </p:grpSpPr>
              <p:sp>
                <p:nvSpPr>
                  <p:cNvPr id="119" name="AutoShape 78"/>
                  <p:cNvSpPr>
                    <a:spLocks noChangeArrowheads="1"/>
                  </p:cNvSpPr>
                  <p:nvPr/>
                </p:nvSpPr>
                <p:spPr bwMode="auto">
                  <a:xfrm>
                    <a:off x="1131" y="2504"/>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120" name="AutoShape 79"/>
                  <p:cNvSpPr>
                    <a:spLocks noChangeArrowheads="1"/>
                  </p:cNvSpPr>
                  <p:nvPr/>
                </p:nvSpPr>
                <p:spPr bwMode="auto">
                  <a:xfrm>
                    <a:off x="1131" y="2555"/>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nvGrpSpPr>
                <p:cNvPr id="116" name="Group 80"/>
                <p:cNvGrpSpPr>
                  <a:grpSpLocks/>
                </p:cNvGrpSpPr>
                <p:nvPr/>
              </p:nvGrpSpPr>
              <p:grpSpPr bwMode="auto">
                <a:xfrm>
                  <a:off x="1131" y="2605"/>
                  <a:ext cx="747" cy="102"/>
                  <a:chOff x="1131" y="2503"/>
                  <a:chExt cx="747" cy="102"/>
                </a:xfrm>
              </p:grpSpPr>
              <p:sp>
                <p:nvSpPr>
                  <p:cNvPr id="117" name="AutoShape 81"/>
                  <p:cNvSpPr>
                    <a:spLocks noChangeArrowheads="1"/>
                  </p:cNvSpPr>
                  <p:nvPr/>
                </p:nvSpPr>
                <p:spPr bwMode="auto">
                  <a:xfrm>
                    <a:off x="1131" y="2503"/>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118" name="AutoShape 82"/>
                  <p:cNvSpPr>
                    <a:spLocks noChangeArrowheads="1"/>
                  </p:cNvSpPr>
                  <p:nvPr/>
                </p:nvSpPr>
                <p:spPr bwMode="auto">
                  <a:xfrm>
                    <a:off x="1131" y="2554"/>
                    <a:ext cx="747" cy="51"/>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grpSp>
        </p:grpSp>
      </p:grpSp>
      <p:sp>
        <p:nvSpPr>
          <p:cNvPr id="141" name="Oval 59"/>
          <p:cNvSpPr>
            <a:spLocks noChangeArrowheads="1"/>
          </p:cNvSpPr>
          <p:nvPr/>
        </p:nvSpPr>
        <p:spPr bwMode="auto">
          <a:xfrm flipH="1">
            <a:off x="3870325" y="5206007"/>
            <a:ext cx="111125" cy="117475"/>
          </a:xfrm>
          <a:prstGeom prst="ellipse">
            <a:avLst/>
          </a:prstGeom>
          <a:solidFill>
            <a:srgbClr val="333333"/>
          </a:solidFill>
          <a:ln>
            <a:noFill/>
          </a:ln>
          <a:extLst>
            <a:ext uri="{91240B29-F687-4f45-9708-019B960494DF}">
              <a14:hiddenLine xmlns:a14="http://schemas.microsoft.com/office/drawing/2010/main" xmlns="" w="19050">
                <a:solidFill>
                  <a:srgbClr val="000000"/>
                </a:solidFill>
                <a:round/>
                <a:headEnd type="none" w="sm" len="sm"/>
                <a:tailEnd type="none" w="sm" len="sm"/>
              </a14:hiddenLine>
            </a:ext>
          </a:extLst>
        </p:spPr>
        <p:txBody>
          <a:bodyPr anchor="ctr">
            <a:spAutoFit/>
          </a:bodyPr>
          <a:lstStyle/>
          <a:p>
            <a:pPr defTabSz="914400"/>
            <a:endParaRPr lang="en-US" sz="1800">
              <a:solidFill>
                <a:srgbClr val="000000"/>
              </a:solidFill>
              <a:cs typeface="Arial" charset="0"/>
            </a:endParaRPr>
          </a:p>
        </p:txBody>
      </p:sp>
      <p:sp>
        <p:nvSpPr>
          <p:cNvPr id="142" name="Oval 60"/>
          <p:cNvSpPr>
            <a:spLocks noChangeArrowheads="1"/>
          </p:cNvSpPr>
          <p:nvPr/>
        </p:nvSpPr>
        <p:spPr bwMode="auto">
          <a:xfrm flipH="1">
            <a:off x="4040187" y="5285382"/>
            <a:ext cx="111125" cy="117475"/>
          </a:xfrm>
          <a:prstGeom prst="ellipse">
            <a:avLst/>
          </a:prstGeom>
          <a:solidFill>
            <a:srgbClr val="333333"/>
          </a:solidFill>
          <a:ln>
            <a:noFill/>
          </a:ln>
          <a:extLst>
            <a:ext uri="{91240B29-F687-4f45-9708-019B960494DF}">
              <a14:hiddenLine xmlns:a14="http://schemas.microsoft.com/office/drawing/2010/main" xmlns="" w="19050">
                <a:solidFill>
                  <a:srgbClr val="000000"/>
                </a:solidFill>
                <a:round/>
                <a:headEnd type="none" w="sm" len="sm"/>
                <a:tailEnd type="none" w="sm" len="sm"/>
              </a14:hiddenLine>
            </a:ext>
          </a:extLst>
        </p:spPr>
        <p:txBody>
          <a:bodyPr anchor="ctr">
            <a:spAutoFit/>
          </a:bodyPr>
          <a:lstStyle/>
          <a:p>
            <a:pPr defTabSz="914400"/>
            <a:endParaRPr lang="en-US" sz="1800">
              <a:solidFill>
                <a:srgbClr val="000000"/>
              </a:solidFill>
              <a:cs typeface="Arial" charset="0"/>
            </a:endParaRPr>
          </a:p>
        </p:txBody>
      </p:sp>
      <p:sp>
        <p:nvSpPr>
          <p:cNvPr id="143" name="Oval 61"/>
          <p:cNvSpPr>
            <a:spLocks noChangeArrowheads="1"/>
          </p:cNvSpPr>
          <p:nvPr/>
        </p:nvSpPr>
        <p:spPr bwMode="auto">
          <a:xfrm flipH="1">
            <a:off x="4227512" y="5217120"/>
            <a:ext cx="112713" cy="117475"/>
          </a:xfrm>
          <a:prstGeom prst="ellipse">
            <a:avLst/>
          </a:prstGeom>
          <a:solidFill>
            <a:srgbClr val="333333"/>
          </a:solidFill>
          <a:ln>
            <a:noFill/>
          </a:ln>
          <a:extLst>
            <a:ext uri="{91240B29-F687-4f45-9708-019B960494DF}">
              <a14:hiddenLine xmlns:a14="http://schemas.microsoft.com/office/drawing/2010/main" xmlns="" w="19050">
                <a:solidFill>
                  <a:srgbClr val="000000"/>
                </a:solidFill>
                <a:round/>
                <a:headEnd type="none" w="sm" len="sm"/>
                <a:tailEnd type="none" w="sm" len="sm"/>
              </a14:hiddenLine>
            </a:ext>
          </a:extLst>
        </p:spPr>
        <p:txBody>
          <a:bodyPr anchor="ctr">
            <a:spAutoFit/>
          </a:bodyPr>
          <a:lstStyle/>
          <a:p>
            <a:pPr defTabSz="914400"/>
            <a:endParaRPr lang="en-US" sz="1800">
              <a:solidFill>
                <a:srgbClr val="000000"/>
              </a:solidFill>
              <a:cs typeface="Arial" charset="0"/>
            </a:endParaRPr>
          </a:p>
        </p:txBody>
      </p:sp>
      <p:cxnSp>
        <p:nvCxnSpPr>
          <p:cNvPr id="144" name="AutoShape 62"/>
          <p:cNvCxnSpPr>
            <a:cxnSpLocks noChangeShapeType="1"/>
            <a:stCxn id="147" idx="4"/>
            <a:endCxn id="141" idx="0"/>
          </p:cNvCxnSpPr>
          <p:nvPr/>
        </p:nvCxnSpPr>
        <p:spPr bwMode="auto">
          <a:xfrm flipH="1">
            <a:off x="3925887" y="5131395"/>
            <a:ext cx="169863" cy="74612"/>
          </a:xfrm>
          <a:prstGeom prst="straightConnector1">
            <a:avLst/>
          </a:prstGeom>
          <a:noFill/>
          <a:ln w="31750" cap="rnd">
            <a:solidFill>
              <a:srgbClr val="000000"/>
            </a:solidFill>
            <a:prstDash val="sysDot"/>
            <a:round/>
            <a:headEnd type="none" w="sm" len="sm"/>
            <a:tailEnd type="none" w="sm" len="sm"/>
          </a:ln>
          <a:extLst>
            <a:ext uri="{909E8E84-426E-40dd-AFC4-6F175D3DCCD1}">
              <a14:hiddenFill xmlns:a14="http://schemas.microsoft.com/office/drawing/2010/main" xmlns="">
                <a:noFill/>
              </a14:hiddenFill>
            </a:ext>
          </a:extLst>
        </p:spPr>
      </p:cxnSp>
      <p:cxnSp>
        <p:nvCxnSpPr>
          <p:cNvPr id="145" name="AutoShape 63"/>
          <p:cNvCxnSpPr>
            <a:cxnSpLocks noChangeShapeType="1"/>
            <a:stCxn id="147" idx="4"/>
            <a:endCxn id="142" idx="0"/>
          </p:cNvCxnSpPr>
          <p:nvPr/>
        </p:nvCxnSpPr>
        <p:spPr bwMode="auto">
          <a:xfrm>
            <a:off x="4095750" y="5131395"/>
            <a:ext cx="0" cy="153987"/>
          </a:xfrm>
          <a:prstGeom prst="straightConnector1">
            <a:avLst/>
          </a:prstGeom>
          <a:noFill/>
          <a:ln w="31750" cap="rnd">
            <a:solidFill>
              <a:srgbClr val="000000"/>
            </a:solidFill>
            <a:prstDash val="sysDot"/>
            <a:round/>
            <a:headEnd type="none" w="sm" len="sm"/>
            <a:tailEnd type="none" w="sm" len="sm"/>
          </a:ln>
          <a:extLst>
            <a:ext uri="{909E8E84-426E-40dd-AFC4-6F175D3DCCD1}">
              <a14:hiddenFill xmlns:a14="http://schemas.microsoft.com/office/drawing/2010/main" xmlns="">
                <a:noFill/>
              </a14:hiddenFill>
            </a:ext>
          </a:extLst>
        </p:spPr>
      </p:cxnSp>
      <p:cxnSp>
        <p:nvCxnSpPr>
          <p:cNvPr id="146" name="AutoShape 64"/>
          <p:cNvCxnSpPr>
            <a:cxnSpLocks noChangeShapeType="1"/>
            <a:stCxn id="147" idx="4"/>
            <a:endCxn id="143" idx="7"/>
          </p:cNvCxnSpPr>
          <p:nvPr/>
        </p:nvCxnSpPr>
        <p:spPr bwMode="auto">
          <a:xfrm>
            <a:off x="4095750" y="5131395"/>
            <a:ext cx="149225" cy="101600"/>
          </a:xfrm>
          <a:prstGeom prst="straightConnector1">
            <a:avLst/>
          </a:prstGeom>
          <a:noFill/>
          <a:ln w="31750" cap="rnd">
            <a:solidFill>
              <a:srgbClr val="000000"/>
            </a:solidFill>
            <a:prstDash val="sysDot"/>
            <a:round/>
            <a:headEnd type="none" w="sm" len="sm"/>
            <a:tailEnd type="none" w="sm" len="sm"/>
          </a:ln>
          <a:extLst>
            <a:ext uri="{909E8E84-426E-40dd-AFC4-6F175D3DCCD1}">
              <a14:hiddenFill xmlns:a14="http://schemas.microsoft.com/office/drawing/2010/main" xmlns="">
                <a:noFill/>
              </a14:hiddenFill>
            </a:ext>
          </a:extLst>
        </p:spPr>
      </p:cxnSp>
      <p:sp>
        <p:nvSpPr>
          <p:cNvPr id="147" name="Oval 65"/>
          <p:cNvSpPr>
            <a:spLocks noChangeArrowheads="1"/>
          </p:cNvSpPr>
          <p:nvPr/>
        </p:nvSpPr>
        <p:spPr bwMode="auto">
          <a:xfrm flipH="1">
            <a:off x="4038600" y="5020270"/>
            <a:ext cx="112712" cy="112712"/>
          </a:xfrm>
          <a:prstGeom prst="ellipse">
            <a:avLst/>
          </a:prstGeom>
          <a:solidFill>
            <a:srgbClr val="333333"/>
          </a:solidFill>
          <a:ln>
            <a:noFill/>
          </a:ln>
          <a:extLst>
            <a:ext uri="{91240B29-F687-4f45-9708-019B960494DF}">
              <a14:hiddenLine xmlns:a14="http://schemas.microsoft.com/office/drawing/2010/main" xmlns="" w="19050">
                <a:solidFill>
                  <a:srgbClr val="000000"/>
                </a:solidFill>
                <a:round/>
                <a:headEnd type="none" w="sm" len="sm"/>
                <a:tailEnd type="none" w="sm" len="sm"/>
              </a14:hiddenLine>
            </a:ext>
          </a:extLst>
        </p:spPr>
        <p:txBody>
          <a:bodyPr anchor="ctr">
            <a:spAutoFit/>
          </a:bodyPr>
          <a:lstStyle/>
          <a:p>
            <a:pPr defTabSz="914400"/>
            <a:endParaRPr lang="en-US" sz="1800">
              <a:solidFill>
                <a:srgbClr val="000000"/>
              </a:solidFill>
              <a:cs typeface="Arial" charset="0"/>
            </a:endParaRPr>
          </a:p>
        </p:txBody>
      </p:sp>
      <p:cxnSp>
        <p:nvCxnSpPr>
          <p:cNvPr id="148" name="AutoShape 72"/>
          <p:cNvCxnSpPr>
            <a:cxnSpLocks noChangeShapeType="1"/>
            <a:endCxn id="147" idx="7"/>
          </p:cNvCxnSpPr>
          <p:nvPr/>
        </p:nvCxnSpPr>
        <p:spPr bwMode="auto">
          <a:xfrm rot="16200000" flipH="1">
            <a:off x="3763962" y="4745632"/>
            <a:ext cx="321306" cy="260981"/>
          </a:xfrm>
          <a:prstGeom prst="curvedConnector3">
            <a:avLst>
              <a:gd name="adj1" fmla="val 50000"/>
            </a:avLst>
          </a:prstGeom>
          <a:noFill/>
          <a:ln w="9525">
            <a:solidFill>
              <a:srgbClr val="000000"/>
            </a:solidFill>
            <a:round/>
            <a:headEnd type="none" w="sm" len="sm"/>
            <a:tailEnd type="triangle" w="sm" len="sm"/>
          </a:ln>
          <a:extLst>
            <a:ext uri="{909E8E84-426E-40dd-AFC4-6F175D3DCCD1}">
              <a14:hiddenFill xmlns:a14="http://schemas.microsoft.com/office/drawing/2010/main" xmlns="">
                <a:noFill/>
              </a14:hiddenFill>
            </a:ext>
          </a:extLst>
        </p:spPr>
      </p:cxnSp>
      <p:sp>
        <p:nvSpPr>
          <p:cNvPr id="151" name="AutoShape 50"/>
          <p:cNvSpPr>
            <a:spLocks noChangeArrowheads="1"/>
          </p:cNvSpPr>
          <p:nvPr/>
        </p:nvSpPr>
        <p:spPr bwMode="auto">
          <a:xfrm flipV="1">
            <a:off x="3086100" y="3999507"/>
            <a:ext cx="479425" cy="563563"/>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FFFF"/>
          </a:solidFill>
          <a:ln w="15875">
            <a:solidFill>
              <a:srgbClr val="003366"/>
            </a:solidFill>
            <a:miter lim="800000"/>
            <a:headEnd type="none" w="sm" len="sm"/>
            <a:tailEnd type="none" w="sm" len="sm"/>
          </a:ln>
        </p:spPr>
        <p:txBody>
          <a:bodyPr anchor="ctr">
            <a:spAutoFit/>
          </a:bodyPr>
          <a:lstStyle/>
          <a:p>
            <a:endParaRPr lang="en-US">
              <a:solidFill>
                <a:srgbClr val="37305A"/>
              </a:solidFill>
            </a:endParaRPr>
          </a:p>
        </p:txBody>
      </p:sp>
      <p:sp>
        <p:nvSpPr>
          <p:cNvPr id="68" name="AutoShape 50"/>
          <p:cNvSpPr>
            <a:spLocks noChangeArrowheads="1"/>
          </p:cNvSpPr>
          <p:nvPr/>
        </p:nvSpPr>
        <p:spPr bwMode="auto">
          <a:xfrm flipV="1">
            <a:off x="3048000" y="3648670"/>
            <a:ext cx="479425" cy="563563"/>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FFFF"/>
          </a:solidFill>
          <a:ln w="15875">
            <a:solidFill>
              <a:srgbClr val="003366"/>
            </a:solidFill>
            <a:miter lim="800000"/>
            <a:headEnd type="none" w="sm" len="sm"/>
            <a:tailEnd type="none" w="sm" len="sm"/>
          </a:ln>
        </p:spPr>
        <p:txBody>
          <a:bodyPr anchor="ctr">
            <a:spAutoFit/>
          </a:bodyPr>
          <a:lstStyle/>
          <a:p>
            <a:endParaRPr lang="en-US">
              <a:solidFill>
                <a:srgbClr val="37305A"/>
              </a:solidFill>
            </a:endParaRPr>
          </a:p>
        </p:txBody>
      </p:sp>
      <p:sp>
        <p:nvSpPr>
          <p:cNvPr id="160" name="Rectangle 83"/>
          <p:cNvSpPr>
            <a:spLocks noChangeArrowheads="1"/>
          </p:cNvSpPr>
          <p:nvPr/>
        </p:nvSpPr>
        <p:spPr bwMode="auto">
          <a:xfrm>
            <a:off x="152400" y="4114800"/>
            <a:ext cx="2743200"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anchor="ctr">
            <a:spAutoFit/>
          </a:bodyPr>
          <a:lstStyle/>
          <a:p>
            <a:pPr defTabSz="914400"/>
            <a:r>
              <a:rPr lang="en-US" sz="1800" dirty="0" smtClean="0">
                <a:solidFill>
                  <a:srgbClr val="003367"/>
                </a:solidFill>
              </a:rPr>
              <a:t>What about references to kernel data objects passed as </a:t>
            </a:r>
            <a:r>
              <a:rPr lang="en-US" sz="1800" dirty="0" err="1" smtClean="0">
                <a:solidFill>
                  <a:srgbClr val="003367"/>
                </a:solidFill>
              </a:rPr>
              <a:t>syscall</a:t>
            </a:r>
            <a:r>
              <a:rPr lang="en-US" sz="1800" dirty="0" smtClean="0">
                <a:solidFill>
                  <a:srgbClr val="003367"/>
                </a:solidFill>
              </a:rPr>
              <a:t> arguments (e.g., file to read or write)? </a:t>
            </a:r>
            <a:endParaRPr lang="en-US" sz="1800" dirty="0">
              <a:solidFill>
                <a:srgbClr val="003367"/>
              </a:solidFill>
            </a:endParaRPr>
          </a:p>
        </p:txBody>
      </p:sp>
      <p:sp>
        <p:nvSpPr>
          <p:cNvPr id="161" name="Rectangle 83"/>
          <p:cNvSpPr>
            <a:spLocks noChangeArrowheads="1"/>
          </p:cNvSpPr>
          <p:nvPr/>
        </p:nvSpPr>
        <p:spPr bwMode="auto">
          <a:xfrm>
            <a:off x="228600" y="5943600"/>
            <a:ext cx="868680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anchor="ctr">
            <a:spAutoFit/>
          </a:bodyPr>
          <a:lstStyle/>
          <a:p>
            <a:pPr defTabSz="914400"/>
            <a:r>
              <a:rPr lang="en-US" sz="1800" dirty="0" smtClean="0">
                <a:solidFill>
                  <a:srgbClr val="003367"/>
                </a:solidFill>
              </a:rPr>
              <a:t>Use an integer index into a kernel table that points at the data object.  The value is called a </a:t>
            </a:r>
            <a:r>
              <a:rPr lang="en-US" sz="1800" b="1" dirty="0" smtClean="0">
                <a:solidFill>
                  <a:srgbClr val="003367"/>
                </a:solidFill>
              </a:rPr>
              <a:t>handle</a:t>
            </a:r>
            <a:r>
              <a:rPr lang="en-US" sz="1800" dirty="0" smtClean="0">
                <a:solidFill>
                  <a:srgbClr val="003367"/>
                </a:solidFill>
              </a:rPr>
              <a:t> or </a:t>
            </a:r>
            <a:r>
              <a:rPr lang="en-US" sz="1800" b="1" dirty="0" smtClean="0">
                <a:solidFill>
                  <a:srgbClr val="003367"/>
                </a:solidFill>
              </a:rPr>
              <a:t>descriptor</a:t>
            </a:r>
            <a:r>
              <a:rPr lang="en-US" sz="1800" dirty="0" smtClean="0">
                <a:solidFill>
                  <a:srgbClr val="003367"/>
                </a:solidFill>
              </a:rPr>
              <a:t>.  No direct pointers to kernel data from user space!   </a:t>
            </a:r>
            <a:endParaRPr lang="en-US" sz="1800" dirty="0">
              <a:solidFill>
                <a:srgbClr val="003367"/>
              </a:solidFill>
            </a:endParaRPr>
          </a:p>
        </p:txBody>
      </p:sp>
      <p:sp>
        <p:nvSpPr>
          <p:cNvPr id="162" name="Rectangle 83"/>
          <p:cNvSpPr>
            <a:spLocks noChangeArrowheads="1"/>
          </p:cNvSpPr>
          <p:nvPr/>
        </p:nvSpPr>
        <p:spPr bwMode="auto">
          <a:xfrm>
            <a:off x="6705600" y="3648670"/>
            <a:ext cx="2362200" cy="2031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anchor="ctr">
            <a:spAutoFit/>
          </a:bodyPr>
          <a:lstStyle/>
          <a:p>
            <a:pPr defTabSz="914400"/>
            <a:r>
              <a:rPr lang="en-US" sz="1800" dirty="0" smtClean="0">
                <a:solidFill>
                  <a:srgbClr val="003367"/>
                </a:solidFill>
              </a:rPr>
              <a:t>Kernel interprets pointer arguments in context of the user VAS, and copies the data in/out of kernel space (e.g., for </a:t>
            </a:r>
            <a:r>
              <a:rPr lang="en-US" sz="1800" b="1" dirty="0" smtClean="0">
                <a:solidFill>
                  <a:srgbClr val="003367"/>
                </a:solidFill>
              </a:rPr>
              <a:t>read</a:t>
            </a:r>
            <a:r>
              <a:rPr lang="en-US" sz="1800" dirty="0" smtClean="0">
                <a:solidFill>
                  <a:srgbClr val="003367"/>
                </a:solidFill>
              </a:rPr>
              <a:t> and </a:t>
            </a:r>
            <a:r>
              <a:rPr lang="en-US" sz="1800" b="1" dirty="0" smtClean="0">
                <a:solidFill>
                  <a:srgbClr val="003367"/>
                </a:solidFill>
              </a:rPr>
              <a:t>write</a:t>
            </a:r>
            <a:r>
              <a:rPr lang="en-US" sz="1800" dirty="0" smtClean="0">
                <a:solidFill>
                  <a:srgbClr val="003367"/>
                </a:solidFill>
              </a:rPr>
              <a:t> </a:t>
            </a:r>
            <a:r>
              <a:rPr lang="en-US" sz="1800" dirty="0" err="1" smtClean="0">
                <a:solidFill>
                  <a:srgbClr val="003367"/>
                </a:solidFill>
              </a:rPr>
              <a:t>syscalls</a:t>
            </a:r>
            <a:r>
              <a:rPr lang="en-US" sz="1800" dirty="0" smtClean="0">
                <a:solidFill>
                  <a:srgbClr val="003367"/>
                </a:solidFill>
              </a:rPr>
              <a:t>).</a:t>
            </a:r>
            <a:endParaRPr lang="en-US" sz="1800" dirty="0">
              <a:solidFill>
                <a:srgbClr val="003367"/>
              </a:solidFill>
            </a:endParaRPr>
          </a:p>
        </p:txBody>
      </p:sp>
      <p:sp>
        <p:nvSpPr>
          <p:cNvPr id="163" name="Rectangle 83"/>
          <p:cNvSpPr>
            <a:spLocks noChangeArrowheads="1"/>
          </p:cNvSpPr>
          <p:nvPr/>
        </p:nvSpPr>
        <p:spPr bwMode="auto">
          <a:xfrm>
            <a:off x="6705600" y="2304871"/>
            <a:ext cx="2362200"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anchor="ctr">
            <a:spAutoFit/>
          </a:bodyPr>
          <a:lstStyle/>
          <a:p>
            <a:pPr defTabSz="914400"/>
            <a:r>
              <a:rPr lang="en-US" sz="1800" dirty="0" smtClean="0">
                <a:solidFill>
                  <a:srgbClr val="003367"/>
                </a:solidFill>
              </a:rPr>
              <a:t>Kernel copies all arguments into kernel space and validates them.</a:t>
            </a:r>
            <a:endParaRPr lang="en-US" sz="1800" dirty="0">
              <a:solidFill>
                <a:srgbClr val="003367"/>
              </a:solidFill>
            </a:endParaRPr>
          </a:p>
        </p:txBody>
      </p:sp>
      <p:sp>
        <p:nvSpPr>
          <p:cNvPr id="164" name="Rectangle 83"/>
          <p:cNvSpPr>
            <a:spLocks noChangeArrowheads="1"/>
          </p:cNvSpPr>
          <p:nvPr/>
        </p:nvSpPr>
        <p:spPr bwMode="auto">
          <a:xfrm>
            <a:off x="1295400" y="1600200"/>
            <a:ext cx="670560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anchor="ctr">
            <a:spAutoFit/>
          </a:bodyPr>
          <a:lstStyle/>
          <a:p>
            <a:pPr defTabSz="914400"/>
            <a:r>
              <a:rPr lang="en-US" sz="2000" b="1" dirty="0" smtClean="0">
                <a:solidFill>
                  <a:srgbClr val="003367"/>
                </a:solidFill>
              </a:rPr>
              <a:t>Secure kernels handle system calls </a:t>
            </a:r>
            <a:r>
              <a:rPr lang="en-US" sz="2000" b="1" dirty="0" err="1" smtClean="0">
                <a:solidFill>
                  <a:srgbClr val="003367"/>
                </a:solidFill>
              </a:rPr>
              <a:t>verrry</a:t>
            </a:r>
            <a:r>
              <a:rPr lang="en-US" sz="2000" b="1" dirty="0" smtClean="0">
                <a:solidFill>
                  <a:srgbClr val="003367"/>
                </a:solidFill>
              </a:rPr>
              <a:t> carefully.</a:t>
            </a:r>
            <a:endParaRPr lang="en-US" sz="2000" b="1" dirty="0">
              <a:solidFill>
                <a:srgbClr val="003367"/>
              </a:solidFill>
            </a:endParaRPr>
          </a:p>
        </p:txBody>
      </p:sp>
      <p:cxnSp>
        <p:nvCxnSpPr>
          <p:cNvPr id="165" name="Straight Connector 164"/>
          <p:cNvCxnSpPr/>
          <p:nvPr/>
        </p:nvCxnSpPr>
        <p:spPr bwMode="auto">
          <a:xfrm flipV="1">
            <a:off x="1447800" y="4724400"/>
            <a:ext cx="2057400" cy="1295400"/>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168" name="Straight Connector 167"/>
          <p:cNvCxnSpPr/>
          <p:nvPr/>
        </p:nvCxnSpPr>
        <p:spPr bwMode="auto">
          <a:xfrm>
            <a:off x="2362200" y="3276600"/>
            <a:ext cx="685800" cy="533400"/>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171" name="Straight Connector 170"/>
          <p:cNvCxnSpPr>
            <a:endCxn id="109" idx="2"/>
          </p:cNvCxnSpPr>
          <p:nvPr/>
        </p:nvCxnSpPr>
        <p:spPr bwMode="auto">
          <a:xfrm flipH="1" flipV="1">
            <a:off x="5737225" y="3562983"/>
            <a:ext cx="1044575" cy="856617"/>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174" name="Straight Connector 173"/>
          <p:cNvCxnSpPr/>
          <p:nvPr/>
        </p:nvCxnSpPr>
        <p:spPr bwMode="auto">
          <a:xfrm flipH="1" flipV="1">
            <a:off x="5029200" y="3505200"/>
            <a:ext cx="1752600" cy="914400"/>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181" name="AutoShape 7"/>
          <p:cNvSpPr>
            <a:spLocks noChangeArrowheads="1"/>
          </p:cNvSpPr>
          <p:nvPr/>
        </p:nvSpPr>
        <p:spPr bwMode="auto">
          <a:xfrm flipV="1">
            <a:off x="4495801" y="2590800"/>
            <a:ext cx="1524000" cy="313730"/>
          </a:xfrm>
          <a:prstGeom prst="flowChartProcess">
            <a:avLst/>
          </a:prstGeom>
          <a:solidFill>
            <a:srgbClr val="DCE1EC"/>
          </a:solidFill>
          <a:ln w="12700">
            <a:solidFill>
              <a:srgbClr val="000000"/>
            </a:solidFill>
            <a:miter lim="800000"/>
            <a:headEnd type="none" w="sm" len="sm"/>
            <a:tailEnd type="none" w="sm" len="sm"/>
          </a:ln>
        </p:spPr>
        <p:txBody>
          <a:bodyPr wrap="none" anchor="ctr"/>
          <a:lstStyle/>
          <a:p>
            <a:pPr algn="ctr" defTabSz="914400"/>
            <a:endParaRPr lang="en-US" sz="1800" dirty="0">
              <a:solidFill>
                <a:srgbClr val="000000"/>
              </a:solidFill>
              <a:cs typeface="Arial" charset="0"/>
            </a:endParaRPr>
          </a:p>
        </p:txBody>
      </p:sp>
      <p:sp>
        <p:nvSpPr>
          <p:cNvPr id="182" name="Text Box 93"/>
          <p:cNvSpPr txBox="1">
            <a:spLocks noChangeArrowheads="1"/>
          </p:cNvSpPr>
          <p:nvPr/>
        </p:nvSpPr>
        <p:spPr bwMode="auto">
          <a:xfrm>
            <a:off x="4495800" y="2514600"/>
            <a:ext cx="1524000"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square"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dirty="0" smtClean="0">
                <a:solidFill>
                  <a:srgbClr val="000000"/>
                </a:solidFill>
              </a:rPr>
              <a:t>user buffers</a:t>
            </a:r>
            <a:endParaRPr lang="en-US" sz="1800" dirty="0">
              <a:solidFill>
                <a:srgbClr val="000000"/>
              </a:solidFill>
            </a:endParaRPr>
          </a:p>
        </p:txBody>
      </p:sp>
      <p:sp>
        <p:nvSpPr>
          <p:cNvPr id="183" name="Text Box 93"/>
          <p:cNvSpPr txBox="1">
            <a:spLocks noChangeArrowheads="1"/>
          </p:cNvSpPr>
          <p:nvPr/>
        </p:nvSpPr>
        <p:spPr bwMode="auto">
          <a:xfrm>
            <a:off x="2743200" y="2133600"/>
            <a:ext cx="3352800"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square"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b="1" dirty="0" smtClean="0">
                <a:solidFill>
                  <a:srgbClr val="000000"/>
                </a:solidFill>
              </a:rPr>
              <a:t>User program / user space</a:t>
            </a:r>
            <a:endParaRPr lang="en-US" sz="1800" b="1" dirty="0">
              <a:solidFill>
                <a:srgbClr val="000000"/>
              </a:solidFill>
            </a:endParaRPr>
          </a:p>
        </p:txBody>
      </p:sp>
      <p:sp>
        <p:nvSpPr>
          <p:cNvPr id="184" name="Text Box 93"/>
          <p:cNvSpPr txBox="1">
            <a:spLocks noChangeArrowheads="1"/>
          </p:cNvSpPr>
          <p:nvPr/>
        </p:nvSpPr>
        <p:spPr bwMode="auto">
          <a:xfrm>
            <a:off x="5181600" y="5105400"/>
            <a:ext cx="1828800"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square"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b="1" dirty="0" smtClean="0">
                <a:solidFill>
                  <a:srgbClr val="000000"/>
                </a:solidFill>
              </a:rPr>
              <a:t>kernel</a:t>
            </a:r>
            <a:endParaRPr lang="en-US" sz="1800" b="1" dirty="0">
              <a:solidFill>
                <a:srgbClr val="000000"/>
              </a:solidFill>
            </a:endParaRPr>
          </a:p>
        </p:txBody>
      </p:sp>
      <p:sp>
        <p:nvSpPr>
          <p:cNvPr id="107" name="AutoShape 17"/>
          <p:cNvSpPr>
            <a:spLocks noChangeArrowheads="1"/>
          </p:cNvSpPr>
          <p:nvPr/>
        </p:nvSpPr>
        <p:spPr bwMode="auto">
          <a:xfrm flipH="1" flipV="1">
            <a:off x="914400" y="5600700"/>
            <a:ext cx="152400" cy="342900"/>
          </a:xfrm>
          <a:prstGeom prst="upArrow">
            <a:avLst>
              <a:gd name="adj1" fmla="val 50000"/>
              <a:gd name="adj2" fmla="val 75262"/>
            </a:avLst>
          </a:prstGeom>
          <a:solidFill>
            <a:schemeClr val="tx1"/>
          </a:solidFill>
          <a:ln w="9525">
            <a:solidFill>
              <a:srgbClr val="000000"/>
            </a:solidFill>
            <a:miter lim="800000"/>
            <a:headEnd type="none" w="sm" len="sm"/>
            <a:tailEnd type="none" w="sm" len="sm"/>
          </a:ln>
        </p:spPr>
        <p:txBody>
          <a:bodyPr wrap="square" anchor="ctr">
            <a:spAutoFit/>
          </a:bodyPr>
          <a:lstStyle/>
          <a:p>
            <a:pPr defTabSz="914400"/>
            <a:endParaRPr lang="en-US" sz="1800">
              <a:solidFill>
                <a:srgbClr val="000000"/>
              </a:solidFill>
            </a:endParaRPr>
          </a:p>
        </p:txBody>
      </p:sp>
    </p:spTree>
    <p:extLst>
      <p:ext uri="{BB962C8B-B14F-4D97-AF65-F5344CB8AC3E}">
        <p14:creationId xmlns:p14="http://schemas.microsoft.com/office/powerpoint/2010/main" val="392908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2438400" y="2514600"/>
            <a:ext cx="3124200" cy="1524000"/>
          </a:xfrm>
          <a:prstGeom prst="rect">
            <a:avLst/>
          </a:prstGeom>
          <a:noFill/>
          <a:ln w="38100" cap="flat" cmpd="sng" algn="ctr">
            <a:solidFill>
              <a:schemeClr val="accent6"/>
            </a:solidFill>
            <a:prstDash val="solid"/>
            <a:round/>
            <a:headEnd type="none" w="med" len="med"/>
            <a:tailEnd type="none" w="med" len="med"/>
          </a:ln>
          <a:effectLst/>
        </p:spPr>
        <p:txBody>
          <a:bodyPr/>
          <a:lstStyle/>
          <a:p>
            <a:pPr>
              <a:buClr>
                <a:srgbClr val="000000"/>
              </a:buClr>
              <a:buSzPct val="100000"/>
              <a:buFont typeface="Times New Roman" pitchFamily="16" charset="0"/>
              <a:buNone/>
              <a:defRPr/>
            </a:pPr>
            <a:endParaRPr lang="en-US">
              <a:solidFill>
                <a:prstClr val="white"/>
              </a:solidFill>
              <a:ea typeface="Arial" charset="0"/>
            </a:endParaRPr>
          </a:p>
        </p:txBody>
      </p:sp>
      <p:sp>
        <p:nvSpPr>
          <p:cNvPr id="3" name="Rectangle 2"/>
          <p:cNvSpPr/>
          <p:nvPr/>
        </p:nvSpPr>
        <p:spPr bwMode="auto">
          <a:xfrm>
            <a:off x="5562600" y="2514600"/>
            <a:ext cx="3124200" cy="1524000"/>
          </a:xfrm>
          <a:prstGeom prst="rect">
            <a:avLst/>
          </a:prstGeom>
          <a:noFill/>
          <a:ln w="38100" cap="flat" cmpd="sng" algn="ctr">
            <a:solidFill>
              <a:schemeClr val="accent6"/>
            </a:solidFill>
            <a:prstDash val="solid"/>
            <a:round/>
            <a:headEnd type="none" w="med" len="med"/>
            <a:tailEnd type="none" w="med" len="med"/>
          </a:ln>
          <a:effectLst/>
        </p:spPr>
        <p:txBody>
          <a:bodyPr/>
          <a:lstStyle/>
          <a:p>
            <a:pPr>
              <a:buClr>
                <a:srgbClr val="000000"/>
              </a:buClr>
              <a:buSzPct val="100000"/>
              <a:buFont typeface="Times New Roman" pitchFamily="16" charset="0"/>
              <a:buNone/>
              <a:defRPr/>
            </a:pPr>
            <a:endParaRPr lang="en-US">
              <a:solidFill>
                <a:prstClr val="white"/>
              </a:solidFill>
              <a:ea typeface="Arial" charset="0"/>
            </a:endParaRPr>
          </a:p>
        </p:txBody>
      </p:sp>
      <p:sp>
        <p:nvSpPr>
          <p:cNvPr id="4" name="Rectangle 3"/>
          <p:cNvSpPr/>
          <p:nvPr/>
        </p:nvSpPr>
        <p:spPr bwMode="auto">
          <a:xfrm>
            <a:off x="2438400" y="4038600"/>
            <a:ext cx="3124200" cy="1524000"/>
          </a:xfrm>
          <a:prstGeom prst="rect">
            <a:avLst/>
          </a:prstGeom>
          <a:noFill/>
          <a:ln w="38100" cap="flat" cmpd="sng" algn="ctr">
            <a:solidFill>
              <a:schemeClr val="accent6"/>
            </a:solidFill>
            <a:prstDash val="solid"/>
            <a:round/>
            <a:headEnd type="none" w="med" len="med"/>
            <a:tailEnd type="none" w="med" len="med"/>
          </a:ln>
          <a:effectLst/>
        </p:spPr>
        <p:txBody>
          <a:bodyPr/>
          <a:lstStyle/>
          <a:p>
            <a:pPr>
              <a:buClr>
                <a:srgbClr val="000000"/>
              </a:buClr>
              <a:buSzPct val="100000"/>
              <a:buFont typeface="Times New Roman" pitchFamily="16" charset="0"/>
              <a:buNone/>
              <a:defRPr/>
            </a:pPr>
            <a:endParaRPr lang="en-US">
              <a:solidFill>
                <a:prstClr val="white"/>
              </a:solidFill>
              <a:ea typeface="Arial" charset="0"/>
            </a:endParaRPr>
          </a:p>
        </p:txBody>
      </p:sp>
      <p:sp>
        <p:nvSpPr>
          <p:cNvPr id="5" name="Rectangle 4"/>
          <p:cNvSpPr/>
          <p:nvPr/>
        </p:nvSpPr>
        <p:spPr bwMode="auto">
          <a:xfrm>
            <a:off x="5562600" y="4038600"/>
            <a:ext cx="3124200" cy="1524000"/>
          </a:xfrm>
          <a:prstGeom prst="rect">
            <a:avLst/>
          </a:prstGeom>
          <a:noFill/>
          <a:ln w="38100" cap="flat" cmpd="sng" algn="ctr">
            <a:solidFill>
              <a:schemeClr val="accent6"/>
            </a:solidFill>
            <a:prstDash val="solid"/>
            <a:round/>
            <a:headEnd type="none" w="med" len="med"/>
            <a:tailEnd type="none" w="med" len="med"/>
          </a:ln>
          <a:effectLst/>
        </p:spPr>
        <p:txBody>
          <a:bodyPr/>
          <a:lstStyle/>
          <a:p>
            <a:pPr>
              <a:buClr>
                <a:srgbClr val="000000"/>
              </a:buClr>
              <a:buSzPct val="100000"/>
              <a:buFont typeface="Times New Roman" pitchFamily="16" charset="0"/>
              <a:buNone/>
              <a:defRPr/>
            </a:pPr>
            <a:endParaRPr lang="en-US">
              <a:solidFill>
                <a:prstClr val="white"/>
              </a:solidFill>
              <a:ea typeface="Arial" charset="0"/>
            </a:endParaRPr>
          </a:p>
        </p:txBody>
      </p:sp>
      <p:sp>
        <p:nvSpPr>
          <p:cNvPr id="108549" name="TextBox 7"/>
          <p:cNvSpPr txBox="1">
            <a:spLocks noChangeArrowheads="1"/>
          </p:cNvSpPr>
          <p:nvPr/>
        </p:nvSpPr>
        <p:spPr bwMode="auto">
          <a:xfrm>
            <a:off x="457200" y="2754313"/>
            <a:ext cx="213360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synchronous</a:t>
            </a:r>
          </a:p>
          <a:p>
            <a:pPr algn="ctr"/>
            <a:r>
              <a:rPr lang="en-US" sz="2000">
                <a:solidFill>
                  <a:srgbClr val="003367"/>
                </a:solidFill>
                <a:cs typeface="Arial" charset="0"/>
              </a:rPr>
              <a:t>caused by an instruction</a:t>
            </a:r>
          </a:p>
        </p:txBody>
      </p:sp>
      <p:sp>
        <p:nvSpPr>
          <p:cNvPr id="108550" name="TextBox 8"/>
          <p:cNvSpPr txBox="1">
            <a:spLocks noChangeArrowheads="1"/>
          </p:cNvSpPr>
          <p:nvPr/>
        </p:nvSpPr>
        <p:spPr bwMode="auto">
          <a:xfrm>
            <a:off x="457200" y="4114800"/>
            <a:ext cx="1981200" cy="1323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dirty="0">
                <a:solidFill>
                  <a:srgbClr val="003367"/>
                </a:solidFill>
                <a:cs typeface="Arial" charset="0"/>
              </a:rPr>
              <a:t>asynchronous</a:t>
            </a:r>
          </a:p>
          <a:p>
            <a:pPr algn="ctr"/>
            <a:r>
              <a:rPr lang="en-US" sz="2000" dirty="0">
                <a:solidFill>
                  <a:srgbClr val="003367"/>
                </a:solidFill>
                <a:cs typeface="Arial" charset="0"/>
              </a:rPr>
              <a:t>caused by some other event</a:t>
            </a:r>
          </a:p>
        </p:txBody>
      </p:sp>
      <p:sp>
        <p:nvSpPr>
          <p:cNvPr id="108551" name="TextBox 9"/>
          <p:cNvSpPr txBox="1">
            <a:spLocks noChangeArrowheads="1"/>
          </p:cNvSpPr>
          <p:nvPr/>
        </p:nvSpPr>
        <p:spPr bwMode="auto">
          <a:xfrm>
            <a:off x="2895600" y="1752600"/>
            <a:ext cx="2438400" cy="677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intentional</a:t>
            </a:r>
          </a:p>
          <a:p>
            <a:pPr algn="ctr"/>
            <a:r>
              <a:rPr lang="en-US" sz="1800">
                <a:solidFill>
                  <a:srgbClr val="003367"/>
                </a:solidFill>
                <a:cs typeface="Arial" charset="0"/>
              </a:rPr>
              <a:t>happens every time</a:t>
            </a:r>
          </a:p>
        </p:txBody>
      </p:sp>
      <p:sp>
        <p:nvSpPr>
          <p:cNvPr id="108552" name="TextBox 10"/>
          <p:cNvSpPr txBox="1">
            <a:spLocks noChangeArrowheads="1"/>
          </p:cNvSpPr>
          <p:nvPr/>
        </p:nvSpPr>
        <p:spPr bwMode="auto">
          <a:xfrm>
            <a:off x="5867400" y="1752600"/>
            <a:ext cx="2438400" cy="677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unintentional</a:t>
            </a:r>
          </a:p>
          <a:p>
            <a:pPr algn="ctr"/>
            <a:r>
              <a:rPr lang="en-US" sz="1800">
                <a:solidFill>
                  <a:srgbClr val="003367"/>
                </a:solidFill>
                <a:cs typeface="Arial" charset="0"/>
              </a:rPr>
              <a:t>contributing factors</a:t>
            </a:r>
          </a:p>
        </p:txBody>
      </p:sp>
      <p:sp>
        <p:nvSpPr>
          <p:cNvPr id="108553" name="TextBox 11"/>
          <p:cNvSpPr txBox="1">
            <a:spLocks noChangeArrowheads="1"/>
          </p:cNvSpPr>
          <p:nvPr/>
        </p:nvSpPr>
        <p:spPr bwMode="auto">
          <a:xfrm>
            <a:off x="2895600" y="2647950"/>
            <a:ext cx="2438400" cy="1230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trap: system call</a:t>
            </a:r>
          </a:p>
          <a:p>
            <a:pPr algn="ctr"/>
            <a:r>
              <a:rPr lang="en-US" sz="1800">
                <a:solidFill>
                  <a:srgbClr val="003367"/>
                </a:solidFill>
                <a:cs typeface="Arial" charset="0"/>
              </a:rPr>
              <a:t>open, close, read, write, fork, exec, exit, wait, kill, etc.</a:t>
            </a:r>
          </a:p>
        </p:txBody>
      </p:sp>
      <p:sp>
        <p:nvSpPr>
          <p:cNvPr id="108554" name="TextBox 12"/>
          <p:cNvSpPr txBox="1">
            <a:spLocks noChangeArrowheads="1"/>
          </p:cNvSpPr>
          <p:nvPr/>
        </p:nvSpPr>
        <p:spPr bwMode="auto">
          <a:xfrm>
            <a:off x="5791200" y="2667000"/>
            <a:ext cx="2743200" cy="1230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fault</a:t>
            </a:r>
          </a:p>
          <a:p>
            <a:pPr algn="ctr"/>
            <a:r>
              <a:rPr lang="en-US" sz="1800">
                <a:solidFill>
                  <a:srgbClr val="003367"/>
                </a:solidFill>
                <a:cs typeface="Arial" charset="0"/>
              </a:rPr>
              <a:t>invalid or protected address or opcode, page fault, overflow, etc.</a:t>
            </a:r>
          </a:p>
        </p:txBody>
      </p:sp>
      <p:sp>
        <p:nvSpPr>
          <p:cNvPr id="108555" name="TextBox 13"/>
          <p:cNvSpPr txBox="1">
            <a:spLocks noChangeArrowheads="1"/>
          </p:cNvSpPr>
          <p:nvPr/>
        </p:nvSpPr>
        <p:spPr bwMode="auto">
          <a:xfrm>
            <a:off x="5562600" y="4179888"/>
            <a:ext cx="2971800" cy="1230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interrupt</a:t>
            </a:r>
          </a:p>
          <a:p>
            <a:pPr algn="ctr"/>
            <a:r>
              <a:rPr lang="en-US" sz="1800">
                <a:solidFill>
                  <a:srgbClr val="003367"/>
                </a:solidFill>
                <a:cs typeface="Arial" charset="0"/>
              </a:rPr>
              <a:t>caused by an external event: I/O op completed, clock tick, power fail, etc. </a:t>
            </a:r>
          </a:p>
        </p:txBody>
      </p:sp>
      <p:sp>
        <p:nvSpPr>
          <p:cNvPr id="108556" name="Rectangle 14"/>
          <p:cNvSpPr>
            <a:spLocks noChangeArrowheads="1"/>
          </p:cNvSpPr>
          <p:nvPr/>
        </p:nvSpPr>
        <p:spPr bwMode="auto">
          <a:xfrm>
            <a:off x="2709863" y="4170363"/>
            <a:ext cx="2700337" cy="1570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ja-JP" altLang="en-US" sz="1800">
                <a:solidFill>
                  <a:srgbClr val="B5B5B5"/>
                </a:solidFill>
              </a:rPr>
              <a:t>“</a:t>
            </a:r>
            <a:r>
              <a:rPr lang="en-US" altLang="ja-JP" sz="1800">
                <a:solidFill>
                  <a:srgbClr val="B5B5B5"/>
                </a:solidFill>
              </a:rPr>
              <a:t>software interrupt</a:t>
            </a:r>
            <a:r>
              <a:rPr lang="ja-JP" altLang="en-US" sz="1800">
                <a:solidFill>
                  <a:srgbClr val="B5B5B5"/>
                </a:solidFill>
              </a:rPr>
              <a:t>”</a:t>
            </a:r>
            <a:r>
              <a:rPr lang="en-US" altLang="ja-JP" sz="1800">
                <a:solidFill>
                  <a:srgbClr val="B5B5B5"/>
                </a:solidFill>
              </a:rPr>
              <a:t> software requests an interrupt to be delivered at a later time</a:t>
            </a:r>
          </a:p>
          <a:p>
            <a:endParaRPr lang="en-US">
              <a:solidFill>
                <a:srgbClr val="B5B5B5"/>
              </a:solidFill>
            </a:endParaRPr>
          </a:p>
        </p:txBody>
      </p:sp>
      <p:sp>
        <p:nvSpPr>
          <p:cNvPr id="108557" name="Title 13"/>
          <p:cNvSpPr>
            <a:spLocks noGrp="1"/>
          </p:cNvSpPr>
          <p:nvPr>
            <p:ph type="title"/>
          </p:nvPr>
        </p:nvSpPr>
        <p:spPr>
          <a:xfrm>
            <a:off x="381000" y="-106363"/>
            <a:ext cx="8226425" cy="1554163"/>
          </a:xfrm>
        </p:spPr>
        <p:txBody>
          <a:bodyPr/>
          <a:lstStyle/>
          <a:p>
            <a:r>
              <a:rPr lang="en-US" dirty="0" smtClean="0">
                <a:latin typeface="Arial" charset="0"/>
                <a:ea typeface="ＭＳ Ｐゴシック" charset="0"/>
                <a:cs typeface="Arial" charset="0"/>
              </a:rPr>
              <a:t>Exceptions </a:t>
            </a:r>
            <a:r>
              <a:rPr lang="en-US" smtClean="0">
                <a:latin typeface="Arial" charset="0"/>
                <a:ea typeface="ＭＳ Ｐゴシック" charset="0"/>
                <a:cs typeface="Arial" charset="0"/>
              </a:rPr>
              <a:t>and interrupts</a:t>
            </a:r>
            <a:br>
              <a:rPr lang="en-US" smtClean="0">
                <a:latin typeface="Arial" charset="0"/>
                <a:ea typeface="ＭＳ Ｐゴシック" charset="0"/>
                <a:cs typeface="Arial" charset="0"/>
              </a:rPr>
            </a:br>
            <a:r>
              <a:rPr lang="en-US" smtClean="0">
                <a:latin typeface="Arial" charset="0"/>
                <a:ea typeface="ＭＳ Ｐゴシック" charset="0"/>
                <a:cs typeface="Arial" charset="0"/>
              </a:rPr>
              <a:t>(“trap</a:t>
            </a:r>
            <a:r>
              <a:rPr lang="en-US">
                <a:latin typeface="Arial" charset="0"/>
                <a:ea typeface="ＭＳ Ｐゴシック" charset="0"/>
                <a:cs typeface="Arial" charset="0"/>
              </a:rPr>
              <a:t>, fault, </a:t>
            </a:r>
            <a:r>
              <a:rPr lang="en-US" smtClean="0">
                <a:latin typeface="Arial" charset="0"/>
                <a:ea typeface="ＭＳ Ｐゴシック" charset="0"/>
                <a:cs typeface="Arial" charset="0"/>
              </a:rPr>
              <a:t>interrupt”)</a:t>
            </a:r>
            <a:endParaRPr lang="en-US">
              <a:latin typeface="Arial" charset="0"/>
              <a:ea typeface="ＭＳ Ｐゴシック" charset="0"/>
              <a:cs typeface="Arial" charset="0"/>
            </a:endParaRPr>
          </a:p>
        </p:txBody>
      </p:sp>
      <p:sp>
        <p:nvSpPr>
          <p:cNvPr id="15" name="TextBox 8"/>
          <p:cNvSpPr txBox="1">
            <a:spLocks noChangeArrowheads="1"/>
          </p:cNvSpPr>
          <p:nvPr/>
        </p:nvSpPr>
        <p:spPr bwMode="auto">
          <a:xfrm>
            <a:off x="381000" y="5783262"/>
            <a:ext cx="8382000"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sz="1800" b="1" dirty="0" smtClean="0">
                <a:solidFill>
                  <a:srgbClr val="003367"/>
                </a:solidFill>
                <a:cs typeface="Arial" charset="0"/>
              </a:rPr>
              <a:t>Usage note</a:t>
            </a:r>
            <a:r>
              <a:rPr lang="en-US" sz="1800" dirty="0" smtClean="0">
                <a:solidFill>
                  <a:srgbClr val="003367"/>
                </a:solidFill>
                <a:cs typeface="Arial" charset="0"/>
              </a:rPr>
              <a:t>: some sources say that exceptions only occur as a result of executing an instruction, and so interrupts are not exceptions.  But they are all examples of exceptional changes in control flow due to an event. </a:t>
            </a:r>
            <a:endParaRPr lang="en-US" sz="1800" dirty="0">
              <a:solidFill>
                <a:srgbClr val="003367"/>
              </a:solidFill>
              <a:cs typeface="Arial" charset="0"/>
            </a:endParaRPr>
          </a:p>
        </p:txBody>
      </p:sp>
      <p:sp>
        <p:nvSpPr>
          <p:cNvPr id="16" name="Rectangle 15"/>
          <p:cNvSpPr/>
          <p:nvPr/>
        </p:nvSpPr>
        <p:spPr bwMode="auto">
          <a:xfrm flipV="1">
            <a:off x="5638800" y="2590800"/>
            <a:ext cx="2895600" cy="12954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Clr>
                <a:srgbClr val="000000"/>
              </a:buClr>
              <a:buSzPct val="100000"/>
              <a:buFont typeface="Times New Roman" pitchFamily="16" charset="0"/>
              <a:buNone/>
            </a:pPr>
            <a:endParaRPr lang="en-US" sz="1800" smtClean="0">
              <a:solidFill>
                <a:prstClr val="white"/>
              </a:solidFill>
              <a:cs typeface="Arial" charset="0"/>
            </a:endParaRPr>
          </a:p>
        </p:txBody>
      </p:sp>
    </p:spTree>
    <p:extLst>
      <p:ext uri="{BB962C8B-B14F-4D97-AF65-F5344CB8AC3E}">
        <p14:creationId xmlns:p14="http://schemas.microsoft.com/office/powerpoint/2010/main" val="11943722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1-vm-exceptions.pdf"/>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27000" y="0"/>
            <a:ext cx="8875059" cy="6858000"/>
          </a:xfrm>
          <a:prstGeom prst="rect">
            <a:avLst/>
          </a:prstGeom>
        </p:spPr>
      </p:pic>
      <p:sp>
        <p:nvSpPr>
          <p:cNvPr id="4" name="TextBox 3"/>
          <p:cNvSpPr txBox="1"/>
          <p:nvPr/>
        </p:nvSpPr>
        <p:spPr>
          <a:xfrm>
            <a:off x="4724400" y="2667000"/>
            <a:ext cx="2225289" cy="307777"/>
          </a:xfrm>
          <a:prstGeom prst="rect">
            <a:avLst/>
          </a:prstGeom>
          <a:noFill/>
        </p:spPr>
        <p:txBody>
          <a:bodyPr wrap="none" rtlCol="0">
            <a:spAutoFit/>
          </a:bodyPr>
          <a:lstStyle/>
          <a:p>
            <a:r>
              <a:rPr lang="en-US" sz="1400" dirty="0" smtClean="0">
                <a:solidFill>
                  <a:schemeClr val="tx1"/>
                </a:solidFill>
              </a:rPr>
              <a:t>Accessible in user mode?</a:t>
            </a:r>
            <a:endParaRPr lang="en-US" sz="1400" dirty="0">
              <a:solidFill>
                <a:schemeClr val="tx1"/>
              </a:solidFill>
            </a:endParaRPr>
          </a:p>
        </p:txBody>
      </p:sp>
    </p:spTree>
    <p:extLst>
      <p:ext uri="{BB962C8B-B14F-4D97-AF65-F5344CB8AC3E}">
        <p14:creationId xmlns:p14="http://schemas.microsoft.com/office/powerpoint/2010/main" val="30291475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3"/>
          <p:cNvSpPr>
            <a:spLocks noGrp="1"/>
          </p:cNvSpPr>
          <p:nvPr>
            <p:ph type="title"/>
          </p:nvPr>
        </p:nvSpPr>
        <p:spPr/>
        <p:txBody>
          <a:bodyPr/>
          <a:lstStyle/>
          <a:p>
            <a:r>
              <a:rPr lang="en-US" sz="3600">
                <a:latin typeface="Arial" charset="0"/>
                <a:ea typeface="ＭＳ Ｐゴシック" charset="0"/>
              </a:rPr>
              <a:t>Virtual Addressing: Under the Hood</a:t>
            </a:r>
          </a:p>
        </p:txBody>
      </p:sp>
      <p:sp>
        <p:nvSpPr>
          <p:cNvPr id="33794" name="Rectangle 2"/>
          <p:cNvSpPr>
            <a:spLocks noChangeArrowheads="1"/>
          </p:cNvSpPr>
          <p:nvPr/>
        </p:nvSpPr>
        <p:spPr bwMode="auto">
          <a:xfrm>
            <a:off x="1498600" y="1260475"/>
            <a:ext cx="6269038" cy="2681288"/>
          </a:xfrm>
          <a:prstGeom prst="rect">
            <a:avLst/>
          </a:prstGeom>
          <a:solidFill>
            <a:srgbClr val="969696"/>
          </a:solidFill>
          <a:ln w="15875">
            <a:solidFill>
              <a:srgbClr val="969696"/>
            </a:solidFill>
            <a:miter lim="800000"/>
            <a:headEnd type="none" w="sm" len="sm"/>
            <a:tailEnd type="none" w="sm" len="sm"/>
          </a:ln>
        </p:spPr>
        <p:txBody>
          <a:bodyPr wrap="none" anchor="ctr">
            <a:spAutoFit/>
          </a:bodyPr>
          <a:lstStyle/>
          <a:p>
            <a:pPr algn="ctr" defTabSz="914400"/>
            <a:endParaRPr lang="en-US" sz="1800">
              <a:solidFill>
                <a:srgbClr val="000000"/>
              </a:solidFill>
              <a:cs typeface="Arial" charset="0"/>
            </a:endParaRPr>
          </a:p>
        </p:txBody>
      </p:sp>
      <p:sp>
        <p:nvSpPr>
          <p:cNvPr id="33795" name="AutoShape 4"/>
          <p:cNvSpPr>
            <a:spLocks noChangeArrowheads="1"/>
          </p:cNvSpPr>
          <p:nvPr/>
        </p:nvSpPr>
        <p:spPr bwMode="auto">
          <a:xfrm>
            <a:off x="6126163" y="3068638"/>
            <a:ext cx="992187" cy="596900"/>
          </a:xfrm>
          <a:prstGeom prst="flowChartProcess">
            <a:avLst/>
          </a:prstGeom>
          <a:solidFill>
            <a:srgbClr val="FFFFFF"/>
          </a:solidFill>
          <a:ln w="15875">
            <a:solidFill>
              <a:srgbClr val="333399"/>
            </a:solidFill>
            <a:miter lim="800000"/>
            <a:headEnd type="none" w="sm" len="sm"/>
            <a:tailEnd type="none" w="sm" len="sm"/>
          </a:ln>
        </p:spPr>
        <p:txBody>
          <a:bodyPr wrap="none" anchor="ctr">
            <a:spAutoFit/>
          </a:bodyPr>
          <a:lstStyle/>
          <a:p>
            <a:pPr algn="ctr" defTabSz="914400"/>
            <a:r>
              <a:rPr lang="en-US" sz="1600">
                <a:solidFill>
                  <a:srgbClr val="002DB4"/>
                </a:solidFill>
                <a:cs typeface="Arial" charset="0"/>
              </a:rPr>
              <a:t>raise</a:t>
            </a:r>
          </a:p>
          <a:p>
            <a:pPr algn="ctr" defTabSz="914400"/>
            <a:r>
              <a:rPr lang="en-US" sz="1600">
                <a:solidFill>
                  <a:srgbClr val="002DB4"/>
                </a:solidFill>
                <a:cs typeface="Arial" charset="0"/>
              </a:rPr>
              <a:t>exception</a:t>
            </a:r>
          </a:p>
        </p:txBody>
      </p:sp>
      <p:sp>
        <p:nvSpPr>
          <p:cNvPr id="33796" name="AutoShape 5"/>
          <p:cNvSpPr>
            <a:spLocks noChangeArrowheads="1"/>
          </p:cNvSpPr>
          <p:nvPr/>
        </p:nvSpPr>
        <p:spPr bwMode="auto">
          <a:xfrm>
            <a:off x="1897063" y="1406525"/>
            <a:ext cx="1863725" cy="1085850"/>
          </a:xfrm>
          <a:prstGeom prst="flowChartDecision">
            <a:avLst/>
          </a:prstGeom>
          <a:solidFill>
            <a:srgbClr val="FFFFFF"/>
          </a:solidFill>
          <a:ln w="15875">
            <a:solidFill>
              <a:srgbClr val="333399"/>
            </a:solidFill>
            <a:miter lim="800000"/>
            <a:headEnd type="none" w="sm" len="sm"/>
            <a:tailEnd type="none" w="sm" len="sm"/>
          </a:ln>
        </p:spPr>
        <p:txBody>
          <a:bodyPr wrap="none" anchor="ctr">
            <a:spAutoFit/>
          </a:bodyPr>
          <a:lstStyle/>
          <a:p>
            <a:pPr algn="ctr" defTabSz="914400"/>
            <a:r>
              <a:rPr lang="en-US" sz="1600">
                <a:solidFill>
                  <a:srgbClr val="002DB4"/>
                </a:solidFill>
                <a:cs typeface="Arial" charset="0"/>
              </a:rPr>
              <a:t>probe</a:t>
            </a:r>
          </a:p>
          <a:p>
            <a:pPr algn="ctr" defTabSz="914400"/>
            <a:r>
              <a:rPr lang="en-US" sz="1600">
                <a:solidFill>
                  <a:srgbClr val="002DB4"/>
                </a:solidFill>
                <a:cs typeface="Arial" charset="0"/>
              </a:rPr>
              <a:t>page table</a:t>
            </a:r>
            <a:endParaRPr lang="en-US" sz="1800">
              <a:solidFill>
                <a:srgbClr val="002DB4"/>
              </a:solidFill>
              <a:cs typeface="Arial" charset="0"/>
            </a:endParaRPr>
          </a:p>
        </p:txBody>
      </p:sp>
      <p:sp>
        <p:nvSpPr>
          <p:cNvPr id="33797" name="AutoShape 6"/>
          <p:cNvSpPr>
            <a:spLocks noChangeArrowheads="1"/>
          </p:cNvSpPr>
          <p:nvPr/>
        </p:nvSpPr>
        <p:spPr bwMode="auto">
          <a:xfrm>
            <a:off x="4413250" y="1651000"/>
            <a:ext cx="582613" cy="596900"/>
          </a:xfrm>
          <a:prstGeom prst="flowChartProcess">
            <a:avLst/>
          </a:prstGeom>
          <a:solidFill>
            <a:srgbClr val="FFFFFF"/>
          </a:solidFill>
          <a:ln w="15875">
            <a:solidFill>
              <a:srgbClr val="333399"/>
            </a:solidFill>
            <a:miter lim="800000"/>
            <a:headEnd type="none" w="sm" len="sm"/>
            <a:tailEnd type="none" w="sm" len="sm"/>
          </a:ln>
        </p:spPr>
        <p:txBody>
          <a:bodyPr wrap="none" anchor="ctr">
            <a:spAutoFit/>
          </a:bodyPr>
          <a:lstStyle/>
          <a:p>
            <a:pPr algn="ctr" defTabSz="914400"/>
            <a:r>
              <a:rPr lang="en-US" sz="1600">
                <a:solidFill>
                  <a:srgbClr val="002DB4"/>
                </a:solidFill>
                <a:cs typeface="Arial" charset="0"/>
              </a:rPr>
              <a:t>load</a:t>
            </a:r>
          </a:p>
          <a:p>
            <a:pPr algn="ctr" defTabSz="914400"/>
            <a:r>
              <a:rPr lang="en-US" sz="1600">
                <a:solidFill>
                  <a:srgbClr val="002DB4"/>
                </a:solidFill>
                <a:cs typeface="Arial" charset="0"/>
              </a:rPr>
              <a:t>TLB</a:t>
            </a:r>
          </a:p>
        </p:txBody>
      </p:sp>
      <p:sp>
        <p:nvSpPr>
          <p:cNvPr id="33798" name="AutoShape 7"/>
          <p:cNvSpPr>
            <a:spLocks noChangeArrowheads="1"/>
          </p:cNvSpPr>
          <p:nvPr/>
        </p:nvSpPr>
        <p:spPr bwMode="auto">
          <a:xfrm>
            <a:off x="2036763" y="2832100"/>
            <a:ext cx="1576387" cy="1085850"/>
          </a:xfrm>
          <a:prstGeom prst="flowChartDecision">
            <a:avLst/>
          </a:prstGeom>
          <a:solidFill>
            <a:srgbClr val="FFFFFF"/>
          </a:solidFill>
          <a:ln w="15875">
            <a:solidFill>
              <a:srgbClr val="333399"/>
            </a:solidFill>
            <a:miter lim="800000"/>
            <a:headEnd type="none" w="sm" len="sm"/>
            <a:tailEnd type="none" w="sm" len="sm"/>
          </a:ln>
        </p:spPr>
        <p:txBody>
          <a:bodyPr wrap="none" anchor="ctr">
            <a:spAutoFit/>
          </a:bodyPr>
          <a:lstStyle/>
          <a:p>
            <a:pPr algn="ctr" defTabSz="914400"/>
            <a:r>
              <a:rPr lang="en-US" sz="1600">
                <a:solidFill>
                  <a:srgbClr val="002DB4"/>
                </a:solidFill>
                <a:cs typeface="Arial" charset="0"/>
              </a:rPr>
              <a:t>probe</a:t>
            </a:r>
          </a:p>
          <a:p>
            <a:pPr algn="ctr" defTabSz="914400"/>
            <a:r>
              <a:rPr lang="en-US" sz="1600">
                <a:solidFill>
                  <a:srgbClr val="002DB4"/>
                </a:solidFill>
                <a:cs typeface="Arial" charset="0"/>
              </a:rPr>
              <a:t>   TLB   </a:t>
            </a:r>
            <a:endParaRPr lang="en-US" sz="1800">
              <a:solidFill>
                <a:srgbClr val="002DB4"/>
              </a:solidFill>
              <a:cs typeface="Arial" charset="0"/>
            </a:endParaRPr>
          </a:p>
        </p:txBody>
      </p:sp>
      <p:sp>
        <p:nvSpPr>
          <p:cNvPr id="33799" name="AutoShape 8"/>
          <p:cNvSpPr>
            <a:spLocks noChangeArrowheads="1"/>
          </p:cNvSpPr>
          <p:nvPr/>
        </p:nvSpPr>
        <p:spPr bwMode="auto">
          <a:xfrm>
            <a:off x="6251575" y="1612900"/>
            <a:ext cx="879475" cy="841375"/>
          </a:xfrm>
          <a:prstGeom prst="flowChartProcess">
            <a:avLst/>
          </a:prstGeom>
          <a:solidFill>
            <a:srgbClr val="FFFFFF"/>
          </a:solidFill>
          <a:ln w="15875">
            <a:solidFill>
              <a:srgbClr val="333399"/>
            </a:solidFill>
            <a:miter lim="800000"/>
            <a:headEnd type="none" w="sm" len="sm"/>
            <a:tailEnd type="none" w="sm" len="sm"/>
          </a:ln>
        </p:spPr>
        <p:txBody>
          <a:bodyPr wrap="none" anchor="ctr">
            <a:spAutoFit/>
          </a:bodyPr>
          <a:lstStyle/>
          <a:p>
            <a:pPr algn="ctr" defTabSz="914400"/>
            <a:r>
              <a:rPr lang="en-US" sz="1600">
                <a:solidFill>
                  <a:srgbClr val="FC0128"/>
                </a:solidFill>
                <a:cs typeface="Arial" charset="0"/>
              </a:rPr>
              <a:t>access</a:t>
            </a:r>
          </a:p>
          <a:p>
            <a:pPr algn="ctr" defTabSz="914400"/>
            <a:r>
              <a:rPr lang="en-US" sz="1600">
                <a:solidFill>
                  <a:srgbClr val="FC0128"/>
                </a:solidFill>
                <a:cs typeface="Arial" charset="0"/>
              </a:rPr>
              <a:t>physical</a:t>
            </a:r>
          </a:p>
          <a:p>
            <a:pPr algn="ctr" defTabSz="914400"/>
            <a:r>
              <a:rPr lang="en-US" sz="1600">
                <a:solidFill>
                  <a:srgbClr val="FC0128"/>
                </a:solidFill>
                <a:cs typeface="Arial" charset="0"/>
              </a:rPr>
              <a:t>memory</a:t>
            </a:r>
            <a:endParaRPr lang="en-US" sz="1600">
              <a:solidFill>
                <a:srgbClr val="002DB4"/>
              </a:solidFill>
              <a:cs typeface="Arial" charset="0"/>
            </a:endParaRPr>
          </a:p>
        </p:txBody>
      </p:sp>
      <p:sp>
        <p:nvSpPr>
          <p:cNvPr id="33800" name="AutoShape 9"/>
          <p:cNvSpPr>
            <a:spLocks noChangeArrowheads="1"/>
          </p:cNvSpPr>
          <p:nvPr/>
        </p:nvSpPr>
        <p:spPr bwMode="auto">
          <a:xfrm>
            <a:off x="4083050" y="2832100"/>
            <a:ext cx="1241425" cy="1085850"/>
          </a:xfrm>
          <a:prstGeom prst="flowChartDecision">
            <a:avLst/>
          </a:prstGeom>
          <a:solidFill>
            <a:srgbClr val="FFFFFF"/>
          </a:solidFill>
          <a:ln w="15875">
            <a:solidFill>
              <a:srgbClr val="333399"/>
            </a:solidFill>
            <a:miter lim="800000"/>
            <a:headEnd type="none" w="sm" len="sm"/>
            <a:tailEnd type="none" w="sm" len="sm"/>
          </a:ln>
        </p:spPr>
        <p:txBody>
          <a:bodyPr wrap="none" anchor="ctr">
            <a:spAutoFit/>
          </a:bodyPr>
          <a:lstStyle/>
          <a:p>
            <a:pPr algn="ctr" defTabSz="914400"/>
            <a:r>
              <a:rPr lang="en-US" sz="1600">
                <a:solidFill>
                  <a:srgbClr val="002DB4"/>
                </a:solidFill>
                <a:cs typeface="Arial" charset="0"/>
              </a:rPr>
              <a:t>access</a:t>
            </a:r>
          </a:p>
          <a:p>
            <a:pPr algn="ctr" defTabSz="914400"/>
            <a:r>
              <a:rPr lang="en-US" sz="1600">
                <a:solidFill>
                  <a:srgbClr val="002DB4"/>
                </a:solidFill>
                <a:cs typeface="Arial" charset="0"/>
              </a:rPr>
              <a:t>valid?</a:t>
            </a:r>
            <a:endParaRPr lang="en-US" sz="1800">
              <a:solidFill>
                <a:srgbClr val="002DB4"/>
              </a:solidFill>
              <a:cs typeface="Arial" charset="0"/>
            </a:endParaRPr>
          </a:p>
        </p:txBody>
      </p:sp>
      <p:sp>
        <p:nvSpPr>
          <p:cNvPr id="33801" name="AutoShape 10"/>
          <p:cNvSpPr>
            <a:spLocks noChangeArrowheads="1"/>
          </p:cNvSpPr>
          <p:nvPr/>
        </p:nvSpPr>
        <p:spPr bwMode="auto">
          <a:xfrm>
            <a:off x="6056313" y="4940300"/>
            <a:ext cx="1131887" cy="1085850"/>
          </a:xfrm>
          <a:prstGeom prst="flowChartDecision">
            <a:avLst/>
          </a:prstGeom>
          <a:solidFill>
            <a:srgbClr val="FFFFFF"/>
          </a:solidFill>
          <a:ln w="15875">
            <a:solidFill>
              <a:srgbClr val="333399"/>
            </a:solidFill>
            <a:miter lim="800000"/>
            <a:headEnd type="none" w="sm" len="sm"/>
            <a:tailEnd type="none" w="sm" len="sm"/>
          </a:ln>
        </p:spPr>
        <p:txBody>
          <a:bodyPr wrap="none" anchor="ctr">
            <a:spAutoFit/>
          </a:bodyPr>
          <a:lstStyle/>
          <a:p>
            <a:pPr algn="ctr" defTabSz="914400"/>
            <a:r>
              <a:rPr lang="en-US" sz="1600">
                <a:solidFill>
                  <a:srgbClr val="002DB4"/>
                </a:solidFill>
                <a:cs typeface="Arial" charset="0"/>
              </a:rPr>
              <a:t>page</a:t>
            </a:r>
          </a:p>
          <a:p>
            <a:pPr algn="ctr" defTabSz="914400"/>
            <a:r>
              <a:rPr lang="en-US" sz="1600">
                <a:solidFill>
                  <a:srgbClr val="002DB4"/>
                </a:solidFill>
                <a:cs typeface="Arial" charset="0"/>
              </a:rPr>
              <a:t>fault?</a:t>
            </a:r>
            <a:endParaRPr lang="en-US" sz="1800">
              <a:solidFill>
                <a:srgbClr val="002DB4"/>
              </a:solidFill>
              <a:cs typeface="Arial" charset="0"/>
            </a:endParaRPr>
          </a:p>
        </p:txBody>
      </p:sp>
      <p:sp>
        <p:nvSpPr>
          <p:cNvPr id="33802" name="AutoShape 11"/>
          <p:cNvSpPr>
            <a:spLocks noChangeArrowheads="1"/>
          </p:cNvSpPr>
          <p:nvPr/>
        </p:nvSpPr>
        <p:spPr bwMode="auto">
          <a:xfrm>
            <a:off x="7772400" y="5298559"/>
            <a:ext cx="453933" cy="369332"/>
          </a:xfrm>
          <a:prstGeom prst="flowChartProcess">
            <a:avLst/>
          </a:prstGeom>
          <a:solidFill>
            <a:srgbClr val="FFFFFF"/>
          </a:solidFill>
          <a:ln w="15875">
            <a:solidFill>
              <a:srgbClr val="333399"/>
            </a:solidFill>
            <a:miter lim="800000"/>
            <a:headEnd type="none" w="sm" len="sm"/>
            <a:tailEnd type="none" w="sm" len="sm"/>
          </a:ln>
        </p:spPr>
        <p:txBody>
          <a:bodyPr wrap="none" anchor="ctr">
            <a:spAutoFit/>
          </a:bodyPr>
          <a:lstStyle/>
          <a:p>
            <a:pPr algn="ctr" defTabSz="914400"/>
            <a:r>
              <a:rPr lang="en-US" sz="1800" dirty="0" smtClean="0">
                <a:solidFill>
                  <a:srgbClr val="FC0128"/>
                </a:solidFill>
                <a:cs typeface="Arial" charset="0"/>
              </a:rPr>
              <a:t>kill</a:t>
            </a:r>
            <a:endParaRPr lang="en-US" sz="1800" dirty="0">
              <a:solidFill>
                <a:srgbClr val="002DB4"/>
              </a:solidFill>
              <a:cs typeface="Arial" charset="0"/>
            </a:endParaRPr>
          </a:p>
        </p:txBody>
      </p:sp>
      <p:sp>
        <p:nvSpPr>
          <p:cNvPr id="33803" name="AutoShape 12"/>
          <p:cNvSpPr>
            <a:spLocks noChangeArrowheads="1"/>
          </p:cNvSpPr>
          <p:nvPr/>
        </p:nvSpPr>
        <p:spPr bwMode="auto">
          <a:xfrm>
            <a:off x="3840427" y="5067727"/>
            <a:ext cx="1564751" cy="830997"/>
          </a:xfrm>
          <a:prstGeom prst="flowChartProcess">
            <a:avLst/>
          </a:prstGeom>
          <a:solidFill>
            <a:srgbClr val="FFFFFF"/>
          </a:solidFill>
          <a:ln w="15875">
            <a:solidFill>
              <a:srgbClr val="333399"/>
            </a:solidFill>
            <a:miter lim="800000"/>
            <a:headEnd type="none" w="sm" len="sm"/>
            <a:tailEnd type="none" w="sm" len="sm"/>
          </a:ln>
        </p:spPr>
        <p:txBody>
          <a:bodyPr wrap="none" anchor="ctr">
            <a:spAutoFit/>
          </a:bodyPr>
          <a:lstStyle/>
          <a:p>
            <a:pPr algn="ctr" defTabSz="914400"/>
            <a:r>
              <a:rPr lang="en-US" sz="1600" dirty="0" smtClean="0">
                <a:solidFill>
                  <a:srgbClr val="002DB4"/>
                </a:solidFill>
                <a:cs typeface="Arial" charset="0"/>
              </a:rPr>
              <a:t>(lookup and/or)</a:t>
            </a:r>
          </a:p>
          <a:p>
            <a:pPr algn="ctr" defTabSz="914400"/>
            <a:r>
              <a:rPr lang="en-US" sz="1600" dirty="0" smtClean="0">
                <a:solidFill>
                  <a:srgbClr val="002DB4"/>
                </a:solidFill>
                <a:cs typeface="Arial" charset="0"/>
              </a:rPr>
              <a:t>allocate</a:t>
            </a:r>
            <a:endParaRPr lang="en-US" sz="1600" dirty="0">
              <a:solidFill>
                <a:srgbClr val="002DB4"/>
              </a:solidFill>
              <a:cs typeface="Arial" charset="0"/>
            </a:endParaRPr>
          </a:p>
          <a:p>
            <a:pPr algn="ctr" defTabSz="914400"/>
            <a:r>
              <a:rPr lang="en-US" sz="1600" dirty="0">
                <a:solidFill>
                  <a:srgbClr val="002DB4"/>
                </a:solidFill>
                <a:cs typeface="Arial" charset="0"/>
              </a:rPr>
              <a:t>frame</a:t>
            </a:r>
          </a:p>
        </p:txBody>
      </p:sp>
      <p:sp>
        <p:nvSpPr>
          <p:cNvPr id="33804" name="AutoShape 13"/>
          <p:cNvSpPr>
            <a:spLocks noChangeArrowheads="1"/>
          </p:cNvSpPr>
          <p:nvPr/>
        </p:nvSpPr>
        <p:spPr bwMode="auto">
          <a:xfrm>
            <a:off x="2149475" y="4940300"/>
            <a:ext cx="1476375" cy="1085850"/>
          </a:xfrm>
          <a:prstGeom prst="flowChartDecision">
            <a:avLst/>
          </a:prstGeom>
          <a:solidFill>
            <a:srgbClr val="FFFFFF"/>
          </a:solidFill>
          <a:ln w="15875">
            <a:solidFill>
              <a:srgbClr val="333399"/>
            </a:solidFill>
            <a:miter lim="800000"/>
            <a:headEnd type="none" w="sm" len="sm"/>
            <a:tailEnd type="none" w="sm" len="sm"/>
          </a:ln>
        </p:spPr>
        <p:txBody>
          <a:bodyPr wrap="none" anchor="ctr">
            <a:spAutoFit/>
          </a:bodyPr>
          <a:lstStyle/>
          <a:p>
            <a:pPr algn="ctr" defTabSz="914400"/>
            <a:r>
              <a:rPr lang="en-US" sz="1600">
                <a:solidFill>
                  <a:srgbClr val="002DB4"/>
                </a:solidFill>
                <a:cs typeface="Arial" charset="0"/>
              </a:rPr>
              <a:t>page on</a:t>
            </a:r>
          </a:p>
          <a:p>
            <a:pPr algn="ctr" defTabSz="914400"/>
            <a:r>
              <a:rPr lang="en-US" sz="1600">
                <a:solidFill>
                  <a:srgbClr val="002DB4"/>
                </a:solidFill>
                <a:cs typeface="Arial" charset="0"/>
              </a:rPr>
              <a:t>disk?</a:t>
            </a:r>
            <a:endParaRPr lang="en-US" sz="1800">
              <a:solidFill>
                <a:srgbClr val="002DB4"/>
              </a:solidFill>
              <a:cs typeface="Arial" charset="0"/>
            </a:endParaRPr>
          </a:p>
        </p:txBody>
      </p:sp>
      <p:sp>
        <p:nvSpPr>
          <p:cNvPr id="33805" name="AutoShape 14"/>
          <p:cNvSpPr>
            <a:spLocks noChangeArrowheads="1"/>
          </p:cNvSpPr>
          <p:nvPr/>
        </p:nvSpPr>
        <p:spPr bwMode="auto">
          <a:xfrm>
            <a:off x="706438" y="5184775"/>
            <a:ext cx="987425" cy="596900"/>
          </a:xfrm>
          <a:prstGeom prst="flowChartProcess">
            <a:avLst/>
          </a:prstGeom>
          <a:solidFill>
            <a:srgbClr val="FFFFFF"/>
          </a:solidFill>
          <a:ln w="15875">
            <a:solidFill>
              <a:srgbClr val="333399"/>
            </a:solidFill>
            <a:miter lim="800000"/>
            <a:headEnd type="none" w="sm" len="sm"/>
            <a:tailEnd type="none" w="sm" len="sm"/>
          </a:ln>
        </p:spPr>
        <p:txBody>
          <a:bodyPr wrap="none" anchor="ctr">
            <a:spAutoFit/>
          </a:bodyPr>
          <a:lstStyle/>
          <a:p>
            <a:pPr algn="ctr" defTabSz="914400"/>
            <a:r>
              <a:rPr lang="en-US" sz="1600">
                <a:solidFill>
                  <a:srgbClr val="002DB4"/>
                </a:solidFill>
                <a:cs typeface="Arial" charset="0"/>
              </a:rPr>
              <a:t>fetch</a:t>
            </a:r>
          </a:p>
          <a:p>
            <a:pPr algn="ctr" defTabSz="914400"/>
            <a:r>
              <a:rPr lang="en-US" sz="1600">
                <a:solidFill>
                  <a:srgbClr val="002DB4"/>
                </a:solidFill>
                <a:cs typeface="Arial" charset="0"/>
              </a:rPr>
              <a:t>from disk</a:t>
            </a:r>
          </a:p>
        </p:txBody>
      </p:sp>
      <p:sp>
        <p:nvSpPr>
          <p:cNvPr id="33806" name="AutoShape 15"/>
          <p:cNvSpPr>
            <a:spLocks noChangeArrowheads="1"/>
          </p:cNvSpPr>
          <p:nvPr/>
        </p:nvSpPr>
        <p:spPr bwMode="auto">
          <a:xfrm>
            <a:off x="2457450" y="4186238"/>
            <a:ext cx="858838" cy="352425"/>
          </a:xfrm>
          <a:prstGeom prst="flowChartProcess">
            <a:avLst/>
          </a:prstGeom>
          <a:solidFill>
            <a:srgbClr val="FFFFFF"/>
          </a:solidFill>
          <a:ln w="15875">
            <a:solidFill>
              <a:srgbClr val="333399"/>
            </a:solidFill>
            <a:miter lim="800000"/>
            <a:headEnd type="none" w="sm" len="sm"/>
            <a:tailEnd type="none" w="sm" len="sm"/>
          </a:ln>
        </p:spPr>
        <p:txBody>
          <a:bodyPr wrap="none" anchor="ctr">
            <a:spAutoFit/>
          </a:bodyPr>
          <a:lstStyle/>
          <a:p>
            <a:pPr algn="ctr" defTabSz="914400"/>
            <a:r>
              <a:rPr lang="en-US" sz="1600">
                <a:solidFill>
                  <a:srgbClr val="002DB4"/>
                </a:solidFill>
                <a:cs typeface="Arial" charset="0"/>
              </a:rPr>
              <a:t>zero-fill</a:t>
            </a:r>
          </a:p>
        </p:txBody>
      </p:sp>
      <p:sp>
        <p:nvSpPr>
          <p:cNvPr id="33807" name="AutoShape 16"/>
          <p:cNvSpPr>
            <a:spLocks noChangeArrowheads="1"/>
          </p:cNvSpPr>
          <p:nvPr/>
        </p:nvSpPr>
        <p:spPr bwMode="auto">
          <a:xfrm>
            <a:off x="908050" y="4064000"/>
            <a:ext cx="582613" cy="596900"/>
          </a:xfrm>
          <a:prstGeom prst="flowChartProcess">
            <a:avLst/>
          </a:prstGeom>
          <a:solidFill>
            <a:srgbClr val="FFFFFF"/>
          </a:solidFill>
          <a:ln w="15875">
            <a:solidFill>
              <a:srgbClr val="333399"/>
            </a:solidFill>
            <a:miter lim="800000"/>
            <a:headEnd type="none" w="sm" len="sm"/>
            <a:tailEnd type="none" w="sm" len="sm"/>
          </a:ln>
        </p:spPr>
        <p:txBody>
          <a:bodyPr wrap="none" anchor="ctr">
            <a:spAutoFit/>
          </a:bodyPr>
          <a:lstStyle/>
          <a:p>
            <a:pPr algn="ctr" defTabSz="914400"/>
            <a:r>
              <a:rPr lang="en-US" sz="1600">
                <a:solidFill>
                  <a:srgbClr val="002DB4"/>
                </a:solidFill>
                <a:cs typeface="Arial" charset="0"/>
              </a:rPr>
              <a:t>load</a:t>
            </a:r>
          </a:p>
          <a:p>
            <a:pPr algn="ctr" defTabSz="914400"/>
            <a:r>
              <a:rPr lang="en-US" sz="1600">
                <a:solidFill>
                  <a:srgbClr val="002DB4"/>
                </a:solidFill>
                <a:cs typeface="Arial" charset="0"/>
              </a:rPr>
              <a:t>TLB</a:t>
            </a:r>
          </a:p>
        </p:txBody>
      </p:sp>
      <p:cxnSp>
        <p:nvCxnSpPr>
          <p:cNvPr id="33808" name="AutoShape 17"/>
          <p:cNvCxnSpPr>
            <a:cxnSpLocks noChangeShapeType="1"/>
            <a:stCxn id="33798" idx="3"/>
            <a:endCxn id="33800" idx="1"/>
          </p:cNvCxnSpPr>
          <p:nvPr/>
        </p:nvCxnSpPr>
        <p:spPr bwMode="auto">
          <a:xfrm>
            <a:off x="3621088" y="3375025"/>
            <a:ext cx="454025" cy="0"/>
          </a:xfrm>
          <a:prstGeom prst="straightConnector1">
            <a:avLst/>
          </a:prstGeom>
          <a:noFill/>
          <a:ln w="38100" cmpd="sng">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09" name="AutoShape 18"/>
          <p:cNvCxnSpPr>
            <a:cxnSpLocks noChangeShapeType="1"/>
            <a:endCxn id="33796" idx="2"/>
          </p:cNvCxnSpPr>
          <p:nvPr/>
        </p:nvCxnSpPr>
        <p:spPr bwMode="auto">
          <a:xfrm flipH="1" flipV="1">
            <a:off x="2828925" y="2500313"/>
            <a:ext cx="3175" cy="331787"/>
          </a:xfrm>
          <a:prstGeom prst="straightConnector1">
            <a:avLst/>
          </a:prstGeom>
          <a:noFill/>
          <a:ln w="15875">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10" name="AutoShape 19"/>
          <p:cNvCxnSpPr>
            <a:cxnSpLocks noChangeShapeType="1"/>
            <a:stCxn id="33796" idx="3"/>
            <a:endCxn id="33797" idx="1"/>
          </p:cNvCxnSpPr>
          <p:nvPr/>
        </p:nvCxnSpPr>
        <p:spPr bwMode="auto">
          <a:xfrm>
            <a:off x="3768725" y="1949450"/>
            <a:ext cx="636588" cy="0"/>
          </a:xfrm>
          <a:prstGeom prst="straightConnector1">
            <a:avLst/>
          </a:prstGeom>
          <a:noFill/>
          <a:ln w="15875">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11" name="AutoShape 20"/>
          <p:cNvCxnSpPr>
            <a:cxnSpLocks noChangeShapeType="1"/>
            <a:stCxn id="33797" idx="2"/>
            <a:endCxn id="33800" idx="0"/>
          </p:cNvCxnSpPr>
          <p:nvPr/>
        </p:nvCxnSpPr>
        <p:spPr bwMode="auto">
          <a:xfrm flipH="1">
            <a:off x="4703763" y="2255838"/>
            <a:ext cx="1587" cy="568325"/>
          </a:xfrm>
          <a:prstGeom prst="straightConnector1">
            <a:avLst/>
          </a:prstGeom>
          <a:noFill/>
          <a:ln w="15875">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12" name="AutoShape 21"/>
          <p:cNvCxnSpPr>
            <a:cxnSpLocks noChangeShapeType="1"/>
            <a:stCxn id="33800" idx="3"/>
            <a:endCxn id="33799" idx="1"/>
          </p:cNvCxnSpPr>
          <p:nvPr/>
        </p:nvCxnSpPr>
        <p:spPr bwMode="auto">
          <a:xfrm flipV="1">
            <a:off x="5332413" y="2033588"/>
            <a:ext cx="911225" cy="1341437"/>
          </a:xfrm>
          <a:prstGeom prst="straightConnector1">
            <a:avLst/>
          </a:prstGeom>
          <a:noFill/>
          <a:ln w="38100" cmpd="sng">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13" name="AutoShape 22"/>
          <p:cNvCxnSpPr>
            <a:cxnSpLocks noChangeShapeType="1"/>
            <a:stCxn id="33800" idx="3"/>
            <a:endCxn id="33795" idx="1"/>
          </p:cNvCxnSpPr>
          <p:nvPr/>
        </p:nvCxnSpPr>
        <p:spPr bwMode="auto">
          <a:xfrm flipV="1">
            <a:off x="5332413" y="3367088"/>
            <a:ext cx="785812" cy="7937"/>
          </a:xfrm>
          <a:prstGeom prst="straightConnector1">
            <a:avLst/>
          </a:prstGeom>
          <a:noFill/>
          <a:ln w="15875">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14" name="AutoShape 23"/>
          <p:cNvCxnSpPr>
            <a:cxnSpLocks noChangeShapeType="1"/>
            <a:stCxn id="33795" idx="2"/>
            <a:endCxn id="33801" idx="0"/>
          </p:cNvCxnSpPr>
          <p:nvPr/>
        </p:nvCxnSpPr>
        <p:spPr bwMode="auto">
          <a:xfrm>
            <a:off x="6623050" y="3673475"/>
            <a:ext cx="0" cy="1258888"/>
          </a:xfrm>
          <a:prstGeom prst="straightConnector1">
            <a:avLst/>
          </a:prstGeom>
          <a:noFill/>
          <a:ln w="15875">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15" name="AutoShape 24"/>
          <p:cNvCxnSpPr>
            <a:cxnSpLocks noChangeShapeType="1"/>
            <a:stCxn id="33801" idx="3"/>
          </p:cNvCxnSpPr>
          <p:nvPr/>
        </p:nvCxnSpPr>
        <p:spPr bwMode="auto">
          <a:xfrm>
            <a:off x="7196138" y="5483225"/>
            <a:ext cx="571500" cy="0"/>
          </a:xfrm>
          <a:prstGeom prst="straightConnector1">
            <a:avLst/>
          </a:prstGeom>
          <a:noFill/>
          <a:ln w="15875">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16" name="AutoShape 25"/>
          <p:cNvCxnSpPr>
            <a:cxnSpLocks noChangeShapeType="1"/>
            <a:stCxn id="33801" idx="1"/>
            <a:endCxn id="33803" idx="3"/>
          </p:cNvCxnSpPr>
          <p:nvPr/>
        </p:nvCxnSpPr>
        <p:spPr bwMode="auto">
          <a:xfrm flipH="1">
            <a:off x="5405178" y="5483225"/>
            <a:ext cx="651135" cy="1"/>
          </a:xfrm>
          <a:prstGeom prst="straightConnector1">
            <a:avLst/>
          </a:prstGeom>
          <a:noFill/>
          <a:ln w="15875">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17" name="AutoShape 26"/>
          <p:cNvCxnSpPr>
            <a:cxnSpLocks noChangeShapeType="1"/>
            <a:stCxn id="33804" idx="0"/>
            <a:endCxn id="33806" idx="2"/>
          </p:cNvCxnSpPr>
          <p:nvPr/>
        </p:nvCxnSpPr>
        <p:spPr bwMode="auto">
          <a:xfrm flipV="1">
            <a:off x="2887663" y="4546600"/>
            <a:ext cx="0" cy="385763"/>
          </a:xfrm>
          <a:prstGeom prst="straightConnector1">
            <a:avLst/>
          </a:prstGeom>
          <a:noFill/>
          <a:ln w="15875">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18" name="AutoShape 27"/>
          <p:cNvCxnSpPr>
            <a:cxnSpLocks noChangeShapeType="1"/>
            <a:stCxn id="33803" idx="1"/>
            <a:endCxn id="33804" idx="3"/>
          </p:cNvCxnSpPr>
          <p:nvPr/>
        </p:nvCxnSpPr>
        <p:spPr bwMode="auto">
          <a:xfrm flipH="1" flipV="1">
            <a:off x="3625850" y="5483225"/>
            <a:ext cx="214577" cy="1"/>
          </a:xfrm>
          <a:prstGeom prst="straightConnector1">
            <a:avLst/>
          </a:prstGeom>
          <a:noFill/>
          <a:ln w="15875">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19" name="AutoShape 28"/>
          <p:cNvCxnSpPr>
            <a:cxnSpLocks noChangeShapeType="1"/>
            <a:stCxn id="33804" idx="1"/>
            <a:endCxn id="33805" idx="3"/>
          </p:cNvCxnSpPr>
          <p:nvPr/>
        </p:nvCxnSpPr>
        <p:spPr bwMode="auto">
          <a:xfrm flipH="1">
            <a:off x="1701800" y="5483225"/>
            <a:ext cx="439738" cy="0"/>
          </a:xfrm>
          <a:prstGeom prst="straightConnector1">
            <a:avLst/>
          </a:prstGeom>
          <a:noFill/>
          <a:ln w="15875">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20" name="AutoShape 29"/>
          <p:cNvCxnSpPr>
            <a:cxnSpLocks noChangeShapeType="1"/>
            <a:stCxn id="33806" idx="1"/>
            <a:endCxn id="33807" idx="3"/>
          </p:cNvCxnSpPr>
          <p:nvPr/>
        </p:nvCxnSpPr>
        <p:spPr bwMode="auto">
          <a:xfrm flipH="1">
            <a:off x="1498600" y="4362450"/>
            <a:ext cx="950913" cy="0"/>
          </a:xfrm>
          <a:prstGeom prst="straightConnector1">
            <a:avLst/>
          </a:prstGeom>
          <a:noFill/>
          <a:ln w="15875">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21" name="AutoShape 30"/>
          <p:cNvCxnSpPr>
            <a:cxnSpLocks noChangeShapeType="1"/>
            <a:stCxn id="33805" idx="0"/>
            <a:endCxn id="33807" idx="2"/>
          </p:cNvCxnSpPr>
          <p:nvPr/>
        </p:nvCxnSpPr>
        <p:spPr bwMode="auto">
          <a:xfrm flipV="1">
            <a:off x="1200150" y="4668838"/>
            <a:ext cx="0" cy="508000"/>
          </a:xfrm>
          <a:prstGeom prst="straightConnector1">
            <a:avLst/>
          </a:prstGeom>
          <a:noFill/>
          <a:ln w="15875">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22" name="AutoShape 31"/>
          <p:cNvCxnSpPr>
            <a:cxnSpLocks noChangeShapeType="1"/>
            <a:stCxn id="33824" idx="2"/>
            <a:endCxn id="33798" idx="1"/>
          </p:cNvCxnSpPr>
          <p:nvPr/>
        </p:nvCxnSpPr>
        <p:spPr bwMode="auto">
          <a:xfrm>
            <a:off x="957263" y="3371850"/>
            <a:ext cx="1071562" cy="3175"/>
          </a:xfrm>
          <a:prstGeom prst="straightConnector1">
            <a:avLst/>
          </a:prstGeom>
          <a:noFill/>
          <a:ln w="38100" cmpd="sng">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cxnSp>
        <p:nvCxnSpPr>
          <p:cNvPr id="33823" name="AutoShape 32"/>
          <p:cNvCxnSpPr>
            <a:cxnSpLocks noChangeShapeType="1"/>
            <a:stCxn id="33807" idx="0"/>
          </p:cNvCxnSpPr>
          <p:nvPr/>
        </p:nvCxnSpPr>
        <p:spPr bwMode="auto">
          <a:xfrm flipV="1">
            <a:off x="1200150" y="3375025"/>
            <a:ext cx="1588" cy="681038"/>
          </a:xfrm>
          <a:prstGeom prst="straightConnector1">
            <a:avLst/>
          </a:prstGeom>
          <a:noFill/>
          <a:ln w="15875">
            <a:solidFill>
              <a:srgbClr val="333399"/>
            </a:solidFill>
            <a:round/>
            <a:headEnd type="none" w="sm" len="sm"/>
            <a:tailEnd type="triangle" w="sm" len="sm"/>
          </a:ln>
          <a:extLst>
            <a:ext uri="{909E8E84-426E-40dd-AFC4-6F175D3DCCD1}">
              <a14:hiddenFill xmlns:a14="http://schemas.microsoft.com/office/drawing/2010/main" xmlns="">
                <a:noFill/>
              </a14:hiddenFill>
            </a:ext>
          </a:extLst>
        </p:spPr>
      </p:cxnSp>
      <p:sp>
        <p:nvSpPr>
          <p:cNvPr id="33824" name="AutoShape 33"/>
          <p:cNvSpPr>
            <a:spLocks noChangeArrowheads="1"/>
          </p:cNvSpPr>
          <p:nvPr/>
        </p:nvSpPr>
        <p:spPr bwMode="auto">
          <a:xfrm>
            <a:off x="908050" y="2481263"/>
            <a:ext cx="96838" cy="882650"/>
          </a:xfrm>
          <a:prstGeom prst="downArrow">
            <a:avLst>
              <a:gd name="adj1" fmla="val 50000"/>
              <a:gd name="adj2" fmla="val 227868"/>
            </a:avLst>
          </a:prstGeom>
          <a:solidFill>
            <a:srgbClr val="333399"/>
          </a:solidFill>
          <a:ln w="15875">
            <a:solidFill>
              <a:srgbClr val="333399"/>
            </a:solidFill>
            <a:miter lim="800000"/>
            <a:headEnd type="none" w="sm" len="sm"/>
            <a:tailEnd type="none" w="sm" len="sm"/>
          </a:ln>
        </p:spPr>
        <p:txBody>
          <a:bodyPr wrap="none" anchor="ctr">
            <a:spAutoFit/>
          </a:bodyPr>
          <a:lstStyle/>
          <a:p>
            <a:pPr defTabSz="914400"/>
            <a:endParaRPr lang="en-US" sz="1800">
              <a:solidFill>
                <a:srgbClr val="000000"/>
              </a:solidFill>
              <a:cs typeface="Arial" charset="0"/>
            </a:endParaRPr>
          </a:p>
        </p:txBody>
      </p:sp>
      <p:sp>
        <p:nvSpPr>
          <p:cNvPr id="33825" name="Text Box 34"/>
          <p:cNvSpPr txBox="1">
            <a:spLocks noChangeArrowheads="1"/>
          </p:cNvSpPr>
          <p:nvPr/>
        </p:nvSpPr>
        <p:spPr bwMode="auto">
          <a:xfrm>
            <a:off x="614363" y="1674813"/>
            <a:ext cx="74295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5875">
                <a:solidFill>
                  <a:srgbClr val="000000"/>
                </a:solidFill>
                <a:miter lim="800000"/>
                <a:headEnd type="none" w="sm" len="sm"/>
                <a:tailEnd type="none" w="sm" len="sm"/>
              </a14:hiddenLine>
            </a:ext>
          </a:extLst>
        </p:spPr>
        <p:txBody>
          <a:bodyPr wrap="none">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b="1">
                <a:solidFill>
                  <a:srgbClr val="000000"/>
                </a:solidFill>
                <a:cs typeface="Arial" charset="0"/>
              </a:rPr>
              <a:t>start</a:t>
            </a:r>
          </a:p>
          <a:p>
            <a:pPr algn="ctr" defTabSz="914400" eaLnBrk="1" hangingPunct="1"/>
            <a:r>
              <a:rPr lang="en-US" sz="1800" b="1">
                <a:solidFill>
                  <a:srgbClr val="000000"/>
                </a:solidFill>
                <a:cs typeface="Arial" charset="0"/>
              </a:rPr>
              <a:t>here</a:t>
            </a:r>
            <a:endParaRPr lang="en-US" sz="1800">
              <a:solidFill>
                <a:srgbClr val="000000"/>
              </a:solidFill>
              <a:cs typeface="Arial" charset="0"/>
            </a:endParaRPr>
          </a:p>
        </p:txBody>
      </p:sp>
      <p:sp>
        <p:nvSpPr>
          <p:cNvPr id="33826" name="Text Box 35"/>
          <p:cNvSpPr txBox="1">
            <a:spLocks noChangeArrowheads="1"/>
          </p:cNvSpPr>
          <p:nvPr/>
        </p:nvSpPr>
        <p:spPr bwMode="auto">
          <a:xfrm>
            <a:off x="5141913" y="1406525"/>
            <a:ext cx="110172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5875">
                <a:solidFill>
                  <a:srgbClr val="000000"/>
                </a:solidFill>
                <a:miter lim="800000"/>
                <a:headEnd type="none" w="sm" len="sm"/>
                <a:tailEnd type="none" w="sm" len="sm"/>
              </a14:hiddenLine>
            </a:ext>
          </a:extLst>
        </p:spPr>
        <p:txBody>
          <a:bodyPr>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defTabSz="914400" eaLnBrk="1" hangingPunct="1">
              <a:spcBef>
                <a:spcPct val="50000"/>
              </a:spcBef>
            </a:pPr>
            <a:r>
              <a:rPr lang="en-US" sz="1800">
                <a:solidFill>
                  <a:srgbClr val="000000"/>
                </a:solidFill>
                <a:cs typeface="Arial" charset="0"/>
              </a:rPr>
              <a:t>MMU</a:t>
            </a:r>
          </a:p>
        </p:txBody>
      </p:sp>
      <p:sp>
        <p:nvSpPr>
          <p:cNvPr id="33827" name="Text Box 36"/>
          <p:cNvSpPr txBox="1">
            <a:spLocks noChangeArrowheads="1"/>
          </p:cNvSpPr>
          <p:nvPr/>
        </p:nvSpPr>
        <p:spPr bwMode="auto">
          <a:xfrm>
            <a:off x="5303838" y="4211638"/>
            <a:ext cx="110172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5875">
                <a:solidFill>
                  <a:srgbClr val="000000"/>
                </a:solidFill>
                <a:miter lim="800000"/>
                <a:headEnd type="none" w="sm" len="sm"/>
                <a:tailEnd type="none" w="sm" len="sm"/>
              </a14:hiddenLine>
            </a:ext>
          </a:extLst>
        </p:spPr>
        <p:txBody>
          <a:bodyPr>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defTabSz="914400" eaLnBrk="1" hangingPunct="1">
              <a:spcBef>
                <a:spcPct val="50000"/>
              </a:spcBef>
            </a:pPr>
            <a:r>
              <a:rPr lang="en-US" sz="1800">
                <a:solidFill>
                  <a:srgbClr val="000000"/>
                </a:solidFill>
                <a:cs typeface="Arial" charset="0"/>
              </a:rPr>
              <a:t>OS</a:t>
            </a:r>
          </a:p>
        </p:txBody>
      </p:sp>
      <p:sp>
        <p:nvSpPr>
          <p:cNvPr id="4" name="TextBox 3"/>
          <p:cNvSpPr txBox="1"/>
          <p:nvPr/>
        </p:nvSpPr>
        <p:spPr>
          <a:xfrm>
            <a:off x="6858000" y="5562600"/>
            <a:ext cx="1066800" cy="584776"/>
          </a:xfrm>
          <a:prstGeom prst="rect">
            <a:avLst/>
          </a:prstGeom>
          <a:noFill/>
        </p:spPr>
        <p:txBody>
          <a:bodyPr wrap="square" rtlCol="0">
            <a:spAutoFit/>
          </a:bodyPr>
          <a:lstStyle/>
          <a:p>
            <a:pPr algn="ctr"/>
            <a:r>
              <a:rPr lang="en-US" sz="1600" dirty="0">
                <a:solidFill>
                  <a:srgbClr val="37305A"/>
                </a:solidFill>
              </a:rPr>
              <a:t>i</a:t>
            </a:r>
            <a:r>
              <a:rPr lang="en-US" sz="1600" dirty="0" smtClean="0">
                <a:solidFill>
                  <a:srgbClr val="37305A"/>
                </a:solidFill>
              </a:rPr>
              <a:t>llegal reference</a:t>
            </a:r>
            <a:endParaRPr lang="en-US" sz="1600" dirty="0">
              <a:solidFill>
                <a:srgbClr val="37305A"/>
              </a:solidFill>
            </a:endParaRPr>
          </a:p>
        </p:txBody>
      </p:sp>
      <p:sp>
        <p:nvSpPr>
          <p:cNvPr id="40" name="TextBox 39"/>
          <p:cNvSpPr txBox="1"/>
          <p:nvPr/>
        </p:nvSpPr>
        <p:spPr>
          <a:xfrm>
            <a:off x="5181600" y="5562600"/>
            <a:ext cx="1066800" cy="584776"/>
          </a:xfrm>
          <a:prstGeom prst="rect">
            <a:avLst/>
          </a:prstGeom>
          <a:noFill/>
        </p:spPr>
        <p:txBody>
          <a:bodyPr wrap="square" rtlCol="0">
            <a:spAutoFit/>
          </a:bodyPr>
          <a:lstStyle/>
          <a:p>
            <a:pPr algn="ctr"/>
            <a:r>
              <a:rPr lang="en-US" sz="1600" dirty="0" smtClean="0">
                <a:solidFill>
                  <a:srgbClr val="37305A"/>
                </a:solidFill>
              </a:rPr>
              <a:t>legal reference</a:t>
            </a:r>
            <a:endParaRPr lang="en-US" sz="1600" dirty="0">
              <a:solidFill>
                <a:srgbClr val="37305A"/>
              </a:solidFill>
            </a:endParaRPr>
          </a:p>
        </p:txBody>
      </p:sp>
      <p:sp>
        <p:nvSpPr>
          <p:cNvPr id="41" name="TextBox 40"/>
          <p:cNvSpPr txBox="1"/>
          <p:nvPr/>
        </p:nvSpPr>
        <p:spPr>
          <a:xfrm>
            <a:off x="1447800" y="5410200"/>
            <a:ext cx="1066800" cy="369332"/>
          </a:xfrm>
          <a:prstGeom prst="rect">
            <a:avLst/>
          </a:prstGeom>
          <a:noFill/>
        </p:spPr>
        <p:txBody>
          <a:bodyPr wrap="square" rtlCol="0">
            <a:spAutoFit/>
          </a:bodyPr>
          <a:lstStyle/>
          <a:p>
            <a:pPr algn="ctr"/>
            <a:r>
              <a:rPr lang="en-US" sz="1800" dirty="0" smtClean="0">
                <a:solidFill>
                  <a:srgbClr val="37305A"/>
                </a:solidFill>
              </a:rPr>
              <a:t>yes</a:t>
            </a:r>
            <a:endParaRPr lang="en-US" sz="1800" dirty="0">
              <a:solidFill>
                <a:srgbClr val="37305A"/>
              </a:solidFill>
            </a:endParaRPr>
          </a:p>
        </p:txBody>
      </p:sp>
      <p:sp>
        <p:nvSpPr>
          <p:cNvPr id="42" name="TextBox 41"/>
          <p:cNvSpPr txBox="1"/>
          <p:nvPr/>
        </p:nvSpPr>
        <p:spPr>
          <a:xfrm>
            <a:off x="2362200" y="4572000"/>
            <a:ext cx="2209800" cy="369332"/>
          </a:xfrm>
          <a:prstGeom prst="rect">
            <a:avLst/>
          </a:prstGeom>
          <a:noFill/>
        </p:spPr>
        <p:txBody>
          <a:bodyPr wrap="square" rtlCol="0">
            <a:spAutoFit/>
          </a:bodyPr>
          <a:lstStyle/>
          <a:p>
            <a:pPr algn="ctr"/>
            <a:r>
              <a:rPr lang="en-US" sz="1800" dirty="0">
                <a:solidFill>
                  <a:srgbClr val="37305A"/>
                </a:solidFill>
              </a:rPr>
              <a:t>n</a:t>
            </a:r>
            <a:r>
              <a:rPr lang="en-US" sz="1800" dirty="0" smtClean="0">
                <a:solidFill>
                  <a:srgbClr val="37305A"/>
                </a:solidFill>
              </a:rPr>
              <a:t>o </a:t>
            </a:r>
            <a:r>
              <a:rPr lang="en-US" sz="1600" dirty="0" smtClean="0">
                <a:solidFill>
                  <a:srgbClr val="37305A"/>
                </a:solidFill>
              </a:rPr>
              <a:t>(first reference)</a:t>
            </a:r>
            <a:endParaRPr lang="en-US" sz="1600" dirty="0">
              <a:solidFill>
                <a:srgbClr val="37305A"/>
              </a:solidFill>
            </a:endParaRPr>
          </a:p>
        </p:txBody>
      </p:sp>
      <p:sp>
        <p:nvSpPr>
          <p:cNvPr id="43" name="TextBox 42"/>
          <p:cNvSpPr txBox="1"/>
          <p:nvPr/>
        </p:nvSpPr>
        <p:spPr>
          <a:xfrm>
            <a:off x="5029200" y="2373868"/>
            <a:ext cx="1066800" cy="369332"/>
          </a:xfrm>
          <a:prstGeom prst="rect">
            <a:avLst/>
          </a:prstGeom>
          <a:noFill/>
        </p:spPr>
        <p:txBody>
          <a:bodyPr wrap="square" rtlCol="0">
            <a:spAutoFit/>
          </a:bodyPr>
          <a:lstStyle/>
          <a:p>
            <a:pPr algn="ctr"/>
            <a:r>
              <a:rPr lang="en-US" sz="1800" dirty="0" smtClean="0">
                <a:solidFill>
                  <a:srgbClr val="37305A"/>
                </a:solidFill>
              </a:rPr>
              <a:t>yes</a:t>
            </a:r>
            <a:endParaRPr lang="en-US" sz="1800" dirty="0">
              <a:solidFill>
                <a:srgbClr val="37305A"/>
              </a:solidFill>
            </a:endParaRPr>
          </a:p>
        </p:txBody>
      </p:sp>
      <p:sp>
        <p:nvSpPr>
          <p:cNvPr id="44" name="TextBox 43"/>
          <p:cNvSpPr txBox="1"/>
          <p:nvPr/>
        </p:nvSpPr>
        <p:spPr>
          <a:xfrm>
            <a:off x="5105400" y="3440668"/>
            <a:ext cx="1066800" cy="369332"/>
          </a:xfrm>
          <a:prstGeom prst="rect">
            <a:avLst/>
          </a:prstGeom>
          <a:noFill/>
        </p:spPr>
        <p:txBody>
          <a:bodyPr wrap="square" rtlCol="0">
            <a:spAutoFit/>
          </a:bodyPr>
          <a:lstStyle/>
          <a:p>
            <a:pPr algn="ctr"/>
            <a:r>
              <a:rPr lang="en-US" sz="1800" dirty="0" smtClean="0">
                <a:solidFill>
                  <a:srgbClr val="37305A"/>
                </a:solidFill>
              </a:rPr>
              <a:t>no</a:t>
            </a:r>
            <a:endParaRPr lang="en-US" sz="1800" dirty="0">
              <a:solidFill>
                <a:srgbClr val="37305A"/>
              </a:solidFill>
            </a:endParaRPr>
          </a:p>
        </p:txBody>
      </p:sp>
      <p:sp>
        <p:nvSpPr>
          <p:cNvPr id="45" name="TextBox 44"/>
          <p:cNvSpPr txBox="1"/>
          <p:nvPr/>
        </p:nvSpPr>
        <p:spPr>
          <a:xfrm>
            <a:off x="2590800" y="2514600"/>
            <a:ext cx="1066800" cy="369332"/>
          </a:xfrm>
          <a:prstGeom prst="rect">
            <a:avLst/>
          </a:prstGeom>
          <a:noFill/>
        </p:spPr>
        <p:txBody>
          <a:bodyPr wrap="square" rtlCol="0">
            <a:spAutoFit/>
          </a:bodyPr>
          <a:lstStyle/>
          <a:p>
            <a:pPr algn="ctr"/>
            <a:r>
              <a:rPr lang="en-US" sz="1800" dirty="0" smtClean="0">
                <a:solidFill>
                  <a:srgbClr val="37305A"/>
                </a:solidFill>
              </a:rPr>
              <a:t>miss</a:t>
            </a:r>
            <a:endParaRPr lang="en-US" sz="1800" dirty="0">
              <a:solidFill>
                <a:srgbClr val="37305A"/>
              </a:solidFill>
            </a:endParaRPr>
          </a:p>
        </p:txBody>
      </p:sp>
      <p:sp>
        <p:nvSpPr>
          <p:cNvPr id="46" name="TextBox 45"/>
          <p:cNvSpPr txBox="1"/>
          <p:nvPr/>
        </p:nvSpPr>
        <p:spPr>
          <a:xfrm>
            <a:off x="3276600" y="3440668"/>
            <a:ext cx="1066800" cy="369332"/>
          </a:xfrm>
          <a:prstGeom prst="rect">
            <a:avLst/>
          </a:prstGeom>
          <a:noFill/>
        </p:spPr>
        <p:txBody>
          <a:bodyPr wrap="square" rtlCol="0">
            <a:spAutoFit/>
          </a:bodyPr>
          <a:lstStyle/>
          <a:p>
            <a:pPr algn="ctr"/>
            <a:r>
              <a:rPr lang="en-US" sz="1800" dirty="0" smtClean="0">
                <a:solidFill>
                  <a:srgbClr val="37305A"/>
                </a:solidFill>
              </a:rPr>
              <a:t>hit</a:t>
            </a:r>
            <a:endParaRPr lang="en-US" sz="1800" dirty="0">
              <a:solidFill>
                <a:srgbClr val="37305A"/>
              </a:solidFill>
            </a:endParaRPr>
          </a:p>
        </p:txBody>
      </p:sp>
    </p:spTree>
    <p:extLst>
      <p:ext uri="{BB962C8B-B14F-4D97-AF65-F5344CB8AC3E}">
        <p14:creationId xmlns:p14="http://schemas.microsoft.com/office/powerpoint/2010/main" val="2988560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Hear the fans blow</a:t>
            </a:r>
            <a:endParaRPr lang="en-US" dirty="0"/>
          </a:p>
        </p:txBody>
      </p:sp>
      <p:sp>
        <p:nvSpPr>
          <p:cNvPr id="18" name="Rectangle 17"/>
          <p:cNvSpPr/>
          <p:nvPr/>
        </p:nvSpPr>
        <p:spPr>
          <a:xfrm>
            <a:off x="609600" y="2172831"/>
            <a:ext cx="4572000" cy="2246769"/>
          </a:xfrm>
          <a:prstGeom prst="rect">
            <a:avLst/>
          </a:prstGeom>
        </p:spPr>
        <p:txBody>
          <a:bodyPr>
            <a:spAutoFit/>
          </a:bodyPr>
          <a:lstStyle/>
          <a:p>
            <a:r>
              <a:rPr lang="en-US" sz="2800" dirty="0" err="1">
                <a:solidFill>
                  <a:srgbClr val="37305A"/>
                </a:solidFill>
              </a:rPr>
              <a:t>i</a:t>
            </a:r>
            <a:r>
              <a:rPr lang="en-US" sz="2800" dirty="0" err="1" smtClean="0">
                <a:solidFill>
                  <a:srgbClr val="37305A"/>
                </a:solidFill>
              </a:rPr>
              <a:t>nt</a:t>
            </a:r>
            <a:endParaRPr lang="en-US" sz="2800" dirty="0">
              <a:solidFill>
                <a:srgbClr val="37305A"/>
              </a:solidFill>
            </a:endParaRPr>
          </a:p>
          <a:p>
            <a:r>
              <a:rPr lang="en-US" sz="2800" dirty="0" smtClean="0">
                <a:solidFill>
                  <a:srgbClr val="37305A"/>
                </a:solidFill>
              </a:rPr>
              <a:t>main</a:t>
            </a:r>
            <a:r>
              <a:rPr lang="en-US" sz="2800" dirty="0">
                <a:solidFill>
                  <a:srgbClr val="37305A"/>
                </a:solidFill>
              </a:rPr>
              <a:t>()</a:t>
            </a:r>
          </a:p>
          <a:p>
            <a:r>
              <a:rPr lang="en-US" sz="2800" dirty="0">
                <a:solidFill>
                  <a:srgbClr val="37305A"/>
                </a:solidFill>
              </a:rPr>
              <a:t>{</a:t>
            </a:r>
          </a:p>
          <a:p>
            <a:r>
              <a:rPr lang="en-US" sz="2800" dirty="0" smtClean="0">
                <a:solidFill>
                  <a:srgbClr val="37305A"/>
                </a:solidFill>
              </a:rPr>
              <a:t>	while(1);</a:t>
            </a:r>
          </a:p>
          <a:p>
            <a:r>
              <a:rPr lang="en-US" sz="2800" dirty="0" smtClean="0">
                <a:solidFill>
                  <a:srgbClr val="37305A"/>
                </a:solidFill>
              </a:rPr>
              <a:t>}</a:t>
            </a:r>
            <a:endParaRPr lang="en-US" sz="2800" dirty="0">
              <a:solidFill>
                <a:srgbClr val="37305A"/>
              </a:solidFill>
            </a:endParaRPr>
          </a:p>
        </p:txBody>
      </p:sp>
      <p:sp>
        <p:nvSpPr>
          <p:cNvPr id="8" name="Rectangle 302"/>
          <p:cNvSpPr>
            <a:spLocks noChangeArrowheads="1"/>
          </p:cNvSpPr>
          <p:nvPr/>
        </p:nvSpPr>
        <p:spPr bwMode="auto">
          <a:xfrm>
            <a:off x="3581400" y="2286000"/>
            <a:ext cx="5257800"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buClr>
                <a:srgbClr val="000000"/>
              </a:buClr>
              <a:buSzPct val="100000"/>
              <a:buFont typeface="Times New Roman" charset="0"/>
              <a:buNone/>
            </a:pPr>
            <a:r>
              <a:rPr lang="en-US" dirty="0" smtClean="0">
                <a:solidFill>
                  <a:srgbClr val="003367"/>
                </a:solidFill>
              </a:rPr>
              <a:t>How does the OS regain control of the core from this program?</a:t>
            </a:r>
          </a:p>
          <a:p>
            <a:pPr>
              <a:buClr>
                <a:srgbClr val="000000"/>
              </a:buClr>
              <a:buSzPct val="100000"/>
              <a:buFont typeface="Times New Roman" charset="0"/>
              <a:buNone/>
            </a:pPr>
            <a:r>
              <a:rPr lang="en-US" dirty="0">
                <a:solidFill>
                  <a:srgbClr val="003367"/>
                </a:solidFill>
              </a:rPr>
              <a:t>	</a:t>
            </a:r>
            <a:endParaRPr lang="en-US" dirty="0" smtClean="0">
              <a:solidFill>
                <a:srgbClr val="003367"/>
              </a:solidFill>
            </a:endParaRPr>
          </a:p>
          <a:p>
            <a:pPr>
              <a:buClr>
                <a:srgbClr val="000000"/>
              </a:buClr>
              <a:buSzPct val="100000"/>
              <a:buFont typeface="Times New Roman" charset="0"/>
              <a:buNone/>
            </a:pPr>
            <a:r>
              <a:rPr lang="en-US" b="1" dirty="0">
                <a:solidFill>
                  <a:srgbClr val="003367"/>
                </a:solidFill>
              </a:rPr>
              <a:t>	</a:t>
            </a:r>
            <a:r>
              <a:rPr lang="en-US" b="1" dirty="0" smtClean="0">
                <a:solidFill>
                  <a:srgbClr val="003367"/>
                </a:solidFill>
              </a:rPr>
              <a:t>No system calls!  No faults!</a:t>
            </a:r>
          </a:p>
          <a:p>
            <a:pPr>
              <a:buClr>
                <a:srgbClr val="000000"/>
              </a:buClr>
              <a:buSzPct val="100000"/>
              <a:buFont typeface="Times New Roman" charset="0"/>
              <a:buNone/>
            </a:pPr>
            <a:endParaRPr lang="en-US" dirty="0">
              <a:solidFill>
                <a:srgbClr val="003367"/>
              </a:solidFill>
            </a:endParaRPr>
          </a:p>
          <a:p>
            <a:pPr>
              <a:buClr>
                <a:srgbClr val="000000"/>
              </a:buClr>
              <a:buSzPct val="100000"/>
              <a:buFont typeface="Times New Roman" charset="0"/>
              <a:buNone/>
            </a:pPr>
            <a:r>
              <a:rPr lang="en-US" dirty="0" smtClean="0">
                <a:solidFill>
                  <a:srgbClr val="003367"/>
                </a:solidFill>
              </a:rPr>
              <a:t>How to give someone else a chance to run? </a:t>
            </a:r>
          </a:p>
          <a:p>
            <a:pPr>
              <a:buClr>
                <a:srgbClr val="000000"/>
              </a:buClr>
              <a:buSzPct val="100000"/>
              <a:buFont typeface="Times New Roman" charset="0"/>
              <a:buNone/>
            </a:pPr>
            <a:endParaRPr lang="en-US" dirty="0">
              <a:solidFill>
                <a:srgbClr val="003367"/>
              </a:solidFill>
            </a:endParaRPr>
          </a:p>
          <a:p>
            <a:pPr>
              <a:buClr>
                <a:srgbClr val="000000"/>
              </a:buClr>
              <a:buSzPct val="100000"/>
              <a:buFont typeface="Times New Roman" charset="0"/>
              <a:buNone/>
            </a:pPr>
            <a:r>
              <a:rPr lang="en-US" dirty="0" smtClean="0">
                <a:solidFill>
                  <a:srgbClr val="003367"/>
                </a:solidFill>
              </a:rPr>
              <a:t>How to “make” processes share machine resources fairly? </a:t>
            </a:r>
          </a:p>
        </p:txBody>
      </p:sp>
    </p:spTree>
    <p:extLst>
      <p:ext uri="{BB962C8B-B14F-4D97-AF65-F5344CB8AC3E}">
        <p14:creationId xmlns:p14="http://schemas.microsoft.com/office/powerpoint/2010/main" val="40596882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2438400" y="2514600"/>
            <a:ext cx="3124200" cy="1524000"/>
          </a:xfrm>
          <a:prstGeom prst="rect">
            <a:avLst/>
          </a:prstGeom>
          <a:noFill/>
          <a:ln w="38100" cap="flat" cmpd="sng" algn="ctr">
            <a:solidFill>
              <a:schemeClr val="accent6"/>
            </a:solidFill>
            <a:prstDash val="solid"/>
            <a:round/>
            <a:headEnd type="none" w="med" len="med"/>
            <a:tailEnd type="none" w="med" len="med"/>
          </a:ln>
          <a:effectLst/>
        </p:spPr>
        <p:txBody>
          <a:bodyPr/>
          <a:lstStyle/>
          <a:p>
            <a:pPr>
              <a:buClr>
                <a:srgbClr val="000000"/>
              </a:buClr>
              <a:buSzPct val="100000"/>
              <a:buFont typeface="Times New Roman" pitchFamily="16" charset="0"/>
              <a:buNone/>
              <a:defRPr/>
            </a:pPr>
            <a:endParaRPr lang="en-US">
              <a:solidFill>
                <a:prstClr val="white"/>
              </a:solidFill>
              <a:ea typeface="Arial" charset="0"/>
            </a:endParaRPr>
          </a:p>
        </p:txBody>
      </p:sp>
      <p:sp>
        <p:nvSpPr>
          <p:cNvPr id="3" name="Rectangle 2"/>
          <p:cNvSpPr/>
          <p:nvPr/>
        </p:nvSpPr>
        <p:spPr bwMode="auto">
          <a:xfrm>
            <a:off x="5562600" y="2514600"/>
            <a:ext cx="3124200" cy="1524000"/>
          </a:xfrm>
          <a:prstGeom prst="rect">
            <a:avLst/>
          </a:prstGeom>
          <a:noFill/>
          <a:ln w="38100" cap="flat" cmpd="sng" algn="ctr">
            <a:solidFill>
              <a:schemeClr val="accent6"/>
            </a:solidFill>
            <a:prstDash val="solid"/>
            <a:round/>
            <a:headEnd type="none" w="med" len="med"/>
            <a:tailEnd type="none" w="med" len="med"/>
          </a:ln>
          <a:effectLst/>
        </p:spPr>
        <p:txBody>
          <a:bodyPr/>
          <a:lstStyle/>
          <a:p>
            <a:pPr>
              <a:buClr>
                <a:srgbClr val="000000"/>
              </a:buClr>
              <a:buSzPct val="100000"/>
              <a:buFont typeface="Times New Roman" pitchFamily="16" charset="0"/>
              <a:buNone/>
              <a:defRPr/>
            </a:pPr>
            <a:endParaRPr lang="en-US">
              <a:solidFill>
                <a:prstClr val="white"/>
              </a:solidFill>
              <a:ea typeface="Arial" charset="0"/>
            </a:endParaRPr>
          </a:p>
        </p:txBody>
      </p:sp>
      <p:sp>
        <p:nvSpPr>
          <p:cNvPr id="4" name="Rectangle 3"/>
          <p:cNvSpPr/>
          <p:nvPr/>
        </p:nvSpPr>
        <p:spPr bwMode="auto">
          <a:xfrm>
            <a:off x="2438400" y="4038600"/>
            <a:ext cx="3124200" cy="1524000"/>
          </a:xfrm>
          <a:prstGeom prst="rect">
            <a:avLst/>
          </a:prstGeom>
          <a:noFill/>
          <a:ln w="38100" cap="flat" cmpd="sng" algn="ctr">
            <a:solidFill>
              <a:schemeClr val="accent6"/>
            </a:solidFill>
            <a:prstDash val="solid"/>
            <a:round/>
            <a:headEnd type="none" w="med" len="med"/>
            <a:tailEnd type="none" w="med" len="med"/>
          </a:ln>
          <a:effectLst/>
        </p:spPr>
        <p:txBody>
          <a:bodyPr/>
          <a:lstStyle/>
          <a:p>
            <a:pPr>
              <a:buClr>
                <a:srgbClr val="000000"/>
              </a:buClr>
              <a:buSzPct val="100000"/>
              <a:buFont typeface="Times New Roman" pitchFamily="16" charset="0"/>
              <a:buNone/>
              <a:defRPr/>
            </a:pPr>
            <a:endParaRPr lang="en-US">
              <a:solidFill>
                <a:prstClr val="white"/>
              </a:solidFill>
              <a:ea typeface="Arial" charset="0"/>
            </a:endParaRPr>
          </a:p>
        </p:txBody>
      </p:sp>
      <p:sp>
        <p:nvSpPr>
          <p:cNvPr id="5" name="Rectangle 4"/>
          <p:cNvSpPr/>
          <p:nvPr/>
        </p:nvSpPr>
        <p:spPr bwMode="auto">
          <a:xfrm>
            <a:off x="5562600" y="4038600"/>
            <a:ext cx="3124200" cy="1524000"/>
          </a:xfrm>
          <a:prstGeom prst="rect">
            <a:avLst/>
          </a:prstGeom>
          <a:noFill/>
          <a:ln w="38100" cap="flat" cmpd="sng" algn="ctr">
            <a:solidFill>
              <a:schemeClr val="accent6"/>
            </a:solidFill>
            <a:prstDash val="solid"/>
            <a:round/>
            <a:headEnd type="none" w="med" len="med"/>
            <a:tailEnd type="none" w="med" len="med"/>
          </a:ln>
          <a:effectLst/>
        </p:spPr>
        <p:txBody>
          <a:bodyPr/>
          <a:lstStyle/>
          <a:p>
            <a:pPr>
              <a:buClr>
                <a:srgbClr val="000000"/>
              </a:buClr>
              <a:buSzPct val="100000"/>
              <a:buFont typeface="Times New Roman" pitchFamily="16" charset="0"/>
              <a:buNone/>
              <a:defRPr/>
            </a:pPr>
            <a:endParaRPr lang="en-US">
              <a:solidFill>
                <a:prstClr val="white"/>
              </a:solidFill>
              <a:ea typeface="Arial" charset="0"/>
            </a:endParaRPr>
          </a:p>
        </p:txBody>
      </p:sp>
      <p:sp>
        <p:nvSpPr>
          <p:cNvPr id="108549" name="TextBox 7"/>
          <p:cNvSpPr txBox="1">
            <a:spLocks noChangeArrowheads="1"/>
          </p:cNvSpPr>
          <p:nvPr/>
        </p:nvSpPr>
        <p:spPr bwMode="auto">
          <a:xfrm>
            <a:off x="457200" y="2754313"/>
            <a:ext cx="213360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synchronous</a:t>
            </a:r>
          </a:p>
          <a:p>
            <a:pPr algn="ctr"/>
            <a:r>
              <a:rPr lang="en-US" sz="2000">
                <a:solidFill>
                  <a:srgbClr val="003367"/>
                </a:solidFill>
                <a:cs typeface="Arial" charset="0"/>
              </a:rPr>
              <a:t>caused by an instruction</a:t>
            </a:r>
          </a:p>
        </p:txBody>
      </p:sp>
      <p:sp>
        <p:nvSpPr>
          <p:cNvPr id="108550" name="TextBox 8"/>
          <p:cNvSpPr txBox="1">
            <a:spLocks noChangeArrowheads="1"/>
          </p:cNvSpPr>
          <p:nvPr/>
        </p:nvSpPr>
        <p:spPr bwMode="auto">
          <a:xfrm>
            <a:off x="457200" y="4114800"/>
            <a:ext cx="1981200" cy="1323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dirty="0">
                <a:solidFill>
                  <a:srgbClr val="003367"/>
                </a:solidFill>
                <a:cs typeface="Arial" charset="0"/>
              </a:rPr>
              <a:t>asynchronous</a:t>
            </a:r>
          </a:p>
          <a:p>
            <a:pPr algn="ctr"/>
            <a:r>
              <a:rPr lang="en-US" sz="2000" dirty="0">
                <a:solidFill>
                  <a:srgbClr val="003367"/>
                </a:solidFill>
                <a:cs typeface="Arial" charset="0"/>
              </a:rPr>
              <a:t>caused by some other event</a:t>
            </a:r>
          </a:p>
        </p:txBody>
      </p:sp>
      <p:sp>
        <p:nvSpPr>
          <p:cNvPr id="108551" name="TextBox 9"/>
          <p:cNvSpPr txBox="1">
            <a:spLocks noChangeArrowheads="1"/>
          </p:cNvSpPr>
          <p:nvPr/>
        </p:nvSpPr>
        <p:spPr bwMode="auto">
          <a:xfrm>
            <a:off x="2895600" y="1752600"/>
            <a:ext cx="2438400" cy="677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intentional</a:t>
            </a:r>
          </a:p>
          <a:p>
            <a:pPr algn="ctr"/>
            <a:r>
              <a:rPr lang="en-US" sz="1800">
                <a:solidFill>
                  <a:srgbClr val="003367"/>
                </a:solidFill>
                <a:cs typeface="Arial" charset="0"/>
              </a:rPr>
              <a:t>happens every time</a:t>
            </a:r>
          </a:p>
        </p:txBody>
      </p:sp>
      <p:sp>
        <p:nvSpPr>
          <p:cNvPr id="108552" name="TextBox 10"/>
          <p:cNvSpPr txBox="1">
            <a:spLocks noChangeArrowheads="1"/>
          </p:cNvSpPr>
          <p:nvPr/>
        </p:nvSpPr>
        <p:spPr bwMode="auto">
          <a:xfrm>
            <a:off x="5867400" y="1752600"/>
            <a:ext cx="2438400" cy="677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unintentional</a:t>
            </a:r>
          </a:p>
          <a:p>
            <a:pPr algn="ctr"/>
            <a:r>
              <a:rPr lang="en-US" sz="1800">
                <a:solidFill>
                  <a:srgbClr val="003367"/>
                </a:solidFill>
                <a:cs typeface="Arial" charset="0"/>
              </a:rPr>
              <a:t>contributing factors</a:t>
            </a:r>
          </a:p>
        </p:txBody>
      </p:sp>
      <p:sp>
        <p:nvSpPr>
          <p:cNvPr id="108553" name="TextBox 11"/>
          <p:cNvSpPr txBox="1">
            <a:spLocks noChangeArrowheads="1"/>
          </p:cNvSpPr>
          <p:nvPr/>
        </p:nvSpPr>
        <p:spPr bwMode="auto">
          <a:xfrm>
            <a:off x="2895600" y="2647950"/>
            <a:ext cx="2438400" cy="1230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trap: system call</a:t>
            </a:r>
          </a:p>
          <a:p>
            <a:pPr algn="ctr"/>
            <a:r>
              <a:rPr lang="en-US" sz="1800">
                <a:solidFill>
                  <a:srgbClr val="003367"/>
                </a:solidFill>
                <a:cs typeface="Arial" charset="0"/>
              </a:rPr>
              <a:t>open, close, read, write, fork, exec, exit, wait, kill, etc.</a:t>
            </a:r>
          </a:p>
        </p:txBody>
      </p:sp>
      <p:sp>
        <p:nvSpPr>
          <p:cNvPr id="108554" name="TextBox 12"/>
          <p:cNvSpPr txBox="1">
            <a:spLocks noChangeArrowheads="1"/>
          </p:cNvSpPr>
          <p:nvPr/>
        </p:nvSpPr>
        <p:spPr bwMode="auto">
          <a:xfrm>
            <a:off x="5791200" y="2667000"/>
            <a:ext cx="2743200" cy="1230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fault</a:t>
            </a:r>
          </a:p>
          <a:p>
            <a:pPr algn="ctr"/>
            <a:r>
              <a:rPr lang="en-US" sz="1800">
                <a:solidFill>
                  <a:srgbClr val="003367"/>
                </a:solidFill>
                <a:cs typeface="Arial" charset="0"/>
              </a:rPr>
              <a:t>invalid or protected address or opcode, page fault, overflow, etc.</a:t>
            </a:r>
          </a:p>
        </p:txBody>
      </p:sp>
      <p:sp>
        <p:nvSpPr>
          <p:cNvPr id="108555" name="TextBox 13"/>
          <p:cNvSpPr txBox="1">
            <a:spLocks noChangeArrowheads="1"/>
          </p:cNvSpPr>
          <p:nvPr/>
        </p:nvSpPr>
        <p:spPr bwMode="auto">
          <a:xfrm>
            <a:off x="5562600" y="4179888"/>
            <a:ext cx="2971800" cy="1230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2000" b="1">
                <a:solidFill>
                  <a:srgbClr val="003367"/>
                </a:solidFill>
                <a:cs typeface="Arial" charset="0"/>
              </a:rPr>
              <a:t>interrupt</a:t>
            </a:r>
          </a:p>
          <a:p>
            <a:pPr algn="ctr"/>
            <a:r>
              <a:rPr lang="en-US" sz="1800">
                <a:solidFill>
                  <a:srgbClr val="003367"/>
                </a:solidFill>
                <a:cs typeface="Arial" charset="0"/>
              </a:rPr>
              <a:t>caused by an external event: I/O op completed, clock tick, power fail, etc. </a:t>
            </a:r>
          </a:p>
        </p:txBody>
      </p:sp>
      <p:sp>
        <p:nvSpPr>
          <p:cNvPr id="108556" name="Rectangle 14"/>
          <p:cNvSpPr>
            <a:spLocks noChangeArrowheads="1"/>
          </p:cNvSpPr>
          <p:nvPr/>
        </p:nvSpPr>
        <p:spPr bwMode="auto">
          <a:xfrm>
            <a:off x="2709863" y="4170363"/>
            <a:ext cx="2700337" cy="1570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ja-JP" altLang="en-US" sz="1800">
                <a:solidFill>
                  <a:srgbClr val="B5B5B5"/>
                </a:solidFill>
              </a:rPr>
              <a:t>“</a:t>
            </a:r>
            <a:r>
              <a:rPr lang="en-US" altLang="ja-JP" sz="1800">
                <a:solidFill>
                  <a:srgbClr val="B5B5B5"/>
                </a:solidFill>
              </a:rPr>
              <a:t>software interrupt</a:t>
            </a:r>
            <a:r>
              <a:rPr lang="ja-JP" altLang="en-US" sz="1800">
                <a:solidFill>
                  <a:srgbClr val="B5B5B5"/>
                </a:solidFill>
              </a:rPr>
              <a:t>”</a:t>
            </a:r>
            <a:r>
              <a:rPr lang="en-US" altLang="ja-JP" sz="1800">
                <a:solidFill>
                  <a:srgbClr val="B5B5B5"/>
                </a:solidFill>
              </a:rPr>
              <a:t> software requests an interrupt to be delivered at a later time</a:t>
            </a:r>
          </a:p>
          <a:p>
            <a:endParaRPr lang="en-US">
              <a:solidFill>
                <a:srgbClr val="B5B5B5"/>
              </a:solidFill>
            </a:endParaRPr>
          </a:p>
        </p:txBody>
      </p:sp>
      <p:sp>
        <p:nvSpPr>
          <p:cNvPr id="108557" name="Title 13"/>
          <p:cNvSpPr>
            <a:spLocks noGrp="1"/>
          </p:cNvSpPr>
          <p:nvPr>
            <p:ph type="title"/>
          </p:nvPr>
        </p:nvSpPr>
        <p:spPr>
          <a:xfrm>
            <a:off x="381000" y="-106363"/>
            <a:ext cx="8226425" cy="1554163"/>
          </a:xfrm>
        </p:spPr>
        <p:txBody>
          <a:bodyPr/>
          <a:lstStyle/>
          <a:p>
            <a:r>
              <a:rPr lang="en-US" dirty="0" smtClean="0">
                <a:latin typeface="Arial" charset="0"/>
                <a:ea typeface="ＭＳ Ｐゴシック" charset="0"/>
                <a:cs typeface="Arial" charset="0"/>
              </a:rPr>
              <a:t>Exceptions </a:t>
            </a:r>
            <a:r>
              <a:rPr lang="en-US" smtClean="0">
                <a:latin typeface="Arial" charset="0"/>
                <a:ea typeface="ＭＳ Ｐゴシック" charset="0"/>
                <a:cs typeface="Arial" charset="0"/>
              </a:rPr>
              <a:t>and interrupts</a:t>
            </a:r>
            <a:br>
              <a:rPr lang="en-US" smtClean="0">
                <a:latin typeface="Arial" charset="0"/>
                <a:ea typeface="ＭＳ Ｐゴシック" charset="0"/>
                <a:cs typeface="Arial" charset="0"/>
              </a:rPr>
            </a:br>
            <a:r>
              <a:rPr lang="en-US" smtClean="0">
                <a:latin typeface="Arial" charset="0"/>
                <a:ea typeface="ＭＳ Ｐゴシック" charset="0"/>
                <a:cs typeface="Arial" charset="0"/>
              </a:rPr>
              <a:t>(“trap</a:t>
            </a:r>
            <a:r>
              <a:rPr lang="en-US">
                <a:latin typeface="Arial" charset="0"/>
                <a:ea typeface="ＭＳ Ｐゴシック" charset="0"/>
                <a:cs typeface="Arial" charset="0"/>
              </a:rPr>
              <a:t>, fault, </a:t>
            </a:r>
            <a:r>
              <a:rPr lang="en-US" smtClean="0">
                <a:latin typeface="Arial" charset="0"/>
                <a:ea typeface="ＭＳ Ｐゴシック" charset="0"/>
                <a:cs typeface="Arial" charset="0"/>
              </a:rPr>
              <a:t>interrupt”)</a:t>
            </a:r>
            <a:endParaRPr lang="en-US">
              <a:latin typeface="Arial" charset="0"/>
              <a:ea typeface="ＭＳ Ｐゴシック" charset="0"/>
              <a:cs typeface="Arial" charset="0"/>
            </a:endParaRPr>
          </a:p>
        </p:txBody>
      </p:sp>
      <p:sp>
        <p:nvSpPr>
          <p:cNvPr id="15" name="TextBox 8"/>
          <p:cNvSpPr txBox="1">
            <a:spLocks noChangeArrowheads="1"/>
          </p:cNvSpPr>
          <p:nvPr/>
        </p:nvSpPr>
        <p:spPr bwMode="auto">
          <a:xfrm>
            <a:off x="381000" y="5783262"/>
            <a:ext cx="8382000"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sz="1800" b="1" dirty="0" smtClean="0">
                <a:solidFill>
                  <a:srgbClr val="003367"/>
                </a:solidFill>
                <a:cs typeface="Arial" charset="0"/>
              </a:rPr>
              <a:t>Usage note</a:t>
            </a:r>
            <a:r>
              <a:rPr lang="en-US" sz="1800" dirty="0" smtClean="0">
                <a:solidFill>
                  <a:srgbClr val="003367"/>
                </a:solidFill>
                <a:cs typeface="Arial" charset="0"/>
              </a:rPr>
              <a:t>: some sources say that exceptions only occur as a result of executing an instruction, and so interrupts are not exceptions.  But they are all examples of exceptional changes in control flow due to an event. </a:t>
            </a:r>
            <a:endParaRPr lang="en-US" sz="1800" dirty="0">
              <a:solidFill>
                <a:srgbClr val="003367"/>
              </a:solidFill>
              <a:cs typeface="Arial" charset="0"/>
            </a:endParaRPr>
          </a:p>
        </p:txBody>
      </p:sp>
      <p:sp>
        <p:nvSpPr>
          <p:cNvPr id="16" name="Rectangle 15"/>
          <p:cNvSpPr/>
          <p:nvPr/>
        </p:nvSpPr>
        <p:spPr bwMode="auto">
          <a:xfrm flipV="1">
            <a:off x="5638800" y="4191000"/>
            <a:ext cx="2895600" cy="12954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Clr>
                <a:srgbClr val="000000"/>
              </a:buClr>
              <a:buSzPct val="100000"/>
              <a:buFont typeface="Times New Roman" pitchFamily="16" charset="0"/>
              <a:buNone/>
            </a:pPr>
            <a:endParaRPr lang="en-US" sz="1800" smtClean="0">
              <a:solidFill>
                <a:prstClr val="white"/>
              </a:solidFill>
              <a:cs typeface="Arial" charset="0"/>
            </a:endParaRPr>
          </a:p>
        </p:txBody>
      </p:sp>
    </p:spTree>
    <p:extLst>
      <p:ext uri="{BB962C8B-B14F-4D97-AF65-F5344CB8AC3E}">
        <p14:creationId xmlns:p14="http://schemas.microsoft.com/office/powerpoint/2010/main" val="2140420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Security Questions</a:t>
            </a:r>
            <a:endParaRPr lang="en-US" dirty="0"/>
          </a:p>
        </p:txBody>
      </p:sp>
      <p:sp>
        <p:nvSpPr>
          <p:cNvPr id="3" name="Content Placeholder 20"/>
          <p:cNvSpPr txBox="1">
            <a:spLocks/>
          </p:cNvSpPr>
          <p:nvPr/>
        </p:nvSpPr>
        <p:spPr>
          <a:xfrm>
            <a:off x="1141412" y="1371600"/>
            <a:ext cx="6858000" cy="5181600"/>
          </a:xfrm>
          <a:prstGeom prst="rect">
            <a:avLst/>
          </a:prstGeom>
        </p:spPr>
        <p:txBody>
          <a:bodyPr/>
          <a:lstStyle>
            <a:lvl1pPr marL="342900" indent="-342900" algn="l" defTabSz="457200" rtl="0" eaLnBrk="0" fontAlgn="base" hangingPunct="0">
              <a:spcBef>
                <a:spcPts val="900"/>
              </a:spcBef>
              <a:spcAft>
                <a:spcPct val="0"/>
              </a:spcAft>
              <a:buClr>
                <a:srgbClr val="000000"/>
              </a:buClr>
              <a:buSzPct val="100000"/>
              <a:buFont typeface="Times New Roman" charset="0"/>
              <a:buChar char="•"/>
              <a:defRPr sz="2400">
                <a:solidFill>
                  <a:srgbClr val="00264D"/>
                </a:solidFill>
                <a:latin typeface="Arial"/>
                <a:ea typeface="ＭＳ Ｐゴシック" charset="-128"/>
                <a:cs typeface="Arial"/>
              </a:defRPr>
            </a:lvl1pPr>
            <a:lvl2pPr marL="742950" indent="-285750" algn="l" defTabSz="457200" rtl="0" eaLnBrk="0" fontAlgn="base" hangingPunct="0">
              <a:spcBef>
                <a:spcPts val="800"/>
              </a:spcBef>
              <a:spcAft>
                <a:spcPct val="0"/>
              </a:spcAft>
              <a:buClr>
                <a:srgbClr val="000000"/>
              </a:buClr>
              <a:buSzPct val="100000"/>
              <a:buFont typeface="Times New Roman" charset="0"/>
              <a:buChar char="–"/>
              <a:defRPr sz="2000">
                <a:solidFill>
                  <a:srgbClr val="00264D"/>
                </a:solidFill>
                <a:latin typeface="Arial"/>
                <a:ea typeface="ＭＳ Ｐゴシック" charset="-128"/>
                <a:cs typeface="Arial"/>
              </a:defRPr>
            </a:lvl2pPr>
            <a:lvl3pPr marL="1143000" indent="-228600" algn="l" defTabSz="457200" rtl="0" eaLnBrk="0" fontAlgn="base" hangingPunct="0">
              <a:spcBef>
                <a:spcPts val="700"/>
              </a:spcBef>
              <a:spcAft>
                <a:spcPct val="0"/>
              </a:spcAft>
              <a:buClr>
                <a:srgbClr val="000000"/>
              </a:buClr>
              <a:buSzPct val="100000"/>
              <a:buFont typeface="Times New Roman" charset="0"/>
              <a:buChar char="•"/>
              <a:defRPr>
                <a:solidFill>
                  <a:srgbClr val="00264D"/>
                </a:solidFill>
                <a:latin typeface="Arial"/>
                <a:ea typeface="ＭＳ Ｐゴシック" charset="-128"/>
                <a:cs typeface="Arial"/>
              </a:defRPr>
            </a:lvl3pPr>
            <a:lvl4pPr marL="1600200" indent="-228600" algn="l" defTabSz="457200" rtl="0" eaLnBrk="0" fontAlgn="base" hangingPunct="0">
              <a:spcBef>
                <a:spcPts val="600"/>
              </a:spcBef>
              <a:spcAft>
                <a:spcPct val="0"/>
              </a:spcAft>
              <a:buClr>
                <a:srgbClr val="000000"/>
              </a:buClr>
              <a:buSzPct val="100000"/>
              <a:buFont typeface="Times New Roman" charset="0"/>
              <a:buChar char="–"/>
              <a:defRPr sz="2200" b="1">
                <a:solidFill>
                  <a:srgbClr val="00264D"/>
                </a:solidFill>
                <a:latin typeface="Arial"/>
                <a:ea typeface="ＭＳ Ｐゴシック" charset="-128"/>
                <a:cs typeface="Arial"/>
              </a:defRPr>
            </a:lvl4pPr>
            <a:lvl5pPr marL="2057400" indent="-228600" algn="l" defTabSz="457200" rtl="0" eaLnBrk="0" fontAlgn="base" hangingPunct="0">
              <a:spcBef>
                <a:spcPts val="600"/>
              </a:spcBef>
              <a:spcAft>
                <a:spcPct val="0"/>
              </a:spcAft>
              <a:buClr>
                <a:srgbClr val="000000"/>
              </a:buClr>
              <a:buSzPct val="100000"/>
              <a:buFont typeface="Times New Roman" charset="0"/>
              <a:buChar char="»"/>
              <a:defRPr sz="2200" b="1">
                <a:solidFill>
                  <a:srgbClr val="00264D"/>
                </a:solidFill>
                <a:latin typeface="Arial"/>
                <a:ea typeface="ＭＳ Ｐゴシック" charset="-128"/>
                <a:cs typeface="Arial"/>
              </a:defRPr>
            </a:lvl5pPr>
            <a:lvl6pPr marL="25146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6pPr>
            <a:lvl7pPr marL="29718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7pPr>
            <a:lvl8pPr marL="34290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8pPr>
            <a:lvl9pPr marL="3886200" indent="-228600" algn="l" defTabSz="457200" rtl="0" eaLnBrk="0" fontAlgn="base" hangingPunct="0">
              <a:spcBef>
                <a:spcPts val="600"/>
              </a:spcBef>
              <a:spcAft>
                <a:spcPct val="0"/>
              </a:spcAft>
              <a:buClr>
                <a:srgbClr val="000000"/>
              </a:buClr>
              <a:buSzPct val="100000"/>
              <a:buFont typeface="Times New Roman" pitchFamily="16" charset="0"/>
              <a:defRPr sz="2400" b="1">
                <a:solidFill>
                  <a:srgbClr val="6B6BCF"/>
                </a:solidFill>
                <a:latin typeface="+mn-lt"/>
                <a:cs typeface="+mn-cs"/>
              </a:defRPr>
            </a:lvl9pPr>
          </a:lstStyle>
          <a:p>
            <a:r>
              <a:rPr lang="en-US" sz="2200" kern="0" dirty="0" smtClean="0"/>
              <a:t>How does the operating system isolate each process from the others?</a:t>
            </a:r>
          </a:p>
          <a:p>
            <a:pPr lvl="1"/>
            <a:r>
              <a:rPr lang="en-US" sz="1800" kern="0" dirty="0" smtClean="0"/>
              <a:t>User process A should not be able to read or write the memory (e.g., data and instructions) of user process B.</a:t>
            </a:r>
          </a:p>
          <a:p>
            <a:r>
              <a:rPr lang="en-US" sz="2200" kern="0" dirty="0" smtClean="0"/>
              <a:t>How is the integrity of the operating system protected?</a:t>
            </a:r>
          </a:p>
          <a:p>
            <a:pPr lvl="1"/>
            <a:r>
              <a:rPr lang="en-US" sz="1800" kern="0" dirty="0" smtClean="0"/>
              <a:t>User processes should not be able to arbitrarily read or write the memory belonging to the operating system.</a:t>
            </a:r>
          </a:p>
          <a:p>
            <a:endParaRPr lang="en-US" sz="2200" kern="0" dirty="0" smtClean="0"/>
          </a:p>
        </p:txBody>
      </p:sp>
    </p:spTree>
    <p:extLst>
      <p:ext uri="{BB962C8B-B14F-4D97-AF65-F5344CB8AC3E}">
        <p14:creationId xmlns:p14="http://schemas.microsoft.com/office/powerpoint/2010/main" val="12012336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457200" y="-609600"/>
            <a:ext cx="8226425" cy="1554163"/>
          </a:xfrm>
        </p:spPr>
        <p:txBody>
          <a:bodyPr/>
          <a:lstStyle/>
          <a:p>
            <a:r>
              <a:rPr lang="en-US" sz="3200" dirty="0" smtClean="0">
                <a:latin typeface="Arial" charset="0"/>
                <a:ea typeface="ＭＳ Ｐゴシック" charset="0"/>
                <a:cs typeface="Arial" charset="0"/>
              </a:rPr>
              <a:t>Timer interrupts</a:t>
            </a:r>
            <a:endParaRPr lang="en-US" dirty="0">
              <a:latin typeface="Arial" charset="0"/>
              <a:ea typeface="ＭＳ Ｐゴシック" charset="0"/>
              <a:cs typeface="Arial" charset="0"/>
            </a:endParaRPr>
          </a:p>
        </p:txBody>
      </p:sp>
      <p:sp>
        <p:nvSpPr>
          <p:cNvPr id="24578" name="AutoShape 10"/>
          <p:cNvSpPr>
            <a:spLocks noChangeArrowheads="1"/>
          </p:cNvSpPr>
          <p:nvPr/>
        </p:nvSpPr>
        <p:spPr bwMode="auto">
          <a:xfrm>
            <a:off x="762000" y="3238500"/>
            <a:ext cx="6781800" cy="873125"/>
          </a:xfrm>
          <a:prstGeom prst="flowChartProcess">
            <a:avLst/>
          </a:prstGeom>
          <a:solidFill>
            <a:srgbClr val="99CCFF"/>
          </a:solidFill>
          <a:ln w="12700">
            <a:solidFill>
              <a:schemeClr val="tx1"/>
            </a:solidFill>
            <a:miter lim="800000"/>
            <a:headEnd type="none" w="sm" len="sm"/>
            <a:tailEnd type="none" w="sm" len="sm"/>
          </a:ln>
        </p:spPr>
        <p:txBody>
          <a:bodyPr wrap="none" anchor="ctr"/>
          <a:lstStyle/>
          <a:p>
            <a:pPr algn="ctr" defTabSz="455613">
              <a:buClr>
                <a:srgbClr val="000000"/>
              </a:buClr>
              <a:buSzPct val="100000"/>
              <a:buFont typeface="Times New Roman" charset="0"/>
              <a:buNone/>
            </a:pPr>
            <a:endParaRPr lang="en-US" sz="1800">
              <a:solidFill>
                <a:srgbClr val="FFFFFF"/>
              </a:solidFill>
            </a:endParaRPr>
          </a:p>
        </p:txBody>
      </p:sp>
      <p:sp>
        <p:nvSpPr>
          <p:cNvPr id="4" name="Rectangle 3"/>
          <p:cNvSpPr/>
          <p:nvPr/>
        </p:nvSpPr>
        <p:spPr bwMode="auto">
          <a:xfrm>
            <a:off x="777875" y="1473200"/>
            <a:ext cx="3336925" cy="609600"/>
          </a:xfrm>
          <a:prstGeom prst="rect">
            <a:avLst/>
          </a:prstGeom>
          <a:solidFill>
            <a:schemeClr val="bg1">
              <a:lumMod val="50000"/>
            </a:schemeClr>
          </a:solidFill>
          <a:ln w="19050" cap="flat" cmpd="sng" algn="ctr">
            <a:solidFill>
              <a:schemeClr val="accent6"/>
            </a:solidFill>
            <a:prstDash val="solid"/>
            <a:round/>
            <a:headEnd type="none" w="med" len="med"/>
            <a:tailEnd type="none" w="med" len="med"/>
          </a:ln>
          <a:effectLst/>
        </p:spPr>
        <p:txBody>
          <a:bodyPr/>
          <a:lstStyle/>
          <a:p>
            <a:pPr defTabSz="455613">
              <a:buClr>
                <a:srgbClr val="000000"/>
              </a:buClr>
              <a:buSzPct val="100000"/>
              <a:buFont typeface="Times New Roman" pitchFamily="16" charset="0"/>
              <a:buNone/>
              <a:defRPr/>
            </a:pPr>
            <a:endParaRPr lang="en-US" sz="1800">
              <a:solidFill>
                <a:prstClr val="white"/>
              </a:solidFill>
              <a:cs typeface="Arial" charset="0"/>
            </a:endParaRPr>
          </a:p>
        </p:txBody>
      </p:sp>
      <p:cxnSp>
        <p:nvCxnSpPr>
          <p:cNvPr id="24580" name="Straight Connector 4"/>
          <p:cNvCxnSpPr>
            <a:cxnSpLocks noChangeShapeType="1"/>
          </p:cNvCxnSpPr>
          <p:nvPr/>
        </p:nvCxnSpPr>
        <p:spPr bwMode="auto">
          <a:xfrm>
            <a:off x="304800" y="2638425"/>
            <a:ext cx="7543800" cy="0"/>
          </a:xfrm>
          <a:prstGeom prst="line">
            <a:avLst/>
          </a:prstGeom>
          <a:noFill/>
          <a:ln w="28575">
            <a:solidFill>
              <a:schemeClr val="tx1"/>
            </a:solidFill>
            <a:round/>
            <a:headEnd type="none"/>
            <a:tailEnd type="triangle"/>
          </a:ln>
          <a:extLst>
            <a:ext uri="{909E8E84-426E-40dd-AFC4-6F175D3DCCD1}">
              <a14:hiddenFill xmlns:a14="http://schemas.microsoft.com/office/drawing/2010/main" xmlns="">
                <a:noFill/>
              </a14:hiddenFill>
            </a:ext>
          </a:extLst>
        </p:spPr>
      </p:cxnSp>
      <p:sp>
        <p:nvSpPr>
          <p:cNvPr id="24581" name="Text Box 93"/>
          <p:cNvSpPr txBox="1">
            <a:spLocks noChangeArrowheads="1"/>
          </p:cNvSpPr>
          <p:nvPr/>
        </p:nvSpPr>
        <p:spPr bwMode="auto">
          <a:xfrm>
            <a:off x="7450138" y="1371600"/>
            <a:ext cx="1693862" cy="833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b="1" dirty="0">
                <a:solidFill>
                  <a:srgbClr val="000000"/>
                </a:solidFill>
              </a:rPr>
              <a:t>user mode</a:t>
            </a:r>
          </a:p>
        </p:txBody>
      </p:sp>
      <p:sp>
        <p:nvSpPr>
          <p:cNvPr id="24582" name="Text Box 93"/>
          <p:cNvSpPr txBox="1">
            <a:spLocks noChangeArrowheads="1"/>
          </p:cNvSpPr>
          <p:nvPr/>
        </p:nvSpPr>
        <p:spPr bwMode="auto">
          <a:xfrm>
            <a:off x="7450138" y="3278188"/>
            <a:ext cx="1693862" cy="833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b="1">
                <a:solidFill>
                  <a:srgbClr val="000000"/>
                </a:solidFill>
              </a:rPr>
              <a:t>kernel mode</a:t>
            </a:r>
          </a:p>
        </p:txBody>
      </p:sp>
      <p:cxnSp>
        <p:nvCxnSpPr>
          <p:cNvPr id="9" name="Straight Connector 8"/>
          <p:cNvCxnSpPr>
            <a:cxnSpLocks noChangeShapeType="1"/>
          </p:cNvCxnSpPr>
          <p:nvPr/>
        </p:nvCxnSpPr>
        <p:spPr bwMode="auto">
          <a:xfrm>
            <a:off x="733425" y="3806825"/>
            <a:ext cx="6810375" cy="0"/>
          </a:xfrm>
          <a:prstGeom prst="line">
            <a:avLst/>
          </a:prstGeom>
          <a:noFill/>
          <a:ln w="19050" cmpd="sng">
            <a:solidFill>
              <a:schemeClr val="accent6">
                <a:lumMod val="50000"/>
              </a:schemeClr>
            </a:solidFill>
            <a:prstDash val="sysDash"/>
            <a:round/>
            <a:headEnd/>
            <a:tailEnd/>
          </a:ln>
          <a:extLst>
            <a:ext uri="{909E8E84-426E-40dd-AFC4-6F175D3DCCD1}">
              <a14:hiddenFill xmlns:a14="http://schemas.microsoft.com/office/drawing/2010/main" xmlns="">
                <a:noFill/>
              </a14:hiddenFill>
            </a:ext>
          </a:extLst>
        </p:spPr>
      </p:cxnSp>
      <p:sp>
        <p:nvSpPr>
          <p:cNvPr id="24585" name="Text Box 93"/>
          <p:cNvSpPr txBox="1">
            <a:spLocks noChangeArrowheads="1"/>
          </p:cNvSpPr>
          <p:nvPr/>
        </p:nvSpPr>
        <p:spPr bwMode="auto">
          <a:xfrm>
            <a:off x="2590800" y="3268663"/>
            <a:ext cx="3200400"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b="1">
                <a:solidFill>
                  <a:srgbClr val="000000"/>
                </a:solidFill>
              </a:rPr>
              <a:t>kernel “top half”</a:t>
            </a:r>
          </a:p>
        </p:txBody>
      </p:sp>
      <p:sp>
        <p:nvSpPr>
          <p:cNvPr id="24586" name="Text Box 93"/>
          <p:cNvSpPr txBox="1">
            <a:spLocks noChangeArrowheads="1"/>
          </p:cNvSpPr>
          <p:nvPr/>
        </p:nvSpPr>
        <p:spPr bwMode="auto">
          <a:xfrm>
            <a:off x="1463675" y="3738563"/>
            <a:ext cx="5486400" cy="401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2000" b="1">
                <a:solidFill>
                  <a:srgbClr val="000000"/>
                </a:solidFill>
              </a:rPr>
              <a:t>kernel “bottom half” (interrupt handlers)</a:t>
            </a:r>
          </a:p>
        </p:txBody>
      </p:sp>
      <p:pic>
        <p:nvPicPr>
          <p:cNvPr id="24587" name="Picture 2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352800" y="4800600"/>
            <a:ext cx="18288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4588" name="AutoShape 16"/>
          <p:cNvSpPr>
            <a:spLocks noChangeArrowheads="1"/>
          </p:cNvSpPr>
          <p:nvPr/>
        </p:nvSpPr>
        <p:spPr bwMode="auto">
          <a:xfrm>
            <a:off x="4022725" y="4140200"/>
            <a:ext cx="219075" cy="611188"/>
          </a:xfrm>
          <a:prstGeom prst="upArrow">
            <a:avLst>
              <a:gd name="adj1" fmla="val 50000"/>
              <a:gd name="adj2" fmla="val 74784"/>
            </a:avLst>
          </a:prstGeom>
          <a:solidFill>
            <a:srgbClr val="000000"/>
          </a:solidFill>
          <a:ln w="9525">
            <a:solidFill>
              <a:srgbClr val="000000"/>
            </a:solidFill>
            <a:miter lim="800000"/>
            <a:headEnd type="none" w="sm" len="sm"/>
            <a:tailEnd type="none" w="sm" len="sm"/>
          </a:ln>
        </p:spPr>
        <p:txBody>
          <a:bodyPr anchor="ctr">
            <a:spAutoFit/>
          </a:bodyPr>
          <a:lstStyle/>
          <a:p>
            <a:pPr defTabSz="914400"/>
            <a:endParaRPr lang="en-US" sz="1800">
              <a:solidFill>
                <a:srgbClr val="000000"/>
              </a:solidFill>
            </a:endParaRPr>
          </a:p>
        </p:txBody>
      </p:sp>
      <p:sp>
        <p:nvSpPr>
          <p:cNvPr id="24589" name="AutoShape 16"/>
          <p:cNvSpPr>
            <a:spLocks noChangeArrowheads="1"/>
          </p:cNvSpPr>
          <p:nvPr/>
        </p:nvSpPr>
        <p:spPr bwMode="auto">
          <a:xfrm flipV="1">
            <a:off x="4276725" y="4151313"/>
            <a:ext cx="219075" cy="611187"/>
          </a:xfrm>
          <a:prstGeom prst="upArrow">
            <a:avLst>
              <a:gd name="adj1" fmla="val 50000"/>
              <a:gd name="adj2" fmla="val 74784"/>
            </a:avLst>
          </a:prstGeom>
          <a:solidFill>
            <a:srgbClr val="000000"/>
          </a:solidFill>
          <a:ln w="9525">
            <a:solidFill>
              <a:srgbClr val="000000"/>
            </a:solidFill>
            <a:miter lim="800000"/>
            <a:headEnd type="none" w="sm" len="sm"/>
            <a:tailEnd type="none" w="sm" len="sm"/>
          </a:ln>
        </p:spPr>
        <p:txBody>
          <a:bodyPr anchor="ctr">
            <a:spAutoFit/>
          </a:bodyPr>
          <a:lstStyle/>
          <a:p>
            <a:pPr defTabSz="914400"/>
            <a:endParaRPr lang="en-US" sz="1800">
              <a:solidFill>
                <a:srgbClr val="000000"/>
              </a:solidFill>
            </a:endParaRPr>
          </a:p>
        </p:txBody>
      </p:sp>
      <p:sp>
        <p:nvSpPr>
          <p:cNvPr id="24590" name="AutoShape 16"/>
          <p:cNvSpPr>
            <a:spLocks noChangeArrowheads="1"/>
          </p:cNvSpPr>
          <p:nvPr/>
        </p:nvSpPr>
        <p:spPr bwMode="auto">
          <a:xfrm>
            <a:off x="914400" y="2082800"/>
            <a:ext cx="203200" cy="833438"/>
          </a:xfrm>
          <a:prstGeom prst="upArrow">
            <a:avLst>
              <a:gd name="adj1" fmla="val 50000"/>
              <a:gd name="adj2" fmla="val 75119"/>
            </a:avLst>
          </a:prstGeom>
          <a:solidFill>
            <a:srgbClr val="000000"/>
          </a:solidFill>
          <a:ln w="9525">
            <a:solidFill>
              <a:srgbClr val="000000"/>
            </a:solidFill>
            <a:miter lim="800000"/>
            <a:headEnd type="none" w="sm" len="sm"/>
            <a:tailEnd type="none" w="sm" len="sm"/>
          </a:ln>
        </p:spPr>
        <p:txBody>
          <a:bodyPr anchor="ctr">
            <a:spAutoFit/>
          </a:bodyPr>
          <a:lstStyle/>
          <a:p>
            <a:pPr defTabSz="914400"/>
            <a:endParaRPr lang="en-US" sz="1800">
              <a:solidFill>
                <a:srgbClr val="000000"/>
              </a:solidFill>
            </a:endParaRPr>
          </a:p>
        </p:txBody>
      </p:sp>
      <p:sp>
        <p:nvSpPr>
          <p:cNvPr id="24598" name="Text Box 93"/>
          <p:cNvSpPr txBox="1">
            <a:spLocks noChangeArrowheads="1"/>
          </p:cNvSpPr>
          <p:nvPr/>
        </p:nvSpPr>
        <p:spPr bwMode="auto">
          <a:xfrm>
            <a:off x="381000" y="2882900"/>
            <a:ext cx="1398587"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dirty="0">
                <a:solidFill>
                  <a:srgbClr val="000000"/>
                </a:solidFill>
              </a:rPr>
              <a:t>u-start</a:t>
            </a:r>
          </a:p>
        </p:txBody>
      </p:sp>
      <p:sp>
        <p:nvSpPr>
          <p:cNvPr id="24604" name="Text Box 93"/>
          <p:cNvSpPr txBox="1">
            <a:spLocks noChangeArrowheads="1"/>
          </p:cNvSpPr>
          <p:nvPr/>
        </p:nvSpPr>
        <p:spPr bwMode="auto">
          <a:xfrm>
            <a:off x="2641600" y="4178300"/>
            <a:ext cx="1701800"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b="1" dirty="0">
                <a:solidFill>
                  <a:srgbClr val="000000"/>
                </a:solidFill>
              </a:rPr>
              <a:t>clock interrupt</a:t>
            </a:r>
          </a:p>
        </p:txBody>
      </p:sp>
      <p:sp>
        <p:nvSpPr>
          <p:cNvPr id="24605" name="Text Box 93"/>
          <p:cNvSpPr txBox="1">
            <a:spLocks noChangeArrowheads="1"/>
          </p:cNvSpPr>
          <p:nvPr/>
        </p:nvSpPr>
        <p:spPr bwMode="auto">
          <a:xfrm>
            <a:off x="4241800" y="4178300"/>
            <a:ext cx="1701800"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b="1" dirty="0">
                <a:solidFill>
                  <a:srgbClr val="000000"/>
                </a:solidFill>
              </a:rPr>
              <a:t>interrupt</a:t>
            </a:r>
          </a:p>
          <a:p>
            <a:pPr algn="ctr" defTabSz="914400" eaLnBrk="1" hangingPunct="1"/>
            <a:r>
              <a:rPr lang="en-US" sz="1800" b="1" dirty="0">
                <a:solidFill>
                  <a:srgbClr val="000000"/>
                </a:solidFill>
              </a:rPr>
              <a:t>return</a:t>
            </a:r>
          </a:p>
        </p:txBody>
      </p:sp>
      <p:sp>
        <p:nvSpPr>
          <p:cNvPr id="24607" name="Text Box 93"/>
          <p:cNvSpPr txBox="1">
            <a:spLocks noChangeArrowheads="1"/>
          </p:cNvSpPr>
          <p:nvPr/>
        </p:nvSpPr>
        <p:spPr bwMode="auto">
          <a:xfrm>
            <a:off x="152400" y="5257800"/>
            <a:ext cx="3124200" cy="14795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square"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defTabSz="914400" eaLnBrk="1" hangingPunct="1"/>
            <a:r>
              <a:rPr lang="en-US" sz="1800" dirty="0" smtClean="0">
                <a:solidFill>
                  <a:srgbClr val="003367"/>
                </a:solidFill>
              </a:rPr>
              <a:t>The </a:t>
            </a:r>
            <a:r>
              <a:rPr lang="en-US" sz="1800" b="1" dirty="0" smtClean="0">
                <a:solidFill>
                  <a:srgbClr val="003367"/>
                </a:solidFill>
              </a:rPr>
              <a:t>system clock</a:t>
            </a:r>
            <a:r>
              <a:rPr lang="en-US" sz="1800" dirty="0" smtClean="0">
                <a:solidFill>
                  <a:srgbClr val="003367"/>
                </a:solidFill>
              </a:rPr>
              <a:t> (timer) interrupts periodically, giving control back to the kernel.   The kernel can do whatever it wants, e.g., switch threads.</a:t>
            </a:r>
            <a:endParaRPr lang="en-US" sz="2000" dirty="0">
              <a:solidFill>
                <a:srgbClr val="003367"/>
              </a:solidFill>
            </a:endParaRPr>
          </a:p>
        </p:txBody>
      </p:sp>
      <p:grpSp>
        <p:nvGrpSpPr>
          <p:cNvPr id="36" name="Group 31"/>
          <p:cNvGrpSpPr>
            <a:grpSpLocks/>
          </p:cNvGrpSpPr>
          <p:nvPr/>
        </p:nvGrpSpPr>
        <p:grpSpPr bwMode="auto">
          <a:xfrm>
            <a:off x="838200" y="1587500"/>
            <a:ext cx="404813" cy="404812"/>
            <a:chOff x="4201" y="2912"/>
            <a:chExt cx="255" cy="255"/>
          </a:xfrm>
        </p:grpSpPr>
        <p:sp>
          <p:nvSpPr>
            <p:cNvPr id="37" name="Oval 32"/>
            <p:cNvSpPr>
              <a:spLocks noChangeArrowheads="1"/>
            </p:cNvSpPr>
            <p:nvPr/>
          </p:nvSpPr>
          <p:spPr bwMode="auto">
            <a:xfrm>
              <a:off x="4201" y="2912"/>
              <a:ext cx="255" cy="255"/>
            </a:xfrm>
            <a:prstGeom prst="ellipse">
              <a:avLst/>
            </a:prstGeom>
            <a:solidFill>
              <a:srgbClr val="800080"/>
            </a:solidFill>
            <a:ln w="12700">
              <a:solidFill>
                <a:schemeClr val="tx1"/>
              </a:solidFill>
              <a:round/>
              <a:headEnd type="none" w="sm" len="sm"/>
              <a:tailEnd type="none" w="sm" len="sm"/>
            </a:ln>
          </p:spPr>
          <p:txBody>
            <a:bodyPr wrap="none" anchor="ctr"/>
            <a:lstStyle/>
            <a:p>
              <a:pPr defTabSz="455613">
                <a:buClr>
                  <a:srgbClr val="000000"/>
                </a:buClr>
                <a:buSzPct val="100000"/>
                <a:buFont typeface="Times New Roman" charset="0"/>
                <a:buNone/>
              </a:pPr>
              <a:endParaRPr lang="en-US" sz="1800">
                <a:solidFill>
                  <a:prstClr val="white"/>
                </a:solidFill>
              </a:endParaRPr>
            </a:p>
          </p:txBody>
        </p:sp>
        <p:sp>
          <p:nvSpPr>
            <p:cNvPr id="38" name="AutoShape 33"/>
            <p:cNvSpPr>
              <a:spLocks noChangeArrowheads="1"/>
            </p:cNvSpPr>
            <p:nvPr/>
          </p:nvSpPr>
          <p:spPr bwMode="auto">
            <a:xfrm flipH="1">
              <a:off x="4290" y="2968"/>
              <a:ext cx="87" cy="149"/>
            </a:xfrm>
            <a:prstGeom prst="lightningBolt">
              <a:avLst/>
            </a:prstGeom>
            <a:solidFill>
              <a:srgbClr val="FFFFFF"/>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p>
              <a:pPr defTabSz="455613">
                <a:buClr>
                  <a:srgbClr val="000000"/>
                </a:buClr>
                <a:buSzPct val="100000"/>
                <a:buFont typeface="Times New Roman" charset="0"/>
                <a:buNone/>
              </a:pPr>
              <a:endParaRPr lang="en-US" sz="1800">
                <a:solidFill>
                  <a:prstClr val="white"/>
                </a:solidFill>
              </a:endParaRPr>
            </a:p>
          </p:txBody>
        </p:sp>
        <p:sp>
          <p:nvSpPr>
            <p:cNvPr id="39" name="AutoShape 34"/>
            <p:cNvSpPr>
              <a:spLocks noChangeArrowheads="1"/>
            </p:cNvSpPr>
            <p:nvPr/>
          </p:nvSpPr>
          <p:spPr bwMode="auto">
            <a:xfrm rot="-8460389">
              <a:off x="4212" y="2946"/>
              <a:ext cx="31" cy="33"/>
            </a:xfrm>
            <a:prstGeom prst="triangle">
              <a:avLst>
                <a:gd name="adj" fmla="val 50000"/>
              </a:avLst>
            </a:prstGeom>
            <a:solidFill>
              <a:schemeClr val="tx1"/>
            </a:solidFill>
            <a:ln w="12700">
              <a:solidFill>
                <a:schemeClr val="tx1"/>
              </a:solidFill>
              <a:miter lim="800000"/>
              <a:headEnd type="none" w="sm" len="sm"/>
              <a:tailEnd type="none" w="sm" len="sm"/>
            </a:ln>
          </p:spPr>
          <p:txBody>
            <a:bodyPr wrap="none" anchor="ctr"/>
            <a:lstStyle/>
            <a:p>
              <a:pPr defTabSz="455613">
                <a:buClr>
                  <a:srgbClr val="000000"/>
                </a:buClr>
                <a:buSzPct val="100000"/>
                <a:buFont typeface="Times New Roman" charset="0"/>
                <a:buNone/>
              </a:pPr>
              <a:endParaRPr lang="en-US" sz="1800">
                <a:solidFill>
                  <a:prstClr val="white"/>
                </a:solidFill>
              </a:endParaRPr>
            </a:p>
          </p:txBody>
        </p:sp>
      </p:grpSp>
      <p:sp>
        <p:nvSpPr>
          <p:cNvPr id="40" name="AutoShape 16"/>
          <p:cNvSpPr>
            <a:spLocks noChangeArrowheads="1"/>
          </p:cNvSpPr>
          <p:nvPr/>
        </p:nvSpPr>
        <p:spPr bwMode="auto">
          <a:xfrm>
            <a:off x="609600" y="4102100"/>
            <a:ext cx="219075" cy="611188"/>
          </a:xfrm>
          <a:prstGeom prst="upArrow">
            <a:avLst>
              <a:gd name="adj1" fmla="val 50000"/>
              <a:gd name="adj2" fmla="val 74784"/>
            </a:avLst>
          </a:prstGeom>
          <a:solidFill>
            <a:srgbClr val="000000"/>
          </a:solidFill>
          <a:ln w="9525">
            <a:solidFill>
              <a:srgbClr val="000000"/>
            </a:solidFill>
            <a:miter lim="800000"/>
            <a:headEnd type="none" w="sm" len="sm"/>
            <a:tailEnd type="none" w="sm" len="sm"/>
          </a:ln>
        </p:spPr>
        <p:txBody>
          <a:bodyPr anchor="ctr">
            <a:spAutoFit/>
          </a:bodyPr>
          <a:lstStyle/>
          <a:p>
            <a:pPr defTabSz="914400"/>
            <a:endParaRPr lang="en-US" sz="1800">
              <a:solidFill>
                <a:srgbClr val="000000"/>
              </a:solidFill>
            </a:endParaRPr>
          </a:p>
        </p:txBody>
      </p:sp>
      <p:sp>
        <p:nvSpPr>
          <p:cNvPr id="41" name="Text Box 93"/>
          <p:cNvSpPr txBox="1">
            <a:spLocks noChangeArrowheads="1"/>
          </p:cNvSpPr>
          <p:nvPr/>
        </p:nvSpPr>
        <p:spPr bwMode="auto">
          <a:xfrm>
            <a:off x="127000" y="4711700"/>
            <a:ext cx="1168400"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square"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b="1" dirty="0" smtClean="0">
                <a:solidFill>
                  <a:srgbClr val="000000"/>
                </a:solidFill>
              </a:rPr>
              <a:t>boot</a:t>
            </a:r>
            <a:endParaRPr lang="en-US" sz="1800" b="1" dirty="0">
              <a:solidFill>
                <a:srgbClr val="000000"/>
              </a:solidFill>
            </a:endParaRPr>
          </a:p>
        </p:txBody>
      </p:sp>
      <p:sp>
        <p:nvSpPr>
          <p:cNvPr id="43" name="Text Box 93"/>
          <p:cNvSpPr txBox="1">
            <a:spLocks noChangeArrowheads="1"/>
          </p:cNvSpPr>
          <p:nvPr/>
        </p:nvSpPr>
        <p:spPr bwMode="auto">
          <a:xfrm>
            <a:off x="7373938" y="2435187"/>
            <a:ext cx="1693862"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b="1" dirty="0" smtClean="0">
                <a:solidFill>
                  <a:srgbClr val="000000"/>
                </a:solidFill>
              </a:rPr>
              <a:t>time</a:t>
            </a:r>
            <a:endParaRPr lang="en-US" b="1" dirty="0">
              <a:solidFill>
                <a:srgbClr val="000000"/>
              </a:solidFill>
            </a:endParaRPr>
          </a:p>
        </p:txBody>
      </p:sp>
      <p:sp>
        <p:nvSpPr>
          <p:cNvPr id="44" name="Rectangle 43"/>
          <p:cNvSpPr/>
          <p:nvPr/>
        </p:nvSpPr>
        <p:spPr bwMode="auto">
          <a:xfrm>
            <a:off x="4419600" y="1473200"/>
            <a:ext cx="3124200" cy="609600"/>
          </a:xfrm>
          <a:prstGeom prst="rect">
            <a:avLst/>
          </a:prstGeom>
          <a:solidFill>
            <a:schemeClr val="bg1">
              <a:lumMod val="50000"/>
            </a:schemeClr>
          </a:solidFill>
          <a:ln w="19050" cap="flat" cmpd="sng" algn="ctr">
            <a:solidFill>
              <a:schemeClr val="accent6"/>
            </a:solidFill>
            <a:prstDash val="solid"/>
            <a:round/>
            <a:headEnd type="none" w="med" len="med"/>
            <a:tailEnd type="none" w="med" len="med"/>
          </a:ln>
          <a:effectLst/>
        </p:spPr>
        <p:txBody>
          <a:bodyPr/>
          <a:lstStyle/>
          <a:p>
            <a:pPr defTabSz="455613">
              <a:buClr>
                <a:srgbClr val="000000"/>
              </a:buClr>
              <a:buSzPct val="100000"/>
              <a:buFont typeface="Times New Roman" pitchFamily="16" charset="0"/>
              <a:buNone/>
              <a:defRPr/>
            </a:pPr>
            <a:endParaRPr lang="en-US" sz="1800">
              <a:solidFill>
                <a:prstClr val="white"/>
              </a:solidFill>
              <a:cs typeface="Arial" charset="0"/>
            </a:endParaRPr>
          </a:p>
        </p:txBody>
      </p:sp>
      <p:sp>
        <p:nvSpPr>
          <p:cNvPr id="47" name="AutoShape 16"/>
          <p:cNvSpPr>
            <a:spLocks noChangeArrowheads="1"/>
          </p:cNvSpPr>
          <p:nvPr/>
        </p:nvSpPr>
        <p:spPr bwMode="auto">
          <a:xfrm>
            <a:off x="4316413" y="2105025"/>
            <a:ext cx="103187" cy="333375"/>
          </a:xfrm>
          <a:prstGeom prst="upArrow">
            <a:avLst>
              <a:gd name="adj1" fmla="val 50000"/>
              <a:gd name="adj2" fmla="val 75119"/>
            </a:avLst>
          </a:prstGeom>
          <a:solidFill>
            <a:srgbClr val="000000"/>
          </a:solidFill>
          <a:ln w="9525">
            <a:solidFill>
              <a:srgbClr val="000000"/>
            </a:solidFill>
            <a:miter lim="800000"/>
            <a:headEnd type="none" w="sm" len="sm"/>
            <a:tailEnd type="none" w="sm" len="sm"/>
          </a:ln>
        </p:spPr>
        <p:txBody>
          <a:bodyPr wrap="square" anchor="ctr">
            <a:spAutoFit/>
          </a:bodyPr>
          <a:lstStyle/>
          <a:p>
            <a:pPr defTabSz="914400"/>
            <a:endParaRPr lang="en-US" sz="1800">
              <a:solidFill>
                <a:srgbClr val="000000"/>
              </a:solidFill>
            </a:endParaRPr>
          </a:p>
        </p:txBody>
      </p:sp>
      <p:sp>
        <p:nvSpPr>
          <p:cNvPr id="48" name="Text Box 93"/>
          <p:cNvSpPr txBox="1">
            <a:spLocks noChangeArrowheads="1"/>
          </p:cNvSpPr>
          <p:nvPr/>
        </p:nvSpPr>
        <p:spPr bwMode="auto">
          <a:xfrm>
            <a:off x="4164013" y="2219325"/>
            <a:ext cx="1398587"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dirty="0" smtClean="0">
                <a:solidFill>
                  <a:srgbClr val="000000"/>
                </a:solidFill>
              </a:rPr>
              <a:t>resume</a:t>
            </a:r>
            <a:endParaRPr lang="en-US" sz="1800" dirty="0">
              <a:solidFill>
                <a:srgbClr val="000000"/>
              </a:solidFill>
            </a:endParaRPr>
          </a:p>
        </p:txBody>
      </p:sp>
      <p:sp>
        <p:nvSpPr>
          <p:cNvPr id="49" name="Text Box 93"/>
          <p:cNvSpPr txBox="1">
            <a:spLocks noChangeArrowheads="1"/>
          </p:cNvSpPr>
          <p:nvPr/>
        </p:nvSpPr>
        <p:spPr bwMode="auto">
          <a:xfrm>
            <a:off x="1600200" y="1600200"/>
            <a:ext cx="1398587"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dirty="0">
                <a:solidFill>
                  <a:srgbClr val="000000"/>
                </a:solidFill>
              </a:rPr>
              <a:t>w</a:t>
            </a:r>
            <a:r>
              <a:rPr lang="en-US" sz="1800" dirty="0" smtClean="0">
                <a:solidFill>
                  <a:srgbClr val="000000"/>
                </a:solidFill>
              </a:rPr>
              <a:t>hile(1);</a:t>
            </a:r>
            <a:endParaRPr lang="en-US" sz="1800" dirty="0">
              <a:solidFill>
                <a:srgbClr val="000000"/>
              </a:solidFill>
            </a:endParaRPr>
          </a:p>
        </p:txBody>
      </p:sp>
      <p:sp>
        <p:nvSpPr>
          <p:cNvPr id="50" name="Text Box 93"/>
          <p:cNvSpPr txBox="1">
            <a:spLocks noChangeArrowheads="1"/>
          </p:cNvSpPr>
          <p:nvPr/>
        </p:nvSpPr>
        <p:spPr bwMode="auto">
          <a:xfrm>
            <a:off x="4392613" y="1600200"/>
            <a:ext cx="1398587"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dirty="0" smtClean="0">
                <a:solidFill>
                  <a:srgbClr val="000000"/>
                </a:solidFill>
              </a:rPr>
              <a:t>…</a:t>
            </a:r>
            <a:endParaRPr lang="en-US" sz="1800" dirty="0">
              <a:solidFill>
                <a:srgbClr val="000000"/>
              </a:solidFill>
            </a:endParaRPr>
          </a:p>
        </p:txBody>
      </p:sp>
      <p:grpSp>
        <p:nvGrpSpPr>
          <p:cNvPr id="51" name="Group 50"/>
          <p:cNvGrpSpPr/>
          <p:nvPr/>
        </p:nvGrpSpPr>
        <p:grpSpPr>
          <a:xfrm>
            <a:off x="5638800" y="5108045"/>
            <a:ext cx="3505200" cy="1521355"/>
            <a:chOff x="6934200" y="5562600"/>
            <a:chExt cx="2057400" cy="947738"/>
          </a:xfrm>
        </p:grpSpPr>
        <p:sp>
          <p:nvSpPr>
            <p:cNvPr id="52" name="Rectangle 1"/>
            <p:cNvSpPr>
              <a:spLocks noChangeArrowheads="1"/>
            </p:cNvSpPr>
            <p:nvPr/>
          </p:nvSpPr>
          <p:spPr bwMode="auto">
            <a:xfrm>
              <a:off x="7013575" y="5562600"/>
              <a:ext cx="1749425" cy="947738"/>
            </a:xfrm>
            <a:prstGeom prst="rect">
              <a:avLst/>
            </a:prstGeom>
            <a:solidFill>
              <a:srgbClr val="CCFFCC"/>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buClr>
                  <a:srgbClr val="000000"/>
                </a:buClr>
                <a:buSzPct val="100000"/>
                <a:buFont typeface="Times New Roman" charset="0"/>
                <a:buNone/>
              </a:pPr>
              <a:endParaRPr lang="en-US" sz="1800">
                <a:solidFill>
                  <a:srgbClr val="37305A"/>
                </a:solidFill>
                <a:cs typeface="Arial" charset="0"/>
              </a:endParaRPr>
            </a:p>
          </p:txBody>
        </p:sp>
        <p:sp>
          <p:nvSpPr>
            <p:cNvPr id="53" name="Rectangle 33"/>
            <p:cNvSpPr>
              <a:spLocks noChangeArrowheads="1"/>
            </p:cNvSpPr>
            <p:nvPr/>
          </p:nvSpPr>
          <p:spPr bwMode="auto">
            <a:xfrm>
              <a:off x="7092950" y="5881688"/>
              <a:ext cx="712788" cy="128587"/>
            </a:xfrm>
            <a:prstGeom prst="rect">
              <a:avLst/>
            </a:prstGeom>
            <a:solidFill>
              <a:srgbClr val="800080"/>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nchor="ctr">
              <a:spAutoFit/>
            </a:bodyPr>
            <a:lstStyle/>
            <a:p>
              <a:endParaRPr lang="en-US">
                <a:solidFill>
                  <a:srgbClr val="37305A"/>
                </a:solidFill>
              </a:endParaRPr>
            </a:p>
          </p:txBody>
        </p:sp>
        <p:sp>
          <p:nvSpPr>
            <p:cNvPr id="54" name="Rectangle 38"/>
            <p:cNvSpPr>
              <a:spLocks noChangeArrowheads="1"/>
            </p:cNvSpPr>
            <p:nvPr/>
          </p:nvSpPr>
          <p:spPr bwMode="auto">
            <a:xfrm>
              <a:off x="7815263" y="5735638"/>
              <a:ext cx="141287" cy="146050"/>
            </a:xfrm>
            <a:prstGeom prst="rect">
              <a:avLst/>
            </a:prstGeom>
            <a:solidFill>
              <a:srgbClr val="666699"/>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nchor="ctr">
              <a:spAutoFit/>
            </a:bodyPr>
            <a:lstStyle/>
            <a:p>
              <a:endParaRPr lang="en-US">
                <a:solidFill>
                  <a:srgbClr val="37305A"/>
                </a:solidFill>
              </a:endParaRPr>
            </a:p>
          </p:txBody>
        </p:sp>
        <p:sp>
          <p:nvSpPr>
            <p:cNvPr id="55" name="Rectangle 55"/>
            <p:cNvSpPr>
              <a:spLocks noChangeArrowheads="1"/>
            </p:cNvSpPr>
            <p:nvPr/>
          </p:nvSpPr>
          <p:spPr bwMode="auto">
            <a:xfrm>
              <a:off x="7972425" y="6015038"/>
              <a:ext cx="139700" cy="146050"/>
            </a:xfrm>
            <a:prstGeom prst="rect">
              <a:avLst/>
            </a:prstGeom>
            <a:solidFill>
              <a:srgbClr val="0000FF"/>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nchor="ctr">
              <a:spAutoFit/>
            </a:bodyPr>
            <a:lstStyle/>
            <a:p>
              <a:endParaRPr lang="en-US">
                <a:solidFill>
                  <a:srgbClr val="37305A"/>
                </a:solidFill>
              </a:endParaRPr>
            </a:p>
          </p:txBody>
        </p:sp>
        <p:sp>
          <p:nvSpPr>
            <p:cNvPr id="56" name="Line 67"/>
            <p:cNvSpPr>
              <a:spLocks noChangeShapeType="1"/>
            </p:cNvSpPr>
            <p:nvPr/>
          </p:nvSpPr>
          <p:spPr bwMode="auto">
            <a:xfrm>
              <a:off x="7970838" y="5700713"/>
              <a:ext cx="0" cy="471487"/>
            </a:xfrm>
            <a:prstGeom prst="line">
              <a:avLst/>
            </a:prstGeom>
            <a:noFill/>
            <a:ln w="19050">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solidFill>
                  <a:srgbClr val="37305A"/>
                </a:solidFill>
              </a:endParaRPr>
            </a:p>
          </p:txBody>
        </p:sp>
        <p:sp>
          <p:nvSpPr>
            <p:cNvPr id="57" name="Line 67"/>
            <p:cNvSpPr>
              <a:spLocks noChangeShapeType="1"/>
            </p:cNvSpPr>
            <p:nvPr/>
          </p:nvSpPr>
          <p:spPr bwMode="auto">
            <a:xfrm>
              <a:off x="8123238" y="5700713"/>
              <a:ext cx="0" cy="471487"/>
            </a:xfrm>
            <a:prstGeom prst="line">
              <a:avLst/>
            </a:prstGeom>
            <a:noFill/>
            <a:ln w="19050">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solidFill>
                  <a:srgbClr val="37305A"/>
                </a:solidFill>
              </a:endParaRPr>
            </a:p>
          </p:txBody>
        </p:sp>
        <p:sp>
          <p:nvSpPr>
            <p:cNvPr id="58" name="Line 67"/>
            <p:cNvSpPr>
              <a:spLocks noChangeShapeType="1"/>
            </p:cNvSpPr>
            <p:nvPr/>
          </p:nvSpPr>
          <p:spPr bwMode="auto">
            <a:xfrm>
              <a:off x="7813675" y="5700713"/>
              <a:ext cx="0" cy="471487"/>
            </a:xfrm>
            <a:prstGeom prst="line">
              <a:avLst/>
            </a:prstGeom>
            <a:noFill/>
            <a:ln w="19050">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solidFill>
                  <a:srgbClr val="37305A"/>
                </a:solidFill>
              </a:endParaRPr>
            </a:p>
          </p:txBody>
        </p:sp>
        <p:sp>
          <p:nvSpPr>
            <p:cNvPr id="59" name="Line 67"/>
            <p:cNvSpPr>
              <a:spLocks noChangeShapeType="1"/>
            </p:cNvSpPr>
            <p:nvPr/>
          </p:nvSpPr>
          <p:spPr bwMode="auto">
            <a:xfrm>
              <a:off x="8610600" y="5700713"/>
              <a:ext cx="0" cy="471487"/>
            </a:xfrm>
            <a:prstGeom prst="line">
              <a:avLst/>
            </a:prstGeom>
            <a:noFill/>
            <a:ln w="19050">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solidFill>
                  <a:srgbClr val="37305A"/>
                </a:solidFill>
              </a:endParaRPr>
            </a:p>
          </p:txBody>
        </p:sp>
        <p:sp>
          <p:nvSpPr>
            <p:cNvPr id="60" name="Line 67"/>
            <p:cNvSpPr>
              <a:spLocks noChangeShapeType="1"/>
            </p:cNvSpPr>
            <p:nvPr/>
          </p:nvSpPr>
          <p:spPr bwMode="auto">
            <a:xfrm>
              <a:off x="7092950" y="5700713"/>
              <a:ext cx="0" cy="471487"/>
            </a:xfrm>
            <a:prstGeom prst="line">
              <a:avLst/>
            </a:prstGeom>
            <a:noFill/>
            <a:ln w="19050">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solidFill>
                  <a:srgbClr val="37305A"/>
                </a:solidFill>
              </a:endParaRPr>
            </a:p>
          </p:txBody>
        </p:sp>
        <p:sp>
          <p:nvSpPr>
            <p:cNvPr id="61" name="Rectangle 33"/>
            <p:cNvSpPr>
              <a:spLocks noChangeArrowheads="1"/>
            </p:cNvSpPr>
            <p:nvPr/>
          </p:nvSpPr>
          <p:spPr bwMode="auto">
            <a:xfrm>
              <a:off x="8129588" y="5891213"/>
              <a:ext cx="481012" cy="128587"/>
            </a:xfrm>
            <a:prstGeom prst="rect">
              <a:avLst/>
            </a:prstGeom>
            <a:solidFill>
              <a:srgbClr val="800080"/>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nchor="ctr">
              <a:spAutoFit/>
            </a:bodyPr>
            <a:lstStyle/>
            <a:p>
              <a:endParaRPr lang="en-US">
                <a:solidFill>
                  <a:srgbClr val="37305A"/>
                </a:solidFill>
              </a:endParaRPr>
            </a:p>
          </p:txBody>
        </p:sp>
        <p:sp>
          <p:nvSpPr>
            <p:cNvPr id="62" name="Rectangle 302"/>
            <p:cNvSpPr>
              <a:spLocks noChangeArrowheads="1"/>
            </p:cNvSpPr>
            <p:nvPr/>
          </p:nvSpPr>
          <p:spPr bwMode="auto">
            <a:xfrm>
              <a:off x="6934200" y="6172200"/>
              <a:ext cx="2057400" cy="2449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buClr>
                  <a:srgbClr val="000000"/>
                </a:buClr>
                <a:buSzPct val="100000"/>
                <a:buFont typeface="Times New Roman" charset="0"/>
                <a:buNone/>
                <a:defRPr/>
              </a:pPr>
              <a:r>
                <a:rPr lang="en-US" b="1" dirty="0">
                  <a:solidFill>
                    <a:srgbClr val="003367">
                      <a:lumMod val="50000"/>
                    </a:srgbClr>
                  </a:solidFill>
                </a:rPr>
                <a:t>time </a:t>
              </a:r>
              <a:r>
                <a:rPr lang="en-US" b="1" dirty="0">
                  <a:solidFill>
                    <a:srgbClr val="003367">
                      <a:lumMod val="50000"/>
                    </a:srgbClr>
                  </a:solidFill>
                  <a:sym typeface="Wingdings"/>
                </a:rPr>
                <a:t></a:t>
              </a:r>
              <a:endParaRPr lang="en-US" b="1" dirty="0">
                <a:solidFill>
                  <a:srgbClr val="003367">
                    <a:lumMod val="50000"/>
                  </a:srgbClr>
                </a:solidFill>
              </a:endParaRPr>
            </a:p>
          </p:txBody>
        </p:sp>
      </p:grpSp>
      <p:sp>
        <p:nvSpPr>
          <p:cNvPr id="63" name="Text Box 93"/>
          <p:cNvSpPr txBox="1">
            <a:spLocks noChangeArrowheads="1"/>
          </p:cNvSpPr>
          <p:nvPr/>
        </p:nvSpPr>
        <p:spPr bwMode="auto">
          <a:xfrm>
            <a:off x="5765800" y="4810087"/>
            <a:ext cx="3073400"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square"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dirty="0" smtClean="0">
                <a:solidFill>
                  <a:srgbClr val="000000"/>
                </a:solidFill>
              </a:rPr>
              <a:t>Enables</a:t>
            </a:r>
            <a:r>
              <a:rPr lang="en-US" sz="1800" b="1" dirty="0" smtClean="0">
                <a:solidFill>
                  <a:srgbClr val="000000"/>
                </a:solidFill>
              </a:rPr>
              <a:t> </a:t>
            </a:r>
            <a:r>
              <a:rPr lang="en-US" sz="1800" b="1" dirty="0" err="1" smtClean="0">
                <a:solidFill>
                  <a:srgbClr val="000000"/>
                </a:solidFill>
              </a:rPr>
              <a:t>timeslicing</a:t>
            </a:r>
            <a:endParaRPr lang="en-US" sz="1800" b="1" dirty="0">
              <a:solidFill>
                <a:srgbClr val="000000"/>
              </a:solidFill>
            </a:endParaRPr>
          </a:p>
        </p:txBody>
      </p:sp>
    </p:spTree>
    <p:extLst>
      <p:ext uri="{BB962C8B-B14F-4D97-AF65-F5344CB8AC3E}">
        <p14:creationId xmlns:p14="http://schemas.microsoft.com/office/powerpoint/2010/main" val="6403094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Recap: timers, interrupts, faults, etc.</a:t>
            </a:r>
            <a:endParaRPr lang="en-US" sz="3600" dirty="0"/>
          </a:p>
        </p:txBody>
      </p:sp>
      <p:sp>
        <p:nvSpPr>
          <p:cNvPr id="4" name="Content Placeholder 3"/>
          <p:cNvSpPr>
            <a:spLocks noGrp="1"/>
          </p:cNvSpPr>
          <p:nvPr>
            <p:ph idx="1"/>
          </p:nvPr>
        </p:nvSpPr>
        <p:spPr/>
        <p:txBody>
          <a:bodyPr/>
          <a:lstStyle/>
          <a:p>
            <a:r>
              <a:rPr lang="en-US" dirty="0" smtClean="0"/>
              <a:t>When processor core is running a user program, the user program/thread controls (“drives”) the core. </a:t>
            </a:r>
          </a:p>
          <a:p>
            <a:r>
              <a:rPr lang="en-US" dirty="0" smtClean="0"/>
              <a:t>The hardware has a </a:t>
            </a:r>
            <a:r>
              <a:rPr lang="en-US" b="1" dirty="0" smtClean="0"/>
              <a:t>timer</a:t>
            </a:r>
            <a:r>
              <a:rPr lang="en-US" dirty="0" smtClean="0"/>
              <a:t> device that </a:t>
            </a:r>
            <a:r>
              <a:rPr lang="en-US" b="1" dirty="0" smtClean="0"/>
              <a:t>interrupts</a:t>
            </a:r>
            <a:r>
              <a:rPr lang="en-US" dirty="0" smtClean="0"/>
              <a:t> the core after a given interval of time.</a:t>
            </a:r>
          </a:p>
          <a:p>
            <a:r>
              <a:rPr lang="en-US" dirty="0" smtClean="0"/>
              <a:t>Interrupt transfers control back to the OS kernel, which  may switch the core to another thread, or resume.</a:t>
            </a:r>
          </a:p>
          <a:p>
            <a:r>
              <a:rPr lang="en-US" dirty="0" smtClean="0"/>
              <a:t>Other events also return control to the kernel.</a:t>
            </a:r>
          </a:p>
          <a:p>
            <a:pPr lvl="1"/>
            <a:r>
              <a:rPr lang="en-US" dirty="0" smtClean="0"/>
              <a:t>Wild pointers</a:t>
            </a:r>
          </a:p>
          <a:p>
            <a:pPr lvl="1"/>
            <a:r>
              <a:rPr lang="en-US" dirty="0" smtClean="0"/>
              <a:t>Divide by zero</a:t>
            </a:r>
          </a:p>
          <a:p>
            <a:pPr lvl="1"/>
            <a:r>
              <a:rPr lang="en-US" dirty="0"/>
              <a:t>O</a:t>
            </a:r>
            <a:r>
              <a:rPr lang="en-US" dirty="0" smtClean="0"/>
              <a:t>ther program actions</a:t>
            </a:r>
          </a:p>
          <a:p>
            <a:pPr lvl="1"/>
            <a:r>
              <a:rPr lang="en-US" dirty="0" smtClean="0"/>
              <a:t>Page faults</a:t>
            </a:r>
          </a:p>
        </p:txBody>
      </p:sp>
      <p:pic>
        <p:nvPicPr>
          <p:cNvPr id="3" name="Picture 2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29401" y="4191000"/>
            <a:ext cx="2514600" cy="251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Rectangle 8"/>
          <p:cNvSpPr/>
          <p:nvPr/>
        </p:nvSpPr>
        <p:spPr bwMode="auto">
          <a:xfrm>
            <a:off x="4572000" y="4978400"/>
            <a:ext cx="441325" cy="609600"/>
          </a:xfrm>
          <a:prstGeom prst="rect">
            <a:avLst/>
          </a:prstGeom>
          <a:solidFill>
            <a:sysClr val="window" lastClr="FFFFFF">
              <a:lumMod val="50000"/>
            </a:sysClr>
          </a:solidFill>
          <a:ln w="19050" cap="flat" cmpd="sng" algn="ctr">
            <a:solidFill>
              <a:srgbClr val="003367"/>
            </a:solidFill>
            <a:prstDash val="solid"/>
            <a:round/>
            <a:headEnd type="none" w="med" len="med"/>
            <a:tailEnd type="none" w="med" len="med"/>
          </a:ln>
          <a:effectLst/>
        </p:spPr>
        <p:txBody>
          <a:bodyPr/>
          <a:lstStyle/>
          <a:p>
            <a:pPr defTabSz="914400" fontAlgn="auto">
              <a:spcBef>
                <a:spcPts val="0"/>
              </a:spcBef>
              <a:spcAft>
                <a:spcPts val="0"/>
              </a:spcAft>
              <a:buClr>
                <a:srgbClr val="000000"/>
              </a:buClr>
              <a:buSzPct val="100000"/>
              <a:buFont typeface="Times New Roman" pitchFamily="16" charset="0"/>
              <a:buNone/>
              <a:defRPr/>
            </a:pPr>
            <a:endParaRPr lang="en-US" sz="1800" kern="0">
              <a:solidFill>
                <a:sysClr val="windowText" lastClr="000000"/>
              </a:solidFill>
              <a:cs typeface="Arial" charset="0"/>
            </a:endParaRPr>
          </a:p>
        </p:txBody>
      </p:sp>
      <p:sp>
        <p:nvSpPr>
          <p:cNvPr id="10" name="AutoShape 10"/>
          <p:cNvSpPr>
            <a:spLocks noChangeArrowheads="1"/>
          </p:cNvSpPr>
          <p:nvPr/>
        </p:nvSpPr>
        <p:spPr bwMode="auto">
          <a:xfrm>
            <a:off x="4572000" y="5664200"/>
            <a:ext cx="1660525" cy="431800"/>
          </a:xfrm>
          <a:prstGeom prst="flowChartProcess">
            <a:avLst/>
          </a:prstGeom>
          <a:solidFill>
            <a:srgbClr val="99CCFF"/>
          </a:solidFill>
          <a:ln w="12700">
            <a:solidFill>
              <a:srgbClr val="003367"/>
            </a:solidFill>
            <a:miter lim="800000"/>
            <a:headEnd type="none" w="sm" len="sm"/>
            <a:tailEnd type="none" w="sm" len="sm"/>
          </a:ln>
        </p:spPr>
        <p:txBody>
          <a:bodyPr wrap="none" anchor="ctr"/>
          <a:lstStyle/>
          <a:p>
            <a:pPr algn="ctr" defTabSz="914400" fontAlgn="auto">
              <a:spcBef>
                <a:spcPts val="0"/>
              </a:spcBef>
              <a:spcAft>
                <a:spcPts val="0"/>
              </a:spcAft>
              <a:buClr>
                <a:srgbClr val="000000"/>
              </a:buClr>
              <a:buSzPct val="100000"/>
              <a:buFont typeface="Times New Roman" charset="0"/>
              <a:buNone/>
              <a:defRPr/>
            </a:pPr>
            <a:endParaRPr lang="en-US" sz="1800" kern="0" smtClean="0">
              <a:solidFill>
                <a:sysClr val="windowText" lastClr="000000"/>
              </a:solidFill>
            </a:endParaRPr>
          </a:p>
        </p:txBody>
      </p:sp>
      <p:sp>
        <p:nvSpPr>
          <p:cNvPr id="11" name="Rectangle 10"/>
          <p:cNvSpPr/>
          <p:nvPr/>
        </p:nvSpPr>
        <p:spPr bwMode="auto">
          <a:xfrm>
            <a:off x="5181600" y="4978400"/>
            <a:ext cx="441325" cy="609600"/>
          </a:xfrm>
          <a:prstGeom prst="rect">
            <a:avLst/>
          </a:prstGeom>
          <a:solidFill>
            <a:sysClr val="window" lastClr="FFFFFF">
              <a:lumMod val="50000"/>
            </a:sysClr>
          </a:solidFill>
          <a:ln w="19050" cap="flat" cmpd="sng" algn="ctr">
            <a:solidFill>
              <a:srgbClr val="003367"/>
            </a:solidFill>
            <a:prstDash val="solid"/>
            <a:round/>
            <a:headEnd type="none" w="med" len="med"/>
            <a:tailEnd type="none" w="med" len="med"/>
          </a:ln>
          <a:effectLst/>
        </p:spPr>
        <p:txBody>
          <a:bodyPr/>
          <a:lstStyle/>
          <a:p>
            <a:pPr defTabSz="914400" fontAlgn="auto">
              <a:spcBef>
                <a:spcPts val="0"/>
              </a:spcBef>
              <a:spcAft>
                <a:spcPts val="0"/>
              </a:spcAft>
              <a:buClr>
                <a:srgbClr val="000000"/>
              </a:buClr>
              <a:buSzPct val="100000"/>
              <a:buFont typeface="Times New Roman" pitchFamily="16" charset="0"/>
              <a:buNone/>
              <a:defRPr/>
            </a:pPr>
            <a:endParaRPr lang="en-US" sz="1800" kern="0">
              <a:solidFill>
                <a:sysClr val="windowText" lastClr="000000"/>
              </a:solidFill>
              <a:cs typeface="Arial" charset="0"/>
            </a:endParaRPr>
          </a:p>
        </p:txBody>
      </p:sp>
      <p:sp>
        <p:nvSpPr>
          <p:cNvPr id="12" name="Rectangle 11"/>
          <p:cNvSpPr/>
          <p:nvPr/>
        </p:nvSpPr>
        <p:spPr bwMode="auto">
          <a:xfrm>
            <a:off x="5791200" y="4978400"/>
            <a:ext cx="441325" cy="609600"/>
          </a:xfrm>
          <a:prstGeom prst="rect">
            <a:avLst/>
          </a:prstGeom>
          <a:solidFill>
            <a:sysClr val="window" lastClr="FFFFFF">
              <a:lumMod val="50000"/>
            </a:sysClr>
          </a:solidFill>
          <a:ln w="19050" cap="flat" cmpd="sng" algn="ctr">
            <a:solidFill>
              <a:srgbClr val="003367"/>
            </a:solidFill>
            <a:prstDash val="solid"/>
            <a:round/>
            <a:headEnd type="none" w="med" len="med"/>
            <a:tailEnd type="none" w="med" len="med"/>
          </a:ln>
          <a:effectLst/>
        </p:spPr>
        <p:txBody>
          <a:bodyPr/>
          <a:lstStyle/>
          <a:p>
            <a:pPr defTabSz="914400" fontAlgn="auto">
              <a:spcBef>
                <a:spcPts val="0"/>
              </a:spcBef>
              <a:spcAft>
                <a:spcPts val="0"/>
              </a:spcAft>
              <a:buClr>
                <a:srgbClr val="000000"/>
              </a:buClr>
              <a:buSzPct val="100000"/>
              <a:buFont typeface="Times New Roman" pitchFamily="16" charset="0"/>
              <a:buNone/>
              <a:defRPr/>
            </a:pPr>
            <a:endParaRPr lang="en-US" sz="1800" kern="0">
              <a:solidFill>
                <a:sysClr val="windowText" lastClr="000000"/>
              </a:solidFill>
              <a:cs typeface="Arial" charset="0"/>
            </a:endParaRPr>
          </a:p>
        </p:txBody>
      </p:sp>
    </p:spTree>
    <p:extLst>
      <p:ext uri="{BB962C8B-B14F-4D97-AF65-F5344CB8AC3E}">
        <p14:creationId xmlns:p14="http://schemas.microsoft.com/office/powerpoint/2010/main" val="4028713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Meltdown Processor Flaw</a:t>
            </a:r>
            <a:endParaRPr lang="en-US" dirty="0"/>
          </a:p>
        </p:txBody>
      </p:sp>
      <p:sp>
        <p:nvSpPr>
          <p:cNvPr id="3" name="Content Placeholder 2"/>
          <p:cNvSpPr>
            <a:spLocks noGrp="1"/>
          </p:cNvSpPr>
          <p:nvPr>
            <p:ph idx="1"/>
          </p:nvPr>
        </p:nvSpPr>
        <p:spPr/>
        <p:txBody>
          <a:bodyPr>
            <a:normAutofit/>
          </a:bodyPr>
          <a:lstStyle/>
          <a:p>
            <a:r>
              <a:rPr lang="en-US" dirty="0" smtClean="0"/>
              <a:t>Modern “superscalar” processors execute multiple instructions </a:t>
            </a:r>
            <a:r>
              <a:rPr lang="en-US" dirty="0" smtClean="0"/>
              <a:t>simultaneously, sometimes speculatively</a:t>
            </a:r>
            <a:endParaRPr lang="en-US" dirty="0" smtClean="0"/>
          </a:p>
          <a:p>
            <a:r>
              <a:rPr lang="en-US" dirty="0" smtClean="0"/>
              <a:t>“Branch prediction” used to decide what to execute next when necessary</a:t>
            </a:r>
          </a:p>
          <a:p>
            <a:r>
              <a:rPr lang="en-US" dirty="0" smtClean="0"/>
              <a:t>When a branch is incorrectly predicted, effects of instructions that should not have been executed are undone</a:t>
            </a:r>
          </a:p>
          <a:p>
            <a:r>
              <a:rPr lang="en-US" dirty="0" smtClean="0"/>
              <a:t>… or are they?  the code may have caused something to be brought into cache, and this can be detected by timing the cache</a:t>
            </a:r>
            <a:endParaRPr lang="en-US" dirty="0"/>
          </a:p>
        </p:txBody>
      </p:sp>
    </p:spTree>
    <p:extLst>
      <p:ext uri="{BB962C8B-B14F-4D97-AF65-F5344CB8AC3E}">
        <p14:creationId xmlns:p14="http://schemas.microsoft.com/office/powerpoint/2010/main" val="7756538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568" y="381000"/>
            <a:ext cx="8229600" cy="857250"/>
          </a:xfrm>
        </p:spPr>
        <p:txBody>
          <a:bodyPr/>
          <a:lstStyle/>
          <a:p>
            <a:r>
              <a:rPr lang="en-US" dirty="0" smtClean="0"/>
              <a:t>Meltdown</a:t>
            </a:r>
            <a:endParaRPr lang="en-US" dirty="0"/>
          </a:p>
        </p:txBody>
      </p:sp>
      <p:sp>
        <p:nvSpPr>
          <p:cNvPr id="4" name="Rectangle 1"/>
          <p:cNvSpPr>
            <a:spLocks noChangeArrowheads="1"/>
          </p:cNvSpPr>
          <p:nvPr/>
        </p:nvSpPr>
        <p:spPr bwMode="auto">
          <a:xfrm>
            <a:off x="493568" y="1612148"/>
            <a:ext cx="8156864" cy="4275171"/>
          </a:xfrm>
          <a:prstGeom prst="rect">
            <a:avLst/>
          </a:prstGeom>
          <a:solidFill>
            <a:srgbClr val="D5FFD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119025" rIns="68580" bIns="0" numCol="1" anchor="ctr" anchorCtr="0" compatLnSpc="1">
            <a:prstTxWarp prst="textNoShape">
              <a:avLst/>
            </a:prstTxWarp>
            <a:spAutoFit/>
          </a:bodyPr>
          <a:lstStyle/>
          <a:p>
            <a:pPr defTabSz="685800" eaLnBrk="0" hangingPunct="0"/>
            <a:r>
              <a:rPr lang="en-US" altLang="en-US" sz="1500" dirty="0">
                <a:solidFill>
                  <a:srgbClr val="60605C"/>
                </a:solidFill>
                <a:latin typeface="Monaco"/>
              </a:rPr>
              <a:t>char *scratchpad = </a:t>
            </a:r>
            <a:r>
              <a:rPr lang="en-US" altLang="en-US" sz="1500" dirty="0" err="1">
                <a:solidFill>
                  <a:srgbClr val="60605C"/>
                </a:solidFill>
                <a:latin typeface="Monaco"/>
              </a:rPr>
              <a:t>malloc</a:t>
            </a:r>
            <a:r>
              <a:rPr lang="en-US" altLang="en-US" sz="1500" dirty="0">
                <a:solidFill>
                  <a:srgbClr val="60605C"/>
                </a:solidFill>
                <a:latin typeface="Monaco"/>
              </a:rPr>
              <a:t>(256 * 4096); \\ 256 pages of size 4096 bytes each</a:t>
            </a:r>
          </a:p>
          <a:p>
            <a:pPr defTabSz="685800" eaLnBrk="0" hangingPunct="0"/>
            <a:r>
              <a:rPr lang="en-US" altLang="en-US" sz="1500" dirty="0">
                <a:solidFill>
                  <a:srgbClr val="60605C"/>
                </a:solidFill>
                <a:latin typeface="Monaco"/>
              </a:rPr>
              <a:t> </a:t>
            </a:r>
            <a:r>
              <a:rPr lang="en-US" altLang="en-US" sz="1500" dirty="0" smtClean="0">
                <a:solidFill>
                  <a:srgbClr val="60605C"/>
                </a:solidFill>
                <a:latin typeface="Monaco"/>
              </a:rPr>
              <a:t>... </a:t>
            </a:r>
            <a:r>
              <a:rPr lang="en-US" altLang="en-US" sz="1500" dirty="0">
                <a:solidFill>
                  <a:srgbClr val="60605C"/>
                </a:solidFill>
                <a:latin typeface="Monaco"/>
              </a:rPr>
              <a:t>s</a:t>
            </a:r>
            <a:r>
              <a:rPr lang="en-US" altLang="en-US" sz="1500" dirty="0" smtClean="0">
                <a:solidFill>
                  <a:srgbClr val="60605C"/>
                </a:solidFill>
                <a:latin typeface="Monaco"/>
              </a:rPr>
              <a:t>omehow ensure scratchpad is entirely evicted from </a:t>
            </a:r>
            <a:r>
              <a:rPr lang="en-US" altLang="en-US" sz="1500" dirty="0">
                <a:solidFill>
                  <a:srgbClr val="60605C"/>
                </a:solidFill>
                <a:latin typeface="Monaco"/>
              </a:rPr>
              <a:t>CPU cache ... </a:t>
            </a:r>
          </a:p>
          <a:p>
            <a:pPr defTabSz="685800" eaLnBrk="0" hangingPunct="0"/>
            <a:endParaRPr lang="en-US" altLang="en-US" sz="1500" dirty="0">
              <a:solidFill>
                <a:srgbClr val="60605C"/>
              </a:solidFill>
              <a:latin typeface="Monaco"/>
            </a:endParaRPr>
          </a:p>
          <a:p>
            <a:pPr defTabSz="685800" eaLnBrk="0" hangingPunct="0"/>
            <a:r>
              <a:rPr lang="en-US" altLang="en-US" sz="1500" dirty="0">
                <a:solidFill>
                  <a:srgbClr val="60605C"/>
                </a:solidFill>
                <a:latin typeface="Monaco"/>
              </a:rPr>
              <a:t>u</a:t>
            </a:r>
            <a:r>
              <a:rPr lang="en-US" altLang="en-US" sz="1500" dirty="0">
                <a:solidFill>
                  <a:srgbClr val="60605C"/>
                </a:solidFill>
                <a:latin typeface="Monaco"/>
              </a:rPr>
              <a:t>nsigned char *p = SOME_KERNEL_ADDRESS;</a:t>
            </a:r>
          </a:p>
          <a:p>
            <a:pPr defTabSz="685800" eaLnBrk="0" hangingPunct="0"/>
            <a:endParaRPr lang="en-US" altLang="en-US" sz="1500" dirty="0">
              <a:solidFill>
                <a:srgbClr val="60605C"/>
              </a:solidFill>
              <a:latin typeface="Monaco"/>
            </a:endParaRPr>
          </a:p>
          <a:p>
            <a:pPr defTabSz="685800" eaLnBrk="0" hangingPunct="0"/>
            <a:r>
              <a:rPr lang="en-US" altLang="en-US" sz="1500" dirty="0" err="1">
                <a:solidFill>
                  <a:srgbClr val="60605C"/>
                </a:solidFill>
                <a:latin typeface="Monaco"/>
              </a:rPr>
              <a:t>int</a:t>
            </a:r>
            <a:r>
              <a:rPr lang="en-US" altLang="en-US" sz="1500" dirty="0">
                <a:solidFill>
                  <a:srgbClr val="60605C"/>
                </a:solidFill>
                <a:latin typeface="Monaco"/>
              </a:rPr>
              <a:t> x = rand() % 100;</a:t>
            </a:r>
          </a:p>
          <a:p>
            <a:pPr defTabSz="685800" eaLnBrk="0" hangingPunct="0"/>
            <a:r>
              <a:rPr lang="en-US" altLang="en-US" sz="1500" dirty="0">
                <a:solidFill>
                  <a:srgbClr val="60605C"/>
                </a:solidFill>
                <a:latin typeface="Monaco"/>
              </a:rPr>
              <a:t>u</a:t>
            </a:r>
            <a:r>
              <a:rPr lang="en-US" altLang="en-US" sz="1500" dirty="0">
                <a:solidFill>
                  <a:srgbClr val="60605C"/>
                </a:solidFill>
                <a:latin typeface="Monaco"/>
              </a:rPr>
              <a:t>nsigned char a;</a:t>
            </a:r>
          </a:p>
          <a:p>
            <a:pPr defTabSz="685800" eaLnBrk="0" hangingPunct="0"/>
            <a:r>
              <a:rPr lang="en-US" altLang="en-US" sz="1500" dirty="0">
                <a:solidFill>
                  <a:srgbClr val="60605C"/>
                </a:solidFill>
                <a:latin typeface="Monaco"/>
              </a:rPr>
              <a:t>unsigned char b;</a:t>
            </a:r>
          </a:p>
          <a:p>
            <a:pPr defTabSz="685800" eaLnBrk="0" hangingPunct="0"/>
            <a:endParaRPr lang="en-US" altLang="en-US" sz="1500" dirty="0">
              <a:solidFill>
                <a:srgbClr val="60605C"/>
              </a:solidFill>
              <a:latin typeface="Monaco"/>
            </a:endParaRPr>
          </a:p>
          <a:p>
            <a:pPr defTabSz="685800" eaLnBrk="0" hangingPunct="0"/>
            <a:r>
              <a:rPr lang="en-US" altLang="en-US" sz="1500" dirty="0">
                <a:solidFill>
                  <a:srgbClr val="60605C"/>
                </a:solidFill>
                <a:latin typeface="Monaco"/>
              </a:rPr>
              <a:t>if (x == 4){ // suppose CPU branch prediction speculates that this condition will be true</a:t>
            </a:r>
          </a:p>
          <a:p>
            <a:pPr defTabSz="685800" eaLnBrk="0" hangingPunct="0"/>
            <a:endParaRPr lang="en-US" altLang="en-US" sz="1500" dirty="0">
              <a:solidFill>
                <a:srgbClr val="60605C"/>
              </a:solidFill>
              <a:latin typeface="Monaco"/>
            </a:endParaRPr>
          </a:p>
          <a:p>
            <a:pPr defTabSz="685800" eaLnBrk="0" hangingPunct="0"/>
            <a:r>
              <a:rPr lang="en-US" altLang="en-US" sz="1500" dirty="0">
                <a:solidFill>
                  <a:srgbClr val="60605C"/>
                </a:solidFill>
                <a:latin typeface="Monaco"/>
              </a:rPr>
              <a:t>   a = *p;   // unauthorized read of kernel memory</a:t>
            </a:r>
          </a:p>
          <a:p>
            <a:pPr defTabSz="685800" eaLnBrk="0" hangingPunct="0"/>
            <a:endParaRPr lang="en-US" altLang="en-US" sz="1500" dirty="0">
              <a:solidFill>
                <a:srgbClr val="60605C"/>
              </a:solidFill>
              <a:latin typeface="Monaco"/>
            </a:endParaRPr>
          </a:p>
          <a:p>
            <a:pPr defTabSz="685800" eaLnBrk="0" hangingPunct="0"/>
            <a:r>
              <a:rPr lang="en-US" altLang="en-US" sz="1500" dirty="0">
                <a:solidFill>
                  <a:srgbClr val="60605C"/>
                </a:solidFill>
                <a:latin typeface="Monaco"/>
              </a:rPr>
              <a:t>   // </a:t>
            </a:r>
            <a:r>
              <a:rPr lang="en-US" altLang="en-US" sz="1500" dirty="0">
                <a:solidFill>
                  <a:srgbClr val="60605C"/>
                </a:solidFill>
                <a:latin typeface="Monaco"/>
              </a:rPr>
              <a:t>indirect access to scratchpad based </a:t>
            </a:r>
            <a:r>
              <a:rPr lang="en-US" altLang="en-US" sz="1500" dirty="0">
                <a:solidFill>
                  <a:srgbClr val="60605C"/>
                </a:solidFill>
                <a:latin typeface="Monaco"/>
              </a:rPr>
              <a:t>on value a read from kernel memory</a:t>
            </a:r>
          </a:p>
          <a:p>
            <a:pPr defTabSz="685800" eaLnBrk="0" hangingPunct="0"/>
            <a:r>
              <a:rPr lang="en-US" altLang="en-US" sz="1500" dirty="0">
                <a:solidFill>
                  <a:srgbClr val="60605C"/>
                </a:solidFill>
                <a:latin typeface="Monaco"/>
              </a:rPr>
              <a:t> </a:t>
            </a:r>
            <a:r>
              <a:rPr lang="en-US" altLang="en-US" sz="1500" dirty="0">
                <a:solidFill>
                  <a:srgbClr val="60605C"/>
                </a:solidFill>
                <a:latin typeface="Monaco"/>
              </a:rPr>
              <a:t>  // brings </a:t>
            </a:r>
            <a:r>
              <a:rPr lang="en-US" altLang="en-US" sz="1500" dirty="0" smtClean="0">
                <a:solidFill>
                  <a:srgbClr val="60605C"/>
                </a:solidFill>
                <a:latin typeface="Monaco"/>
              </a:rPr>
              <a:t>cache line containing first 64 bytes of page </a:t>
            </a:r>
            <a:r>
              <a:rPr lang="en-US" altLang="en-US" sz="1500" dirty="0">
                <a:solidFill>
                  <a:srgbClr val="60605C"/>
                </a:solidFill>
                <a:latin typeface="Monaco"/>
              </a:rPr>
              <a:t>a into cache </a:t>
            </a:r>
          </a:p>
          <a:p>
            <a:pPr defTabSz="685800" eaLnBrk="0" hangingPunct="0"/>
            <a:endParaRPr lang="en-US" altLang="en-US" sz="1500" dirty="0">
              <a:solidFill>
                <a:srgbClr val="60605C"/>
              </a:solidFill>
              <a:latin typeface="Monaco"/>
            </a:endParaRPr>
          </a:p>
          <a:p>
            <a:pPr defTabSz="685800" eaLnBrk="0" hangingPunct="0"/>
            <a:r>
              <a:rPr lang="en-US" altLang="en-US" sz="1500" dirty="0">
                <a:solidFill>
                  <a:srgbClr val="60605C"/>
                </a:solidFill>
                <a:latin typeface="Monaco"/>
              </a:rPr>
              <a:t>   b = *(scratchpad + 4096 * a</a:t>
            </a:r>
            <a:r>
              <a:rPr lang="en-US" altLang="en-US" sz="1500" dirty="0">
                <a:solidFill>
                  <a:srgbClr val="60605C"/>
                </a:solidFill>
                <a:latin typeface="Monaco"/>
              </a:rPr>
              <a:t> ); </a:t>
            </a:r>
            <a:endParaRPr lang="en-US" altLang="en-US" sz="1500" dirty="0">
              <a:solidFill>
                <a:srgbClr val="60605C"/>
              </a:solidFill>
              <a:latin typeface="Monaco"/>
            </a:endParaRPr>
          </a:p>
          <a:p>
            <a:pPr defTabSz="685800" eaLnBrk="0" hangingPunct="0"/>
            <a:r>
              <a:rPr lang="en-US" altLang="en-US" sz="1500" dirty="0">
                <a:solidFill>
                  <a:schemeClr val="tx1"/>
                </a:solidFill>
              </a:rPr>
              <a:t>}</a:t>
            </a:r>
            <a:endParaRPr lang="en-US" altLang="en-US" sz="1500" dirty="0">
              <a:solidFill>
                <a:schemeClr val="tx1"/>
              </a:solidFill>
              <a:latin typeface="Arial" panose="020B0604020202020204" pitchFamily="34" charset="0"/>
            </a:endParaRPr>
          </a:p>
        </p:txBody>
      </p:sp>
    </p:spTree>
    <p:extLst>
      <p:ext uri="{BB962C8B-B14F-4D97-AF65-F5344CB8AC3E}">
        <p14:creationId xmlns:p14="http://schemas.microsoft.com/office/powerpoint/2010/main" val="24967545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407" y="609600"/>
            <a:ext cx="8229600" cy="857250"/>
          </a:xfrm>
        </p:spPr>
        <p:txBody>
          <a:bodyPr>
            <a:normAutofit fontScale="90000"/>
          </a:bodyPr>
          <a:lstStyle/>
          <a:p>
            <a:r>
              <a:rPr lang="en-US" dirty="0" smtClean="0"/>
              <a:t>Detect Byte Value by Timing Cache Access</a:t>
            </a:r>
            <a:endParaRPr lang="en-US" dirty="0"/>
          </a:p>
        </p:txBody>
      </p:sp>
      <p:sp>
        <p:nvSpPr>
          <p:cNvPr id="5" name="Rectangle 2"/>
          <p:cNvSpPr>
            <a:spLocks noGrp="1" noChangeArrowheads="1"/>
          </p:cNvSpPr>
          <p:nvPr>
            <p:ph idx="1"/>
          </p:nvPr>
        </p:nvSpPr>
        <p:spPr bwMode="auto">
          <a:xfrm>
            <a:off x="1337821" y="1639931"/>
            <a:ext cx="6476773" cy="4044339"/>
          </a:xfrm>
          <a:prstGeom prst="rect">
            <a:avLst/>
          </a:prstGeom>
          <a:solidFill>
            <a:srgbClr val="D5FFD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119025" rIns="68580" bIns="0" numCol="1" anchor="ctr" anchorCtr="0" compatLnSpc="1">
            <a:prstTxWarp prst="textNoShape">
              <a:avLst/>
            </a:prstTxWarp>
            <a:spAutoFit/>
          </a:bodyPr>
          <a:lstStyle/>
          <a:p>
            <a:pPr marL="0" indent="0" defTabSz="685800">
              <a:spcBef>
                <a:spcPct val="0"/>
              </a:spcBef>
              <a:buNone/>
            </a:pPr>
            <a:r>
              <a:rPr lang="en-US" altLang="en-US" sz="1500" dirty="0">
                <a:solidFill>
                  <a:srgbClr val="60605C"/>
                </a:solidFill>
                <a:latin typeface="Monaco"/>
              </a:rPr>
              <a:t>long </a:t>
            </a:r>
            <a:r>
              <a:rPr lang="en-US" altLang="en-US" sz="1500" dirty="0" err="1">
                <a:solidFill>
                  <a:srgbClr val="60605C"/>
                </a:solidFill>
                <a:latin typeface="Monaco"/>
              </a:rPr>
              <a:t>long</a:t>
            </a:r>
            <a:r>
              <a:rPr lang="en-US" altLang="en-US" sz="1500" dirty="0">
                <a:solidFill>
                  <a:srgbClr val="60605C"/>
                </a:solidFill>
                <a:latin typeface="Monaco"/>
              </a:rPr>
              <a:t> </a:t>
            </a:r>
            <a:r>
              <a:rPr lang="en-US" altLang="en-US" sz="1500" dirty="0" err="1">
                <a:solidFill>
                  <a:srgbClr val="60605C"/>
                </a:solidFill>
                <a:latin typeface="Monaco"/>
              </a:rPr>
              <a:t>smallest_time</a:t>
            </a:r>
            <a:r>
              <a:rPr lang="en-US" altLang="en-US" sz="1500" dirty="0">
                <a:solidFill>
                  <a:srgbClr val="60605C"/>
                </a:solidFill>
                <a:latin typeface="Monaco"/>
              </a:rPr>
              <a:t> = 9999999999999</a:t>
            </a:r>
            <a:r>
              <a:rPr lang="en-US" altLang="en-US" sz="1500" dirty="0">
                <a:solidFill>
                  <a:srgbClr val="60605C"/>
                </a:solidFill>
                <a:latin typeface="Monaco"/>
              </a:rPr>
              <a:t>;</a:t>
            </a:r>
          </a:p>
          <a:p>
            <a:pPr marL="0" indent="0" defTabSz="685800">
              <a:spcBef>
                <a:spcPct val="0"/>
              </a:spcBef>
              <a:buNone/>
            </a:pPr>
            <a:r>
              <a:rPr lang="en-US" altLang="en-US" sz="1500" dirty="0">
                <a:solidFill>
                  <a:srgbClr val="60605C"/>
                </a:solidFill>
                <a:latin typeface="Monaco"/>
              </a:rPr>
              <a:t>u</a:t>
            </a:r>
            <a:r>
              <a:rPr lang="en-US" altLang="en-US" sz="1500" dirty="0">
                <a:solidFill>
                  <a:srgbClr val="60605C"/>
                </a:solidFill>
                <a:latin typeface="Monaco"/>
              </a:rPr>
              <a:t>nsigned char </a:t>
            </a:r>
            <a:r>
              <a:rPr lang="en-US" altLang="en-US" sz="1500" dirty="0" err="1">
                <a:solidFill>
                  <a:srgbClr val="60605C"/>
                </a:solidFill>
                <a:latin typeface="Monaco"/>
              </a:rPr>
              <a:t>leaked_a</a:t>
            </a:r>
            <a:r>
              <a:rPr lang="en-US" altLang="en-US" sz="1500" dirty="0">
                <a:solidFill>
                  <a:srgbClr val="60605C"/>
                </a:solidFill>
                <a:latin typeface="Monaco"/>
              </a:rPr>
              <a:t> = 0;</a:t>
            </a:r>
            <a:r>
              <a:rPr lang="en-US" altLang="en-US" sz="1500" dirty="0"/>
              <a:t> </a:t>
            </a:r>
            <a:endParaRPr lang="en-US" altLang="en-US" sz="1500" dirty="0">
              <a:latin typeface="Arial" panose="020B0604020202020204" pitchFamily="34" charset="0"/>
            </a:endParaRPr>
          </a:p>
          <a:p>
            <a:pPr marL="0" indent="0" defTabSz="685800">
              <a:spcBef>
                <a:spcPct val="0"/>
              </a:spcBef>
              <a:buClrTx/>
              <a:buSzTx/>
              <a:buNone/>
            </a:pPr>
            <a:endParaRPr lang="en-US" altLang="en-US" sz="1500" dirty="0">
              <a:solidFill>
                <a:srgbClr val="60605C"/>
              </a:solidFill>
              <a:latin typeface="Monaco"/>
            </a:endParaRPr>
          </a:p>
          <a:p>
            <a:pPr marL="0" indent="0" defTabSz="685800">
              <a:spcBef>
                <a:spcPct val="0"/>
              </a:spcBef>
              <a:buClrTx/>
              <a:buSzTx/>
              <a:buNone/>
            </a:pPr>
            <a:r>
              <a:rPr lang="en-US" altLang="en-US" sz="1500" dirty="0">
                <a:solidFill>
                  <a:srgbClr val="60605C"/>
                </a:solidFill>
                <a:latin typeface="Monaco"/>
              </a:rPr>
              <a:t>for (</a:t>
            </a:r>
            <a:r>
              <a:rPr lang="en-US" altLang="en-US" sz="1500" dirty="0" err="1">
                <a:solidFill>
                  <a:srgbClr val="60605C"/>
                </a:solidFill>
                <a:latin typeface="Monaco"/>
              </a:rPr>
              <a:t>int</a:t>
            </a:r>
            <a:r>
              <a:rPr lang="en-US" altLang="en-US" sz="1500" dirty="0">
                <a:solidFill>
                  <a:srgbClr val="60605C"/>
                </a:solidFill>
                <a:latin typeface="Monaco"/>
              </a:rPr>
              <a:t> c = 0; c &lt; 256; ++c) {</a:t>
            </a:r>
          </a:p>
          <a:p>
            <a:pPr marL="0" indent="0" defTabSz="685800">
              <a:spcBef>
                <a:spcPct val="0"/>
              </a:spcBef>
              <a:buClrTx/>
              <a:buSzTx/>
              <a:buNone/>
            </a:pPr>
            <a:r>
              <a:rPr lang="en-US" altLang="en-US" sz="1500" dirty="0">
                <a:solidFill>
                  <a:srgbClr val="60605C"/>
                </a:solidFill>
                <a:latin typeface="Monaco"/>
              </a:rPr>
              <a:t> </a:t>
            </a:r>
            <a:r>
              <a:rPr lang="en-US" altLang="en-US" sz="1500" dirty="0">
                <a:solidFill>
                  <a:srgbClr val="60605C"/>
                </a:solidFill>
                <a:latin typeface="Monaco"/>
              </a:rPr>
              <a:t>  long </a:t>
            </a:r>
            <a:r>
              <a:rPr lang="en-US" altLang="en-US" sz="1500" dirty="0" err="1">
                <a:solidFill>
                  <a:srgbClr val="60605C"/>
                </a:solidFill>
                <a:latin typeface="Monaco"/>
              </a:rPr>
              <a:t>long</a:t>
            </a:r>
            <a:r>
              <a:rPr lang="en-US" altLang="en-US" sz="1500" dirty="0">
                <a:solidFill>
                  <a:srgbClr val="60605C"/>
                </a:solidFill>
                <a:latin typeface="Monaco"/>
              </a:rPr>
              <a:t> tsc0 = </a:t>
            </a:r>
            <a:r>
              <a:rPr lang="en-US" altLang="en-US" sz="1500" dirty="0" err="1">
                <a:solidFill>
                  <a:srgbClr val="60605C"/>
                </a:solidFill>
                <a:latin typeface="Monaco"/>
              </a:rPr>
              <a:t>tsc</a:t>
            </a:r>
            <a:r>
              <a:rPr lang="en-US" altLang="en-US" sz="1500" dirty="0">
                <a:solidFill>
                  <a:srgbClr val="60605C"/>
                </a:solidFill>
                <a:latin typeface="Monaco"/>
              </a:rPr>
              <a:t>();</a:t>
            </a:r>
          </a:p>
          <a:p>
            <a:pPr marL="0" indent="0" defTabSz="685800">
              <a:spcBef>
                <a:spcPct val="0"/>
              </a:spcBef>
              <a:buClrTx/>
              <a:buSzTx/>
              <a:buNone/>
            </a:pPr>
            <a:r>
              <a:rPr lang="en-US" altLang="en-US" sz="1500" dirty="0">
                <a:solidFill>
                  <a:srgbClr val="60605C"/>
                </a:solidFill>
                <a:latin typeface="Monaco"/>
              </a:rPr>
              <a:t> </a:t>
            </a:r>
            <a:r>
              <a:rPr lang="en-US" altLang="en-US" sz="1500" dirty="0">
                <a:solidFill>
                  <a:srgbClr val="60605C"/>
                </a:solidFill>
                <a:latin typeface="Monaco"/>
              </a:rPr>
              <a:t>  char b = *(scratchpad + 4096 * c);</a:t>
            </a:r>
          </a:p>
          <a:p>
            <a:pPr marL="0" indent="0" defTabSz="685800">
              <a:spcBef>
                <a:spcPct val="0"/>
              </a:spcBef>
              <a:buClrTx/>
              <a:buSzTx/>
              <a:buNone/>
            </a:pPr>
            <a:r>
              <a:rPr lang="en-US" altLang="en-US" sz="1500" dirty="0">
                <a:solidFill>
                  <a:srgbClr val="60605C"/>
                </a:solidFill>
                <a:latin typeface="Monaco"/>
              </a:rPr>
              <a:t> </a:t>
            </a:r>
            <a:r>
              <a:rPr lang="en-US" altLang="en-US" sz="1500" dirty="0">
                <a:solidFill>
                  <a:srgbClr val="60605C"/>
                </a:solidFill>
                <a:latin typeface="Monaco"/>
              </a:rPr>
              <a:t>  long </a:t>
            </a:r>
            <a:r>
              <a:rPr lang="en-US" altLang="en-US" sz="1500" dirty="0" err="1">
                <a:solidFill>
                  <a:srgbClr val="60605C"/>
                </a:solidFill>
                <a:latin typeface="Monaco"/>
              </a:rPr>
              <a:t>long</a:t>
            </a:r>
            <a:r>
              <a:rPr lang="en-US" altLang="en-US" sz="1500" dirty="0">
                <a:solidFill>
                  <a:srgbClr val="60605C"/>
                </a:solidFill>
                <a:latin typeface="Monaco"/>
              </a:rPr>
              <a:t> tsc1 = </a:t>
            </a:r>
            <a:r>
              <a:rPr lang="en-US" altLang="en-US" sz="1500" dirty="0" err="1">
                <a:solidFill>
                  <a:srgbClr val="60605C"/>
                </a:solidFill>
                <a:latin typeface="Monaco"/>
              </a:rPr>
              <a:t>tsc</a:t>
            </a:r>
            <a:r>
              <a:rPr lang="en-US" altLang="en-US" sz="1500" dirty="0">
                <a:solidFill>
                  <a:srgbClr val="60605C"/>
                </a:solidFill>
                <a:latin typeface="Monaco"/>
              </a:rPr>
              <a:t>();</a:t>
            </a:r>
          </a:p>
          <a:p>
            <a:pPr marL="0" indent="0" defTabSz="685800">
              <a:spcBef>
                <a:spcPct val="0"/>
              </a:spcBef>
              <a:buClrTx/>
              <a:buSzTx/>
              <a:buNone/>
            </a:pPr>
            <a:r>
              <a:rPr lang="en-US" altLang="en-US" sz="1500" dirty="0">
                <a:solidFill>
                  <a:srgbClr val="60605C"/>
                </a:solidFill>
                <a:latin typeface="Monaco"/>
              </a:rPr>
              <a:t> </a:t>
            </a:r>
            <a:r>
              <a:rPr lang="en-US" altLang="en-US" sz="1500" dirty="0">
                <a:solidFill>
                  <a:srgbClr val="60605C"/>
                </a:solidFill>
                <a:latin typeface="Monaco"/>
              </a:rPr>
              <a:t>  long </a:t>
            </a:r>
            <a:r>
              <a:rPr lang="en-US" altLang="en-US" sz="1500" dirty="0" err="1">
                <a:solidFill>
                  <a:srgbClr val="60605C"/>
                </a:solidFill>
                <a:latin typeface="Monaco"/>
              </a:rPr>
              <a:t>long</a:t>
            </a:r>
            <a:r>
              <a:rPr lang="en-US" altLang="en-US" sz="1500" dirty="0">
                <a:solidFill>
                  <a:srgbClr val="60605C"/>
                </a:solidFill>
                <a:latin typeface="Monaco"/>
              </a:rPr>
              <a:t> </a:t>
            </a:r>
            <a:r>
              <a:rPr lang="en-US" altLang="en-US" sz="1500" dirty="0" err="1">
                <a:solidFill>
                  <a:srgbClr val="60605C"/>
                </a:solidFill>
                <a:latin typeface="Monaco"/>
              </a:rPr>
              <a:t>tottime</a:t>
            </a:r>
            <a:r>
              <a:rPr lang="en-US" altLang="en-US" sz="1500" dirty="0">
                <a:solidFill>
                  <a:srgbClr val="60605C"/>
                </a:solidFill>
                <a:latin typeface="Monaco"/>
              </a:rPr>
              <a:t> = tsc1 - tsc0; </a:t>
            </a:r>
          </a:p>
          <a:p>
            <a:pPr marL="0" indent="0" defTabSz="685800">
              <a:spcBef>
                <a:spcPct val="0"/>
              </a:spcBef>
              <a:buClrTx/>
              <a:buSzTx/>
              <a:buNone/>
            </a:pPr>
            <a:r>
              <a:rPr lang="en-US" altLang="en-US" sz="1500" dirty="0">
                <a:solidFill>
                  <a:srgbClr val="60605C"/>
                </a:solidFill>
                <a:latin typeface="Monaco"/>
              </a:rPr>
              <a:t> </a:t>
            </a:r>
            <a:r>
              <a:rPr lang="en-US" altLang="en-US" sz="1500" dirty="0">
                <a:solidFill>
                  <a:srgbClr val="60605C"/>
                </a:solidFill>
                <a:latin typeface="Monaco"/>
              </a:rPr>
              <a:t>     if (</a:t>
            </a:r>
            <a:r>
              <a:rPr lang="en-US" altLang="en-US" sz="1500" dirty="0" err="1">
                <a:solidFill>
                  <a:srgbClr val="60605C"/>
                </a:solidFill>
                <a:latin typeface="Monaco"/>
              </a:rPr>
              <a:t>tottime</a:t>
            </a:r>
            <a:r>
              <a:rPr lang="en-US" altLang="en-US" sz="1500" dirty="0">
                <a:solidFill>
                  <a:srgbClr val="60605C"/>
                </a:solidFill>
                <a:latin typeface="Monaco"/>
              </a:rPr>
              <a:t> &lt; </a:t>
            </a:r>
            <a:r>
              <a:rPr lang="en-US" altLang="en-US" sz="1500" dirty="0" err="1">
                <a:solidFill>
                  <a:srgbClr val="60605C"/>
                </a:solidFill>
                <a:latin typeface="Monaco"/>
              </a:rPr>
              <a:t>smallest_time</a:t>
            </a:r>
            <a:r>
              <a:rPr lang="en-US" altLang="en-US" sz="1500" dirty="0">
                <a:solidFill>
                  <a:srgbClr val="60605C"/>
                </a:solidFill>
                <a:latin typeface="Monaco"/>
              </a:rPr>
              <a:t>) {</a:t>
            </a:r>
          </a:p>
          <a:p>
            <a:pPr marL="0" indent="0" defTabSz="685800">
              <a:spcBef>
                <a:spcPct val="0"/>
              </a:spcBef>
              <a:buClrTx/>
              <a:buSzTx/>
              <a:buNone/>
            </a:pPr>
            <a:r>
              <a:rPr lang="en-US" altLang="en-US" sz="1500" dirty="0">
                <a:solidFill>
                  <a:srgbClr val="60605C"/>
                </a:solidFill>
                <a:latin typeface="Monaco"/>
              </a:rPr>
              <a:t> </a:t>
            </a:r>
            <a:r>
              <a:rPr lang="en-US" altLang="en-US" sz="1500" dirty="0">
                <a:solidFill>
                  <a:srgbClr val="60605C"/>
                </a:solidFill>
                <a:latin typeface="Monaco"/>
              </a:rPr>
              <a:t>        // the smallest </a:t>
            </a:r>
            <a:r>
              <a:rPr lang="en-US" altLang="en-US" sz="1500" dirty="0" err="1">
                <a:solidFill>
                  <a:srgbClr val="60605C"/>
                </a:solidFill>
                <a:latin typeface="Monaco"/>
              </a:rPr>
              <a:t>tottime</a:t>
            </a:r>
            <a:r>
              <a:rPr lang="en-US" altLang="en-US" sz="1500" dirty="0">
                <a:solidFill>
                  <a:srgbClr val="60605C"/>
                </a:solidFill>
                <a:latin typeface="Monaco"/>
              </a:rPr>
              <a:t> is consequence of speculation</a:t>
            </a:r>
          </a:p>
          <a:p>
            <a:pPr marL="0" indent="0" defTabSz="685800">
              <a:spcBef>
                <a:spcPct val="0"/>
              </a:spcBef>
              <a:buClrTx/>
              <a:buSzTx/>
              <a:buNone/>
            </a:pPr>
            <a:r>
              <a:rPr lang="en-US" altLang="en-US" sz="1500" dirty="0">
                <a:solidFill>
                  <a:srgbClr val="60605C"/>
                </a:solidFill>
                <a:latin typeface="Monaco"/>
              </a:rPr>
              <a:t>         // made by CPU with "a" value, that brought a related</a:t>
            </a:r>
          </a:p>
          <a:p>
            <a:pPr marL="0" indent="0" defTabSz="685800">
              <a:spcBef>
                <a:spcPct val="0"/>
              </a:spcBef>
              <a:buClrTx/>
              <a:buSzTx/>
              <a:buNone/>
            </a:pPr>
            <a:r>
              <a:rPr lang="en-US" altLang="en-US" sz="1500" dirty="0">
                <a:solidFill>
                  <a:srgbClr val="60605C"/>
                </a:solidFill>
                <a:latin typeface="Monaco"/>
              </a:rPr>
              <a:t>         // memory page into the cache.</a:t>
            </a:r>
          </a:p>
          <a:p>
            <a:pPr marL="0" indent="0" defTabSz="685800">
              <a:spcBef>
                <a:spcPct val="0"/>
              </a:spcBef>
              <a:buClrTx/>
              <a:buSzTx/>
              <a:buNone/>
            </a:pPr>
            <a:r>
              <a:rPr lang="en-US" altLang="en-US" sz="1500" dirty="0">
                <a:solidFill>
                  <a:srgbClr val="60605C"/>
                </a:solidFill>
                <a:latin typeface="Monaco"/>
              </a:rPr>
              <a:t>         </a:t>
            </a:r>
            <a:r>
              <a:rPr lang="en-US" altLang="en-US" sz="1500" dirty="0" err="1">
                <a:solidFill>
                  <a:srgbClr val="60605C"/>
                </a:solidFill>
                <a:latin typeface="Monaco"/>
              </a:rPr>
              <a:t>smallest_time</a:t>
            </a:r>
            <a:r>
              <a:rPr lang="en-US" altLang="en-US" sz="1500" dirty="0">
                <a:solidFill>
                  <a:srgbClr val="60605C"/>
                </a:solidFill>
                <a:latin typeface="Monaco"/>
              </a:rPr>
              <a:t> = </a:t>
            </a:r>
            <a:r>
              <a:rPr lang="en-US" altLang="en-US" sz="1500" dirty="0" err="1">
                <a:solidFill>
                  <a:srgbClr val="60605C"/>
                </a:solidFill>
                <a:latin typeface="Monaco"/>
              </a:rPr>
              <a:t>tottime</a:t>
            </a:r>
            <a:r>
              <a:rPr lang="en-US" altLang="en-US" sz="1500" dirty="0">
                <a:solidFill>
                  <a:srgbClr val="60605C"/>
                </a:solidFill>
                <a:latin typeface="Monaco"/>
              </a:rPr>
              <a:t>;</a:t>
            </a:r>
          </a:p>
          <a:p>
            <a:pPr marL="0" indent="0" defTabSz="685800">
              <a:spcBef>
                <a:spcPct val="0"/>
              </a:spcBef>
              <a:buClrTx/>
              <a:buSzTx/>
              <a:buNone/>
            </a:pPr>
            <a:r>
              <a:rPr lang="en-US" altLang="en-US" sz="1500" dirty="0">
                <a:solidFill>
                  <a:srgbClr val="60605C"/>
                </a:solidFill>
                <a:latin typeface="Monaco"/>
              </a:rPr>
              <a:t> </a:t>
            </a:r>
            <a:r>
              <a:rPr lang="en-US" altLang="en-US" sz="1500" dirty="0">
                <a:solidFill>
                  <a:srgbClr val="60605C"/>
                </a:solidFill>
                <a:latin typeface="Monaco"/>
              </a:rPr>
              <a:t>        </a:t>
            </a:r>
            <a:r>
              <a:rPr lang="en-US" altLang="en-US" sz="1500" dirty="0" err="1">
                <a:solidFill>
                  <a:srgbClr val="60605C"/>
                </a:solidFill>
                <a:latin typeface="Monaco"/>
              </a:rPr>
              <a:t>leaked_a</a:t>
            </a:r>
            <a:r>
              <a:rPr lang="en-US" altLang="en-US" sz="1500" dirty="0">
                <a:solidFill>
                  <a:srgbClr val="60605C"/>
                </a:solidFill>
                <a:latin typeface="Monaco"/>
              </a:rPr>
              <a:t> = c;</a:t>
            </a:r>
          </a:p>
          <a:p>
            <a:pPr marL="0" indent="0" defTabSz="685800">
              <a:spcBef>
                <a:spcPct val="0"/>
              </a:spcBef>
              <a:buClrTx/>
              <a:buSzTx/>
              <a:buNone/>
            </a:pPr>
            <a:r>
              <a:rPr lang="en-US" altLang="en-US" sz="1500" dirty="0">
                <a:solidFill>
                  <a:srgbClr val="60605C"/>
                </a:solidFill>
                <a:latin typeface="Monaco"/>
              </a:rPr>
              <a:t>    }</a:t>
            </a:r>
          </a:p>
          <a:p>
            <a:pPr marL="0" indent="0" defTabSz="685800">
              <a:spcBef>
                <a:spcPct val="0"/>
              </a:spcBef>
              <a:buClrTx/>
              <a:buSzTx/>
              <a:buNone/>
            </a:pPr>
            <a:r>
              <a:rPr lang="en-US" altLang="en-US" sz="1500" dirty="0">
                <a:solidFill>
                  <a:srgbClr val="60605C"/>
                </a:solidFill>
                <a:latin typeface="Monaco"/>
              </a:rPr>
              <a:t> }</a:t>
            </a:r>
          </a:p>
          <a:p>
            <a:pPr marL="0" indent="0" defTabSz="685800">
              <a:spcBef>
                <a:spcPct val="0"/>
              </a:spcBef>
              <a:buClrTx/>
              <a:buSzTx/>
              <a:buNone/>
            </a:pPr>
            <a:r>
              <a:rPr lang="en-US" altLang="en-US" sz="1500" dirty="0">
                <a:solidFill>
                  <a:srgbClr val="60605C"/>
                </a:solidFill>
                <a:latin typeface="Monaco"/>
              </a:rPr>
              <a:t> </a:t>
            </a:r>
            <a:r>
              <a:rPr lang="en-US" altLang="en-US" sz="1500" dirty="0" err="1">
                <a:solidFill>
                  <a:srgbClr val="60605C"/>
                </a:solidFill>
                <a:latin typeface="Monaco"/>
              </a:rPr>
              <a:t>printf</a:t>
            </a:r>
            <a:r>
              <a:rPr lang="en-US" altLang="en-US" sz="1500" dirty="0">
                <a:solidFill>
                  <a:srgbClr val="60605C"/>
                </a:solidFill>
                <a:latin typeface="Monaco"/>
              </a:rPr>
              <a:t>("Kernel byte %p = %02x", SOME_KERNEL_ADDRESS, </a:t>
            </a:r>
            <a:r>
              <a:rPr lang="en-US" altLang="en-US" sz="1500" dirty="0" err="1">
                <a:solidFill>
                  <a:srgbClr val="60605C"/>
                </a:solidFill>
                <a:latin typeface="Monaco"/>
              </a:rPr>
              <a:t>leaked_a</a:t>
            </a:r>
            <a:r>
              <a:rPr lang="en-US" altLang="en-US" sz="1500" dirty="0">
                <a:solidFill>
                  <a:srgbClr val="60605C"/>
                </a:solidFill>
                <a:latin typeface="Monaco"/>
              </a:rPr>
              <a:t>);</a:t>
            </a:r>
            <a:r>
              <a:rPr lang="en-US" altLang="en-US" sz="1500" dirty="0">
                <a:solidFill>
                  <a:schemeClr val="tx1"/>
                </a:solidFill>
              </a:rPr>
              <a:t> </a:t>
            </a:r>
            <a:endParaRPr lang="en-US" altLang="en-US" sz="1500" dirty="0">
              <a:solidFill>
                <a:schemeClr val="tx1"/>
              </a:solidFill>
              <a:latin typeface="Arial" panose="020B0604020202020204" pitchFamily="34" charset="0"/>
            </a:endParaRPr>
          </a:p>
        </p:txBody>
      </p:sp>
      <p:sp>
        <p:nvSpPr>
          <p:cNvPr id="6" name="TextBox 5"/>
          <p:cNvSpPr txBox="1"/>
          <p:nvPr/>
        </p:nvSpPr>
        <p:spPr>
          <a:xfrm>
            <a:off x="2452255" y="5686633"/>
            <a:ext cx="5237331" cy="369332"/>
          </a:xfrm>
          <a:prstGeom prst="rect">
            <a:avLst/>
          </a:prstGeom>
          <a:noFill/>
        </p:spPr>
        <p:txBody>
          <a:bodyPr wrap="none" rtlCol="0">
            <a:spAutoFit/>
          </a:bodyPr>
          <a:lstStyle/>
          <a:p>
            <a:r>
              <a:rPr lang="en-US" sz="1800" dirty="0"/>
              <a:t>https://epxx.co/logbook/entries/meltdown_en.html</a:t>
            </a:r>
          </a:p>
        </p:txBody>
      </p:sp>
    </p:spTree>
    <p:extLst>
      <p:ext uri="{BB962C8B-B14F-4D97-AF65-F5344CB8AC3E}">
        <p14:creationId xmlns:p14="http://schemas.microsoft.com/office/powerpoint/2010/main" val="24644858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Mitigation</a:t>
            </a:r>
            <a:endParaRPr lang="en-US" dirty="0"/>
          </a:p>
        </p:txBody>
      </p:sp>
      <p:sp>
        <p:nvSpPr>
          <p:cNvPr id="3" name="Content Placeholder 2"/>
          <p:cNvSpPr>
            <a:spLocks noGrp="1"/>
          </p:cNvSpPr>
          <p:nvPr>
            <p:ph idx="1"/>
          </p:nvPr>
        </p:nvSpPr>
        <p:spPr/>
        <p:txBody>
          <a:bodyPr/>
          <a:lstStyle/>
          <a:p>
            <a:r>
              <a:rPr lang="en-US" dirty="0" smtClean="0"/>
              <a:t>Redesign processor</a:t>
            </a:r>
          </a:p>
          <a:p>
            <a:r>
              <a:rPr lang="en-US" dirty="0" smtClean="0"/>
              <a:t>Move kernel memory out of user process virtual address space </a:t>
            </a:r>
            <a:endParaRPr lang="en-US" dirty="0"/>
          </a:p>
        </p:txBody>
      </p:sp>
    </p:spTree>
    <p:extLst>
      <p:ext uri="{BB962C8B-B14F-4D97-AF65-F5344CB8AC3E}">
        <p14:creationId xmlns:p14="http://schemas.microsoft.com/office/powerpoint/2010/main" val="18285188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Title 1"/>
          <p:cNvSpPr>
            <a:spLocks noGrp="1"/>
          </p:cNvSpPr>
          <p:nvPr>
            <p:ph type="title"/>
          </p:nvPr>
        </p:nvSpPr>
        <p:spPr/>
        <p:txBody>
          <a:bodyPr/>
          <a:lstStyle/>
          <a:p>
            <a:r>
              <a:rPr lang="en-US" dirty="0" smtClean="0">
                <a:latin typeface="Arial" charset="0"/>
                <a:ea typeface="ＭＳ Ｐゴシック" charset="0"/>
              </a:rPr>
              <a:t>Recap: OS </a:t>
            </a:r>
            <a:r>
              <a:rPr lang="en-US" dirty="0">
                <a:latin typeface="Arial" charset="0"/>
                <a:ea typeface="ＭＳ Ｐゴシック" charset="0"/>
              </a:rPr>
              <a:t>protection</a:t>
            </a:r>
          </a:p>
        </p:txBody>
      </p:sp>
      <p:sp>
        <p:nvSpPr>
          <p:cNvPr id="3" name="Content Placeholder 2"/>
          <p:cNvSpPr>
            <a:spLocks noGrp="1"/>
          </p:cNvSpPr>
          <p:nvPr>
            <p:ph idx="1"/>
          </p:nvPr>
        </p:nvSpPr>
        <p:spPr>
          <a:xfrm>
            <a:off x="457200" y="1371600"/>
            <a:ext cx="8226425" cy="5334000"/>
          </a:xfrm>
        </p:spPr>
        <p:txBody>
          <a:bodyPr/>
          <a:lstStyle/>
          <a:p>
            <a:pPr marL="0" indent="0">
              <a:buFont typeface="Times New Roman" charset="0"/>
              <a:buNone/>
              <a:defRPr/>
            </a:pPr>
            <a:r>
              <a:rPr lang="en-US" sz="2000" b="0" dirty="0" smtClean="0"/>
              <a:t>A classical OS uses the hardware to protect itself and implements a </a:t>
            </a:r>
            <a:r>
              <a:rPr lang="en-US" sz="2000" dirty="0" smtClean="0"/>
              <a:t>limited direct execution </a:t>
            </a:r>
            <a:r>
              <a:rPr lang="en-US" sz="2000" b="0" dirty="0" smtClean="0"/>
              <a:t>model for untrusted user code.</a:t>
            </a:r>
          </a:p>
          <a:p>
            <a:pPr>
              <a:defRPr/>
            </a:pPr>
            <a:r>
              <a:rPr lang="en-US" sz="2000" dirty="0"/>
              <a:t>Virtual addressing</a:t>
            </a:r>
            <a:r>
              <a:rPr lang="en-US" sz="2000" b="0" dirty="0"/>
              <a:t>.  Applications run in sandboxes that prevent them from calling procedures in the kernel or accessing kernel data directly (unless the kernel chooses to allow it).</a:t>
            </a:r>
          </a:p>
          <a:p>
            <a:pPr>
              <a:defRPr/>
            </a:pPr>
            <a:r>
              <a:rPr lang="en-US" sz="2000" dirty="0" smtClean="0"/>
              <a:t>Events</a:t>
            </a:r>
            <a:r>
              <a:rPr lang="en-US" sz="2000" b="0" dirty="0" smtClean="0"/>
              <a:t>.  The OS kernel installs handlers for various machine events when it boots (starts up).  These events include machine exceptions (</a:t>
            </a:r>
            <a:r>
              <a:rPr lang="en-US" sz="2000" b="0" dirty="0" smtClean="0">
                <a:solidFill>
                  <a:srgbClr val="651222"/>
                </a:solidFill>
              </a:rPr>
              <a:t>faults</a:t>
            </a:r>
            <a:r>
              <a:rPr lang="en-US" sz="2000" b="0" dirty="0" smtClean="0"/>
              <a:t>), which may be caused by errant code, </a:t>
            </a:r>
            <a:r>
              <a:rPr lang="en-US" sz="2000" b="0" dirty="0" smtClean="0">
                <a:solidFill>
                  <a:srgbClr val="651222"/>
                </a:solidFill>
              </a:rPr>
              <a:t>interrupts</a:t>
            </a:r>
            <a:r>
              <a:rPr lang="en-US" sz="2000" b="0" dirty="0" smtClean="0"/>
              <a:t> from the clock or external devices (e.g., network packet arrives), and deliberate kernel calls (</a:t>
            </a:r>
            <a:r>
              <a:rPr lang="en-US" sz="2000" b="0" dirty="0" smtClean="0">
                <a:solidFill>
                  <a:srgbClr val="651222"/>
                </a:solidFill>
              </a:rPr>
              <a:t>traps</a:t>
            </a:r>
            <a:r>
              <a:rPr lang="en-US" sz="2000" b="0" dirty="0" smtClean="0"/>
              <a:t>) caused by programs requesting service from the kernel through its API.</a:t>
            </a:r>
          </a:p>
          <a:p>
            <a:pPr>
              <a:defRPr/>
            </a:pPr>
            <a:r>
              <a:rPr lang="en-US" sz="2000" dirty="0" smtClean="0"/>
              <a:t>Designated handlers</a:t>
            </a:r>
            <a:r>
              <a:rPr lang="en-US" sz="2000" b="0" dirty="0" smtClean="0"/>
              <a:t>.  All of these machine events make </a:t>
            </a:r>
            <a:r>
              <a:rPr lang="en-US" sz="2000" b="0" u="sng" dirty="0" smtClean="0"/>
              <a:t>safe</a:t>
            </a:r>
            <a:r>
              <a:rPr lang="en-US" sz="2000" b="0" dirty="0" smtClean="0"/>
              <a:t> control transfers into the kernel handler for the named event.  In fact, once the system is booted, these events are the only ways to ever enter the kernel, i.e., to run code in the kernel.  </a:t>
            </a:r>
            <a:endParaRPr lang="en-US" sz="2000" b="0" dirty="0"/>
          </a:p>
        </p:txBody>
      </p:sp>
    </p:spTree>
    <p:extLst>
      <p:ext uri="{BB962C8B-B14F-4D97-AF65-F5344CB8AC3E}">
        <p14:creationId xmlns:p14="http://schemas.microsoft.com/office/powerpoint/2010/main" val="40916892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z="3000" dirty="0"/>
              <a:t>Coarser abstraction: virtual machine</a:t>
            </a:r>
          </a:p>
        </p:txBody>
      </p:sp>
      <p:sp>
        <p:nvSpPr>
          <p:cNvPr id="17411" name="Content Placeholder 2"/>
          <p:cNvSpPr>
            <a:spLocks noGrp="1"/>
          </p:cNvSpPr>
          <p:nvPr>
            <p:ph idx="1"/>
          </p:nvPr>
        </p:nvSpPr>
        <p:spPr/>
        <p:txBody>
          <a:bodyPr>
            <a:normAutofit/>
          </a:bodyPr>
          <a:lstStyle/>
          <a:p>
            <a:pPr eaLnBrk="1" hangingPunct="1"/>
            <a:r>
              <a:rPr lang="en-US" sz="2100" dirty="0"/>
              <a:t>We’ve already seen a kind of virtual machine</a:t>
            </a:r>
          </a:p>
          <a:p>
            <a:pPr lvl="1" eaLnBrk="1" hangingPunct="1"/>
            <a:r>
              <a:rPr lang="en-US" sz="1800" dirty="0"/>
              <a:t>OS gives processes virtual memory</a:t>
            </a:r>
          </a:p>
          <a:p>
            <a:pPr lvl="1" eaLnBrk="1" hangingPunct="1"/>
            <a:r>
              <a:rPr lang="en-US" sz="1800" dirty="0"/>
              <a:t>Each process runs on a virtualized CPU</a:t>
            </a:r>
          </a:p>
          <a:p>
            <a:pPr eaLnBrk="1" hangingPunct="1"/>
            <a:endParaRPr lang="en-US" sz="2100" dirty="0">
              <a:solidFill>
                <a:schemeClr val="accent1"/>
              </a:solidFill>
            </a:endParaRPr>
          </a:p>
          <a:p>
            <a:pPr eaLnBrk="1" hangingPunct="1"/>
            <a:r>
              <a:rPr lang="en-US" sz="2100" dirty="0">
                <a:solidFill>
                  <a:schemeClr val="accent1"/>
                </a:solidFill>
              </a:rPr>
              <a:t>Virtual </a:t>
            </a:r>
            <a:r>
              <a:rPr lang="en-US" sz="2100" dirty="0">
                <a:solidFill>
                  <a:schemeClr val="accent1"/>
                </a:solidFill>
              </a:rPr>
              <a:t>machine</a:t>
            </a:r>
          </a:p>
          <a:p>
            <a:pPr lvl="1" eaLnBrk="1" hangingPunct="1"/>
            <a:r>
              <a:rPr lang="en-US" sz="1800" dirty="0"/>
              <a:t>An execution environment</a:t>
            </a:r>
          </a:p>
          <a:p>
            <a:pPr lvl="1" eaLnBrk="1" hangingPunct="1"/>
            <a:r>
              <a:rPr lang="en-US" sz="1800" dirty="0"/>
              <a:t>May or may not correspond </a:t>
            </a:r>
            <a:r>
              <a:rPr lang="en-US" sz="1800" dirty="0" smtClean="0"/>
              <a:t>closely to </a:t>
            </a:r>
            <a:r>
              <a:rPr lang="en-US" sz="1800" dirty="0"/>
              <a:t>physical reality</a:t>
            </a:r>
          </a:p>
          <a:p>
            <a:pPr eaLnBrk="1" hangingPunct="1"/>
            <a:endParaRPr lang="en-US" sz="2100" dirty="0"/>
          </a:p>
          <a:p>
            <a:pPr lvl="1" eaLnBrk="1" hangingPunct="1"/>
            <a:endParaRPr lang="en-US" sz="1800" dirty="0"/>
          </a:p>
        </p:txBody>
      </p:sp>
    </p:spTree>
    <p:extLst>
      <p:ext uri="{BB962C8B-B14F-4D97-AF65-F5344CB8AC3E}">
        <p14:creationId xmlns:p14="http://schemas.microsoft.com/office/powerpoint/2010/main" val="31503589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a:t>
            </a:r>
            <a:r>
              <a:rPr lang="en-US" dirty="0" err="1" smtClean="0"/>
              <a:t>virtualize</a:t>
            </a:r>
            <a:r>
              <a:rPr lang="en-US" dirty="0" smtClean="0"/>
              <a:t>?	</a:t>
            </a:r>
            <a:endParaRPr lang="en-US" dirty="0"/>
          </a:p>
        </p:txBody>
      </p:sp>
      <p:sp>
        <p:nvSpPr>
          <p:cNvPr id="3" name="Content Placeholder 2"/>
          <p:cNvSpPr>
            <a:spLocks noGrp="1"/>
          </p:cNvSpPr>
          <p:nvPr>
            <p:ph idx="1"/>
          </p:nvPr>
        </p:nvSpPr>
        <p:spPr>
          <a:xfrm>
            <a:off x="442452" y="1371600"/>
            <a:ext cx="8226425" cy="4111625"/>
          </a:xfrm>
        </p:spPr>
        <p:txBody>
          <a:bodyPr>
            <a:noAutofit/>
          </a:bodyPr>
          <a:lstStyle/>
          <a:p>
            <a:r>
              <a:rPr lang="en-US" sz="1800" dirty="0"/>
              <a:t>Key technique: “</a:t>
            </a:r>
            <a:r>
              <a:rPr lang="en-US" sz="1800" dirty="0">
                <a:solidFill>
                  <a:srgbClr val="4F81BD"/>
                </a:solidFill>
              </a:rPr>
              <a:t>trap and emulate</a:t>
            </a:r>
            <a:r>
              <a:rPr lang="en-US" sz="1800" dirty="0"/>
              <a:t>”</a:t>
            </a:r>
          </a:p>
          <a:p>
            <a:pPr lvl="1"/>
            <a:r>
              <a:rPr lang="en-US" sz="1800" dirty="0" err="1"/>
              <a:t>Untrusted</a:t>
            </a:r>
            <a:r>
              <a:rPr lang="en-US" sz="1800" dirty="0"/>
              <a:t>/user code tries to do something it can’t</a:t>
            </a:r>
          </a:p>
          <a:p>
            <a:pPr lvl="1"/>
            <a:r>
              <a:rPr lang="en-US" sz="1800" dirty="0"/>
              <a:t>Transfer control to something that can do it</a:t>
            </a:r>
          </a:p>
          <a:p>
            <a:pPr lvl="1"/>
            <a:r>
              <a:rPr lang="en-US" sz="1800" dirty="0"/>
              <a:t>Evaluate whether thing is allowed</a:t>
            </a:r>
          </a:p>
          <a:p>
            <a:pPr lvl="1"/>
            <a:r>
              <a:rPr lang="en-US" sz="1800" dirty="0"/>
              <a:t>If so, do it and return control. Else, kill process or throw exception.</a:t>
            </a:r>
          </a:p>
          <a:p>
            <a:r>
              <a:rPr lang="en-US" sz="1800" dirty="0">
                <a:solidFill>
                  <a:srgbClr val="FF0000"/>
                </a:solidFill>
              </a:rPr>
              <a:t>Where have we seen trap and emulate?</a:t>
            </a:r>
          </a:p>
          <a:p>
            <a:pPr lvl="1"/>
            <a:r>
              <a:rPr lang="en-US" sz="1800" dirty="0">
                <a:solidFill>
                  <a:srgbClr val="FF0000"/>
                </a:solidFill>
              </a:rPr>
              <a:t>Virtual memory</a:t>
            </a:r>
          </a:p>
          <a:p>
            <a:pPr lvl="1"/>
            <a:r>
              <a:rPr lang="en-US" sz="1800" dirty="0">
                <a:solidFill>
                  <a:srgbClr val="FF0000"/>
                </a:solidFill>
              </a:rPr>
              <a:t>Process tries to access non-resident memory</a:t>
            </a:r>
          </a:p>
          <a:p>
            <a:pPr lvl="1"/>
            <a:r>
              <a:rPr lang="en-US" sz="1800" dirty="0">
                <a:solidFill>
                  <a:srgbClr val="FF0000"/>
                </a:solidFill>
              </a:rPr>
              <a:t>Trap to OS</a:t>
            </a:r>
          </a:p>
          <a:p>
            <a:pPr lvl="1"/>
            <a:r>
              <a:rPr lang="en-US" sz="1800" dirty="0">
                <a:solidFill>
                  <a:srgbClr val="FF0000"/>
                </a:solidFill>
              </a:rPr>
              <a:t>OS makes virtual page resident</a:t>
            </a:r>
          </a:p>
          <a:p>
            <a:pPr lvl="1"/>
            <a:r>
              <a:rPr lang="en-US" sz="1800" dirty="0">
                <a:solidFill>
                  <a:srgbClr val="FF0000"/>
                </a:solidFill>
              </a:rPr>
              <a:t>Retry instruction that caused fault</a:t>
            </a:r>
          </a:p>
          <a:p>
            <a:r>
              <a:rPr lang="en-US" sz="1800" dirty="0"/>
              <a:t>Generally useful technique, crucial for virtual machines</a:t>
            </a:r>
          </a:p>
        </p:txBody>
      </p:sp>
      <p:sp>
        <p:nvSpPr>
          <p:cNvPr id="4" name="Right Brace 3"/>
          <p:cNvSpPr/>
          <p:nvPr/>
        </p:nvSpPr>
        <p:spPr>
          <a:xfrm>
            <a:off x="6928481" y="2242066"/>
            <a:ext cx="116586" cy="512380"/>
          </a:xfrm>
          <a:prstGeom prst="rightBrace">
            <a:avLst/>
          </a:pr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800"/>
          </a:p>
        </p:txBody>
      </p:sp>
      <p:sp>
        <p:nvSpPr>
          <p:cNvPr id="5" name="TextBox 4"/>
          <p:cNvSpPr txBox="1"/>
          <p:nvPr/>
        </p:nvSpPr>
        <p:spPr>
          <a:xfrm>
            <a:off x="7045067" y="2057400"/>
            <a:ext cx="2022733" cy="369332"/>
          </a:xfrm>
          <a:prstGeom prst="rect">
            <a:avLst/>
          </a:prstGeom>
          <a:noFill/>
        </p:spPr>
        <p:txBody>
          <a:bodyPr wrap="none" rtlCol="0">
            <a:spAutoFit/>
          </a:bodyPr>
          <a:lstStyle/>
          <a:p>
            <a:r>
              <a:rPr lang="en-US" sz="1800" b="1" dirty="0">
                <a:solidFill>
                  <a:srgbClr val="FF0000"/>
                </a:solidFill>
                <a:latin typeface="Helvetica Neue Light"/>
                <a:cs typeface="Helvetica Neue Light"/>
              </a:rPr>
              <a:t>Ways to do this?</a:t>
            </a:r>
          </a:p>
        </p:txBody>
      </p:sp>
      <p:sp>
        <p:nvSpPr>
          <p:cNvPr id="6" name="TextBox 5"/>
          <p:cNvSpPr txBox="1"/>
          <p:nvPr/>
        </p:nvSpPr>
        <p:spPr>
          <a:xfrm>
            <a:off x="7284862" y="2334032"/>
            <a:ext cx="1531188" cy="646331"/>
          </a:xfrm>
          <a:prstGeom prst="rect">
            <a:avLst/>
          </a:prstGeom>
          <a:noFill/>
        </p:spPr>
        <p:txBody>
          <a:bodyPr wrap="none" rtlCol="0">
            <a:spAutoFit/>
          </a:bodyPr>
          <a:lstStyle/>
          <a:p>
            <a:r>
              <a:rPr lang="en-US" sz="1800" dirty="0">
                <a:solidFill>
                  <a:srgbClr val="FF0000"/>
                </a:solidFill>
                <a:latin typeface="Helvetica Neue Light"/>
                <a:cs typeface="Helvetica Neue Light"/>
              </a:rPr>
              <a:t>Rely on HW</a:t>
            </a:r>
          </a:p>
          <a:p>
            <a:r>
              <a:rPr lang="en-US" sz="1800" dirty="0">
                <a:solidFill>
                  <a:srgbClr val="FF0000"/>
                </a:solidFill>
                <a:latin typeface="Helvetica Neue Light"/>
                <a:cs typeface="Helvetica Neue Light"/>
              </a:rPr>
              <a:t>Rewrite code</a:t>
            </a:r>
          </a:p>
        </p:txBody>
      </p:sp>
    </p:spTree>
    <p:extLst>
      <p:ext uri="{BB962C8B-B14F-4D97-AF65-F5344CB8AC3E}">
        <p14:creationId xmlns:p14="http://schemas.microsoft.com/office/powerpoint/2010/main" val="1262507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childTnLst>
                                </p:cTn>
                              </p:par>
                            </p:childTnLst>
                          </p:cTn>
                        </p:par>
                        <p:par>
                          <p:cTn id="30" fill="hold">
                            <p:stCondLst>
                              <p:cond delay="0"/>
                            </p:stCondLst>
                            <p:childTnLst>
                              <p:par>
                                <p:cTn id="31" presetID="1" presetClass="entr" presetSubtype="0" fill="hold" grpId="0" nodeType="after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grpId="0" nodeType="after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dirty="0" smtClean="0"/>
              <a:t>Virtual-machine </a:t>
            </a:r>
            <a:r>
              <a:rPr lang="en-US" dirty="0"/>
              <a:t>options</a:t>
            </a:r>
          </a:p>
        </p:txBody>
      </p:sp>
      <p:sp>
        <p:nvSpPr>
          <p:cNvPr id="12291" name="Content Placeholder 2"/>
          <p:cNvSpPr>
            <a:spLocks noGrp="1"/>
          </p:cNvSpPr>
          <p:nvPr>
            <p:ph idx="1"/>
          </p:nvPr>
        </p:nvSpPr>
        <p:spPr/>
        <p:txBody>
          <a:bodyPr>
            <a:normAutofit/>
          </a:bodyPr>
          <a:lstStyle/>
          <a:p>
            <a:pPr eaLnBrk="1" hangingPunct="1">
              <a:lnSpc>
                <a:spcPct val="90000"/>
              </a:lnSpc>
            </a:pPr>
            <a:r>
              <a:rPr lang="en-US" sz="2400" dirty="0"/>
              <a:t>Approaches to implementing </a:t>
            </a:r>
            <a:r>
              <a:rPr lang="en-US" sz="2400" dirty="0" err="1"/>
              <a:t>VMs</a:t>
            </a:r>
            <a:endParaRPr lang="en-US" sz="2400" dirty="0"/>
          </a:p>
          <a:p>
            <a:pPr eaLnBrk="1" hangingPunct="1">
              <a:lnSpc>
                <a:spcPct val="90000"/>
              </a:lnSpc>
              <a:buFont typeface="Gill Sans MT" charset="0"/>
              <a:buAutoNum type="arabicPeriod"/>
            </a:pPr>
            <a:r>
              <a:rPr lang="en-US" sz="2400" dirty="0">
                <a:solidFill>
                  <a:srgbClr val="4F81BD"/>
                </a:solidFill>
              </a:rPr>
              <a:t>Interpreted virtual machines</a:t>
            </a:r>
          </a:p>
          <a:p>
            <a:pPr lvl="1" eaLnBrk="1" hangingPunct="1">
              <a:lnSpc>
                <a:spcPct val="90000"/>
              </a:lnSpc>
            </a:pPr>
            <a:r>
              <a:rPr lang="en-US" i="1" dirty="0"/>
              <a:t>Translate</a:t>
            </a:r>
            <a:r>
              <a:rPr lang="en-US" dirty="0"/>
              <a:t> every VM instruction</a:t>
            </a:r>
          </a:p>
          <a:p>
            <a:pPr lvl="1" eaLnBrk="1" hangingPunct="1">
              <a:lnSpc>
                <a:spcPct val="90000"/>
              </a:lnSpc>
            </a:pPr>
            <a:r>
              <a:rPr lang="en-US" dirty="0"/>
              <a:t>Kind of like on-the-fly compilation</a:t>
            </a:r>
          </a:p>
          <a:p>
            <a:pPr lvl="1" eaLnBrk="1" hangingPunct="1">
              <a:lnSpc>
                <a:spcPct val="90000"/>
              </a:lnSpc>
            </a:pPr>
            <a:r>
              <a:rPr lang="en-US" dirty="0"/>
              <a:t>VM instruction </a:t>
            </a:r>
            <a:r>
              <a:rPr lang="en-US" dirty="0" err="1">
                <a:sym typeface="Wingdings" charset="2"/>
              </a:rPr>
              <a:t></a:t>
            </a:r>
            <a:r>
              <a:rPr lang="en-US" dirty="0">
                <a:sym typeface="Wingdings" charset="2"/>
              </a:rPr>
              <a:t> HW </a:t>
            </a:r>
            <a:r>
              <a:rPr lang="en-US" dirty="0" err="1">
                <a:sym typeface="Wingdings" charset="2"/>
              </a:rPr>
              <a:t>instruction(s</a:t>
            </a:r>
            <a:r>
              <a:rPr lang="en-US" dirty="0">
                <a:sym typeface="Wingdings" charset="2"/>
              </a:rPr>
              <a:t>)</a:t>
            </a:r>
            <a:endParaRPr lang="en-US" dirty="0"/>
          </a:p>
          <a:p>
            <a:pPr eaLnBrk="1" hangingPunct="1">
              <a:lnSpc>
                <a:spcPct val="90000"/>
              </a:lnSpc>
              <a:buFont typeface="Gill Sans MT" charset="0"/>
              <a:buAutoNum type="arabicPeriod"/>
            </a:pPr>
            <a:endParaRPr lang="en-US" sz="2400" dirty="0">
              <a:solidFill>
                <a:srgbClr val="4F81BD"/>
              </a:solidFill>
            </a:endParaRPr>
          </a:p>
          <a:p>
            <a:pPr eaLnBrk="1" hangingPunct="1">
              <a:lnSpc>
                <a:spcPct val="90000"/>
              </a:lnSpc>
              <a:buFont typeface="Gill Sans MT" charset="0"/>
              <a:buAutoNum type="arabicPeriod"/>
            </a:pPr>
            <a:r>
              <a:rPr lang="en-US" sz="2400" dirty="0">
                <a:solidFill>
                  <a:srgbClr val="4F81BD"/>
                </a:solidFill>
              </a:rPr>
              <a:t>Direct </a:t>
            </a:r>
            <a:r>
              <a:rPr lang="en-US" sz="2400" dirty="0">
                <a:solidFill>
                  <a:srgbClr val="4F81BD"/>
                </a:solidFill>
              </a:rPr>
              <a:t>execution</a:t>
            </a:r>
          </a:p>
          <a:p>
            <a:pPr lvl="1" eaLnBrk="1" hangingPunct="1">
              <a:lnSpc>
                <a:spcPct val="90000"/>
              </a:lnSpc>
            </a:pPr>
            <a:r>
              <a:rPr lang="en-US" dirty="0"/>
              <a:t>Execute instructions directly</a:t>
            </a:r>
          </a:p>
          <a:p>
            <a:pPr lvl="1" eaLnBrk="1" hangingPunct="1">
              <a:lnSpc>
                <a:spcPct val="90000"/>
              </a:lnSpc>
            </a:pPr>
            <a:r>
              <a:rPr lang="en-US" dirty="0"/>
              <a:t>Emulate the hard ones</a:t>
            </a:r>
          </a:p>
        </p:txBody>
      </p:sp>
    </p:spTree>
    <p:extLst>
      <p:ext uri="{BB962C8B-B14F-4D97-AF65-F5344CB8AC3E}">
        <p14:creationId xmlns:p14="http://schemas.microsoft.com/office/powerpoint/2010/main" val="306465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9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29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291">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291">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2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a:xfrm>
            <a:off x="457200" y="-609600"/>
            <a:ext cx="8226425" cy="1554163"/>
          </a:xfrm>
        </p:spPr>
        <p:txBody>
          <a:bodyPr/>
          <a:lstStyle/>
          <a:p>
            <a:pPr eaLnBrk="1" hangingPunct="1"/>
            <a:r>
              <a:rPr lang="en-US" sz="3200">
                <a:latin typeface="Arial" charset="0"/>
                <a:ea typeface="ＭＳ Ｐゴシック" charset="0"/>
              </a:rPr>
              <a:t>Operating Systems: The Classical View</a:t>
            </a:r>
          </a:p>
        </p:txBody>
      </p:sp>
      <p:sp>
        <p:nvSpPr>
          <p:cNvPr id="84994" name="AutoShape 3"/>
          <p:cNvSpPr>
            <a:spLocks noChangeArrowheads="1"/>
          </p:cNvSpPr>
          <p:nvPr/>
        </p:nvSpPr>
        <p:spPr bwMode="auto">
          <a:xfrm>
            <a:off x="1947863" y="1804988"/>
            <a:ext cx="990600" cy="381000"/>
          </a:xfrm>
          <a:prstGeom prst="flowChartProcess">
            <a:avLst/>
          </a:prstGeom>
          <a:solidFill>
            <a:srgbClr val="3366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solidFill>
                <a:srgbClr val="37305A"/>
              </a:solidFill>
            </a:endParaRPr>
          </a:p>
        </p:txBody>
      </p:sp>
      <p:sp>
        <p:nvSpPr>
          <p:cNvPr id="84995" name="AutoShape 4"/>
          <p:cNvSpPr>
            <a:spLocks noChangeArrowheads="1"/>
          </p:cNvSpPr>
          <p:nvPr/>
        </p:nvSpPr>
        <p:spPr bwMode="auto">
          <a:xfrm>
            <a:off x="1947863" y="2185988"/>
            <a:ext cx="990600" cy="228600"/>
          </a:xfrm>
          <a:prstGeom prst="flowChartProcess">
            <a:avLst/>
          </a:prstGeom>
          <a:solidFill>
            <a:srgbClr val="008080"/>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r>
              <a:rPr lang="en-US" sz="1600">
                <a:solidFill>
                  <a:srgbClr val="37305A"/>
                </a:solidFill>
              </a:rPr>
              <a:t>data</a:t>
            </a:r>
            <a:endParaRPr lang="en-US" sz="1400">
              <a:solidFill>
                <a:srgbClr val="37305A"/>
              </a:solidFill>
            </a:endParaRPr>
          </a:p>
        </p:txBody>
      </p:sp>
      <p:sp>
        <p:nvSpPr>
          <p:cNvPr id="84996" name="AutoShape 5"/>
          <p:cNvSpPr>
            <a:spLocks noChangeArrowheads="1"/>
          </p:cNvSpPr>
          <p:nvPr/>
        </p:nvSpPr>
        <p:spPr bwMode="auto">
          <a:xfrm>
            <a:off x="1947863" y="2414588"/>
            <a:ext cx="990600" cy="381000"/>
          </a:xfrm>
          <a:prstGeom prst="flowChartProcess">
            <a:avLst/>
          </a:prstGeom>
          <a:solidFill>
            <a:srgbClr val="666699"/>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800">
              <a:solidFill>
                <a:srgbClr val="37305A"/>
              </a:solidFill>
            </a:endParaRPr>
          </a:p>
        </p:txBody>
      </p:sp>
      <p:sp>
        <p:nvSpPr>
          <p:cNvPr id="84997" name="AutoShape 6"/>
          <p:cNvSpPr>
            <a:spLocks noChangeArrowheads="1"/>
          </p:cNvSpPr>
          <p:nvPr/>
        </p:nvSpPr>
        <p:spPr bwMode="auto">
          <a:xfrm>
            <a:off x="1947863" y="2795588"/>
            <a:ext cx="990600" cy="76200"/>
          </a:xfrm>
          <a:prstGeom prst="flowChartProcess">
            <a:avLst/>
          </a:prstGeom>
          <a:solidFill>
            <a:srgbClr val="FFFFFF"/>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4998" name="AutoShape 7"/>
          <p:cNvSpPr>
            <a:spLocks noChangeArrowheads="1"/>
          </p:cNvSpPr>
          <p:nvPr/>
        </p:nvSpPr>
        <p:spPr bwMode="auto">
          <a:xfrm>
            <a:off x="1947863" y="2871788"/>
            <a:ext cx="990600" cy="381000"/>
          </a:xfrm>
          <a:prstGeom prst="flowChartProcess">
            <a:avLst/>
          </a:prstGeom>
          <a:solidFill>
            <a:srgbClr val="969696"/>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600">
              <a:solidFill>
                <a:srgbClr val="37305A"/>
              </a:solidFill>
            </a:endParaRPr>
          </a:p>
        </p:txBody>
      </p:sp>
      <p:sp>
        <p:nvSpPr>
          <p:cNvPr id="84999" name="AutoShape 8"/>
          <p:cNvSpPr>
            <a:spLocks noChangeArrowheads="1"/>
          </p:cNvSpPr>
          <p:nvPr/>
        </p:nvSpPr>
        <p:spPr bwMode="auto">
          <a:xfrm>
            <a:off x="1947863" y="3252788"/>
            <a:ext cx="990600" cy="228600"/>
          </a:xfrm>
          <a:prstGeom prst="flowChartProcess">
            <a:avLst/>
          </a:prstGeom>
          <a:solidFill>
            <a:srgbClr val="800080"/>
          </a:solidFill>
          <a:ln w="12700">
            <a:solidFill>
              <a:schemeClr val="tx1"/>
            </a:solidFill>
            <a:miter lim="800000"/>
            <a:headEnd type="none" w="sm" len="sm"/>
            <a:tailEnd type="none" w="sm" len="sm"/>
          </a:ln>
        </p:spPr>
        <p:txBody>
          <a:bodyPr wrap="none" anchor="ctr" anchorCtr="1"/>
          <a:lstStyle/>
          <a:p>
            <a:pPr algn="ctr">
              <a:buClr>
                <a:srgbClr val="000000"/>
              </a:buClr>
              <a:buSzPct val="100000"/>
              <a:buFont typeface="Times New Roman" charset="0"/>
              <a:buNone/>
            </a:pPr>
            <a:endParaRPr lang="en-US" sz="1800">
              <a:solidFill>
                <a:srgbClr val="37305A"/>
              </a:solidFill>
            </a:endParaRPr>
          </a:p>
        </p:txBody>
      </p:sp>
      <p:sp>
        <p:nvSpPr>
          <p:cNvPr id="85000" name="AutoShape 9"/>
          <p:cNvSpPr>
            <a:spLocks noChangeArrowheads="1"/>
          </p:cNvSpPr>
          <p:nvPr/>
        </p:nvSpPr>
        <p:spPr bwMode="auto">
          <a:xfrm>
            <a:off x="1947863" y="2185988"/>
            <a:ext cx="990600" cy="228600"/>
          </a:xfrm>
          <a:prstGeom prst="flowChartProcess">
            <a:avLst/>
          </a:prstGeom>
          <a:solidFill>
            <a:srgbClr val="008080"/>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solidFill>
                <a:srgbClr val="37305A"/>
              </a:solidFill>
            </a:endParaRPr>
          </a:p>
        </p:txBody>
      </p:sp>
      <p:sp>
        <p:nvSpPr>
          <p:cNvPr id="85001" name="AutoShape 10"/>
          <p:cNvSpPr>
            <a:spLocks noChangeArrowheads="1"/>
          </p:cNvSpPr>
          <p:nvPr/>
        </p:nvSpPr>
        <p:spPr bwMode="auto">
          <a:xfrm>
            <a:off x="1871663" y="4471988"/>
            <a:ext cx="5486400" cy="1143000"/>
          </a:xfrm>
          <a:prstGeom prst="flowChartProcess">
            <a:avLst/>
          </a:prstGeom>
          <a:solidFill>
            <a:srgbClr val="99CC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800">
              <a:solidFill>
                <a:srgbClr val="37305A"/>
              </a:solidFill>
            </a:endParaRPr>
          </a:p>
        </p:txBody>
      </p:sp>
      <p:sp>
        <p:nvSpPr>
          <p:cNvPr id="85002" name="AutoShape 11"/>
          <p:cNvSpPr>
            <a:spLocks noChangeArrowheads="1"/>
          </p:cNvSpPr>
          <p:nvPr/>
        </p:nvSpPr>
        <p:spPr bwMode="auto">
          <a:xfrm>
            <a:off x="2405063" y="3606800"/>
            <a:ext cx="76200" cy="762000"/>
          </a:xfrm>
          <a:prstGeom prst="upDownArrow">
            <a:avLst>
              <a:gd name="adj1" fmla="val 50000"/>
              <a:gd name="adj2" fmla="val 200000"/>
            </a:avLst>
          </a:prstGeom>
          <a:solidFill>
            <a:srgbClr val="000000"/>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03" name="AutoShape 12"/>
          <p:cNvSpPr>
            <a:spLocks noChangeArrowheads="1"/>
          </p:cNvSpPr>
          <p:nvPr/>
        </p:nvSpPr>
        <p:spPr bwMode="auto">
          <a:xfrm>
            <a:off x="4538663" y="3582988"/>
            <a:ext cx="76200" cy="762000"/>
          </a:xfrm>
          <a:prstGeom prst="upDownArrow">
            <a:avLst>
              <a:gd name="adj1" fmla="val 50000"/>
              <a:gd name="adj2" fmla="val 200000"/>
            </a:avLst>
          </a:prstGeom>
          <a:solidFill>
            <a:srgbClr val="000000"/>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04" name="AutoShape 13"/>
          <p:cNvSpPr>
            <a:spLocks noChangeArrowheads="1"/>
          </p:cNvSpPr>
          <p:nvPr/>
        </p:nvSpPr>
        <p:spPr bwMode="auto">
          <a:xfrm>
            <a:off x="6672263" y="3582988"/>
            <a:ext cx="76200" cy="762000"/>
          </a:xfrm>
          <a:prstGeom prst="upDownArrow">
            <a:avLst>
              <a:gd name="adj1" fmla="val 50000"/>
              <a:gd name="adj2" fmla="val 200000"/>
            </a:avLst>
          </a:prstGeom>
          <a:solidFill>
            <a:srgbClr val="000000"/>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05" name="AutoShape 14"/>
          <p:cNvSpPr>
            <a:spLocks noChangeArrowheads="1"/>
          </p:cNvSpPr>
          <p:nvPr/>
        </p:nvSpPr>
        <p:spPr bwMode="auto">
          <a:xfrm>
            <a:off x="4081463" y="1804988"/>
            <a:ext cx="990600" cy="381000"/>
          </a:xfrm>
          <a:prstGeom prst="flowChartProcess">
            <a:avLst/>
          </a:prstGeom>
          <a:solidFill>
            <a:srgbClr val="3366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solidFill>
                <a:srgbClr val="37305A"/>
              </a:solidFill>
            </a:endParaRPr>
          </a:p>
        </p:txBody>
      </p:sp>
      <p:sp>
        <p:nvSpPr>
          <p:cNvPr id="85006" name="AutoShape 15"/>
          <p:cNvSpPr>
            <a:spLocks noChangeArrowheads="1"/>
          </p:cNvSpPr>
          <p:nvPr/>
        </p:nvSpPr>
        <p:spPr bwMode="auto">
          <a:xfrm>
            <a:off x="4081463" y="2185988"/>
            <a:ext cx="990600" cy="228600"/>
          </a:xfrm>
          <a:prstGeom prst="flowChartProcess">
            <a:avLst/>
          </a:prstGeom>
          <a:solidFill>
            <a:srgbClr val="008080"/>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r>
              <a:rPr lang="en-US" sz="1600">
                <a:solidFill>
                  <a:srgbClr val="37305A"/>
                </a:solidFill>
              </a:rPr>
              <a:t>data</a:t>
            </a:r>
            <a:endParaRPr lang="en-US" sz="1400">
              <a:solidFill>
                <a:srgbClr val="37305A"/>
              </a:solidFill>
            </a:endParaRPr>
          </a:p>
        </p:txBody>
      </p:sp>
      <p:sp>
        <p:nvSpPr>
          <p:cNvPr id="85007" name="AutoShape 16"/>
          <p:cNvSpPr>
            <a:spLocks noChangeArrowheads="1"/>
          </p:cNvSpPr>
          <p:nvPr/>
        </p:nvSpPr>
        <p:spPr bwMode="auto">
          <a:xfrm>
            <a:off x="4081463" y="2414588"/>
            <a:ext cx="990600" cy="381000"/>
          </a:xfrm>
          <a:prstGeom prst="flowChartProcess">
            <a:avLst/>
          </a:prstGeom>
          <a:solidFill>
            <a:srgbClr val="666699"/>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800">
              <a:solidFill>
                <a:srgbClr val="37305A"/>
              </a:solidFill>
            </a:endParaRPr>
          </a:p>
        </p:txBody>
      </p:sp>
      <p:sp>
        <p:nvSpPr>
          <p:cNvPr id="85008" name="AutoShape 17"/>
          <p:cNvSpPr>
            <a:spLocks noChangeArrowheads="1"/>
          </p:cNvSpPr>
          <p:nvPr/>
        </p:nvSpPr>
        <p:spPr bwMode="auto">
          <a:xfrm>
            <a:off x="4081463" y="2795588"/>
            <a:ext cx="990600" cy="76200"/>
          </a:xfrm>
          <a:prstGeom prst="flowChartProcess">
            <a:avLst/>
          </a:prstGeom>
          <a:solidFill>
            <a:srgbClr val="FFFFFF"/>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09" name="AutoShape 18"/>
          <p:cNvSpPr>
            <a:spLocks noChangeArrowheads="1"/>
          </p:cNvSpPr>
          <p:nvPr/>
        </p:nvSpPr>
        <p:spPr bwMode="auto">
          <a:xfrm>
            <a:off x="4081463" y="2871788"/>
            <a:ext cx="990600" cy="381000"/>
          </a:xfrm>
          <a:prstGeom prst="flowChartProcess">
            <a:avLst/>
          </a:prstGeom>
          <a:solidFill>
            <a:srgbClr val="969696"/>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600">
              <a:solidFill>
                <a:srgbClr val="37305A"/>
              </a:solidFill>
            </a:endParaRPr>
          </a:p>
        </p:txBody>
      </p:sp>
      <p:sp>
        <p:nvSpPr>
          <p:cNvPr id="85010" name="AutoShape 19"/>
          <p:cNvSpPr>
            <a:spLocks noChangeArrowheads="1"/>
          </p:cNvSpPr>
          <p:nvPr/>
        </p:nvSpPr>
        <p:spPr bwMode="auto">
          <a:xfrm>
            <a:off x="4081463" y="3252788"/>
            <a:ext cx="990600" cy="228600"/>
          </a:xfrm>
          <a:prstGeom prst="flowChartProcess">
            <a:avLst/>
          </a:prstGeom>
          <a:solidFill>
            <a:srgbClr val="800080"/>
          </a:solidFill>
          <a:ln w="12700">
            <a:solidFill>
              <a:schemeClr val="tx1"/>
            </a:solidFill>
            <a:miter lim="800000"/>
            <a:headEnd type="none" w="sm" len="sm"/>
            <a:tailEnd type="none" w="sm" len="sm"/>
          </a:ln>
        </p:spPr>
        <p:txBody>
          <a:bodyPr wrap="none" anchor="ctr" anchorCtr="1"/>
          <a:lstStyle/>
          <a:p>
            <a:pPr algn="ctr">
              <a:buClr>
                <a:srgbClr val="000000"/>
              </a:buClr>
              <a:buSzPct val="100000"/>
              <a:buFont typeface="Times New Roman" charset="0"/>
              <a:buNone/>
            </a:pPr>
            <a:endParaRPr lang="en-US" sz="1800">
              <a:solidFill>
                <a:srgbClr val="37305A"/>
              </a:solidFill>
            </a:endParaRPr>
          </a:p>
        </p:txBody>
      </p:sp>
      <p:sp>
        <p:nvSpPr>
          <p:cNvPr id="85011" name="AutoShape 20"/>
          <p:cNvSpPr>
            <a:spLocks noChangeArrowheads="1"/>
          </p:cNvSpPr>
          <p:nvPr/>
        </p:nvSpPr>
        <p:spPr bwMode="auto">
          <a:xfrm>
            <a:off x="4081463" y="2185988"/>
            <a:ext cx="990600" cy="228600"/>
          </a:xfrm>
          <a:prstGeom prst="flowChartProcess">
            <a:avLst/>
          </a:prstGeom>
          <a:solidFill>
            <a:srgbClr val="008080"/>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solidFill>
                <a:srgbClr val="37305A"/>
              </a:solidFill>
            </a:endParaRPr>
          </a:p>
        </p:txBody>
      </p:sp>
      <p:sp>
        <p:nvSpPr>
          <p:cNvPr id="85012" name="AutoShape 21"/>
          <p:cNvSpPr>
            <a:spLocks noChangeArrowheads="1"/>
          </p:cNvSpPr>
          <p:nvPr/>
        </p:nvSpPr>
        <p:spPr bwMode="auto">
          <a:xfrm>
            <a:off x="6215063" y="1804988"/>
            <a:ext cx="990600" cy="381000"/>
          </a:xfrm>
          <a:prstGeom prst="flowChartProcess">
            <a:avLst/>
          </a:prstGeom>
          <a:solidFill>
            <a:srgbClr val="3366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solidFill>
                <a:srgbClr val="37305A"/>
              </a:solidFill>
            </a:endParaRPr>
          </a:p>
        </p:txBody>
      </p:sp>
      <p:sp>
        <p:nvSpPr>
          <p:cNvPr id="85013" name="AutoShape 22"/>
          <p:cNvSpPr>
            <a:spLocks noChangeArrowheads="1"/>
          </p:cNvSpPr>
          <p:nvPr/>
        </p:nvSpPr>
        <p:spPr bwMode="auto">
          <a:xfrm>
            <a:off x="6215063" y="2185988"/>
            <a:ext cx="990600" cy="228600"/>
          </a:xfrm>
          <a:prstGeom prst="flowChartProcess">
            <a:avLst/>
          </a:prstGeom>
          <a:solidFill>
            <a:srgbClr val="008080"/>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solidFill>
                <a:srgbClr val="37305A"/>
              </a:solidFill>
            </a:endParaRPr>
          </a:p>
        </p:txBody>
      </p:sp>
      <p:sp>
        <p:nvSpPr>
          <p:cNvPr id="85014" name="AutoShape 23"/>
          <p:cNvSpPr>
            <a:spLocks noChangeArrowheads="1"/>
          </p:cNvSpPr>
          <p:nvPr/>
        </p:nvSpPr>
        <p:spPr bwMode="auto">
          <a:xfrm>
            <a:off x="6215063" y="2414588"/>
            <a:ext cx="990600" cy="381000"/>
          </a:xfrm>
          <a:prstGeom prst="flowChartProcess">
            <a:avLst/>
          </a:prstGeom>
          <a:solidFill>
            <a:srgbClr val="666699"/>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800">
              <a:solidFill>
                <a:srgbClr val="37305A"/>
              </a:solidFill>
            </a:endParaRPr>
          </a:p>
        </p:txBody>
      </p:sp>
      <p:sp>
        <p:nvSpPr>
          <p:cNvPr id="85015" name="AutoShape 24"/>
          <p:cNvSpPr>
            <a:spLocks noChangeArrowheads="1"/>
          </p:cNvSpPr>
          <p:nvPr/>
        </p:nvSpPr>
        <p:spPr bwMode="auto">
          <a:xfrm>
            <a:off x="6215063" y="2795588"/>
            <a:ext cx="990600" cy="76200"/>
          </a:xfrm>
          <a:prstGeom prst="flowChartProcess">
            <a:avLst/>
          </a:prstGeom>
          <a:solidFill>
            <a:srgbClr val="FFFFFF"/>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16" name="AutoShape 25"/>
          <p:cNvSpPr>
            <a:spLocks noChangeArrowheads="1"/>
          </p:cNvSpPr>
          <p:nvPr/>
        </p:nvSpPr>
        <p:spPr bwMode="auto">
          <a:xfrm>
            <a:off x="6215063" y="2871788"/>
            <a:ext cx="990600" cy="381000"/>
          </a:xfrm>
          <a:prstGeom prst="flowChartProcess">
            <a:avLst/>
          </a:prstGeom>
          <a:solidFill>
            <a:srgbClr val="969696"/>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600">
              <a:solidFill>
                <a:srgbClr val="37305A"/>
              </a:solidFill>
            </a:endParaRPr>
          </a:p>
        </p:txBody>
      </p:sp>
      <p:sp>
        <p:nvSpPr>
          <p:cNvPr id="85017" name="AutoShape 26"/>
          <p:cNvSpPr>
            <a:spLocks noChangeArrowheads="1"/>
          </p:cNvSpPr>
          <p:nvPr/>
        </p:nvSpPr>
        <p:spPr bwMode="auto">
          <a:xfrm>
            <a:off x="6215063" y="3252788"/>
            <a:ext cx="990600" cy="228600"/>
          </a:xfrm>
          <a:prstGeom prst="flowChartProcess">
            <a:avLst/>
          </a:prstGeom>
          <a:solidFill>
            <a:srgbClr val="800080"/>
          </a:solidFill>
          <a:ln w="12700">
            <a:solidFill>
              <a:schemeClr val="tx1"/>
            </a:solidFill>
            <a:miter lim="800000"/>
            <a:headEnd type="none" w="sm" len="sm"/>
            <a:tailEnd type="none" w="sm" len="sm"/>
          </a:ln>
        </p:spPr>
        <p:txBody>
          <a:bodyPr wrap="none" anchor="ctr" anchorCtr="1"/>
          <a:lstStyle/>
          <a:p>
            <a:pPr algn="ctr">
              <a:buClr>
                <a:srgbClr val="000000"/>
              </a:buClr>
              <a:buSzPct val="100000"/>
              <a:buFont typeface="Times New Roman" charset="0"/>
              <a:buNone/>
            </a:pPr>
            <a:endParaRPr lang="en-US" sz="1800">
              <a:solidFill>
                <a:srgbClr val="37305A"/>
              </a:solidFill>
            </a:endParaRPr>
          </a:p>
        </p:txBody>
      </p:sp>
      <p:grpSp>
        <p:nvGrpSpPr>
          <p:cNvPr id="85018" name="Group 27"/>
          <p:cNvGrpSpPr>
            <a:grpSpLocks/>
          </p:cNvGrpSpPr>
          <p:nvPr/>
        </p:nvGrpSpPr>
        <p:grpSpPr bwMode="auto">
          <a:xfrm>
            <a:off x="4335463" y="4837113"/>
            <a:ext cx="404812" cy="404812"/>
            <a:chOff x="4784" y="2819"/>
            <a:chExt cx="255" cy="255"/>
          </a:xfrm>
        </p:grpSpPr>
        <p:sp>
          <p:nvSpPr>
            <p:cNvPr id="85048" name="Oval 28"/>
            <p:cNvSpPr>
              <a:spLocks noChangeArrowheads="1"/>
            </p:cNvSpPr>
            <p:nvPr/>
          </p:nvSpPr>
          <p:spPr bwMode="auto">
            <a:xfrm>
              <a:off x="4784" y="2819"/>
              <a:ext cx="255" cy="255"/>
            </a:xfrm>
            <a:prstGeom prst="ellipse">
              <a:avLst/>
            </a:prstGeom>
            <a:solidFill>
              <a:srgbClr val="008080"/>
            </a:solidFill>
            <a:ln w="12700">
              <a:solidFill>
                <a:schemeClr val="tx1"/>
              </a:solidFill>
              <a:round/>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49" name="AutoShape 29"/>
            <p:cNvSpPr>
              <a:spLocks noChangeArrowheads="1"/>
            </p:cNvSpPr>
            <p:nvPr/>
          </p:nvSpPr>
          <p:spPr bwMode="auto">
            <a:xfrm flipH="1">
              <a:off x="4873" y="2875"/>
              <a:ext cx="87" cy="149"/>
            </a:xfrm>
            <a:prstGeom prst="lightningBolt">
              <a:avLst/>
            </a:prstGeom>
            <a:solidFill>
              <a:srgbClr val="FFFFFF"/>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50" name="AutoShape 30"/>
            <p:cNvSpPr>
              <a:spLocks noChangeArrowheads="1"/>
            </p:cNvSpPr>
            <p:nvPr/>
          </p:nvSpPr>
          <p:spPr bwMode="auto">
            <a:xfrm rot="-8460389">
              <a:off x="4795" y="2853"/>
              <a:ext cx="31" cy="33"/>
            </a:xfrm>
            <a:prstGeom prst="triangle">
              <a:avLst>
                <a:gd name="adj" fmla="val 50000"/>
              </a:avLst>
            </a:prstGeom>
            <a:solidFill>
              <a:schemeClr val="tx1"/>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grpSp>
      <p:grpSp>
        <p:nvGrpSpPr>
          <p:cNvPr id="85019" name="Group 31"/>
          <p:cNvGrpSpPr>
            <a:grpSpLocks/>
          </p:cNvGrpSpPr>
          <p:nvPr/>
        </p:nvGrpSpPr>
        <p:grpSpPr bwMode="auto">
          <a:xfrm>
            <a:off x="6508750" y="4837113"/>
            <a:ext cx="404813" cy="404812"/>
            <a:chOff x="4201" y="2912"/>
            <a:chExt cx="255" cy="255"/>
          </a:xfrm>
        </p:grpSpPr>
        <p:sp>
          <p:nvSpPr>
            <p:cNvPr id="85045" name="Oval 32"/>
            <p:cNvSpPr>
              <a:spLocks noChangeArrowheads="1"/>
            </p:cNvSpPr>
            <p:nvPr/>
          </p:nvSpPr>
          <p:spPr bwMode="auto">
            <a:xfrm>
              <a:off x="4201" y="2912"/>
              <a:ext cx="255" cy="255"/>
            </a:xfrm>
            <a:prstGeom prst="ellipse">
              <a:avLst/>
            </a:prstGeom>
            <a:solidFill>
              <a:srgbClr val="800080"/>
            </a:solidFill>
            <a:ln w="12700">
              <a:solidFill>
                <a:schemeClr val="tx1"/>
              </a:solidFill>
              <a:round/>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46" name="AutoShape 33"/>
            <p:cNvSpPr>
              <a:spLocks noChangeArrowheads="1"/>
            </p:cNvSpPr>
            <p:nvPr/>
          </p:nvSpPr>
          <p:spPr bwMode="auto">
            <a:xfrm flipH="1">
              <a:off x="4290" y="2968"/>
              <a:ext cx="87" cy="149"/>
            </a:xfrm>
            <a:prstGeom prst="lightningBolt">
              <a:avLst/>
            </a:prstGeom>
            <a:solidFill>
              <a:srgbClr val="FFFFFF"/>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47" name="AutoShape 34"/>
            <p:cNvSpPr>
              <a:spLocks noChangeArrowheads="1"/>
            </p:cNvSpPr>
            <p:nvPr/>
          </p:nvSpPr>
          <p:spPr bwMode="auto">
            <a:xfrm rot="-8460389">
              <a:off x="4212" y="2946"/>
              <a:ext cx="31" cy="33"/>
            </a:xfrm>
            <a:prstGeom prst="triangle">
              <a:avLst>
                <a:gd name="adj" fmla="val 50000"/>
              </a:avLst>
            </a:prstGeom>
            <a:solidFill>
              <a:schemeClr val="tx1"/>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grpSp>
      <p:grpSp>
        <p:nvGrpSpPr>
          <p:cNvPr id="85020" name="Group 35"/>
          <p:cNvGrpSpPr>
            <a:grpSpLocks/>
          </p:cNvGrpSpPr>
          <p:nvPr/>
        </p:nvGrpSpPr>
        <p:grpSpPr bwMode="auto">
          <a:xfrm>
            <a:off x="2233613" y="4837113"/>
            <a:ext cx="400050" cy="400050"/>
            <a:chOff x="3689" y="1658"/>
            <a:chExt cx="576" cy="576"/>
          </a:xfrm>
        </p:grpSpPr>
        <p:grpSp>
          <p:nvGrpSpPr>
            <p:cNvPr id="85041" name="Group 36"/>
            <p:cNvGrpSpPr>
              <a:grpSpLocks/>
            </p:cNvGrpSpPr>
            <p:nvPr/>
          </p:nvGrpSpPr>
          <p:grpSpPr bwMode="auto">
            <a:xfrm>
              <a:off x="3689" y="1658"/>
              <a:ext cx="576" cy="576"/>
              <a:chOff x="4269" y="2781"/>
              <a:chExt cx="576" cy="576"/>
            </a:xfrm>
          </p:grpSpPr>
          <p:sp>
            <p:nvSpPr>
              <p:cNvPr id="85043" name="Oval 37"/>
              <p:cNvSpPr>
                <a:spLocks noChangeArrowheads="1"/>
              </p:cNvSpPr>
              <p:nvPr/>
            </p:nvSpPr>
            <p:spPr bwMode="auto">
              <a:xfrm>
                <a:off x="4269" y="2781"/>
                <a:ext cx="576" cy="576"/>
              </a:xfrm>
              <a:prstGeom prst="ellipse">
                <a:avLst/>
              </a:prstGeom>
              <a:solidFill>
                <a:schemeClr val="accent1"/>
              </a:solidFill>
              <a:ln w="12700">
                <a:solidFill>
                  <a:schemeClr val="tx1"/>
                </a:solidFill>
                <a:round/>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44" name="AutoShape 38"/>
              <p:cNvSpPr>
                <a:spLocks noChangeArrowheads="1"/>
              </p:cNvSpPr>
              <p:nvPr/>
            </p:nvSpPr>
            <p:spPr bwMode="auto">
              <a:xfrm flipH="1">
                <a:off x="4469" y="2908"/>
                <a:ext cx="197" cy="336"/>
              </a:xfrm>
              <a:prstGeom prst="lightningBolt">
                <a:avLst/>
              </a:prstGeom>
              <a:solidFill>
                <a:srgbClr val="FFFFFF"/>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p>
                <a:pPr>
                  <a:buClr>
                    <a:srgbClr val="000000"/>
                  </a:buClr>
                  <a:buSzPct val="100000"/>
                  <a:buFont typeface="Times New Roman" charset="0"/>
                  <a:buNone/>
                </a:pPr>
                <a:endParaRPr lang="en-US" sz="1800">
                  <a:solidFill>
                    <a:srgbClr val="37305A"/>
                  </a:solidFill>
                </a:endParaRPr>
              </a:p>
            </p:txBody>
          </p:sp>
        </p:grpSp>
        <p:sp>
          <p:nvSpPr>
            <p:cNvPr id="85042" name="AutoShape 39"/>
            <p:cNvSpPr>
              <a:spLocks noChangeArrowheads="1"/>
            </p:cNvSpPr>
            <p:nvPr/>
          </p:nvSpPr>
          <p:spPr bwMode="auto">
            <a:xfrm rot="-8460389">
              <a:off x="3714" y="1735"/>
              <a:ext cx="69" cy="75"/>
            </a:xfrm>
            <a:prstGeom prst="triangle">
              <a:avLst>
                <a:gd name="adj" fmla="val 50000"/>
              </a:avLst>
            </a:prstGeom>
            <a:solidFill>
              <a:schemeClr val="tx1"/>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grpSp>
      <p:grpSp>
        <p:nvGrpSpPr>
          <p:cNvPr id="85021" name="Group 40"/>
          <p:cNvGrpSpPr>
            <a:grpSpLocks/>
          </p:cNvGrpSpPr>
          <p:nvPr/>
        </p:nvGrpSpPr>
        <p:grpSpPr bwMode="auto">
          <a:xfrm>
            <a:off x="2212975" y="2541588"/>
            <a:ext cx="400050" cy="400050"/>
            <a:chOff x="3689" y="1658"/>
            <a:chExt cx="576" cy="576"/>
          </a:xfrm>
        </p:grpSpPr>
        <p:grpSp>
          <p:nvGrpSpPr>
            <p:cNvPr id="85037" name="Group 41"/>
            <p:cNvGrpSpPr>
              <a:grpSpLocks/>
            </p:cNvGrpSpPr>
            <p:nvPr/>
          </p:nvGrpSpPr>
          <p:grpSpPr bwMode="auto">
            <a:xfrm>
              <a:off x="3689" y="1658"/>
              <a:ext cx="576" cy="576"/>
              <a:chOff x="4269" y="2781"/>
              <a:chExt cx="576" cy="576"/>
            </a:xfrm>
          </p:grpSpPr>
          <p:sp>
            <p:nvSpPr>
              <p:cNvPr id="85039" name="Oval 42"/>
              <p:cNvSpPr>
                <a:spLocks noChangeArrowheads="1"/>
              </p:cNvSpPr>
              <p:nvPr/>
            </p:nvSpPr>
            <p:spPr bwMode="auto">
              <a:xfrm>
                <a:off x="4269" y="2781"/>
                <a:ext cx="576" cy="576"/>
              </a:xfrm>
              <a:prstGeom prst="ellipse">
                <a:avLst/>
              </a:prstGeom>
              <a:solidFill>
                <a:schemeClr val="accent1"/>
              </a:solidFill>
              <a:ln w="12700">
                <a:solidFill>
                  <a:schemeClr val="tx1"/>
                </a:solidFill>
                <a:round/>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40" name="AutoShape 43"/>
              <p:cNvSpPr>
                <a:spLocks noChangeArrowheads="1"/>
              </p:cNvSpPr>
              <p:nvPr/>
            </p:nvSpPr>
            <p:spPr bwMode="auto">
              <a:xfrm flipH="1">
                <a:off x="4469" y="2908"/>
                <a:ext cx="197" cy="336"/>
              </a:xfrm>
              <a:prstGeom prst="lightningBolt">
                <a:avLst/>
              </a:prstGeom>
              <a:solidFill>
                <a:srgbClr val="FFFFFF"/>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p>
                <a:pPr>
                  <a:buClr>
                    <a:srgbClr val="000000"/>
                  </a:buClr>
                  <a:buSzPct val="100000"/>
                  <a:buFont typeface="Times New Roman" charset="0"/>
                  <a:buNone/>
                </a:pPr>
                <a:endParaRPr lang="en-US" sz="1800">
                  <a:solidFill>
                    <a:srgbClr val="37305A"/>
                  </a:solidFill>
                </a:endParaRPr>
              </a:p>
            </p:txBody>
          </p:sp>
        </p:grpSp>
        <p:sp>
          <p:nvSpPr>
            <p:cNvPr id="85038" name="AutoShape 44"/>
            <p:cNvSpPr>
              <a:spLocks noChangeArrowheads="1"/>
            </p:cNvSpPr>
            <p:nvPr/>
          </p:nvSpPr>
          <p:spPr bwMode="auto">
            <a:xfrm rot="-8460389">
              <a:off x="3714" y="1735"/>
              <a:ext cx="69" cy="75"/>
            </a:xfrm>
            <a:prstGeom prst="triangle">
              <a:avLst>
                <a:gd name="adj" fmla="val 50000"/>
              </a:avLst>
            </a:prstGeom>
            <a:solidFill>
              <a:schemeClr val="tx1"/>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grpSp>
      <p:grpSp>
        <p:nvGrpSpPr>
          <p:cNvPr id="85022" name="Group 45"/>
          <p:cNvGrpSpPr>
            <a:grpSpLocks/>
          </p:cNvGrpSpPr>
          <p:nvPr/>
        </p:nvGrpSpPr>
        <p:grpSpPr bwMode="auto">
          <a:xfrm>
            <a:off x="4397375" y="2520950"/>
            <a:ext cx="404813" cy="404813"/>
            <a:chOff x="4784" y="2819"/>
            <a:chExt cx="255" cy="255"/>
          </a:xfrm>
        </p:grpSpPr>
        <p:sp>
          <p:nvSpPr>
            <p:cNvPr id="85034" name="Oval 46"/>
            <p:cNvSpPr>
              <a:spLocks noChangeArrowheads="1"/>
            </p:cNvSpPr>
            <p:nvPr/>
          </p:nvSpPr>
          <p:spPr bwMode="auto">
            <a:xfrm>
              <a:off x="4784" y="2819"/>
              <a:ext cx="255" cy="255"/>
            </a:xfrm>
            <a:prstGeom prst="ellipse">
              <a:avLst/>
            </a:prstGeom>
            <a:solidFill>
              <a:srgbClr val="008080"/>
            </a:solidFill>
            <a:ln w="12700">
              <a:solidFill>
                <a:schemeClr val="tx1"/>
              </a:solidFill>
              <a:round/>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35" name="AutoShape 47"/>
            <p:cNvSpPr>
              <a:spLocks noChangeArrowheads="1"/>
            </p:cNvSpPr>
            <p:nvPr/>
          </p:nvSpPr>
          <p:spPr bwMode="auto">
            <a:xfrm flipH="1">
              <a:off x="4873" y="2875"/>
              <a:ext cx="87" cy="149"/>
            </a:xfrm>
            <a:prstGeom prst="lightningBolt">
              <a:avLst/>
            </a:prstGeom>
            <a:solidFill>
              <a:srgbClr val="FFFFFF"/>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36" name="AutoShape 48"/>
            <p:cNvSpPr>
              <a:spLocks noChangeArrowheads="1"/>
            </p:cNvSpPr>
            <p:nvPr/>
          </p:nvSpPr>
          <p:spPr bwMode="auto">
            <a:xfrm rot="-8460389">
              <a:off x="4795" y="2853"/>
              <a:ext cx="31" cy="33"/>
            </a:xfrm>
            <a:prstGeom prst="triangle">
              <a:avLst>
                <a:gd name="adj" fmla="val 50000"/>
              </a:avLst>
            </a:prstGeom>
            <a:solidFill>
              <a:schemeClr val="tx1"/>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grpSp>
      <p:grpSp>
        <p:nvGrpSpPr>
          <p:cNvPr id="85023" name="Group 49"/>
          <p:cNvGrpSpPr>
            <a:grpSpLocks/>
          </p:cNvGrpSpPr>
          <p:nvPr/>
        </p:nvGrpSpPr>
        <p:grpSpPr bwMode="auto">
          <a:xfrm>
            <a:off x="6538913" y="2511425"/>
            <a:ext cx="404812" cy="404813"/>
            <a:chOff x="4201" y="2912"/>
            <a:chExt cx="255" cy="255"/>
          </a:xfrm>
        </p:grpSpPr>
        <p:sp>
          <p:nvSpPr>
            <p:cNvPr id="85031" name="Oval 50"/>
            <p:cNvSpPr>
              <a:spLocks noChangeArrowheads="1"/>
            </p:cNvSpPr>
            <p:nvPr/>
          </p:nvSpPr>
          <p:spPr bwMode="auto">
            <a:xfrm>
              <a:off x="4201" y="2912"/>
              <a:ext cx="255" cy="255"/>
            </a:xfrm>
            <a:prstGeom prst="ellipse">
              <a:avLst/>
            </a:prstGeom>
            <a:solidFill>
              <a:srgbClr val="800080"/>
            </a:solidFill>
            <a:ln w="12700">
              <a:solidFill>
                <a:schemeClr val="tx1"/>
              </a:solidFill>
              <a:round/>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32" name="AutoShape 51"/>
            <p:cNvSpPr>
              <a:spLocks noChangeArrowheads="1"/>
            </p:cNvSpPr>
            <p:nvPr/>
          </p:nvSpPr>
          <p:spPr bwMode="auto">
            <a:xfrm flipH="1">
              <a:off x="4290" y="2968"/>
              <a:ext cx="87" cy="149"/>
            </a:xfrm>
            <a:prstGeom prst="lightningBolt">
              <a:avLst/>
            </a:prstGeom>
            <a:solidFill>
              <a:srgbClr val="FFFFFF"/>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p>
              <a:pPr>
                <a:buClr>
                  <a:srgbClr val="000000"/>
                </a:buClr>
                <a:buSzPct val="100000"/>
                <a:buFont typeface="Times New Roman" charset="0"/>
                <a:buNone/>
              </a:pPr>
              <a:endParaRPr lang="en-US" sz="1800">
                <a:solidFill>
                  <a:srgbClr val="37305A"/>
                </a:solidFill>
              </a:endParaRPr>
            </a:p>
          </p:txBody>
        </p:sp>
        <p:sp>
          <p:nvSpPr>
            <p:cNvPr id="85033" name="AutoShape 52"/>
            <p:cNvSpPr>
              <a:spLocks noChangeArrowheads="1"/>
            </p:cNvSpPr>
            <p:nvPr/>
          </p:nvSpPr>
          <p:spPr bwMode="auto">
            <a:xfrm rot="-8460389">
              <a:off x="4212" y="2946"/>
              <a:ext cx="31" cy="33"/>
            </a:xfrm>
            <a:prstGeom prst="triangle">
              <a:avLst>
                <a:gd name="adj" fmla="val 50000"/>
              </a:avLst>
            </a:prstGeom>
            <a:solidFill>
              <a:schemeClr val="tx1"/>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solidFill>
                  <a:srgbClr val="37305A"/>
                </a:solidFill>
              </a:endParaRPr>
            </a:p>
          </p:txBody>
        </p:sp>
      </p:grpSp>
      <p:sp>
        <p:nvSpPr>
          <p:cNvPr id="85024" name="Text Box 53"/>
          <p:cNvSpPr txBox="1">
            <a:spLocks noChangeArrowheads="1"/>
          </p:cNvSpPr>
          <p:nvPr/>
        </p:nvSpPr>
        <p:spPr bwMode="auto">
          <a:xfrm>
            <a:off x="228600" y="1828800"/>
            <a:ext cx="14478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nchor="ctr">
            <a:spAutoFit/>
          </a:bodyPr>
          <a:lstStyle/>
          <a:p>
            <a:pPr algn="ctr">
              <a:buClr>
                <a:srgbClr val="000000"/>
              </a:buClr>
              <a:buSzPct val="100000"/>
              <a:buFont typeface="Times New Roman" charset="0"/>
              <a:buNone/>
            </a:pPr>
            <a:r>
              <a:rPr lang="en-US" sz="1800">
                <a:solidFill>
                  <a:srgbClr val="0036A6"/>
                </a:solidFill>
              </a:rPr>
              <a:t>Programs run as</a:t>
            </a:r>
          </a:p>
          <a:p>
            <a:pPr algn="ctr">
              <a:buClr>
                <a:srgbClr val="000000"/>
              </a:buClr>
              <a:buSzPct val="100000"/>
              <a:buFont typeface="Times New Roman" charset="0"/>
              <a:buNone/>
            </a:pPr>
            <a:r>
              <a:rPr lang="en-US" sz="1800">
                <a:solidFill>
                  <a:srgbClr val="0036A6"/>
                </a:solidFill>
              </a:rPr>
              <a:t>independent processes. </a:t>
            </a:r>
          </a:p>
        </p:txBody>
      </p:sp>
      <p:sp>
        <p:nvSpPr>
          <p:cNvPr id="85025" name="Text Box 54"/>
          <p:cNvSpPr txBox="1">
            <a:spLocks noChangeArrowheads="1"/>
          </p:cNvSpPr>
          <p:nvPr/>
        </p:nvSpPr>
        <p:spPr bwMode="auto">
          <a:xfrm>
            <a:off x="2590800" y="3657600"/>
            <a:ext cx="183832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nchor="ctr">
            <a:spAutoFit/>
          </a:bodyPr>
          <a:lstStyle/>
          <a:p>
            <a:pPr algn="ctr">
              <a:buClr>
                <a:srgbClr val="000000"/>
              </a:buClr>
              <a:buSzPct val="100000"/>
              <a:buFont typeface="Times New Roman" charset="0"/>
              <a:buNone/>
            </a:pPr>
            <a:r>
              <a:rPr lang="en-US" sz="1800">
                <a:solidFill>
                  <a:srgbClr val="0036A6"/>
                </a:solidFill>
              </a:rPr>
              <a:t>Protected system calls </a:t>
            </a:r>
          </a:p>
        </p:txBody>
      </p:sp>
      <p:sp>
        <p:nvSpPr>
          <p:cNvPr id="85027" name="Text Box 56"/>
          <p:cNvSpPr txBox="1">
            <a:spLocks noChangeArrowheads="1"/>
          </p:cNvSpPr>
          <p:nvPr/>
        </p:nvSpPr>
        <p:spPr bwMode="auto">
          <a:xfrm>
            <a:off x="149225" y="4267200"/>
            <a:ext cx="1584325" cy="1754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nchor="ctr">
            <a:spAutoFit/>
          </a:bodyPr>
          <a:lstStyle/>
          <a:p>
            <a:pPr algn="ctr">
              <a:buClr>
                <a:srgbClr val="000000"/>
              </a:buClr>
              <a:buSzPct val="100000"/>
              <a:buFont typeface="Times New Roman" charset="0"/>
              <a:buNone/>
            </a:pPr>
            <a:r>
              <a:rPr lang="en-US" sz="1800">
                <a:solidFill>
                  <a:srgbClr val="0036A6"/>
                </a:solidFill>
                <a:cs typeface="Arial" charset="0"/>
              </a:rPr>
              <a:t>Protected OS kernel mediates access to shared resources.</a:t>
            </a:r>
          </a:p>
        </p:txBody>
      </p:sp>
      <p:sp>
        <p:nvSpPr>
          <p:cNvPr id="85028" name="Text Box 57"/>
          <p:cNvSpPr txBox="1">
            <a:spLocks noChangeArrowheads="1"/>
          </p:cNvSpPr>
          <p:nvPr/>
        </p:nvSpPr>
        <p:spPr bwMode="auto">
          <a:xfrm>
            <a:off x="7634288" y="4267200"/>
            <a:ext cx="1282700" cy="1477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nchor="ctr">
            <a:spAutoFit/>
          </a:bodyPr>
          <a:lstStyle/>
          <a:p>
            <a:pPr algn="ctr">
              <a:buClr>
                <a:srgbClr val="000000"/>
              </a:buClr>
              <a:buSzPct val="100000"/>
              <a:buFont typeface="Times New Roman" charset="0"/>
              <a:buNone/>
            </a:pPr>
            <a:r>
              <a:rPr lang="en-US" sz="1800">
                <a:solidFill>
                  <a:srgbClr val="0036A6"/>
                </a:solidFill>
              </a:rPr>
              <a:t>Threads enter the kernel for OS services.</a:t>
            </a:r>
          </a:p>
        </p:txBody>
      </p:sp>
      <p:sp>
        <p:nvSpPr>
          <p:cNvPr id="85029" name="Text Box 58"/>
          <p:cNvSpPr txBox="1">
            <a:spLocks noChangeArrowheads="1"/>
          </p:cNvSpPr>
          <p:nvPr/>
        </p:nvSpPr>
        <p:spPr bwMode="auto">
          <a:xfrm>
            <a:off x="7239000" y="1754188"/>
            <a:ext cx="1825625" cy="1754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nchor="ctr">
            <a:spAutoFit/>
          </a:bodyPr>
          <a:lstStyle/>
          <a:p>
            <a:pPr algn="ctr">
              <a:buClr>
                <a:srgbClr val="000000"/>
              </a:buClr>
              <a:buSzPct val="100000"/>
              <a:buFont typeface="Times New Roman" charset="0"/>
              <a:buNone/>
            </a:pPr>
            <a:r>
              <a:rPr lang="en-US" sz="1800">
                <a:solidFill>
                  <a:srgbClr val="0036A6"/>
                </a:solidFill>
              </a:rPr>
              <a:t>Each process has a private virtual address space and one or more threads.</a:t>
            </a:r>
          </a:p>
        </p:txBody>
      </p:sp>
      <p:sp>
        <p:nvSpPr>
          <p:cNvPr id="85030" name="Rectangle 59"/>
          <p:cNvSpPr>
            <a:spLocks noChangeArrowheads="1"/>
          </p:cNvSpPr>
          <p:nvPr/>
        </p:nvSpPr>
        <p:spPr bwMode="auto">
          <a:xfrm>
            <a:off x="1196975" y="6107113"/>
            <a:ext cx="69596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spAutoFit/>
          </a:bodyPr>
          <a:lstStyle/>
          <a:p>
            <a:pPr algn="ctr">
              <a:buClr>
                <a:srgbClr val="000000"/>
              </a:buClr>
              <a:buSzPct val="100000"/>
              <a:buFont typeface="Times New Roman" charset="0"/>
              <a:buNone/>
            </a:pPr>
            <a:r>
              <a:rPr lang="en-US" sz="1800">
                <a:solidFill>
                  <a:srgbClr val="0036A6"/>
                </a:solidFill>
              </a:rPr>
              <a:t>The kernel code and data are protected from untrusted processes.</a:t>
            </a:r>
          </a:p>
        </p:txBody>
      </p:sp>
    </p:spTree>
    <p:extLst>
      <p:ext uri="{BB962C8B-B14F-4D97-AF65-F5344CB8AC3E}">
        <p14:creationId xmlns:p14="http://schemas.microsoft.com/office/powerpoint/2010/main" val="11266004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t>Interpreted virtual machines</a:t>
            </a:r>
          </a:p>
        </p:txBody>
      </p:sp>
      <p:sp>
        <p:nvSpPr>
          <p:cNvPr id="19459" name="Content Placeholder 2"/>
          <p:cNvSpPr>
            <a:spLocks noGrp="1"/>
          </p:cNvSpPr>
          <p:nvPr>
            <p:ph idx="1"/>
          </p:nvPr>
        </p:nvSpPr>
        <p:spPr/>
        <p:txBody>
          <a:bodyPr>
            <a:normAutofit/>
          </a:bodyPr>
          <a:lstStyle/>
          <a:p>
            <a:pPr eaLnBrk="1" hangingPunct="1">
              <a:lnSpc>
                <a:spcPct val="90000"/>
              </a:lnSpc>
            </a:pPr>
            <a:r>
              <a:rPr lang="en-US" sz="2100" dirty="0"/>
              <a:t>Implement the machine in software</a:t>
            </a:r>
          </a:p>
          <a:p>
            <a:pPr eaLnBrk="1" hangingPunct="1">
              <a:lnSpc>
                <a:spcPct val="90000"/>
              </a:lnSpc>
            </a:pPr>
            <a:r>
              <a:rPr lang="en-US" sz="2100" dirty="0"/>
              <a:t>Must translate emulated to physical</a:t>
            </a:r>
          </a:p>
          <a:p>
            <a:pPr lvl="1" eaLnBrk="1" hangingPunct="1">
              <a:lnSpc>
                <a:spcPct val="90000"/>
              </a:lnSpc>
            </a:pPr>
            <a:r>
              <a:rPr lang="en-US" sz="1800" dirty="0"/>
              <a:t>Java: byte codes </a:t>
            </a:r>
            <a:r>
              <a:rPr lang="en-US" sz="1800" dirty="0">
                <a:sym typeface="Wingdings" charset="2"/>
              </a:rPr>
              <a:t> x86, PPC, ARM, </a:t>
            </a:r>
            <a:r>
              <a:rPr lang="en-US" sz="1800" dirty="0" err="1">
                <a:sym typeface="Wingdings" charset="2"/>
              </a:rPr>
              <a:t>etc</a:t>
            </a:r>
            <a:endParaRPr lang="en-US" sz="1800" dirty="0"/>
          </a:p>
          <a:p>
            <a:pPr eaLnBrk="1" hangingPunct="1">
              <a:lnSpc>
                <a:spcPct val="90000"/>
              </a:lnSpc>
            </a:pPr>
            <a:r>
              <a:rPr lang="en-US" sz="2100" dirty="0"/>
              <a:t>Software fetches/executes instructions</a:t>
            </a:r>
          </a:p>
          <a:p>
            <a:pPr eaLnBrk="1" hangingPunct="1">
              <a:lnSpc>
                <a:spcPct val="90000"/>
              </a:lnSpc>
            </a:pPr>
            <a:endParaRPr lang="en-US" sz="2100" dirty="0"/>
          </a:p>
          <a:p>
            <a:pPr eaLnBrk="1" hangingPunct="1">
              <a:buFont typeface="Wingdings 3" charset="2"/>
              <a:buNone/>
            </a:pPr>
            <a:endParaRPr lang="en-US" sz="2100" dirty="0"/>
          </a:p>
        </p:txBody>
      </p:sp>
      <p:pic>
        <p:nvPicPr>
          <p:cNvPr id="1026" name="Picture 2" descr="C:\Documents and Settings\Administrator\Local Settings\Temporary Internet Files\Content.IE5\WZC8IWS4\MCj04338670000[1].png"/>
          <p:cNvPicPr>
            <a:picLocks noChangeAspect="1" noChangeArrowheads="1"/>
          </p:cNvPicPr>
          <p:nvPr/>
        </p:nvPicPr>
        <p:blipFill>
          <a:blip r:embed="rId2"/>
          <a:srcRect/>
          <a:stretch>
            <a:fillRect/>
          </a:stretch>
        </p:blipFill>
        <p:spPr bwMode="auto">
          <a:xfrm>
            <a:off x="5984989" y="3771900"/>
            <a:ext cx="1371600" cy="1371600"/>
          </a:xfrm>
          <a:prstGeom prst="rect">
            <a:avLst/>
          </a:prstGeom>
          <a:noFill/>
          <a:ln w="9525">
            <a:noFill/>
            <a:miter lim="800000"/>
            <a:headEnd/>
            <a:tailEnd/>
          </a:ln>
        </p:spPr>
      </p:pic>
      <p:sp>
        <p:nvSpPr>
          <p:cNvPr id="7" name="Rectangle 6"/>
          <p:cNvSpPr/>
          <p:nvPr/>
        </p:nvSpPr>
        <p:spPr bwMode="auto">
          <a:xfrm>
            <a:off x="1543050" y="3943350"/>
            <a:ext cx="1028700" cy="971550"/>
          </a:xfrm>
          <a:prstGeom prst="rect">
            <a:avLst/>
          </a:prstGeom>
          <a:solidFill>
            <a:schemeClr val="accent6">
              <a:lumMod val="20000"/>
              <a:lumOff val="80000"/>
            </a:schemeClr>
          </a:solidFill>
          <a:ln w="57150" cap="flat" cmpd="sng" algn="ctr">
            <a:solidFill>
              <a:schemeClr val="accent6">
                <a:lumMod val="60000"/>
                <a:lumOff val="40000"/>
              </a:schemeClr>
            </a:solidFill>
            <a:prstDash val="solid"/>
            <a:round/>
            <a:headEnd type="triangle" w="med" len="med"/>
            <a:tailEnd type="triangle" w="med" len="med"/>
          </a:ln>
          <a:effectLst/>
        </p:spPr>
        <p:txBody>
          <a:bodyPr wrap="none" anchor="ctr"/>
          <a:lstStyle/>
          <a:p>
            <a:pPr algn="ctr">
              <a:defRPr/>
            </a:pPr>
            <a:r>
              <a:rPr lang="en-US" sz="1800" dirty="0">
                <a:solidFill>
                  <a:schemeClr val="tx1">
                    <a:alpha val="100000"/>
                  </a:schemeClr>
                </a:solidFill>
                <a:latin typeface="Helvetica Neue Light"/>
                <a:cs typeface="Helvetica Neue Light"/>
              </a:rPr>
              <a:t>Program</a:t>
            </a:r>
          </a:p>
          <a:p>
            <a:pPr algn="ctr">
              <a:defRPr/>
            </a:pPr>
            <a:r>
              <a:rPr lang="en-US" sz="1800" dirty="0">
                <a:solidFill>
                  <a:schemeClr val="tx1">
                    <a:alpha val="100000"/>
                  </a:schemeClr>
                </a:solidFill>
                <a:latin typeface="Helvetica Neue Light"/>
                <a:cs typeface="Helvetica Neue Light"/>
              </a:rPr>
              <a:t>(</a:t>
            </a:r>
            <a:r>
              <a:rPr lang="en-US" sz="1800" dirty="0" err="1">
                <a:solidFill>
                  <a:schemeClr val="tx1">
                    <a:alpha val="100000"/>
                  </a:schemeClr>
                </a:solidFill>
                <a:latin typeface="Helvetica Neue Light"/>
                <a:cs typeface="Helvetica Neue Light"/>
              </a:rPr>
              <a:t>foo.class</a:t>
            </a:r>
            <a:r>
              <a:rPr lang="en-US" sz="1800" dirty="0">
                <a:solidFill>
                  <a:schemeClr val="tx1">
                    <a:alpha val="100000"/>
                  </a:schemeClr>
                </a:solidFill>
                <a:latin typeface="Helvetica Neue Light"/>
                <a:cs typeface="Helvetica Neue Light"/>
              </a:rPr>
              <a:t>)</a:t>
            </a:r>
          </a:p>
        </p:txBody>
      </p:sp>
      <p:sp>
        <p:nvSpPr>
          <p:cNvPr id="8" name="Right Arrow 7"/>
          <p:cNvSpPr>
            <a:spLocks noChangeArrowheads="1"/>
          </p:cNvSpPr>
          <p:nvPr/>
        </p:nvSpPr>
        <p:spPr bwMode="auto">
          <a:xfrm>
            <a:off x="2686050" y="4114800"/>
            <a:ext cx="971550" cy="685800"/>
          </a:xfrm>
          <a:prstGeom prst="rightArrow">
            <a:avLst>
              <a:gd name="adj1" fmla="val 50000"/>
              <a:gd name="adj2" fmla="val 50003"/>
            </a:avLst>
          </a:prstGeom>
          <a:solidFill>
            <a:srgbClr val="CCFF99"/>
          </a:solidFill>
          <a:ln w="57150">
            <a:solidFill>
              <a:srgbClr val="336600"/>
            </a:solidFill>
            <a:round/>
            <a:headEnd type="triangle" w="med" len="med"/>
            <a:tailEnd type="triangle" w="med" len="med"/>
          </a:ln>
          <a:effectLst/>
        </p:spPr>
        <p:txBody>
          <a:bodyPr wrap="none" anchor="ctr">
            <a:prstTxWarp prst="textNoShape">
              <a:avLst/>
            </a:prstTxWarp>
          </a:bodyPr>
          <a:lstStyle/>
          <a:p>
            <a:pPr>
              <a:defRPr/>
            </a:pPr>
            <a:r>
              <a:rPr lang="en-US" sz="1200" dirty="0">
                <a:solidFill>
                  <a:schemeClr val="tx1">
                    <a:alpha val="100000"/>
                  </a:schemeClr>
                </a:solidFill>
                <a:latin typeface="Helvetica Neue Light"/>
                <a:cs typeface="Helvetica Neue Light"/>
              </a:rPr>
              <a:t>Byte code</a:t>
            </a:r>
          </a:p>
        </p:txBody>
      </p:sp>
      <p:sp>
        <p:nvSpPr>
          <p:cNvPr id="9" name="Rectangle 8"/>
          <p:cNvSpPr/>
          <p:nvPr/>
        </p:nvSpPr>
        <p:spPr bwMode="auto">
          <a:xfrm>
            <a:off x="3756139" y="4000500"/>
            <a:ext cx="1143000" cy="971550"/>
          </a:xfrm>
          <a:prstGeom prst="rect">
            <a:avLst/>
          </a:prstGeom>
          <a:solidFill>
            <a:schemeClr val="accent6">
              <a:lumMod val="20000"/>
              <a:lumOff val="80000"/>
            </a:schemeClr>
          </a:solidFill>
          <a:ln w="57150" cap="flat" cmpd="sng" algn="ctr">
            <a:solidFill>
              <a:schemeClr val="accent6">
                <a:lumMod val="60000"/>
                <a:lumOff val="40000"/>
              </a:schemeClr>
            </a:solidFill>
            <a:prstDash val="solid"/>
            <a:round/>
            <a:headEnd type="triangle" w="med" len="med"/>
            <a:tailEnd type="triangle" w="med" len="med"/>
          </a:ln>
          <a:effectLst/>
        </p:spPr>
        <p:txBody>
          <a:bodyPr wrap="none" anchor="ctr"/>
          <a:lstStyle/>
          <a:p>
            <a:pPr algn="ctr">
              <a:defRPr/>
            </a:pPr>
            <a:r>
              <a:rPr lang="en-US" sz="1800" dirty="0">
                <a:solidFill>
                  <a:schemeClr val="tx1">
                    <a:alpha val="100000"/>
                  </a:schemeClr>
                </a:solidFill>
                <a:latin typeface="Helvetica Neue Light"/>
                <a:cs typeface="Helvetica Neue Light"/>
              </a:rPr>
              <a:t>Interpreter</a:t>
            </a:r>
          </a:p>
          <a:p>
            <a:pPr algn="ctr">
              <a:defRPr/>
            </a:pPr>
            <a:r>
              <a:rPr lang="en-US" sz="1800" dirty="0">
                <a:solidFill>
                  <a:schemeClr val="tx1">
                    <a:alpha val="100000"/>
                  </a:schemeClr>
                </a:solidFill>
                <a:latin typeface="Helvetica Neue Light"/>
                <a:cs typeface="Helvetica Neue Light"/>
              </a:rPr>
              <a:t>(java)</a:t>
            </a:r>
          </a:p>
        </p:txBody>
      </p:sp>
      <p:sp>
        <p:nvSpPr>
          <p:cNvPr id="11" name="Right Arrow 10"/>
          <p:cNvSpPr>
            <a:spLocks noChangeArrowheads="1"/>
          </p:cNvSpPr>
          <p:nvPr/>
        </p:nvSpPr>
        <p:spPr bwMode="auto">
          <a:xfrm>
            <a:off x="5013439" y="4114800"/>
            <a:ext cx="971550" cy="685800"/>
          </a:xfrm>
          <a:prstGeom prst="rightArrow">
            <a:avLst>
              <a:gd name="adj1" fmla="val 50000"/>
              <a:gd name="adj2" fmla="val 50003"/>
            </a:avLst>
          </a:prstGeom>
          <a:solidFill>
            <a:srgbClr val="CCFF99"/>
          </a:solidFill>
          <a:ln w="57150">
            <a:solidFill>
              <a:srgbClr val="336600"/>
            </a:solidFill>
            <a:round/>
            <a:headEnd type="triangle" w="med" len="med"/>
            <a:tailEnd type="triangle" w="med" len="med"/>
          </a:ln>
          <a:effectLst/>
        </p:spPr>
        <p:txBody>
          <a:bodyPr wrap="none" anchor="ctr">
            <a:prstTxWarp prst="textNoShape">
              <a:avLst/>
            </a:prstTxWarp>
          </a:bodyPr>
          <a:lstStyle/>
          <a:p>
            <a:pPr algn="ctr">
              <a:defRPr/>
            </a:pPr>
            <a:r>
              <a:rPr lang="en-US" sz="1200" dirty="0">
                <a:solidFill>
                  <a:schemeClr val="tx1">
                    <a:alpha val="100000"/>
                  </a:schemeClr>
                </a:solidFill>
                <a:latin typeface="Helvetica Neue Light"/>
                <a:cs typeface="Helvetica Neue Light"/>
              </a:rPr>
              <a:t>x86</a:t>
            </a:r>
          </a:p>
        </p:txBody>
      </p:sp>
      <p:sp>
        <p:nvSpPr>
          <p:cNvPr id="13" name="TextBox 12"/>
          <p:cNvSpPr txBox="1">
            <a:spLocks noChangeArrowheads="1"/>
          </p:cNvSpPr>
          <p:nvPr/>
        </p:nvSpPr>
        <p:spPr bwMode="auto">
          <a:xfrm>
            <a:off x="2057401" y="5143500"/>
            <a:ext cx="4562467" cy="323165"/>
          </a:xfrm>
          <a:prstGeom prst="rect">
            <a:avLst/>
          </a:prstGeom>
          <a:noFill/>
          <a:ln w="9525">
            <a:noFill/>
            <a:miter lim="800000"/>
            <a:headEnd/>
            <a:tailEnd/>
          </a:ln>
        </p:spPr>
        <p:txBody>
          <a:bodyPr wrap="none">
            <a:prstTxWarp prst="textNoShape">
              <a:avLst/>
            </a:prstTxWarp>
            <a:spAutoFit/>
          </a:bodyPr>
          <a:lstStyle/>
          <a:p>
            <a:r>
              <a:rPr lang="en-US" sz="1500" dirty="0">
                <a:solidFill>
                  <a:srgbClr val="FF0000"/>
                </a:solidFill>
                <a:latin typeface="Helvetica Neue Light"/>
                <a:cs typeface="Helvetica Neue Light"/>
              </a:rPr>
              <a:t>Looks a lot like a dynamic virtual memory translator</a:t>
            </a:r>
          </a:p>
        </p:txBody>
      </p:sp>
    </p:spTree>
    <p:extLst>
      <p:ext uri="{BB962C8B-B14F-4D97-AF65-F5344CB8AC3E}">
        <p14:creationId xmlns:p14="http://schemas.microsoft.com/office/powerpoint/2010/main" val="2868011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animBg="1"/>
      <p:bldP spid="1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t>Java virtual machine</a:t>
            </a:r>
          </a:p>
        </p:txBody>
      </p:sp>
      <p:sp>
        <p:nvSpPr>
          <p:cNvPr id="3" name="Content Placeholder 2"/>
          <p:cNvSpPr>
            <a:spLocks noGrp="1"/>
          </p:cNvSpPr>
          <p:nvPr>
            <p:ph idx="1"/>
          </p:nvPr>
        </p:nvSpPr>
        <p:spPr>
          <a:xfrm>
            <a:off x="457199" y="1371600"/>
            <a:ext cx="8226425" cy="4111625"/>
          </a:xfrm>
        </p:spPr>
        <p:txBody>
          <a:bodyPr/>
          <a:lstStyle/>
          <a:p>
            <a:pPr eaLnBrk="1" hangingPunct="1"/>
            <a:r>
              <a:rPr lang="en-US" sz="2400" dirty="0">
                <a:solidFill>
                  <a:srgbClr val="FF0000"/>
                </a:solidFill>
              </a:rPr>
              <a:t>What is the (low-level) interface to the JVM?</a:t>
            </a:r>
          </a:p>
          <a:p>
            <a:pPr lvl="1" eaLnBrk="1" hangingPunct="1"/>
            <a:r>
              <a:rPr lang="en-US" dirty="0">
                <a:solidFill>
                  <a:srgbClr val="FF0000"/>
                </a:solidFill>
              </a:rPr>
              <a:t>Java byte-code instructions</a:t>
            </a:r>
          </a:p>
          <a:p>
            <a:pPr eaLnBrk="1" hangingPunct="1"/>
            <a:r>
              <a:rPr lang="en-US" sz="2400" dirty="0">
                <a:solidFill>
                  <a:srgbClr val="FF0000"/>
                </a:solidFill>
              </a:rPr>
              <a:t>What abstraction does the JVM provide?</a:t>
            </a:r>
          </a:p>
          <a:p>
            <a:pPr marL="557213" lvl="2" indent="-257175"/>
            <a:r>
              <a:rPr lang="en-US" dirty="0">
                <a:solidFill>
                  <a:srgbClr val="FF0000"/>
                </a:solidFill>
              </a:rPr>
              <a:t>JVM: Stack-machine architecture</a:t>
            </a:r>
          </a:p>
          <a:p>
            <a:pPr marL="557213" lvl="2" indent="-257175"/>
            <a:r>
              <a:rPr lang="en-US" dirty="0" err="1">
                <a:solidFill>
                  <a:srgbClr val="FF0000"/>
                </a:solidFill>
              </a:rPr>
              <a:t>Dalvik</a:t>
            </a:r>
            <a:r>
              <a:rPr lang="en-US" dirty="0">
                <a:solidFill>
                  <a:srgbClr val="FF0000"/>
                </a:solidFill>
              </a:rPr>
              <a:t> (Android): Register-based architecture</a:t>
            </a:r>
          </a:p>
          <a:p>
            <a:pPr eaLnBrk="1" hangingPunct="1"/>
            <a:r>
              <a:rPr lang="en-US" sz="2400" dirty="0"/>
              <a:t>The Java programming language</a:t>
            </a:r>
          </a:p>
          <a:p>
            <a:pPr lvl="1" eaLnBrk="1" hangingPunct="1"/>
            <a:r>
              <a:rPr lang="en-US" dirty="0"/>
              <a:t>High-level language compiled into byte code</a:t>
            </a:r>
          </a:p>
          <a:p>
            <a:pPr lvl="1" eaLnBrk="1" hangingPunct="1"/>
            <a:r>
              <a:rPr lang="en-US" dirty="0"/>
              <a:t>Library of services (kind of like a kernel)</a:t>
            </a:r>
          </a:p>
          <a:p>
            <a:pPr lvl="1" eaLnBrk="1" hangingPunct="1"/>
            <a:r>
              <a:rPr lang="en-US" dirty="0"/>
              <a:t>Like </a:t>
            </a:r>
            <a:r>
              <a:rPr lang="en-US" dirty="0"/>
              <a:t>PHP, Python, C</a:t>
            </a:r>
            <a:r>
              <a:rPr lang="en-US" dirty="0"/>
              <a:t>++/STL, C#</a:t>
            </a:r>
          </a:p>
        </p:txBody>
      </p:sp>
    </p:spTree>
    <p:extLst>
      <p:ext uri="{BB962C8B-B14F-4D97-AF65-F5344CB8AC3E}">
        <p14:creationId xmlns:p14="http://schemas.microsoft.com/office/powerpoint/2010/main" val="236719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t>Direct execution</a:t>
            </a:r>
          </a:p>
        </p:txBody>
      </p:sp>
      <p:sp>
        <p:nvSpPr>
          <p:cNvPr id="10243" name="Content Placeholder 2"/>
          <p:cNvSpPr>
            <a:spLocks noGrp="1"/>
          </p:cNvSpPr>
          <p:nvPr>
            <p:ph idx="1"/>
          </p:nvPr>
        </p:nvSpPr>
        <p:spPr/>
        <p:txBody>
          <a:bodyPr/>
          <a:lstStyle/>
          <a:p>
            <a:pPr eaLnBrk="1" hangingPunct="1">
              <a:lnSpc>
                <a:spcPct val="90000"/>
              </a:lnSpc>
            </a:pPr>
            <a:r>
              <a:rPr lang="en-US" dirty="0">
                <a:solidFill>
                  <a:srgbClr val="FF0000"/>
                </a:solidFill>
              </a:rPr>
              <a:t>What is the interface?</a:t>
            </a:r>
          </a:p>
          <a:p>
            <a:pPr lvl="1" eaLnBrk="1" hangingPunct="1">
              <a:lnSpc>
                <a:spcPct val="90000"/>
              </a:lnSpc>
            </a:pPr>
            <a:r>
              <a:rPr lang="en-US" dirty="0">
                <a:solidFill>
                  <a:srgbClr val="FF0000"/>
                </a:solidFill>
              </a:rPr>
              <a:t>Hardware ISA (e.g., x86 instructions)</a:t>
            </a:r>
          </a:p>
          <a:p>
            <a:pPr eaLnBrk="1" hangingPunct="1">
              <a:lnSpc>
                <a:spcPct val="90000"/>
              </a:lnSpc>
            </a:pPr>
            <a:r>
              <a:rPr lang="en-US" dirty="0">
                <a:solidFill>
                  <a:srgbClr val="FF0000"/>
                </a:solidFill>
              </a:rPr>
              <a:t>What is the abstraction?</a:t>
            </a:r>
          </a:p>
          <a:p>
            <a:pPr lvl="1" eaLnBrk="1" hangingPunct="1">
              <a:lnSpc>
                <a:spcPct val="90000"/>
              </a:lnSpc>
            </a:pPr>
            <a:r>
              <a:rPr lang="en-US" dirty="0">
                <a:solidFill>
                  <a:srgbClr val="FF0000"/>
                </a:solidFill>
              </a:rPr>
              <a:t>Physical machine (e.g., x86 processor)</a:t>
            </a:r>
          </a:p>
          <a:p>
            <a:pPr eaLnBrk="1" hangingPunct="1">
              <a:lnSpc>
                <a:spcPct val="90000"/>
              </a:lnSpc>
            </a:pPr>
            <a:endParaRPr lang="en-US" dirty="0">
              <a:solidFill>
                <a:srgbClr val="FFFF00"/>
              </a:solidFill>
            </a:endParaRPr>
          </a:p>
          <a:p>
            <a:pPr eaLnBrk="1" hangingPunct="1">
              <a:lnSpc>
                <a:spcPct val="90000"/>
              </a:lnSpc>
            </a:pPr>
            <a:endParaRPr lang="en-US" dirty="0"/>
          </a:p>
        </p:txBody>
      </p:sp>
      <p:pic>
        <p:nvPicPr>
          <p:cNvPr id="4" name="Picture 2" descr="C:\Documents and Settings\Administrator\Local Settings\Temporary Internet Files\Content.IE5\WZC8IWS4\MCj04338670000[1].png"/>
          <p:cNvPicPr>
            <a:picLocks noChangeAspect="1" noChangeArrowheads="1"/>
          </p:cNvPicPr>
          <p:nvPr/>
        </p:nvPicPr>
        <p:blipFill>
          <a:blip r:embed="rId2"/>
          <a:srcRect/>
          <a:stretch>
            <a:fillRect/>
          </a:stretch>
        </p:blipFill>
        <p:spPr bwMode="auto">
          <a:xfrm>
            <a:off x="5886450" y="3874295"/>
            <a:ext cx="1371600" cy="1371600"/>
          </a:xfrm>
          <a:prstGeom prst="rect">
            <a:avLst/>
          </a:prstGeom>
          <a:noFill/>
          <a:ln w="9525">
            <a:noFill/>
            <a:miter lim="800000"/>
            <a:headEnd/>
            <a:tailEnd/>
          </a:ln>
        </p:spPr>
      </p:pic>
      <p:sp>
        <p:nvSpPr>
          <p:cNvPr id="5" name="Rectangle 4"/>
          <p:cNvSpPr/>
          <p:nvPr/>
        </p:nvSpPr>
        <p:spPr bwMode="auto">
          <a:xfrm>
            <a:off x="1543050" y="4045745"/>
            <a:ext cx="1028700" cy="971550"/>
          </a:xfrm>
          <a:prstGeom prst="rect">
            <a:avLst/>
          </a:prstGeom>
          <a:solidFill>
            <a:schemeClr val="accent6">
              <a:lumMod val="20000"/>
              <a:lumOff val="80000"/>
            </a:schemeClr>
          </a:solidFill>
          <a:ln w="57150" cap="flat" cmpd="sng" algn="ctr">
            <a:solidFill>
              <a:schemeClr val="accent6">
                <a:lumMod val="60000"/>
                <a:lumOff val="40000"/>
              </a:schemeClr>
            </a:solidFill>
            <a:prstDash val="solid"/>
            <a:round/>
            <a:headEnd type="triangle" w="med" len="med"/>
            <a:tailEnd type="triangle" w="med" len="med"/>
          </a:ln>
          <a:effectLst/>
        </p:spPr>
        <p:txBody>
          <a:bodyPr wrap="none" anchor="ctr"/>
          <a:lstStyle/>
          <a:p>
            <a:pPr algn="ctr">
              <a:defRPr/>
            </a:pPr>
            <a:r>
              <a:rPr lang="en-US" sz="1800" dirty="0">
                <a:solidFill>
                  <a:schemeClr val="tx1">
                    <a:alpha val="100000"/>
                  </a:schemeClr>
                </a:solidFill>
                <a:latin typeface="Helvetica Neue Light"/>
                <a:cs typeface="Helvetica Neue Light"/>
              </a:rPr>
              <a:t>Program</a:t>
            </a:r>
          </a:p>
          <a:p>
            <a:pPr algn="ctr">
              <a:defRPr/>
            </a:pPr>
            <a:r>
              <a:rPr lang="en-US" sz="1800" dirty="0">
                <a:solidFill>
                  <a:schemeClr val="tx1">
                    <a:alpha val="100000"/>
                  </a:schemeClr>
                </a:solidFill>
                <a:latin typeface="Helvetica Neue Light"/>
                <a:cs typeface="Helvetica Neue Light"/>
              </a:rPr>
              <a:t>(Linux kernel</a:t>
            </a:r>
            <a:r>
              <a:rPr lang="en-US" sz="1800" dirty="0">
                <a:solidFill>
                  <a:schemeClr val="tx1">
                    <a:alpha val="100000"/>
                  </a:schemeClr>
                </a:solidFill>
                <a:latin typeface="Helvetica Neue Light"/>
                <a:cs typeface="Helvetica Neue Light"/>
              </a:rPr>
              <a:t>)</a:t>
            </a:r>
          </a:p>
        </p:txBody>
      </p:sp>
      <p:sp>
        <p:nvSpPr>
          <p:cNvPr id="6" name="Right Arrow 5"/>
          <p:cNvSpPr>
            <a:spLocks noChangeArrowheads="1"/>
          </p:cNvSpPr>
          <p:nvPr/>
        </p:nvSpPr>
        <p:spPr bwMode="auto">
          <a:xfrm rot="1381700">
            <a:off x="2667000" y="4568430"/>
            <a:ext cx="971550" cy="685800"/>
          </a:xfrm>
          <a:prstGeom prst="rightArrow">
            <a:avLst>
              <a:gd name="adj1" fmla="val 50000"/>
              <a:gd name="adj2" fmla="val 50003"/>
            </a:avLst>
          </a:prstGeom>
          <a:solidFill>
            <a:srgbClr val="CCFF99"/>
          </a:solidFill>
          <a:ln w="57150">
            <a:solidFill>
              <a:srgbClr val="336600"/>
            </a:solidFill>
            <a:round/>
            <a:headEnd type="triangle" w="med" len="med"/>
            <a:tailEnd type="triangle" w="med" len="med"/>
          </a:ln>
          <a:effectLst/>
        </p:spPr>
        <p:txBody>
          <a:bodyPr wrap="none" anchor="ctr">
            <a:prstTxWarp prst="textNoShape">
              <a:avLst/>
            </a:prstTxWarp>
          </a:bodyPr>
          <a:lstStyle/>
          <a:p>
            <a:pPr algn="ctr">
              <a:defRPr/>
            </a:pPr>
            <a:r>
              <a:rPr lang="en-US" sz="1200" dirty="0">
                <a:solidFill>
                  <a:schemeClr val="tx1">
                    <a:alpha val="100000"/>
                  </a:schemeClr>
                </a:solidFill>
                <a:latin typeface="Helvetica Neue Light"/>
                <a:cs typeface="Helvetica Neue Light"/>
              </a:rPr>
              <a:t>x86</a:t>
            </a:r>
          </a:p>
        </p:txBody>
      </p:sp>
      <p:sp>
        <p:nvSpPr>
          <p:cNvPr id="7" name="Rectangle 6"/>
          <p:cNvSpPr/>
          <p:nvPr/>
        </p:nvSpPr>
        <p:spPr bwMode="auto">
          <a:xfrm>
            <a:off x="3714750" y="4617245"/>
            <a:ext cx="1143000" cy="971550"/>
          </a:xfrm>
          <a:prstGeom prst="rect">
            <a:avLst/>
          </a:prstGeom>
          <a:solidFill>
            <a:schemeClr val="accent6">
              <a:lumMod val="20000"/>
              <a:lumOff val="80000"/>
            </a:schemeClr>
          </a:solidFill>
          <a:ln w="57150" cap="flat" cmpd="sng" algn="ctr">
            <a:solidFill>
              <a:schemeClr val="accent6">
                <a:lumMod val="60000"/>
                <a:lumOff val="40000"/>
              </a:schemeClr>
            </a:solidFill>
            <a:prstDash val="solid"/>
            <a:round/>
            <a:headEnd type="triangle" w="med" len="med"/>
            <a:tailEnd type="triangle" w="med" len="med"/>
          </a:ln>
          <a:effectLst/>
        </p:spPr>
        <p:txBody>
          <a:bodyPr wrap="none" anchor="ctr"/>
          <a:lstStyle/>
          <a:p>
            <a:pPr algn="ctr">
              <a:defRPr/>
            </a:pPr>
            <a:r>
              <a:rPr lang="en-US" sz="1800" dirty="0">
                <a:solidFill>
                  <a:schemeClr val="tx1">
                    <a:alpha val="100000"/>
                  </a:schemeClr>
                </a:solidFill>
                <a:latin typeface="Helvetica Neue Light"/>
                <a:cs typeface="Helvetica Neue Light"/>
              </a:rPr>
              <a:t>Monitor</a:t>
            </a:r>
          </a:p>
          <a:p>
            <a:pPr algn="ctr">
              <a:defRPr/>
            </a:pPr>
            <a:r>
              <a:rPr lang="en-US" sz="1800" dirty="0">
                <a:solidFill>
                  <a:schemeClr val="tx1">
                    <a:alpha val="100000"/>
                  </a:schemeClr>
                </a:solidFill>
                <a:latin typeface="Helvetica Neue Light"/>
                <a:cs typeface="Helvetica Neue Light"/>
              </a:rPr>
              <a:t>(VMware)</a:t>
            </a:r>
          </a:p>
        </p:txBody>
      </p:sp>
      <p:sp>
        <p:nvSpPr>
          <p:cNvPr id="8" name="Right Arrow 7"/>
          <p:cNvSpPr>
            <a:spLocks noChangeArrowheads="1"/>
          </p:cNvSpPr>
          <p:nvPr/>
        </p:nvSpPr>
        <p:spPr bwMode="auto">
          <a:xfrm>
            <a:off x="2743200" y="3931445"/>
            <a:ext cx="3143250" cy="685800"/>
          </a:xfrm>
          <a:prstGeom prst="rightArrow">
            <a:avLst>
              <a:gd name="adj1" fmla="val 50000"/>
              <a:gd name="adj2" fmla="val 49992"/>
            </a:avLst>
          </a:prstGeom>
          <a:solidFill>
            <a:srgbClr val="CCFF99"/>
          </a:solidFill>
          <a:ln w="57150">
            <a:solidFill>
              <a:srgbClr val="336600"/>
            </a:solidFill>
            <a:round/>
            <a:headEnd type="triangle" w="med" len="med"/>
            <a:tailEnd type="triangle" w="med" len="med"/>
          </a:ln>
          <a:effectLst/>
        </p:spPr>
        <p:txBody>
          <a:bodyPr wrap="none" anchor="ctr">
            <a:prstTxWarp prst="textNoShape">
              <a:avLst/>
            </a:prstTxWarp>
          </a:bodyPr>
          <a:lstStyle/>
          <a:p>
            <a:pPr algn="ctr">
              <a:defRPr/>
            </a:pPr>
            <a:r>
              <a:rPr lang="en-US" sz="1200" dirty="0">
                <a:solidFill>
                  <a:schemeClr val="tx1">
                    <a:alpha val="100000"/>
                  </a:schemeClr>
                </a:solidFill>
                <a:latin typeface="Helvetica Neue Light"/>
                <a:cs typeface="Helvetica Neue Light"/>
              </a:rPr>
              <a:t>x86</a:t>
            </a:r>
          </a:p>
        </p:txBody>
      </p:sp>
      <p:sp>
        <p:nvSpPr>
          <p:cNvPr id="9" name="Right Arrow 8"/>
          <p:cNvSpPr>
            <a:spLocks noChangeArrowheads="1"/>
          </p:cNvSpPr>
          <p:nvPr/>
        </p:nvSpPr>
        <p:spPr bwMode="auto">
          <a:xfrm rot="-1109108">
            <a:off x="4941094" y="4582718"/>
            <a:ext cx="971550" cy="685800"/>
          </a:xfrm>
          <a:prstGeom prst="rightArrow">
            <a:avLst>
              <a:gd name="adj1" fmla="val 50000"/>
              <a:gd name="adj2" fmla="val 50003"/>
            </a:avLst>
          </a:prstGeom>
          <a:solidFill>
            <a:srgbClr val="CCFF99"/>
          </a:solidFill>
          <a:ln w="57150">
            <a:solidFill>
              <a:srgbClr val="336600"/>
            </a:solidFill>
            <a:round/>
            <a:headEnd type="triangle" w="med" len="med"/>
            <a:tailEnd type="triangle" w="med" len="med"/>
          </a:ln>
          <a:effectLst/>
        </p:spPr>
        <p:txBody>
          <a:bodyPr wrap="none" anchor="ctr">
            <a:prstTxWarp prst="textNoShape">
              <a:avLst/>
            </a:prstTxWarp>
          </a:bodyPr>
          <a:lstStyle/>
          <a:p>
            <a:pPr algn="ctr">
              <a:defRPr/>
            </a:pPr>
            <a:r>
              <a:rPr lang="en-US" sz="1200" dirty="0">
                <a:solidFill>
                  <a:schemeClr val="tx1">
                    <a:alpha val="100000"/>
                  </a:schemeClr>
                </a:solidFill>
                <a:latin typeface="Helvetica Neue Light"/>
                <a:cs typeface="Helvetica Neue Light"/>
              </a:rPr>
              <a:t>x86</a:t>
            </a:r>
          </a:p>
        </p:txBody>
      </p:sp>
    </p:spTree>
    <p:extLst>
      <p:ext uri="{BB962C8B-B14F-4D97-AF65-F5344CB8AC3E}">
        <p14:creationId xmlns:p14="http://schemas.microsoft.com/office/powerpoint/2010/main" val="2099031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t>Different techniques</a:t>
            </a:r>
          </a:p>
        </p:txBody>
      </p:sp>
      <p:sp>
        <p:nvSpPr>
          <p:cNvPr id="22531" name="Rectangle 3"/>
          <p:cNvSpPr>
            <a:spLocks noGrp="1" noChangeArrowheads="1"/>
          </p:cNvSpPr>
          <p:nvPr>
            <p:ph type="body" idx="1"/>
          </p:nvPr>
        </p:nvSpPr>
        <p:spPr>
          <a:xfrm>
            <a:off x="457200" y="1600200"/>
            <a:ext cx="8226425" cy="4724400"/>
          </a:xfrm>
        </p:spPr>
        <p:txBody>
          <a:bodyPr/>
          <a:lstStyle/>
          <a:p>
            <a:pPr eaLnBrk="1" hangingPunct="1">
              <a:lnSpc>
                <a:spcPct val="90000"/>
              </a:lnSpc>
            </a:pPr>
            <a:r>
              <a:rPr lang="en-US" dirty="0" smtClean="0"/>
              <a:t>Instruction-level emulation </a:t>
            </a:r>
            <a:endParaRPr lang="en-US" dirty="0"/>
          </a:p>
          <a:p>
            <a:pPr lvl="1" eaLnBrk="1" hangingPunct="1">
              <a:lnSpc>
                <a:spcPct val="90000"/>
              </a:lnSpc>
            </a:pPr>
            <a:r>
              <a:rPr lang="en-US" dirty="0" err="1"/>
              <a:t>Bochs</a:t>
            </a:r>
            <a:r>
              <a:rPr lang="en-US" dirty="0"/>
              <a:t>, QEMU</a:t>
            </a:r>
          </a:p>
          <a:p>
            <a:pPr eaLnBrk="1" hangingPunct="1">
              <a:lnSpc>
                <a:spcPct val="90000"/>
              </a:lnSpc>
            </a:pPr>
            <a:r>
              <a:rPr lang="en-US" dirty="0"/>
              <a:t>Full virtualization</a:t>
            </a:r>
          </a:p>
          <a:p>
            <a:pPr lvl="1" eaLnBrk="1" hangingPunct="1">
              <a:lnSpc>
                <a:spcPct val="90000"/>
              </a:lnSpc>
            </a:pPr>
            <a:r>
              <a:rPr lang="en-US" b="1" dirty="0">
                <a:solidFill>
                  <a:schemeClr val="accent1"/>
                </a:solidFill>
              </a:rPr>
              <a:t>VMware</a:t>
            </a:r>
          </a:p>
          <a:p>
            <a:pPr eaLnBrk="1" hangingPunct="1">
              <a:lnSpc>
                <a:spcPct val="90000"/>
              </a:lnSpc>
            </a:pPr>
            <a:r>
              <a:rPr lang="en-US" dirty="0" err="1" smtClean="0"/>
              <a:t>Paravirtualization</a:t>
            </a:r>
            <a:r>
              <a:rPr lang="en-US" dirty="0" smtClean="0"/>
              <a:t> (recompile guest OS for hardware interface different from physical hardware)</a:t>
            </a:r>
            <a:endParaRPr lang="en-US" dirty="0"/>
          </a:p>
          <a:p>
            <a:pPr lvl="1" eaLnBrk="1" hangingPunct="1">
              <a:lnSpc>
                <a:spcPct val="90000"/>
              </a:lnSpc>
            </a:pPr>
            <a:r>
              <a:rPr lang="en-US" b="1" dirty="0" err="1">
                <a:solidFill>
                  <a:srgbClr val="4F81BD"/>
                </a:solidFill>
              </a:rPr>
              <a:t>Xen</a:t>
            </a:r>
            <a:endParaRPr lang="en-US" b="1" dirty="0">
              <a:solidFill>
                <a:srgbClr val="4F81BD"/>
              </a:solidFill>
            </a:endParaRPr>
          </a:p>
          <a:p>
            <a:pPr eaLnBrk="1" hangingPunct="1">
              <a:lnSpc>
                <a:spcPct val="90000"/>
              </a:lnSpc>
            </a:pPr>
            <a:r>
              <a:rPr lang="en-US" dirty="0"/>
              <a:t>Dynamic recompilation</a:t>
            </a:r>
          </a:p>
          <a:p>
            <a:pPr lvl="1" eaLnBrk="1" hangingPunct="1">
              <a:lnSpc>
                <a:spcPct val="90000"/>
              </a:lnSpc>
            </a:pPr>
            <a:r>
              <a:rPr lang="en-US" dirty="0"/>
              <a:t>Virtual </a:t>
            </a:r>
            <a:r>
              <a:rPr lang="en-US" dirty="0" smtClean="0"/>
              <a:t>PC for Mac (recompile for PowerPC)</a:t>
            </a:r>
            <a:endParaRPr lang="en-US" dirty="0"/>
          </a:p>
        </p:txBody>
      </p:sp>
    </p:spTree>
    <p:extLst>
      <p:ext uri="{BB962C8B-B14F-4D97-AF65-F5344CB8AC3E}">
        <p14:creationId xmlns:p14="http://schemas.microsoft.com/office/powerpoint/2010/main" val="42717802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endParaRPr lang="en-US"/>
          </a:p>
        </p:txBody>
      </p:sp>
      <p:sp>
        <p:nvSpPr>
          <p:cNvPr id="24579" name="Content Placeholder 2"/>
          <p:cNvSpPr>
            <a:spLocks noGrp="1"/>
          </p:cNvSpPr>
          <p:nvPr>
            <p:ph idx="1"/>
          </p:nvPr>
        </p:nvSpPr>
        <p:spPr/>
        <p:txBody>
          <a:bodyPr/>
          <a:lstStyle/>
          <a:p>
            <a:endParaRPr lang="en-US"/>
          </a:p>
        </p:txBody>
      </p:sp>
      <p:pic>
        <p:nvPicPr>
          <p:cNvPr id="24580" name="Picture 3"/>
          <p:cNvPicPr>
            <a:picLocks noChangeAspect="1"/>
          </p:cNvPicPr>
          <p:nvPr/>
        </p:nvPicPr>
        <p:blipFill>
          <a:blip r:embed="rId2"/>
          <a:srcRect/>
          <a:stretch>
            <a:fillRect/>
          </a:stretch>
        </p:blipFill>
        <p:spPr bwMode="auto">
          <a:xfrm>
            <a:off x="1485900" y="1028700"/>
            <a:ext cx="6191250" cy="4457700"/>
          </a:xfrm>
          <a:prstGeom prst="rect">
            <a:avLst/>
          </a:prstGeom>
          <a:noFill/>
          <a:ln w="9525">
            <a:noFill/>
            <a:miter lim="800000"/>
            <a:headEnd/>
            <a:tailEnd/>
          </a:ln>
        </p:spPr>
      </p:pic>
    </p:spTree>
    <p:extLst>
      <p:ext uri="{BB962C8B-B14F-4D97-AF65-F5344CB8AC3E}">
        <p14:creationId xmlns:p14="http://schemas.microsoft.com/office/powerpoint/2010/main" val="3533898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t>Traditional OS structure</a:t>
            </a:r>
          </a:p>
        </p:txBody>
      </p:sp>
      <p:sp>
        <p:nvSpPr>
          <p:cNvPr id="25603" name="Content Placeholder 2"/>
          <p:cNvSpPr>
            <a:spLocks noGrp="1"/>
          </p:cNvSpPr>
          <p:nvPr>
            <p:ph idx="1"/>
          </p:nvPr>
        </p:nvSpPr>
        <p:spPr/>
        <p:txBody>
          <a:bodyPr/>
          <a:lstStyle/>
          <a:p>
            <a:pPr eaLnBrk="1" hangingPunct="1"/>
            <a:endParaRPr lang="en-US" dirty="0"/>
          </a:p>
        </p:txBody>
      </p:sp>
      <p:sp>
        <p:nvSpPr>
          <p:cNvPr id="25604" name="Rectangle 4"/>
          <p:cNvSpPr>
            <a:spLocks noChangeArrowheads="1"/>
          </p:cNvSpPr>
          <p:nvPr/>
        </p:nvSpPr>
        <p:spPr bwMode="auto">
          <a:xfrm>
            <a:off x="2228850" y="4286250"/>
            <a:ext cx="4857750" cy="628650"/>
          </a:xfrm>
          <a:prstGeom prst="rect">
            <a:avLst/>
          </a:prstGeom>
          <a:ln>
            <a:headEnd/>
            <a:tailEnd/>
          </a:ln>
          <a:effectLst/>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en-US" sz="1500">
                <a:latin typeface="Helvetica Neue Light"/>
                <a:cs typeface="Helvetica Neue Light"/>
              </a:rPr>
              <a:t>Host Machine</a:t>
            </a:r>
          </a:p>
        </p:txBody>
      </p:sp>
      <p:sp>
        <p:nvSpPr>
          <p:cNvPr id="25605" name="Rectangle 9"/>
          <p:cNvSpPr>
            <a:spLocks noChangeArrowheads="1"/>
          </p:cNvSpPr>
          <p:nvPr/>
        </p:nvSpPr>
        <p:spPr bwMode="auto">
          <a:xfrm>
            <a:off x="2343150" y="3600450"/>
            <a:ext cx="4629150" cy="628650"/>
          </a:xfrm>
          <a:prstGeom prst="rect">
            <a:avLst/>
          </a:prstGeom>
          <a:ln>
            <a:headEnd/>
            <a:tailEnd/>
          </a:ln>
          <a:effectLst/>
        </p:spPr>
        <p:style>
          <a:lnRef idx="1">
            <a:schemeClr val="accent3"/>
          </a:lnRef>
          <a:fillRef idx="2">
            <a:schemeClr val="accent3"/>
          </a:fillRef>
          <a:effectRef idx="1">
            <a:schemeClr val="accent3"/>
          </a:effectRef>
          <a:fontRef idx="minor">
            <a:schemeClr val="dk1"/>
          </a:fontRef>
        </p:style>
        <p:txBody>
          <a:bodyPr wrap="none" anchor="ctr">
            <a:prstTxWarp prst="textNoShape">
              <a:avLst/>
            </a:prstTxWarp>
          </a:bodyPr>
          <a:lstStyle/>
          <a:p>
            <a:pPr algn="ctr"/>
            <a:r>
              <a:rPr lang="en-US" sz="1500">
                <a:latin typeface="Helvetica Neue Light"/>
                <a:cs typeface="Helvetica Neue Light"/>
              </a:rPr>
              <a:t>Operating System</a:t>
            </a:r>
          </a:p>
        </p:txBody>
      </p:sp>
      <p:sp>
        <p:nvSpPr>
          <p:cNvPr id="4102" name="Rectangle 10"/>
          <p:cNvSpPr>
            <a:spLocks noChangeArrowheads="1"/>
          </p:cNvSpPr>
          <p:nvPr/>
        </p:nvSpPr>
        <p:spPr bwMode="auto">
          <a:xfrm>
            <a:off x="2514600" y="2914650"/>
            <a:ext cx="742950" cy="628650"/>
          </a:xfrm>
          <a:prstGeom prst="rect">
            <a:avLst/>
          </a:prstGeom>
          <a:ln>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sz="1500" dirty="0">
                <a:latin typeface="Helvetica Neue Light"/>
                <a:cs typeface="Helvetica Neue Light"/>
              </a:rPr>
              <a:t>App</a:t>
            </a:r>
          </a:p>
        </p:txBody>
      </p:sp>
      <p:sp>
        <p:nvSpPr>
          <p:cNvPr id="4103" name="Rectangle 10"/>
          <p:cNvSpPr>
            <a:spLocks noChangeArrowheads="1"/>
          </p:cNvSpPr>
          <p:nvPr/>
        </p:nvSpPr>
        <p:spPr bwMode="auto">
          <a:xfrm>
            <a:off x="3486150" y="2914650"/>
            <a:ext cx="742950" cy="628650"/>
          </a:xfrm>
          <a:prstGeom prst="rect">
            <a:avLst/>
          </a:prstGeom>
          <a:ln>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sz="1500" dirty="0">
                <a:latin typeface="Helvetica Neue Light"/>
                <a:cs typeface="Helvetica Neue Light"/>
              </a:rPr>
              <a:t>App</a:t>
            </a:r>
          </a:p>
        </p:txBody>
      </p:sp>
      <p:sp>
        <p:nvSpPr>
          <p:cNvPr id="4104" name="Rectangle 10"/>
          <p:cNvSpPr>
            <a:spLocks noChangeArrowheads="1"/>
          </p:cNvSpPr>
          <p:nvPr/>
        </p:nvSpPr>
        <p:spPr bwMode="auto">
          <a:xfrm>
            <a:off x="4514850" y="2914650"/>
            <a:ext cx="742950" cy="628650"/>
          </a:xfrm>
          <a:prstGeom prst="rect">
            <a:avLst/>
          </a:prstGeom>
          <a:ln>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sz="1500">
                <a:latin typeface="Helvetica Neue Light"/>
                <a:cs typeface="Helvetica Neue Light"/>
              </a:rPr>
              <a:t>App</a:t>
            </a:r>
          </a:p>
        </p:txBody>
      </p:sp>
      <p:sp>
        <p:nvSpPr>
          <p:cNvPr id="4105" name="Rectangle 10"/>
          <p:cNvSpPr>
            <a:spLocks noChangeArrowheads="1"/>
          </p:cNvSpPr>
          <p:nvPr/>
        </p:nvSpPr>
        <p:spPr bwMode="auto">
          <a:xfrm>
            <a:off x="5543550" y="2914650"/>
            <a:ext cx="742950" cy="628650"/>
          </a:xfrm>
          <a:prstGeom prst="rect">
            <a:avLst/>
          </a:prstGeom>
          <a:ln>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en-US" sz="1500" dirty="0">
                <a:latin typeface="Helvetica Neue Light"/>
                <a:cs typeface="Helvetica Neue Light"/>
              </a:rPr>
              <a:t>App</a:t>
            </a:r>
          </a:p>
        </p:txBody>
      </p:sp>
      <p:sp>
        <p:nvSpPr>
          <p:cNvPr id="10" name="TextBox 9"/>
          <p:cNvSpPr txBox="1"/>
          <p:nvPr/>
        </p:nvSpPr>
        <p:spPr>
          <a:xfrm>
            <a:off x="1543051" y="3086100"/>
            <a:ext cx="851515" cy="369332"/>
          </a:xfrm>
          <a:prstGeom prst="rect">
            <a:avLst/>
          </a:prstGeom>
          <a:noFill/>
        </p:spPr>
        <p:txBody>
          <a:bodyPr wrap="none">
            <a:spAutoFit/>
          </a:bodyPr>
          <a:lstStyle/>
          <a:p>
            <a:pPr>
              <a:defRPr/>
            </a:pPr>
            <a:r>
              <a:rPr lang="en-US" sz="1800" dirty="0">
                <a:solidFill>
                  <a:schemeClr val="accent1"/>
                </a:solidFill>
                <a:latin typeface="Helvetica Neue Light"/>
                <a:cs typeface="Helvetica Neue Light"/>
              </a:rPr>
              <a:t>Ring 3</a:t>
            </a:r>
          </a:p>
        </p:txBody>
      </p:sp>
      <p:sp>
        <p:nvSpPr>
          <p:cNvPr id="11" name="TextBox 10"/>
          <p:cNvSpPr txBox="1"/>
          <p:nvPr/>
        </p:nvSpPr>
        <p:spPr>
          <a:xfrm>
            <a:off x="1543051" y="3771900"/>
            <a:ext cx="851515" cy="369332"/>
          </a:xfrm>
          <a:prstGeom prst="rect">
            <a:avLst/>
          </a:prstGeom>
          <a:noFill/>
        </p:spPr>
        <p:txBody>
          <a:bodyPr wrap="none">
            <a:spAutoFit/>
          </a:bodyPr>
          <a:lstStyle/>
          <a:p>
            <a:pPr>
              <a:defRPr/>
            </a:pPr>
            <a:r>
              <a:rPr lang="en-US" sz="1800" dirty="0">
                <a:solidFill>
                  <a:schemeClr val="accent1"/>
                </a:solidFill>
                <a:latin typeface="Helvetica Neue Light"/>
                <a:cs typeface="Helvetica Neue Light"/>
              </a:rPr>
              <a:t>Ring 0</a:t>
            </a:r>
          </a:p>
        </p:txBody>
      </p:sp>
    </p:spTree>
    <p:extLst>
      <p:ext uri="{BB962C8B-B14F-4D97-AF65-F5344CB8AC3E}">
        <p14:creationId xmlns:p14="http://schemas.microsoft.com/office/powerpoint/2010/main" val="29469259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dirty="0" smtClean="0"/>
              <a:t>Virtual-machine </a:t>
            </a:r>
            <a:r>
              <a:rPr lang="en-US" dirty="0"/>
              <a:t>structure</a:t>
            </a:r>
          </a:p>
        </p:txBody>
      </p:sp>
      <p:sp>
        <p:nvSpPr>
          <p:cNvPr id="27651" name="Rectangle 3"/>
          <p:cNvSpPr>
            <a:spLocks noGrp="1" noChangeArrowheads="1"/>
          </p:cNvSpPr>
          <p:nvPr>
            <p:ph type="body" idx="1"/>
          </p:nvPr>
        </p:nvSpPr>
        <p:spPr/>
        <p:txBody>
          <a:bodyPr/>
          <a:lstStyle/>
          <a:p>
            <a:pPr eaLnBrk="1" hangingPunct="1"/>
            <a:endParaRPr lang="en-US" dirty="0"/>
          </a:p>
        </p:txBody>
      </p:sp>
      <p:sp>
        <p:nvSpPr>
          <p:cNvPr id="27652" name="Rectangle 4"/>
          <p:cNvSpPr>
            <a:spLocks noChangeArrowheads="1"/>
          </p:cNvSpPr>
          <p:nvPr/>
        </p:nvSpPr>
        <p:spPr bwMode="auto">
          <a:xfrm>
            <a:off x="2228850" y="4400550"/>
            <a:ext cx="4229100" cy="628650"/>
          </a:xfrm>
          <a:prstGeom prst="rect">
            <a:avLst/>
          </a:prstGeom>
          <a:ln>
            <a:headEnd/>
            <a:tailEnd/>
          </a:ln>
          <a:effectLst/>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pPr algn="ctr"/>
            <a:r>
              <a:rPr lang="en-US" sz="1800">
                <a:latin typeface="Helvetica Neue Light"/>
                <a:cs typeface="Helvetica Neue Light"/>
              </a:rPr>
              <a:t>Host Machine</a:t>
            </a:r>
          </a:p>
        </p:txBody>
      </p:sp>
      <p:sp>
        <p:nvSpPr>
          <p:cNvPr id="27653" name="Rectangle 8"/>
          <p:cNvSpPr>
            <a:spLocks noChangeArrowheads="1"/>
          </p:cNvSpPr>
          <p:nvPr/>
        </p:nvSpPr>
        <p:spPr bwMode="auto">
          <a:xfrm>
            <a:off x="2343150" y="3714750"/>
            <a:ext cx="3943350" cy="628650"/>
          </a:xfrm>
          <a:prstGeom prst="rect">
            <a:avLst/>
          </a:prstGeom>
          <a:ln>
            <a:headEnd/>
            <a:tailEnd/>
          </a:ln>
          <a:effectLst/>
        </p:spPr>
        <p:style>
          <a:lnRef idx="1">
            <a:schemeClr val="accent3"/>
          </a:lnRef>
          <a:fillRef idx="2">
            <a:schemeClr val="accent3"/>
          </a:fillRef>
          <a:effectRef idx="1">
            <a:schemeClr val="accent3"/>
          </a:effectRef>
          <a:fontRef idx="minor">
            <a:schemeClr val="dk1"/>
          </a:fontRef>
        </p:style>
        <p:txBody>
          <a:bodyPr wrap="none" anchor="ctr">
            <a:prstTxWarp prst="textNoShape">
              <a:avLst/>
            </a:prstTxWarp>
          </a:bodyPr>
          <a:lstStyle/>
          <a:p>
            <a:pPr algn="ctr"/>
            <a:r>
              <a:rPr lang="en-US" sz="1800">
                <a:latin typeface="Helvetica Neue Light"/>
                <a:cs typeface="Helvetica Neue Light"/>
              </a:rPr>
              <a:t>Virtual Machine Monitor (Hypervisor) </a:t>
            </a:r>
          </a:p>
        </p:txBody>
      </p:sp>
      <p:sp>
        <p:nvSpPr>
          <p:cNvPr id="12296" name="Rectangle 9"/>
          <p:cNvSpPr>
            <a:spLocks noChangeArrowheads="1"/>
          </p:cNvSpPr>
          <p:nvPr/>
        </p:nvSpPr>
        <p:spPr bwMode="auto">
          <a:xfrm>
            <a:off x="2457450" y="3028950"/>
            <a:ext cx="1085850" cy="628650"/>
          </a:xfrm>
          <a:prstGeom prst="rect">
            <a:avLst/>
          </a:prstGeom>
          <a:ln>
            <a:headEnd/>
            <a:tailEnd/>
          </a:ln>
          <a:effectLst/>
        </p:spPr>
        <p:style>
          <a:lnRef idx="1">
            <a:schemeClr val="accent4"/>
          </a:lnRef>
          <a:fillRef idx="2">
            <a:schemeClr val="accent4"/>
          </a:fillRef>
          <a:effectRef idx="1">
            <a:schemeClr val="accent4"/>
          </a:effectRef>
          <a:fontRef idx="minor">
            <a:schemeClr val="dk1"/>
          </a:fontRef>
        </p:style>
        <p:txBody>
          <a:bodyPr wrap="none" anchor="ctr"/>
          <a:lstStyle/>
          <a:p>
            <a:pPr algn="ctr">
              <a:defRPr/>
            </a:pPr>
            <a:r>
              <a:rPr lang="en-US" sz="1800" dirty="0">
                <a:latin typeface="Helvetica Neue Light"/>
                <a:cs typeface="Helvetica Neue Light"/>
              </a:rPr>
              <a:t>Guest OS</a:t>
            </a:r>
          </a:p>
        </p:txBody>
      </p:sp>
      <p:sp>
        <p:nvSpPr>
          <p:cNvPr id="12297" name="Rectangle 10"/>
          <p:cNvSpPr>
            <a:spLocks noChangeArrowheads="1"/>
          </p:cNvSpPr>
          <p:nvPr/>
        </p:nvSpPr>
        <p:spPr bwMode="auto">
          <a:xfrm>
            <a:off x="2628900" y="2343150"/>
            <a:ext cx="742950" cy="628650"/>
          </a:xfrm>
          <a:prstGeom prst="rect">
            <a:avLst/>
          </a:prstGeom>
          <a:ln>
            <a:headEnd/>
            <a:tailEnd/>
          </a:ln>
          <a:effectLst/>
        </p:spPr>
        <p:style>
          <a:lnRef idx="1">
            <a:schemeClr val="accent4"/>
          </a:lnRef>
          <a:fillRef idx="2">
            <a:schemeClr val="accent4"/>
          </a:fillRef>
          <a:effectRef idx="1">
            <a:schemeClr val="accent4"/>
          </a:effectRef>
          <a:fontRef idx="minor">
            <a:schemeClr val="dk1"/>
          </a:fontRef>
        </p:style>
        <p:txBody>
          <a:bodyPr wrap="none" anchor="ctr"/>
          <a:lstStyle/>
          <a:p>
            <a:pPr algn="ctr">
              <a:defRPr/>
            </a:pPr>
            <a:r>
              <a:rPr lang="en-US" sz="1800" dirty="0">
                <a:latin typeface="Helvetica Neue Light"/>
                <a:cs typeface="Helvetica Neue Light"/>
              </a:rPr>
              <a:t>Guest</a:t>
            </a:r>
          </a:p>
          <a:p>
            <a:pPr algn="ctr">
              <a:defRPr/>
            </a:pPr>
            <a:r>
              <a:rPr lang="en-US" sz="1800" dirty="0">
                <a:latin typeface="Helvetica Neue Light"/>
                <a:cs typeface="Helvetica Neue Light"/>
              </a:rPr>
              <a:t>App</a:t>
            </a:r>
          </a:p>
        </p:txBody>
      </p:sp>
      <p:sp>
        <p:nvSpPr>
          <p:cNvPr id="12298" name="Rectangle 11"/>
          <p:cNvSpPr>
            <a:spLocks noChangeArrowheads="1"/>
          </p:cNvSpPr>
          <p:nvPr/>
        </p:nvSpPr>
        <p:spPr bwMode="auto">
          <a:xfrm>
            <a:off x="3943350" y="2343150"/>
            <a:ext cx="742950" cy="628650"/>
          </a:xfrm>
          <a:prstGeom prst="rect">
            <a:avLst/>
          </a:prstGeom>
          <a:ln>
            <a:headEnd/>
            <a:tailEnd/>
          </a:ln>
          <a:effectLst/>
        </p:spPr>
        <p:style>
          <a:lnRef idx="1">
            <a:schemeClr val="accent4"/>
          </a:lnRef>
          <a:fillRef idx="2">
            <a:schemeClr val="accent4"/>
          </a:fillRef>
          <a:effectRef idx="1">
            <a:schemeClr val="accent4"/>
          </a:effectRef>
          <a:fontRef idx="minor">
            <a:schemeClr val="dk1"/>
          </a:fontRef>
        </p:style>
        <p:txBody>
          <a:bodyPr wrap="none" anchor="ctr"/>
          <a:lstStyle/>
          <a:p>
            <a:pPr algn="ctr">
              <a:defRPr/>
            </a:pPr>
            <a:r>
              <a:rPr lang="en-US" sz="1800">
                <a:latin typeface="Helvetica Neue Light"/>
                <a:cs typeface="Helvetica Neue Light"/>
              </a:rPr>
              <a:t>Guest</a:t>
            </a:r>
          </a:p>
          <a:p>
            <a:pPr algn="ctr">
              <a:defRPr/>
            </a:pPr>
            <a:r>
              <a:rPr lang="en-US" sz="1800">
                <a:latin typeface="Helvetica Neue Light"/>
                <a:cs typeface="Helvetica Neue Light"/>
              </a:rPr>
              <a:t>App</a:t>
            </a:r>
          </a:p>
        </p:txBody>
      </p:sp>
      <p:sp>
        <p:nvSpPr>
          <p:cNvPr id="12299" name="Rectangle 12"/>
          <p:cNvSpPr>
            <a:spLocks noChangeArrowheads="1"/>
          </p:cNvSpPr>
          <p:nvPr/>
        </p:nvSpPr>
        <p:spPr bwMode="auto">
          <a:xfrm>
            <a:off x="3771900" y="3028950"/>
            <a:ext cx="1085850" cy="628650"/>
          </a:xfrm>
          <a:prstGeom prst="rect">
            <a:avLst/>
          </a:prstGeom>
          <a:ln>
            <a:headEnd/>
            <a:tailEnd/>
          </a:ln>
          <a:effectLst/>
        </p:spPr>
        <p:style>
          <a:lnRef idx="1">
            <a:schemeClr val="accent4"/>
          </a:lnRef>
          <a:fillRef idx="2">
            <a:schemeClr val="accent4"/>
          </a:fillRef>
          <a:effectRef idx="1">
            <a:schemeClr val="accent4"/>
          </a:effectRef>
          <a:fontRef idx="minor">
            <a:schemeClr val="dk1"/>
          </a:fontRef>
        </p:style>
        <p:txBody>
          <a:bodyPr wrap="none" anchor="ctr"/>
          <a:lstStyle/>
          <a:p>
            <a:pPr algn="ctr">
              <a:defRPr/>
            </a:pPr>
            <a:r>
              <a:rPr lang="en-US" sz="1800">
                <a:latin typeface="Helvetica Neue Light"/>
                <a:cs typeface="Helvetica Neue Light"/>
              </a:rPr>
              <a:t>Guest OS</a:t>
            </a:r>
          </a:p>
        </p:txBody>
      </p:sp>
      <p:sp>
        <p:nvSpPr>
          <p:cNvPr id="12" name="Rectangle 9"/>
          <p:cNvSpPr>
            <a:spLocks noChangeArrowheads="1"/>
          </p:cNvSpPr>
          <p:nvPr/>
        </p:nvSpPr>
        <p:spPr bwMode="auto">
          <a:xfrm>
            <a:off x="5029200" y="3028950"/>
            <a:ext cx="1085850" cy="628650"/>
          </a:xfrm>
          <a:prstGeom prst="rect">
            <a:avLst/>
          </a:prstGeom>
          <a:ln>
            <a:headEnd/>
            <a:tailEnd/>
          </a:ln>
          <a:effectLst/>
        </p:spPr>
        <p:style>
          <a:lnRef idx="1">
            <a:schemeClr val="accent4"/>
          </a:lnRef>
          <a:fillRef idx="2">
            <a:schemeClr val="accent4"/>
          </a:fillRef>
          <a:effectRef idx="1">
            <a:schemeClr val="accent4"/>
          </a:effectRef>
          <a:fontRef idx="minor">
            <a:schemeClr val="dk1"/>
          </a:fontRef>
        </p:style>
        <p:txBody>
          <a:bodyPr wrap="none" anchor="ctr"/>
          <a:lstStyle/>
          <a:p>
            <a:pPr algn="ctr">
              <a:defRPr/>
            </a:pPr>
            <a:r>
              <a:rPr lang="en-US" sz="1800">
                <a:latin typeface="Helvetica Neue Light"/>
                <a:cs typeface="Helvetica Neue Light"/>
              </a:rPr>
              <a:t>Guest OS</a:t>
            </a:r>
          </a:p>
        </p:txBody>
      </p:sp>
      <p:sp>
        <p:nvSpPr>
          <p:cNvPr id="13" name="Rectangle 10"/>
          <p:cNvSpPr>
            <a:spLocks noChangeArrowheads="1"/>
          </p:cNvSpPr>
          <p:nvPr/>
        </p:nvSpPr>
        <p:spPr bwMode="auto">
          <a:xfrm>
            <a:off x="5200650" y="2343150"/>
            <a:ext cx="742950" cy="628650"/>
          </a:xfrm>
          <a:prstGeom prst="rect">
            <a:avLst/>
          </a:prstGeom>
          <a:ln>
            <a:headEnd/>
            <a:tailEnd/>
          </a:ln>
          <a:effectLst/>
        </p:spPr>
        <p:style>
          <a:lnRef idx="1">
            <a:schemeClr val="accent4"/>
          </a:lnRef>
          <a:fillRef idx="2">
            <a:schemeClr val="accent4"/>
          </a:fillRef>
          <a:effectRef idx="1">
            <a:schemeClr val="accent4"/>
          </a:effectRef>
          <a:fontRef idx="minor">
            <a:schemeClr val="dk1"/>
          </a:fontRef>
        </p:style>
        <p:txBody>
          <a:bodyPr wrap="none" anchor="ctr"/>
          <a:lstStyle/>
          <a:p>
            <a:pPr algn="ctr">
              <a:defRPr/>
            </a:pPr>
            <a:r>
              <a:rPr lang="en-US" sz="1800" dirty="0">
                <a:latin typeface="Helvetica Neue Light"/>
                <a:cs typeface="Helvetica Neue Light"/>
              </a:rPr>
              <a:t>Guest</a:t>
            </a:r>
          </a:p>
          <a:p>
            <a:pPr algn="ctr">
              <a:defRPr/>
            </a:pPr>
            <a:r>
              <a:rPr lang="en-US" sz="1800" dirty="0">
                <a:latin typeface="Helvetica Neue Light"/>
                <a:cs typeface="Helvetica Neue Light"/>
              </a:rPr>
              <a:t>App</a:t>
            </a:r>
          </a:p>
        </p:txBody>
      </p:sp>
      <p:sp>
        <p:nvSpPr>
          <p:cNvPr id="14" name="TextBox 13"/>
          <p:cNvSpPr txBox="1"/>
          <p:nvPr/>
        </p:nvSpPr>
        <p:spPr>
          <a:xfrm>
            <a:off x="1543051" y="2514600"/>
            <a:ext cx="851515" cy="369332"/>
          </a:xfrm>
          <a:prstGeom prst="rect">
            <a:avLst/>
          </a:prstGeom>
          <a:noFill/>
        </p:spPr>
        <p:txBody>
          <a:bodyPr wrap="none">
            <a:spAutoFit/>
          </a:bodyPr>
          <a:lstStyle/>
          <a:p>
            <a:pPr>
              <a:defRPr/>
            </a:pPr>
            <a:r>
              <a:rPr lang="en-US" sz="1800" dirty="0">
                <a:solidFill>
                  <a:srgbClr val="4F81BD"/>
                </a:solidFill>
                <a:latin typeface="Helvetica Neue Light"/>
                <a:cs typeface="Helvetica Neue Light"/>
              </a:rPr>
              <a:t>Ring 3</a:t>
            </a:r>
          </a:p>
        </p:txBody>
      </p:sp>
      <p:sp>
        <p:nvSpPr>
          <p:cNvPr id="15" name="TextBox 14"/>
          <p:cNvSpPr txBox="1"/>
          <p:nvPr/>
        </p:nvSpPr>
        <p:spPr>
          <a:xfrm>
            <a:off x="1543051" y="3886200"/>
            <a:ext cx="851515" cy="369332"/>
          </a:xfrm>
          <a:prstGeom prst="rect">
            <a:avLst/>
          </a:prstGeom>
          <a:noFill/>
        </p:spPr>
        <p:txBody>
          <a:bodyPr wrap="none">
            <a:spAutoFit/>
          </a:bodyPr>
          <a:lstStyle/>
          <a:p>
            <a:pPr>
              <a:defRPr/>
            </a:pPr>
            <a:r>
              <a:rPr lang="en-US" sz="1800" dirty="0">
                <a:solidFill>
                  <a:srgbClr val="4F81BD"/>
                </a:solidFill>
                <a:latin typeface="Helvetica Neue Light"/>
                <a:cs typeface="Helvetica Neue Light"/>
              </a:rPr>
              <a:t>Ring 0</a:t>
            </a:r>
          </a:p>
        </p:txBody>
      </p:sp>
      <p:sp>
        <p:nvSpPr>
          <p:cNvPr id="27662" name="TextBox 15"/>
          <p:cNvSpPr txBox="1">
            <a:spLocks noChangeArrowheads="1"/>
          </p:cNvSpPr>
          <p:nvPr/>
        </p:nvSpPr>
        <p:spPr bwMode="auto">
          <a:xfrm>
            <a:off x="1543051" y="3200400"/>
            <a:ext cx="851515" cy="369332"/>
          </a:xfrm>
          <a:prstGeom prst="rect">
            <a:avLst/>
          </a:prstGeom>
          <a:noFill/>
          <a:ln w="9525">
            <a:noFill/>
            <a:miter lim="800000"/>
            <a:headEnd/>
            <a:tailEnd/>
          </a:ln>
        </p:spPr>
        <p:txBody>
          <a:bodyPr wrap="none">
            <a:prstTxWarp prst="textNoShape">
              <a:avLst/>
            </a:prstTxWarp>
            <a:spAutoFit/>
          </a:bodyPr>
          <a:lstStyle/>
          <a:p>
            <a:r>
              <a:rPr lang="en-US" sz="1800" dirty="0">
                <a:solidFill>
                  <a:srgbClr val="4F81BD"/>
                </a:solidFill>
                <a:latin typeface="Helvetica Neue Light"/>
                <a:ea typeface="Calibri" charset="0"/>
                <a:cs typeface="Helvetica Neue Light"/>
              </a:rPr>
              <a:t>Ring 1</a:t>
            </a:r>
          </a:p>
        </p:txBody>
      </p:sp>
    </p:spTree>
    <p:extLst>
      <p:ext uri="{BB962C8B-B14F-4D97-AF65-F5344CB8AC3E}">
        <p14:creationId xmlns:p14="http://schemas.microsoft.com/office/powerpoint/2010/main" val="2564563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Precap</a:t>
            </a:r>
            <a:r>
              <a:rPr lang="en-US" dirty="0" smtClean="0"/>
              <a:t>: the kernel</a:t>
            </a:r>
            <a:endParaRPr lang="en-US" dirty="0"/>
          </a:p>
        </p:txBody>
      </p:sp>
      <p:sp>
        <p:nvSpPr>
          <p:cNvPr id="3" name="Content Placeholder 2"/>
          <p:cNvSpPr>
            <a:spLocks noGrp="1"/>
          </p:cNvSpPr>
          <p:nvPr>
            <p:ph idx="1"/>
          </p:nvPr>
        </p:nvSpPr>
        <p:spPr>
          <a:xfrm>
            <a:off x="457200" y="1600200"/>
            <a:ext cx="8226425" cy="4876800"/>
          </a:xfrm>
        </p:spPr>
        <p:txBody>
          <a:bodyPr/>
          <a:lstStyle/>
          <a:p>
            <a:r>
              <a:rPr lang="en-US" sz="2000" dirty="0"/>
              <a:t>Today, all “real” operating systems have protected kernels.</a:t>
            </a:r>
          </a:p>
          <a:p>
            <a:r>
              <a:rPr lang="en-US" sz="2000" dirty="0" smtClean="0"/>
              <a:t>The kernel is a program that resides </a:t>
            </a:r>
            <a:r>
              <a:rPr lang="en-US" sz="2000" dirty="0"/>
              <a:t>in a </a:t>
            </a:r>
            <a:r>
              <a:rPr lang="en-US" sz="2000" dirty="0" smtClean="0"/>
              <a:t>file: </a:t>
            </a:r>
            <a:r>
              <a:rPr lang="en-US" sz="2000" dirty="0"/>
              <a:t>the </a:t>
            </a:r>
            <a:r>
              <a:rPr lang="en-US" sz="2000" dirty="0" smtClean="0"/>
              <a:t>machine (firmware) loads </a:t>
            </a:r>
            <a:r>
              <a:rPr lang="en-US" sz="2000" dirty="0"/>
              <a:t>it into memory </a:t>
            </a:r>
            <a:r>
              <a:rPr lang="en-US" sz="2000" dirty="0" smtClean="0"/>
              <a:t>and starts it (</a:t>
            </a:r>
            <a:r>
              <a:rPr lang="en-US" sz="2000" b="1" dirty="0" smtClean="0">
                <a:solidFill>
                  <a:srgbClr val="800000"/>
                </a:solidFill>
              </a:rPr>
              <a:t>boot</a:t>
            </a:r>
            <a:r>
              <a:rPr lang="en-US" sz="2000" dirty="0" smtClean="0"/>
              <a:t>) </a:t>
            </a:r>
            <a:r>
              <a:rPr lang="en-US" sz="2000" dirty="0"/>
              <a:t>on power-on/reset. </a:t>
            </a:r>
          </a:p>
          <a:p>
            <a:r>
              <a:rPr lang="en-US" sz="2000" dirty="0"/>
              <a:t>The kernel is (mostly) a library of service procedures shared by all user programs, but the kernel </a:t>
            </a:r>
            <a:r>
              <a:rPr lang="en-US" sz="2000" dirty="0" smtClean="0"/>
              <a:t>runs in a </a:t>
            </a:r>
            <a:r>
              <a:rPr lang="en-US" sz="2000" b="1" dirty="0" smtClean="0"/>
              <a:t>protected</a:t>
            </a:r>
            <a:r>
              <a:rPr lang="en-US" sz="2000" dirty="0"/>
              <a:t> </a:t>
            </a:r>
            <a:r>
              <a:rPr lang="en-US" sz="2000" b="1" dirty="0" smtClean="0"/>
              <a:t>hardware mode</a:t>
            </a:r>
            <a:r>
              <a:rPr lang="en-US" sz="2000" dirty="0"/>
              <a:t>.</a:t>
            </a:r>
          </a:p>
          <a:p>
            <a:r>
              <a:rPr lang="en-US" sz="2000" dirty="0"/>
              <a:t>User code cannot access internal kernel data structures directly.</a:t>
            </a:r>
          </a:p>
          <a:p>
            <a:r>
              <a:rPr lang="en-US" sz="2000" dirty="0"/>
              <a:t>User code can invoke the kernel only at well-defined entry points (</a:t>
            </a:r>
            <a:r>
              <a:rPr lang="en-US" sz="2000" b="1" dirty="0">
                <a:solidFill>
                  <a:srgbClr val="800000"/>
                </a:solidFill>
              </a:rPr>
              <a:t>system calls</a:t>
            </a:r>
            <a:r>
              <a:rPr lang="en-US" sz="2000" dirty="0"/>
              <a:t>).</a:t>
            </a:r>
          </a:p>
          <a:p>
            <a:r>
              <a:rPr lang="en-US" sz="2000" dirty="0"/>
              <a:t>Kernel code is “just like” user code, but the kernel is </a:t>
            </a:r>
            <a:r>
              <a:rPr lang="en-US" sz="2000" b="1" dirty="0"/>
              <a:t>privileged</a:t>
            </a:r>
            <a:r>
              <a:rPr lang="en-US" sz="2000" dirty="0"/>
              <a:t>:</a:t>
            </a:r>
          </a:p>
          <a:p>
            <a:r>
              <a:rPr lang="en-US" sz="2000" dirty="0" smtClean="0"/>
              <a:t>The </a:t>
            </a:r>
            <a:r>
              <a:rPr lang="en-US" sz="2000" dirty="0"/>
              <a:t>kernel has direct access to all machine functions, and defines the </a:t>
            </a:r>
            <a:r>
              <a:rPr lang="en-US" sz="2000" b="1" dirty="0">
                <a:solidFill>
                  <a:srgbClr val="800000"/>
                </a:solidFill>
              </a:rPr>
              <a:t>handler entry points </a:t>
            </a:r>
            <a:r>
              <a:rPr lang="en-US" sz="2000" dirty="0" smtClean="0"/>
              <a:t>for CPU events: trap, fault, interrupt.</a:t>
            </a:r>
          </a:p>
          <a:p>
            <a:r>
              <a:rPr lang="en-US" sz="2000" dirty="0" smtClean="0"/>
              <a:t>Once booted, the kernel acts as one big event handler.</a:t>
            </a:r>
            <a:endParaRPr lang="en-US" sz="2000" dirty="0"/>
          </a:p>
        </p:txBody>
      </p:sp>
      <p:sp>
        <p:nvSpPr>
          <p:cNvPr id="6" name="AutoShape 10"/>
          <p:cNvSpPr>
            <a:spLocks noChangeArrowheads="1"/>
          </p:cNvSpPr>
          <p:nvPr/>
        </p:nvSpPr>
        <p:spPr bwMode="auto">
          <a:xfrm>
            <a:off x="6400800" y="609600"/>
            <a:ext cx="2151135" cy="559377"/>
          </a:xfrm>
          <a:prstGeom prst="flowChartProcess">
            <a:avLst/>
          </a:prstGeom>
          <a:solidFill>
            <a:srgbClr val="99CCFF"/>
          </a:solidFill>
          <a:ln w="12700">
            <a:solidFill>
              <a:srgbClr val="003367"/>
            </a:solidFill>
            <a:miter lim="800000"/>
            <a:headEnd type="none" w="sm" len="sm"/>
            <a:tailEnd type="none" w="sm" len="sm"/>
          </a:ln>
        </p:spPr>
        <p:txBody>
          <a:bodyPr wrap="none" anchor="ctr"/>
          <a:lstStyle/>
          <a:p>
            <a:pPr marL="0" marR="0" lvl="0" indent="0" algn="ctr" defTabSz="914400" eaLnBrk="1" fontAlgn="auto" latinLnBrk="0" hangingPunct="1">
              <a:lnSpc>
                <a:spcPct val="100000"/>
              </a:lnSpc>
              <a:spcBef>
                <a:spcPts val="0"/>
              </a:spcBef>
              <a:spcAft>
                <a:spcPts val="0"/>
              </a:spcAft>
              <a:buClr>
                <a:srgbClr val="000000"/>
              </a:buClr>
              <a:buSzPct val="100000"/>
              <a:buFont typeface="Times New Roman" charset="0"/>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9" name="Text Box 93"/>
          <p:cNvSpPr txBox="1">
            <a:spLocks noChangeArrowheads="1"/>
          </p:cNvSpPr>
          <p:nvPr/>
        </p:nvSpPr>
        <p:spPr bwMode="auto">
          <a:xfrm flipH="1">
            <a:off x="6875535" y="721264"/>
            <a:ext cx="1162050" cy="402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square" lIns="90000" tIns="46800" rIns="90000" bIns="46800">
            <a:spAutoFit/>
          </a:bodyPr>
          <a:lstStyle>
            <a:lvl1pPr eaLnBrk="0" hangingPunct="0">
              <a:defRPr sz="2400">
                <a:solidFill>
                  <a:schemeClr val="bg1"/>
                </a:solidFill>
                <a:latin typeface="Arial" charset="0"/>
                <a:ea typeface="ＭＳ Ｐゴシック" charset="0"/>
                <a:cs typeface="ＭＳ Ｐゴシック" charset="0"/>
              </a:defRPr>
            </a:lvl1pPr>
            <a:lvl2pPr marL="742950" indent="-285750" eaLnBrk="0" hangingPunct="0">
              <a:defRPr sz="2400">
                <a:solidFill>
                  <a:schemeClr val="bg1"/>
                </a:solidFill>
                <a:latin typeface="Arial" charset="0"/>
                <a:ea typeface="ＭＳ Ｐゴシック" charset="0"/>
              </a:defRPr>
            </a:lvl2pPr>
            <a:lvl3pPr marL="1143000" indent="-228600" eaLnBrk="0" hangingPunct="0">
              <a:defRPr sz="2400">
                <a:solidFill>
                  <a:schemeClr val="bg1"/>
                </a:solidFill>
                <a:latin typeface="Arial" charset="0"/>
                <a:ea typeface="ＭＳ Ｐゴシック" charset="0"/>
              </a:defRPr>
            </a:lvl3pPr>
            <a:lvl4pPr marL="1600200" indent="-228600" eaLnBrk="0" hangingPunct="0">
              <a:defRPr sz="2400">
                <a:solidFill>
                  <a:schemeClr val="bg1"/>
                </a:solidFill>
                <a:latin typeface="Arial" charset="0"/>
                <a:ea typeface="ＭＳ Ｐゴシック" charset="0"/>
              </a:defRPr>
            </a:lvl4pPr>
            <a:lvl5pPr marL="2057400" indent="-228600"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fontAlgn="auto" hangingPunct="1">
              <a:spcBef>
                <a:spcPts val="0"/>
              </a:spcBef>
              <a:spcAft>
                <a:spcPts val="0"/>
              </a:spcAft>
              <a:defRPr/>
            </a:pPr>
            <a:r>
              <a:rPr lang="en-US" sz="2000" b="1" kern="0" dirty="0" smtClean="0">
                <a:solidFill>
                  <a:srgbClr val="000000"/>
                </a:solidFill>
              </a:rPr>
              <a:t>kernel</a:t>
            </a:r>
          </a:p>
        </p:txBody>
      </p:sp>
    </p:spTree>
    <p:extLst>
      <p:ext uri="{BB962C8B-B14F-4D97-AF65-F5344CB8AC3E}">
        <p14:creationId xmlns:p14="http://schemas.microsoft.com/office/powerpoint/2010/main" val="3210003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lstStyle/>
          <a:p>
            <a:r>
              <a:rPr lang="en-US" dirty="0" smtClean="0"/>
              <a:t>The kernel</a:t>
            </a:r>
            <a:endParaRPr lang="en-US" dirty="0"/>
          </a:p>
        </p:txBody>
      </p:sp>
      <p:sp>
        <p:nvSpPr>
          <p:cNvPr id="21" name="Content Placeholder 20"/>
          <p:cNvSpPr>
            <a:spLocks noGrp="1"/>
          </p:cNvSpPr>
          <p:nvPr>
            <p:ph idx="1"/>
          </p:nvPr>
        </p:nvSpPr>
        <p:spPr>
          <a:xfrm>
            <a:off x="304800" y="1371600"/>
            <a:ext cx="6248400" cy="5334000"/>
          </a:xfrm>
        </p:spPr>
        <p:txBody>
          <a:bodyPr/>
          <a:lstStyle/>
          <a:p>
            <a:r>
              <a:rPr lang="en-US" sz="2200" dirty="0" smtClean="0"/>
              <a:t>The kernel is just a program: a collection of modules and their state.</a:t>
            </a:r>
          </a:p>
          <a:p>
            <a:r>
              <a:rPr lang="en-US" sz="2200" dirty="0" smtClean="0"/>
              <a:t>E.g., it may be written in C and compiled/linked a little differently.</a:t>
            </a:r>
          </a:p>
          <a:p>
            <a:pPr lvl="1"/>
            <a:r>
              <a:rPr lang="en-US" sz="1800" dirty="0" smtClean="0"/>
              <a:t>E.g., linked with –static option: no dynamic libs</a:t>
            </a:r>
          </a:p>
          <a:p>
            <a:r>
              <a:rPr lang="en-US" sz="2200" dirty="0" smtClean="0"/>
              <a:t>At runtime, kernel code and data reside in a protected range of virtual addresses.</a:t>
            </a:r>
          </a:p>
          <a:p>
            <a:pPr lvl="1"/>
            <a:r>
              <a:rPr lang="en-US" sz="1800" dirty="0"/>
              <a:t>The </a:t>
            </a:r>
            <a:r>
              <a:rPr lang="en-US" sz="1800" dirty="0" smtClean="0"/>
              <a:t>range (</a:t>
            </a:r>
            <a:r>
              <a:rPr lang="en-US" sz="1800" b="1" dirty="0" smtClean="0">
                <a:solidFill>
                  <a:srgbClr val="800000"/>
                </a:solidFill>
              </a:rPr>
              <a:t>kernel space</a:t>
            </a:r>
            <a:r>
              <a:rPr lang="en-US" sz="1800" dirty="0" smtClean="0"/>
              <a:t>) </a:t>
            </a:r>
            <a:r>
              <a:rPr lang="en-US" sz="1800" dirty="0"/>
              <a:t>is “part of” every VAS</a:t>
            </a:r>
            <a:r>
              <a:rPr lang="en-US" sz="1800" dirty="0" smtClean="0"/>
              <a:t>.</a:t>
            </a:r>
          </a:p>
          <a:p>
            <a:pPr lvl="1"/>
            <a:r>
              <a:rPr lang="en-US" sz="1800" dirty="0" smtClean="0"/>
              <a:t>V</a:t>
            </a:r>
            <a:r>
              <a:rPr lang="en-US" sz="1800" dirty="0" smtClean="0">
                <a:sym typeface="Wingdings"/>
              </a:rPr>
              <a:t>PN-&gt;PFN t</a:t>
            </a:r>
            <a:r>
              <a:rPr lang="en-US" sz="1800" dirty="0" smtClean="0"/>
              <a:t>ranslations </a:t>
            </a:r>
            <a:r>
              <a:rPr lang="en-US" sz="1800" dirty="0"/>
              <a:t>for </a:t>
            </a:r>
            <a:r>
              <a:rPr lang="en-US" sz="1800" dirty="0" smtClean="0"/>
              <a:t>kernel space are </a:t>
            </a:r>
            <a:r>
              <a:rPr lang="en-US" sz="1800" b="1" dirty="0"/>
              <a:t>global</a:t>
            </a:r>
            <a:r>
              <a:rPr lang="en-US" sz="1800" dirty="0" smtClean="0"/>
              <a:t>.</a:t>
            </a:r>
          </a:p>
          <a:p>
            <a:pPr lvl="2"/>
            <a:r>
              <a:rPr lang="en-US" dirty="0" smtClean="0"/>
              <a:t>(Details </a:t>
            </a:r>
            <a:r>
              <a:rPr lang="en-US" dirty="0"/>
              <a:t>vary by machine and OS </a:t>
            </a:r>
            <a:r>
              <a:rPr lang="en-US" dirty="0" smtClean="0"/>
              <a:t>configuration)</a:t>
            </a:r>
            <a:endParaRPr lang="en-US" dirty="0"/>
          </a:p>
          <a:p>
            <a:pPr lvl="1"/>
            <a:r>
              <a:rPr lang="en-US" sz="1800" dirty="0" smtClean="0"/>
              <a:t>Access to kernel space is denied for user programs because they don’t run in protected mode.</a:t>
            </a:r>
          </a:p>
          <a:p>
            <a:pPr lvl="1"/>
            <a:r>
              <a:rPr lang="en-US" sz="1800" dirty="0" smtClean="0"/>
              <a:t>Portions of kernel space may be non-</a:t>
            </a:r>
            <a:r>
              <a:rPr lang="en-US" sz="1800" dirty="0" err="1" smtClean="0"/>
              <a:t>pageable</a:t>
            </a:r>
            <a:r>
              <a:rPr lang="en-US" sz="1800" dirty="0" smtClean="0"/>
              <a:t> and/or direct-mapped to machine memory.</a:t>
            </a:r>
          </a:p>
          <a:p>
            <a:pPr marL="457200" lvl="1" indent="0">
              <a:buNone/>
            </a:pPr>
            <a:endParaRPr lang="en-US" sz="1800" dirty="0" smtClean="0"/>
          </a:p>
          <a:p>
            <a:pPr lvl="1"/>
            <a:endParaRPr lang="en-US" sz="1800" dirty="0"/>
          </a:p>
        </p:txBody>
      </p:sp>
      <p:sp>
        <p:nvSpPr>
          <p:cNvPr id="4" name="AutoShape 10"/>
          <p:cNvSpPr>
            <a:spLocks noChangeArrowheads="1"/>
          </p:cNvSpPr>
          <p:nvPr/>
        </p:nvSpPr>
        <p:spPr bwMode="auto">
          <a:xfrm>
            <a:off x="6814535" y="4267200"/>
            <a:ext cx="1447800" cy="2133600"/>
          </a:xfrm>
          <a:prstGeom prst="flowChartProcess">
            <a:avLst/>
          </a:prstGeom>
          <a:solidFill>
            <a:srgbClr val="99CC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800"/>
          </a:p>
        </p:txBody>
      </p:sp>
      <p:sp>
        <p:nvSpPr>
          <p:cNvPr id="6" name="AutoShape 21"/>
          <p:cNvSpPr>
            <a:spLocks noChangeArrowheads="1"/>
          </p:cNvSpPr>
          <p:nvPr/>
        </p:nvSpPr>
        <p:spPr bwMode="auto">
          <a:xfrm>
            <a:off x="6811996" y="1428098"/>
            <a:ext cx="1452879" cy="558728"/>
          </a:xfrm>
          <a:prstGeom prst="flowChartProcess">
            <a:avLst/>
          </a:prstGeom>
          <a:solidFill>
            <a:srgbClr val="3366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p>
        </p:txBody>
      </p:sp>
      <p:sp>
        <p:nvSpPr>
          <p:cNvPr id="7" name="AutoShape 22"/>
          <p:cNvSpPr>
            <a:spLocks noChangeArrowheads="1"/>
          </p:cNvSpPr>
          <p:nvPr/>
        </p:nvSpPr>
        <p:spPr bwMode="auto">
          <a:xfrm>
            <a:off x="6811996" y="1986826"/>
            <a:ext cx="1452879" cy="335236"/>
          </a:xfrm>
          <a:prstGeom prst="flowChartProcess">
            <a:avLst/>
          </a:prstGeom>
          <a:solidFill>
            <a:srgbClr val="008080"/>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p>
        </p:txBody>
      </p:sp>
      <p:sp>
        <p:nvSpPr>
          <p:cNvPr id="8" name="AutoShape 23"/>
          <p:cNvSpPr>
            <a:spLocks noChangeArrowheads="1"/>
          </p:cNvSpPr>
          <p:nvPr/>
        </p:nvSpPr>
        <p:spPr bwMode="auto">
          <a:xfrm>
            <a:off x="6811996" y="2322061"/>
            <a:ext cx="1452879" cy="558728"/>
          </a:xfrm>
          <a:prstGeom prst="flowChartProcess">
            <a:avLst/>
          </a:prstGeom>
          <a:solidFill>
            <a:srgbClr val="666699"/>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800"/>
          </a:p>
        </p:txBody>
      </p:sp>
      <p:sp>
        <p:nvSpPr>
          <p:cNvPr id="9" name="AutoShape 24"/>
          <p:cNvSpPr>
            <a:spLocks noChangeArrowheads="1"/>
          </p:cNvSpPr>
          <p:nvPr/>
        </p:nvSpPr>
        <p:spPr bwMode="auto">
          <a:xfrm>
            <a:off x="6811996" y="2880787"/>
            <a:ext cx="1452879" cy="111746"/>
          </a:xfrm>
          <a:prstGeom prst="flowChartProcess">
            <a:avLst/>
          </a:prstGeom>
          <a:solidFill>
            <a:srgbClr val="FFFFFF"/>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p>
        </p:txBody>
      </p:sp>
      <p:sp>
        <p:nvSpPr>
          <p:cNvPr id="10" name="AutoShape 25"/>
          <p:cNvSpPr>
            <a:spLocks noChangeArrowheads="1"/>
          </p:cNvSpPr>
          <p:nvPr/>
        </p:nvSpPr>
        <p:spPr bwMode="auto">
          <a:xfrm>
            <a:off x="6811996" y="2992533"/>
            <a:ext cx="1452879" cy="558728"/>
          </a:xfrm>
          <a:prstGeom prst="flowChartProcess">
            <a:avLst/>
          </a:prstGeom>
          <a:solidFill>
            <a:srgbClr val="969696"/>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600"/>
          </a:p>
        </p:txBody>
      </p:sp>
      <p:sp>
        <p:nvSpPr>
          <p:cNvPr id="11" name="AutoShape 26"/>
          <p:cNvSpPr>
            <a:spLocks noChangeArrowheads="1"/>
          </p:cNvSpPr>
          <p:nvPr/>
        </p:nvSpPr>
        <p:spPr bwMode="auto">
          <a:xfrm>
            <a:off x="6811996" y="3551261"/>
            <a:ext cx="1452879" cy="335236"/>
          </a:xfrm>
          <a:prstGeom prst="flowChartProcess">
            <a:avLst/>
          </a:prstGeom>
          <a:solidFill>
            <a:srgbClr val="800080"/>
          </a:solidFill>
          <a:ln w="12700">
            <a:solidFill>
              <a:schemeClr val="tx1"/>
            </a:solidFill>
            <a:miter lim="800000"/>
            <a:headEnd type="none" w="sm" len="sm"/>
            <a:tailEnd type="none" w="sm" len="sm"/>
          </a:ln>
        </p:spPr>
        <p:txBody>
          <a:bodyPr wrap="none" anchor="ctr" anchorCtr="1"/>
          <a:lstStyle/>
          <a:p>
            <a:pPr algn="ctr">
              <a:buClr>
                <a:srgbClr val="000000"/>
              </a:buClr>
              <a:buSzPct val="100000"/>
              <a:buFont typeface="Times New Roman" charset="0"/>
              <a:buNone/>
            </a:pPr>
            <a:endParaRPr lang="en-US" sz="1800"/>
          </a:p>
        </p:txBody>
      </p:sp>
      <p:grpSp>
        <p:nvGrpSpPr>
          <p:cNvPr id="13" name="Group 49"/>
          <p:cNvGrpSpPr>
            <a:grpSpLocks/>
          </p:cNvGrpSpPr>
          <p:nvPr/>
        </p:nvGrpSpPr>
        <p:grpSpPr bwMode="auto">
          <a:xfrm>
            <a:off x="7241573" y="2464069"/>
            <a:ext cx="593725" cy="593648"/>
            <a:chOff x="4201" y="2912"/>
            <a:chExt cx="255" cy="255"/>
          </a:xfrm>
        </p:grpSpPr>
        <p:sp>
          <p:nvSpPr>
            <p:cNvPr id="14" name="Oval 50"/>
            <p:cNvSpPr>
              <a:spLocks noChangeArrowheads="1"/>
            </p:cNvSpPr>
            <p:nvPr/>
          </p:nvSpPr>
          <p:spPr bwMode="auto">
            <a:xfrm>
              <a:off x="4201" y="2912"/>
              <a:ext cx="255" cy="255"/>
            </a:xfrm>
            <a:prstGeom prst="ellipse">
              <a:avLst/>
            </a:prstGeom>
            <a:solidFill>
              <a:srgbClr val="800080"/>
            </a:solidFill>
            <a:ln w="12700">
              <a:solidFill>
                <a:schemeClr val="tx1"/>
              </a:solidFill>
              <a:round/>
              <a:headEnd type="none" w="sm" len="sm"/>
              <a:tailEnd type="none" w="sm" len="sm"/>
            </a:ln>
          </p:spPr>
          <p:txBody>
            <a:bodyPr wrap="none" anchor="ctr"/>
            <a:lstStyle/>
            <a:p>
              <a:pPr>
                <a:buClr>
                  <a:srgbClr val="000000"/>
                </a:buClr>
                <a:buSzPct val="100000"/>
                <a:buFont typeface="Times New Roman" charset="0"/>
                <a:buNone/>
              </a:pPr>
              <a:endParaRPr lang="en-US" sz="1800"/>
            </a:p>
          </p:txBody>
        </p:sp>
        <p:sp>
          <p:nvSpPr>
            <p:cNvPr id="15" name="AutoShape 51"/>
            <p:cNvSpPr>
              <a:spLocks noChangeArrowheads="1"/>
            </p:cNvSpPr>
            <p:nvPr/>
          </p:nvSpPr>
          <p:spPr bwMode="auto">
            <a:xfrm flipH="1">
              <a:off x="4290" y="2968"/>
              <a:ext cx="87" cy="149"/>
            </a:xfrm>
            <a:prstGeom prst="lightningBolt">
              <a:avLst/>
            </a:prstGeom>
            <a:solidFill>
              <a:srgbClr val="FFFFFF"/>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p>
              <a:pPr>
                <a:buClr>
                  <a:srgbClr val="000000"/>
                </a:buClr>
                <a:buSzPct val="100000"/>
                <a:buFont typeface="Times New Roman" charset="0"/>
                <a:buNone/>
              </a:pPr>
              <a:endParaRPr lang="en-US" sz="1800"/>
            </a:p>
          </p:txBody>
        </p:sp>
        <p:sp>
          <p:nvSpPr>
            <p:cNvPr id="16" name="AutoShape 52"/>
            <p:cNvSpPr>
              <a:spLocks noChangeArrowheads="1"/>
            </p:cNvSpPr>
            <p:nvPr/>
          </p:nvSpPr>
          <p:spPr bwMode="auto">
            <a:xfrm rot="-8460389">
              <a:off x="4212" y="2946"/>
              <a:ext cx="31" cy="33"/>
            </a:xfrm>
            <a:prstGeom prst="triangle">
              <a:avLst>
                <a:gd name="adj" fmla="val 50000"/>
              </a:avLst>
            </a:prstGeom>
            <a:solidFill>
              <a:schemeClr val="tx1"/>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p>
          </p:txBody>
        </p:sp>
      </p:grpSp>
      <p:sp>
        <p:nvSpPr>
          <p:cNvPr id="22" name="AutoShape 21"/>
          <p:cNvSpPr>
            <a:spLocks noChangeArrowheads="1"/>
          </p:cNvSpPr>
          <p:nvPr/>
        </p:nvSpPr>
        <p:spPr bwMode="auto">
          <a:xfrm>
            <a:off x="6811996" y="4876799"/>
            <a:ext cx="1452879" cy="558728"/>
          </a:xfrm>
          <a:prstGeom prst="flowChartProcess">
            <a:avLst/>
          </a:prstGeom>
          <a:solidFill>
            <a:srgbClr val="3366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p>
        </p:txBody>
      </p:sp>
      <p:sp>
        <p:nvSpPr>
          <p:cNvPr id="23" name="Oval 59"/>
          <p:cNvSpPr>
            <a:spLocks noChangeArrowheads="1"/>
          </p:cNvSpPr>
          <p:nvPr/>
        </p:nvSpPr>
        <p:spPr bwMode="auto">
          <a:xfrm flipH="1">
            <a:off x="7632131" y="5899149"/>
            <a:ext cx="111125" cy="117475"/>
          </a:xfrm>
          <a:prstGeom prst="ellipse">
            <a:avLst/>
          </a:prstGeom>
          <a:solidFill>
            <a:srgbClr val="333333"/>
          </a:solidFill>
          <a:ln>
            <a:noFill/>
          </a:ln>
          <a:extLst>
            <a:ext uri="{91240B29-F687-4f45-9708-019B960494DF}">
              <a14:hiddenLine xmlns:a14="http://schemas.microsoft.com/office/drawing/2010/main" xmlns="" w="19050">
                <a:solidFill>
                  <a:srgbClr val="000000"/>
                </a:solidFill>
                <a:round/>
                <a:headEnd type="none" w="sm" len="sm"/>
                <a:tailEnd type="none" w="sm" len="sm"/>
              </a14:hiddenLine>
            </a:ext>
          </a:extLst>
        </p:spPr>
        <p:txBody>
          <a:bodyPr anchor="ctr">
            <a:spAutoFit/>
          </a:bodyPr>
          <a:lstStyle/>
          <a:p>
            <a:pPr defTabSz="914400"/>
            <a:endParaRPr lang="en-US" sz="1800">
              <a:solidFill>
                <a:srgbClr val="000000"/>
              </a:solidFill>
              <a:cs typeface="Arial" charset="0"/>
            </a:endParaRPr>
          </a:p>
        </p:txBody>
      </p:sp>
      <p:sp>
        <p:nvSpPr>
          <p:cNvPr id="24" name="Oval 60"/>
          <p:cNvSpPr>
            <a:spLocks noChangeArrowheads="1"/>
          </p:cNvSpPr>
          <p:nvPr/>
        </p:nvSpPr>
        <p:spPr bwMode="auto">
          <a:xfrm flipH="1">
            <a:off x="7801993" y="5978524"/>
            <a:ext cx="111125" cy="117475"/>
          </a:xfrm>
          <a:prstGeom prst="ellipse">
            <a:avLst/>
          </a:prstGeom>
          <a:solidFill>
            <a:srgbClr val="333333"/>
          </a:solidFill>
          <a:ln>
            <a:noFill/>
          </a:ln>
          <a:extLst>
            <a:ext uri="{91240B29-F687-4f45-9708-019B960494DF}">
              <a14:hiddenLine xmlns:a14="http://schemas.microsoft.com/office/drawing/2010/main" xmlns="" w="19050">
                <a:solidFill>
                  <a:srgbClr val="000000"/>
                </a:solidFill>
                <a:round/>
                <a:headEnd type="none" w="sm" len="sm"/>
                <a:tailEnd type="none" w="sm" len="sm"/>
              </a14:hiddenLine>
            </a:ext>
          </a:extLst>
        </p:spPr>
        <p:txBody>
          <a:bodyPr anchor="ctr">
            <a:spAutoFit/>
          </a:bodyPr>
          <a:lstStyle/>
          <a:p>
            <a:pPr defTabSz="914400"/>
            <a:endParaRPr lang="en-US" sz="1800">
              <a:solidFill>
                <a:srgbClr val="000000"/>
              </a:solidFill>
              <a:cs typeface="Arial" charset="0"/>
            </a:endParaRPr>
          </a:p>
        </p:txBody>
      </p:sp>
      <p:sp>
        <p:nvSpPr>
          <p:cNvPr id="25" name="Oval 61"/>
          <p:cNvSpPr>
            <a:spLocks noChangeArrowheads="1"/>
          </p:cNvSpPr>
          <p:nvPr/>
        </p:nvSpPr>
        <p:spPr bwMode="auto">
          <a:xfrm flipH="1">
            <a:off x="7989318" y="5910262"/>
            <a:ext cx="112713" cy="117475"/>
          </a:xfrm>
          <a:prstGeom prst="ellipse">
            <a:avLst/>
          </a:prstGeom>
          <a:solidFill>
            <a:srgbClr val="333333"/>
          </a:solidFill>
          <a:ln>
            <a:noFill/>
          </a:ln>
          <a:extLst>
            <a:ext uri="{91240B29-F687-4f45-9708-019B960494DF}">
              <a14:hiddenLine xmlns:a14="http://schemas.microsoft.com/office/drawing/2010/main" xmlns="" w="19050">
                <a:solidFill>
                  <a:srgbClr val="000000"/>
                </a:solidFill>
                <a:round/>
                <a:headEnd type="none" w="sm" len="sm"/>
                <a:tailEnd type="none" w="sm" len="sm"/>
              </a14:hiddenLine>
            </a:ext>
          </a:extLst>
        </p:spPr>
        <p:txBody>
          <a:bodyPr anchor="ctr">
            <a:spAutoFit/>
          </a:bodyPr>
          <a:lstStyle/>
          <a:p>
            <a:pPr defTabSz="914400"/>
            <a:endParaRPr lang="en-US" sz="1800">
              <a:solidFill>
                <a:srgbClr val="000000"/>
              </a:solidFill>
              <a:cs typeface="Arial" charset="0"/>
            </a:endParaRPr>
          </a:p>
        </p:txBody>
      </p:sp>
      <p:cxnSp>
        <p:nvCxnSpPr>
          <p:cNvPr id="26" name="AutoShape 62"/>
          <p:cNvCxnSpPr>
            <a:cxnSpLocks noChangeShapeType="1"/>
            <a:stCxn id="29" idx="4"/>
            <a:endCxn id="23" idx="0"/>
          </p:cNvCxnSpPr>
          <p:nvPr/>
        </p:nvCxnSpPr>
        <p:spPr bwMode="auto">
          <a:xfrm flipH="1">
            <a:off x="7687693" y="5824537"/>
            <a:ext cx="169863" cy="74612"/>
          </a:xfrm>
          <a:prstGeom prst="straightConnector1">
            <a:avLst/>
          </a:prstGeom>
          <a:noFill/>
          <a:ln w="31750" cap="rnd">
            <a:solidFill>
              <a:srgbClr val="000000"/>
            </a:solidFill>
            <a:prstDash val="sysDot"/>
            <a:round/>
            <a:headEnd type="none" w="sm" len="sm"/>
            <a:tailEnd type="none" w="sm" len="sm"/>
          </a:ln>
          <a:extLst>
            <a:ext uri="{909E8E84-426E-40dd-AFC4-6F175D3DCCD1}">
              <a14:hiddenFill xmlns:a14="http://schemas.microsoft.com/office/drawing/2010/main" xmlns="">
                <a:noFill/>
              </a14:hiddenFill>
            </a:ext>
          </a:extLst>
        </p:spPr>
      </p:cxnSp>
      <p:cxnSp>
        <p:nvCxnSpPr>
          <p:cNvPr id="27" name="AutoShape 63"/>
          <p:cNvCxnSpPr>
            <a:cxnSpLocks noChangeShapeType="1"/>
            <a:stCxn id="29" idx="4"/>
            <a:endCxn id="24" idx="0"/>
          </p:cNvCxnSpPr>
          <p:nvPr/>
        </p:nvCxnSpPr>
        <p:spPr bwMode="auto">
          <a:xfrm>
            <a:off x="7857556" y="5824537"/>
            <a:ext cx="0" cy="153987"/>
          </a:xfrm>
          <a:prstGeom prst="straightConnector1">
            <a:avLst/>
          </a:prstGeom>
          <a:noFill/>
          <a:ln w="31750" cap="rnd">
            <a:solidFill>
              <a:srgbClr val="000000"/>
            </a:solidFill>
            <a:prstDash val="sysDot"/>
            <a:round/>
            <a:headEnd type="none" w="sm" len="sm"/>
            <a:tailEnd type="none" w="sm" len="sm"/>
          </a:ln>
          <a:extLst>
            <a:ext uri="{909E8E84-426E-40dd-AFC4-6F175D3DCCD1}">
              <a14:hiddenFill xmlns:a14="http://schemas.microsoft.com/office/drawing/2010/main" xmlns="">
                <a:noFill/>
              </a14:hiddenFill>
            </a:ext>
          </a:extLst>
        </p:spPr>
      </p:cxnSp>
      <p:cxnSp>
        <p:nvCxnSpPr>
          <p:cNvPr id="28" name="AutoShape 64"/>
          <p:cNvCxnSpPr>
            <a:cxnSpLocks noChangeShapeType="1"/>
            <a:stCxn id="29" idx="4"/>
            <a:endCxn id="25" idx="7"/>
          </p:cNvCxnSpPr>
          <p:nvPr/>
        </p:nvCxnSpPr>
        <p:spPr bwMode="auto">
          <a:xfrm>
            <a:off x="7857556" y="5824537"/>
            <a:ext cx="149225" cy="101600"/>
          </a:xfrm>
          <a:prstGeom prst="straightConnector1">
            <a:avLst/>
          </a:prstGeom>
          <a:noFill/>
          <a:ln w="31750" cap="rnd">
            <a:solidFill>
              <a:srgbClr val="000000"/>
            </a:solidFill>
            <a:prstDash val="sysDot"/>
            <a:round/>
            <a:headEnd type="none" w="sm" len="sm"/>
            <a:tailEnd type="none" w="sm" len="sm"/>
          </a:ln>
          <a:extLst>
            <a:ext uri="{909E8E84-426E-40dd-AFC4-6F175D3DCCD1}">
              <a14:hiddenFill xmlns:a14="http://schemas.microsoft.com/office/drawing/2010/main" xmlns="">
                <a:noFill/>
              </a14:hiddenFill>
            </a:ext>
          </a:extLst>
        </p:spPr>
      </p:cxnSp>
      <p:sp>
        <p:nvSpPr>
          <p:cNvPr id="29" name="Oval 65"/>
          <p:cNvSpPr>
            <a:spLocks noChangeArrowheads="1"/>
          </p:cNvSpPr>
          <p:nvPr/>
        </p:nvSpPr>
        <p:spPr bwMode="auto">
          <a:xfrm flipH="1">
            <a:off x="7800406" y="5713412"/>
            <a:ext cx="112712" cy="112712"/>
          </a:xfrm>
          <a:prstGeom prst="ellipse">
            <a:avLst/>
          </a:prstGeom>
          <a:solidFill>
            <a:srgbClr val="333333"/>
          </a:solidFill>
          <a:ln>
            <a:noFill/>
          </a:ln>
          <a:extLst>
            <a:ext uri="{91240B29-F687-4f45-9708-019B960494DF}">
              <a14:hiddenLine xmlns:a14="http://schemas.microsoft.com/office/drawing/2010/main" xmlns="" w="19050">
                <a:solidFill>
                  <a:srgbClr val="000000"/>
                </a:solidFill>
                <a:round/>
                <a:headEnd type="none" w="sm" len="sm"/>
                <a:tailEnd type="none" w="sm" len="sm"/>
              </a14:hiddenLine>
            </a:ext>
          </a:extLst>
        </p:spPr>
        <p:txBody>
          <a:bodyPr anchor="ctr">
            <a:spAutoFit/>
          </a:bodyPr>
          <a:lstStyle/>
          <a:p>
            <a:pPr defTabSz="914400"/>
            <a:endParaRPr lang="en-US" sz="1800">
              <a:solidFill>
                <a:srgbClr val="000000"/>
              </a:solidFill>
              <a:cs typeface="Arial" charset="0"/>
            </a:endParaRPr>
          </a:p>
        </p:txBody>
      </p:sp>
      <p:pic>
        <p:nvPicPr>
          <p:cNvPr id="31" name="Picture 30"/>
          <p:cNvPicPr>
            <a:picLocks noChangeAspect="1"/>
          </p:cNvPicPr>
          <p:nvPr/>
        </p:nvPicPr>
        <p:blipFill>
          <a:blip r:embed="rId3"/>
          <a:stretch>
            <a:fillRect/>
          </a:stretch>
        </p:blipFill>
        <p:spPr>
          <a:xfrm>
            <a:off x="7309835" y="4343399"/>
            <a:ext cx="457200" cy="457200"/>
          </a:xfrm>
          <a:prstGeom prst="rect">
            <a:avLst/>
          </a:prstGeom>
        </p:spPr>
      </p:pic>
      <p:sp>
        <p:nvSpPr>
          <p:cNvPr id="33" name="TextBox 3"/>
          <p:cNvSpPr txBox="1">
            <a:spLocks noChangeArrowheads="1"/>
          </p:cNvSpPr>
          <p:nvPr/>
        </p:nvSpPr>
        <p:spPr bwMode="auto">
          <a:xfrm>
            <a:off x="6881099" y="4840068"/>
            <a:ext cx="1314673"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sz="1800" dirty="0">
                <a:solidFill>
                  <a:srgbClr val="001934"/>
                </a:solidFill>
              </a:rPr>
              <a:t>k</a:t>
            </a:r>
            <a:r>
              <a:rPr lang="en-US" sz="1800" dirty="0" smtClean="0">
                <a:solidFill>
                  <a:srgbClr val="001934"/>
                </a:solidFill>
              </a:rPr>
              <a:t>ernel</a:t>
            </a:r>
          </a:p>
          <a:p>
            <a:pPr algn="ctr"/>
            <a:r>
              <a:rPr lang="en-US" sz="1800" dirty="0">
                <a:solidFill>
                  <a:srgbClr val="001934"/>
                </a:solidFill>
              </a:rPr>
              <a:t>c</a:t>
            </a:r>
            <a:r>
              <a:rPr lang="en-US" sz="1800" dirty="0" smtClean="0">
                <a:solidFill>
                  <a:srgbClr val="001934"/>
                </a:solidFill>
              </a:rPr>
              <a:t>ode</a:t>
            </a:r>
            <a:endParaRPr lang="en-US" sz="2800" dirty="0" smtClean="0">
              <a:solidFill>
                <a:srgbClr val="FFFFFF"/>
              </a:solidFill>
            </a:endParaRPr>
          </a:p>
        </p:txBody>
      </p:sp>
      <p:sp>
        <p:nvSpPr>
          <p:cNvPr id="34" name="TextBox 3"/>
          <p:cNvSpPr txBox="1">
            <a:spLocks noChangeArrowheads="1"/>
          </p:cNvSpPr>
          <p:nvPr/>
        </p:nvSpPr>
        <p:spPr bwMode="auto">
          <a:xfrm>
            <a:off x="6558758" y="5525868"/>
            <a:ext cx="1314673"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sz="1800" dirty="0" smtClean="0">
                <a:solidFill>
                  <a:srgbClr val="001934"/>
                </a:solidFill>
              </a:rPr>
              <a:t>kernel</a:t>
            </a:r>
          </a:p>
          <a:p>
            <a:pPr algn="ctr"/>
            <a:r>
              <a:rPr lang="en-US" sz="1800" dirty="0" smtClean="0">
                <a:solidFill>
                  <a:srgbClr val="001934"/>
                </a:solidFill>
              </a:rPr>
              <a:t>data</a:t>
            </a:r>
            <a:endParaRPr lang="en-US" sz="2800" dirty="0" smtClean="0">
              <a:solidFill>
                <a:srgbClr val="FFFFFF"/>
              </a:solidFill>
            </a:endParaRPr>
          </a:p>
        </p:txBody>
      </p:sp>
      <p:sp>
        <p:nvSpPr>
          <p:cNvPr id="35" name="Right Bracket 80"/>
          <p:cNvSpPr>
            <a:spLocks/>
          </p:cNvSpPr>
          <p:nvPr/>
        </p:nvSpPr>
        <p:spPr bwMode="auto">
          <a:xfrm>
            <a:off x="8330631" y="4267199"/>
            <a:ext cx="152400" cy="2133600"/>
          </a:xfrm>
          <a:prstGeom prst="rightBracket">
            <a:avLst>
              <a:gd name="adj" fmla="val 8361"/>
            </a:avLst>
          </a:prstGeom>
          <a:noFill/>
          <a:ln w="38100">
            <a:solidFill>
              <a:srgbClr val="003367"/>
            </a:solidFill>
            <a:round/>
            <a:headEnd/>
            <a:tailEnd/>
          </a:ln>
          <a:extLst>
            <a:ext uri="{909E8E84-426E-40dd-AFC4-6F175D3DCCD1}">
              <a14:hiddenFill xmlns:a14="http://schemas.microsoft.com/office/drawing/2010/main" xmlns="">
                <a:solidFill>
                  <a:srgbClr val="FFFFFF"/>
                </a:solidFill>
              </a14:hiddenFill>
            </a:ext>
          </a:extLst>
        </p:spPr>
        <p:txBody>
          <a:bodyPr/>
          <a:lstStyle/>
          <a:p>
            <a:pPr>
              <a:buClr>
                <a:srgbClr val="000000"/>
              </a:buClr>
              <a:buSzPct val="100000"/>
              <a:buFont typeface="Times New Roman" charset="0"/>
              <a:buNone/>
            </a:pPr>
            <a:endParaRPr lang="en-US" sz="1800">
              <a:cs typeface="Arial" charset="0"/>
            </a:endParaRPr>
          </a:p>
        </p:txBody>
      </p:sp>
      <p:sp>
        <p:nvSpPr>
          <p:cNvPr id="30" name="TextBox 3"/>
          <p:cNvSpPr txBox="1">
            <a:spLocks noChangeArrowheads="1"/>
          </p:cNvSpPr>
          <p:nvPr/>
        </p:nvSpPr>
        <p:spPr bwMode="auto">
          <a:xfrm>
            <a:off x="8330631" y="4840068"/>
            <a:ext cx="813369" cy="646331"/>
          </a:xfrm>
          <a:prstGeom prst="rect">
            <a:avLst/>
          </a:prstGeom>
          <a:solidFill>
            <a:srgbClr val="FFFFFF"/>
          </a:solidFill>
          <a:ln>
            <a:noFill/>
          </a:ln>
          <a:extLst/>
        </p:spPr>
        <p:txBody>
          <a:bodyPr wrap="none">
            <a:spAutoFit/>
          </a:bodyPr>
          <a:lstStyle/>
          <a:p>
            <a:pPr algn="ctr"/>
            <a:r>
              <a:rPr lang="en-US" sz="1800" dirty="0" smtClean="0">
                <a:solidFill>
                  <a:srgbClr val="001934"/>
                </a:solidFill>
              </a:rPr>
              <a:t>kernel</a:t>
            </a:r>
          </a:p>
          <a:p>
            <a:pPr algn="ctr"/>
            <a:r>
              <a:rPr lang="en-US" sz="1800" dirty="0" smtClean="0">
                <a:solidFill>
                  <a:srgbClr val="001934"/>
                </a:solidFill>
              </a:rPr>
              <a:t>space</a:t>
            </a:r>
            <a:endParaRPr lang="en-US" sz="2800" dirty="0" smtClean="0">
              <a:solidFill>
                <a:srgbClr val="FFFFFF"/>
              </a:solidFill>
            </a:endParaRPr>
          </a:p>
        </p:txBody>
      </p:sp>
      <p:sp>
        <p:nvSpPr>
          <p:cNvPr id="36" name="Right Bracket 80"/>
          <p:cNvSpPr>
            <a:spLocks/>
          </p:cNvSpPr>
          <p:nvPr/>
        </p:nvSpPr>
        <p:spPr bwMode="auto">
          <a:xfrm>
            <a:off x="8305800" y="1447800"/>
            <a:ext cx="152400" cy="2438400"/>
          </a:xfrm>
          <a:prstGeom prst="rightBracket">
            <a:avLst>
              <a:gd name="adj" fmla="val 8361"/>
            </a:avLst>
          </a:prstGeom>
          <a:noFill/>
          <a:ln w="38100">
            <a:solidFill>
              <a:srgbClr val="003367"/>
            </a:solidFill>
            <a:round/>
            <a:headEnd/>
            <a:tailEnd/>
          </a:ln>
          <a:extLst>
            <a:ext uri="{909E8E84-426E-40dd-AFC4-6F175D3DCCD1}">
              <a14:hiddenFill xmlns:a14="http://schemas.microsoft.com/office/drawing/2010/main" xmlns="">
                <a:solidFill>
                  <a:srgbClr val="FFFFFF"/>
                </a:solidFill>
              </a14:hiddenFill>
            </a:ext>
          </a:extLst>
        </p:spPr>
        <p:txBody>
          <a:bodyPr/>
          <a:lstStyle/>
          <a:p>
            <a:pPr>
              <a:buClr>
                <a:srgbClr val="000000"/>
              </a:buClr>
              <a:buSzPct val="100000"/>
              <a:buFont typeface="Times New Roman" charset="0"/>
              <a:buNone/>
            </a:pPr>
            <a:endParaRPr lang="en-US" sz="1800">
              <a:cs typeface="Arial" charset="0"/>
            </a:endParaRPr>
          </a:p>
        </p:txBody>
      </p:sp>
      <p:sp>
        <p:nvSpPr>
          <p:cNvPr id="37" name="TextBox 3"/>
          <p:cNvSpPr txBox="1">
            <a:spLocks noChangeArrowheads="1"/>
          </p:cNvSpPr>
          <p:nvPr/>
        </p:nvSpPr>
        <p:spPr bwMode="auto">
          <a:xfrm>
            <a:off x="8305800" y="2325469"/>
            <a:ext cx="813369" cy="646331"/>
          </a:xfrm>
          <a:prstGeom prst="rect">
            <a:avLst/>
          </a:prstGeom>
          <a:solidFill>
            <a:srgbClr val="FFFFFF"/>
          </a:solidFill>
          <a:ln>
            <a:noFill/>
          </a:ln>
          <a:extLst/>
        </p:spPr>
        <p:txBody>
          <a:bodyPr wrap="none">
            <a:spAutoFit/>
          </a:bodyPr>
          <a:lstStyle/>
          <a:p>
            <a:pPr algn="ctr"/>
            <a:r>
              <a:rPr lang="en-US" sz="1800" dirty="0" smtClean="0">
                <a:solidFill>
                  <a:srgbClr val="001934"/>
                </a:solidFill>
              </a:rPr>
              <a:t>user</a:t>
            </a:r>
          </a:p>
          <a:p>
            <a:pPr algn="ctr"/>
            <a:r>
              <a:rPr lang="en-US" sz="1800" dirty="0" smtClean="0">
                <a:solidFill>
                  <a:srgbClr val="001934"/>
                </a:solidFill>
              </a:rPr>
              <a:t>space</a:t>
            </a:r>
            <a:endParaRPr lang="en-US" sz="2800" dirty="0" smtClean="0">
              <a:solidFill>
                <a:srgbClr val="FFFFFF"/>
              </a:solidFill>
            </a:endParaRPr>
          </a:p>
        </p:txBody>
      </p:sp>
      <p:sp>
        <p:nvSpPr>
          <p:cNvPr id="32" name="Rectangle 6"/>
          <p:cNvSpPr>
            <a:spLocks noChangeArrowheads="1"/>
          </p:cNvSpPr>
          <p:nvPr/>
        </p:nvSpPr>
        <p:spPr bwMode="auto">
          <a:xfrm>
            <a:off x="6705600" y="990600"/>
            <a:ext cx="16002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sz="1800" b="1" dirty="0" smtClean="0">
                <a:solidFill>
                  <a:srgbClr val="003367"/>
                </a:solidFill>
              </a:rPr>
              <a:t>VAS</a:t>
            </a:r>
            <a:endParaRPr lang="en-US" sz="1600" b="1" dirty="0">
              <a:solidFill>
                <a:srgbClr val="003367"/>
              </a:solidFill>
            </a:endParaRPr>
          </a:p>
        </p:txBody>
      </p:sp>
      <p:sp>
        <p:nvSpPr>
          <p:cNvPr id="38" name="Rectangle 6"/>
          <p:cNvSpPr>
            <a:spLocks noChangeArrowheads="1"/>
          </p:cNvSpPr>
          <p:nvPr/>
        </p:nvSpPr>
        <p:spPr bwMode="auto">
          <a:xfrm>
            <a:off x="8001000" y="1219200"/>
            <a:ext cx="16002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sz="1800" dirty="0" smtClean="0">
                <a:solidFill>
                  <a:srgbClr val="003367"/>
                </a:solidFill>
              </a:rPr>
              <a:t>0x0</a:t>
            </a:r>
            <a:endParaRPr lang="en-US" sz="1600" dirty="0">
              <a:solidFill>
                <a:srgbClr val="003367"/>
              </a:solidFill>
            </a:endParaRPr>
          </a:p>
        </p:txBody>
      </p:sp>
      <p:sp>
        <p:nvSpPr>
          <p:cNvPr id="39" name="Rectangle 6"/>
          <p:cNvSpPr>
            <a:spLocks noChangeArrowheads="1"/>
          </p:cNvSpPr>
          <p:nvPr/>
        </p:nvSpPr>
        <p:spPr bwMode="auto">
          <a:xfrm>
            <a:off x="8001000" y="6172200"/>
            <a:ext cx="16002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sz="1800" dirty="0" smtClean="0">
                <a:solidFill>
                  <a:srgbClr val="003367"/>
                </a:solidFill>
              </a:rPr>
              <a:t>high</a:t>
            </a:r>
            <a:endParaRPr lang="en-US" sz="1600" dirty="0">
              <a:solidFill>
                <a:srgbClr val="003367"/>
              </a:solidFill>
            </a:endParaRPr>
          </a:p>
        </p:txBody>
      </p:sp>
    </p:spTree>
    <p:extLst>
      <p:ext uri="{BB962C8B-B14F-4D97-AF65-F5344CB8AC3E}">
        <p14:creationId xmlns:p14="http://schemas.microsoft.com/office/powerpoint/2010/main" val="1692959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is the kernel?</a:t>
            </a:r>
            <a:endParaRPr lang="en-US" dirty="0"/>
          </a:p>
        </p:txBody>
      </p:sp>
      <p:pic>
        <p:nvPicPr>
          <p:cNvPr id="3" name="Picture 2"/>
          <p:cNvPicPr>
            <a:picLocks noChangeAspect="1"/>
          </p:cNvPicPr>
          <p:nvPr/>
        </p:nvPicPr>
        <p:blipFill>
          <a:blip r:embed="rId2"/>
          <a:stretch>
            <a:fillRect/>
          </a:stretch>
        </p:blipFill>
        <p:spPr>
          <a:xfrm>
            <a:off x="457200" y="1778000"/>
            <a:ext cx="7937500" cy="2413000"/>
          </a:xfrm>
          <a:prstGeom prst="rect">
            <a:avLst/>
          </a:prstGeom>
        </p:spPr>
      </p:pic>
      <p:sp>
        <p:nvSpPr>
          <p:cNvPr id="5" name="TextBox 4"/>
          <p:cNvSpPr txBox="1"/>
          <p:nvPr/>
        </p:nvSpPr>
        <p:spPr>
          <a:xfrm>
            <a:off x="304800" y="4538008"/>
            <a:ext cx="8686800" cy="1938992"/>
          </a:xfrm>
          <a:prstGeom prst="rect">
            <a:avLst/>
          </a:prstGeom>
          <a:noFill/>
        </p:spPr>
        <p:txBody>
          <a:bodyPr wrap="square" rtlCol="0">
            <a:spAutoFit/>
          </a:bodyPr>
          <a:lstStyle/>
          <a:p>
            <a:r>
              <a:rPr lang="en-US" dirty="0" smtClean="0"/>
              <a:t>The kernel is “present and mapped” in every process </a:t>
            </a:r>
            <a:r>
              <a:rPr lang="en-US" b="1" dirty="0" smtClean="0"/>
              <a:t>V</a:t>
            </a:r>
            <a:r>
              <a:rPr lang="en-US" dirty="0" smtClean="0"/>
              <a:t>irtual </a:t>
            </a:r>
            <a:r>
              <a:rPr lang="en-US" b="1" dirty="0"/>
              <a:t>A</a:t>
            </a:r>
            <a:r>
              <a:rPr lang="en-US" dirty="0" smtClean="0"/>
              <a:t>ddress </a:t>
            </a:r>
            <a:r>
              <a:rPr lang="en-US" b="1" dirty="0"/>
              <a:t>S</a:t>
            </a:r>
            <a:r>
              <a:rPr lang="en-US" dirty="0" smtClean="0"/>
              <a:t>pace (on typical systems/machines).</a:t>
            </a:r>
          </a:p>
          <a:p>
            <a:endParaRPr lang="en-US" dirty="0"/>
          </a:p>
          <a:p>
            <a:r>
              <a:rPr lang="en-US" dirty="0" smtClean="0"/>
              <a:t>On x64 Linux, any address with the high-order bit set is a kernel address: kernel resides in the “high half” of each VAS.</a:t>
            </a:r>
            <a:endParaRPr lang="en-US" dirty="0"/>
          </a:p>
        </p:txBody>
      </p:sp>
      <p:cxnSp>
        <p:nvCxnSpPr>
          <p:cNvPr id="6" name="Straight Arrow Connector 5"/>
          <p:cNvCxnSpPr/>
          <p:nvPr/>
        </p:nvCxnSpPr>
        <p:spPr bwMode="auto">
          <a:xfrm flipV="1">
            <a:off x="8763000" y="2667000"/>
            <a:ext cx="0" cy="1143000"/>
          </a:xfrm>
          <a:prstGeom prst="straightConnector1">
            <a:avLst/>
          </a:prstGeom>
          <a:solidFill>
            <a:srgbClr val="00B8FF"/>
          </a:solidFill>
          <a:ln w="38100" cap="flat" cmpd="sng" algn="ctr">
            <a:solidFill>
              <a:schemeClr val="accent3">
                <a:lumMod val="50000"/>
              </a:schemeClr>
            </a:solidFill>
            <a:prstDash val="solid"/>
            <a:round/>
            <a:headEnd type="none" w="med" len="med"/>
            <a:tailEnd type="stealth" w="lg" len="lg"/>
          </a:ln>
          <a:effectLst/>
        </p:spPr>
      </p:cxnSp>
      <p:sp>
        <p:nvSpPr>
          <p:cNvPr id="7" name="TextBox 3"/>
          <p:cNvSpPr txBox="1">
            <a:spLocks noChangeArrowheads="1"/>
          </p:cNvSpPr>
          <p:nvPr/>
        </p:nvSpPr>
        <p:spPr bwMode="auto">
          <a:xfrm>
            <a:off x="8077200" y="2205335"/>
            <a:ext cx="144780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b="1" smtClean="0">
                <a:solidFill>
                  <a:srgbClr val="001934"/>
                </a:solidFill>
              </a:rPr>
              <a:t>N </a:t>
            </a:r>
            <a:endParaRPr lang="en-US" sz="1800" b="1" dirty="0" smtClean="0">
              <a:solidFill>
                <a:srgbClr val="001934"/>
              </a:solidFill>
            </a:endParaRPr>
          </a:p>
        </p:txBody>
      </p:sp>
    </p:spTree>
    <p:extLst>
      <p:ext uri="{BB962C8B-B14F-4D97-AF65-F5344CB8AC3E}">
        <p14:creationId xmlns:p14="http://schemas.microsoft.com/office/powerpoint/2010/main" val="1972047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a:xfrm>
            <a:off x="457200" y="46038"/>
            <a:ext cx="8226425" cy="1554162"/>
          </a:xfrm>
        </p:spPr>
        <p:txBody>
          <a:bodyPr/>
          <a:lstStyle/>
          <a:p>
            <a:r>
              <a:rPr lang="en-US" dirty="0">
                <a:latin typeface="Arial" charset="0"/>
                <a:ea typeface="ＭＳ Ｐゴシック" charset="0"/>
              </a:rPr>
              <a:t>Windows IA-32</a:t>
            </a:r>
            <a:br>
              <a:rPr lang="en-US" dirty="0">
                <a:latin typeface="Arial" charset="0"/>
                <a:ea typeface="ＭＳ Ｐゴシック" charset="0"/>
              </a:rPr>
            </a:br>
            <a:r>
              <a:rPr lang="en-US" dirty="0">
                <a:latin typeface="Arial" charset="0"/>
                <a:ea typeface="ＭＳ Ｐゴシック" charset="0"/>
              </a:rPr>
              <a:t>(</a:t>
            </a:r>
            <a:r>
              <a:rPr lang="en-US" dirty="0" smtClean="0">
                <a:latin typeface="Arial" charset="0"/>
                <a:ea typeface="ＭＳ Ｐゴシック" charset="0"/>
              </a:rPr>
              <a:t>Kernel space)</a:t>
            </a:r>
            <a:endParaRPr lang="en-US" dirty="0">
              <a:latin typeface="Arial" charset="0"/>
              <a:ea typeface="ＭＳ Ｐゴシック" charset="0"/>
            </a:endParaRPr>
          </a:p>
        </p:txBody>
      </p:sp>
      <p:pic>
        <p:nvPicPr>
          <p:cNvPr id="91138"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304800"/>
            <a:ext cx="4381500" cy="632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1139" name="Picture 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5400" y="5334000"/>
            <a:ext cx="1447800" cy="144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Box 3"/>
          <p:cNvSpPr txBox="1">
            <a:spLocks noChangeArrowheads="1"/>
          </p:cNvSpPr>
          <p:nvPr/>
        </p:nvSpPr>
        <p:spPr bwMode="auto">
          <a:xfrm>
            <a:off x="114300" y="2108537"/>
            <a:ext cx="4419600" cy="2031325"/>
          </a:xfrm>
          <a:prstGeom prst="rect">
            <a:avLst/>
          </a:prstGeom>
          <a:solidFill>
            <a:srgbClr val="FFFFFF"/>
          </a:solidFill>
          <a:ln>
            <a:noFill/>
          </a:ln>
          <a:extLst/>
        </p:spPr>
        <p:txBody>
          <a:bodyPr wrap="square">
            <a:spAutoFit/>
          </a:bodyPr>
          <a:lstStyle/>
          <a:p>
            <a:r>
              <a:rPr lang="en-US" sz="1800" dirty="0" smtClean="0">
                <a:solidFill>
                  <a:srgbClr val="001934"/>
                </a:solidFill>
              </a:rPr>
              <a:t>There are lots of different regions within kernel space to meet internal OS needs.</a:t>
            </a:r>
          </a:p>
          <a:p>
            <a:endParaRPr lang="en-US" sz="1800" dirty="0">
              <a:solidFill>
                <a:srgbClr val="001934"/>
              </a:solidFill>
            </a:endParaRPr>
          </a:p>
          <a:p>
            <a:r>
              <a:rPr lang="en-US" sz="1800" dirty="0" smtClean="0">
                <a:solidFill>
                  <a:srgbClr val="001934"/>
                </a:solidFill>
              </a:rPr>
              <a:t>	- page tables for various VAS</a:t>
            </a:r>
          </a:p>
          <a:p>
            <a:r>
              <a:rPr lang="en-US" sz="1800" dirty="0">
                <a:solidFill>
                  <a:srgbClr val="001934"/>
                </a:solidFill>
              </a:rPr>
              <a:t>	</a:t>
            </a:r>
            <a:r>
              <a:rPr lang="en-US" sz="1800" dirty="0" smtClean="0">
                <a:solidFill>
                  <a:srgbClr val="001934"/>
                </a:solidFill>
              </a:rPr>
              <a:t>- page table for kernel space itself</a:t>
            </a:r>
          </a:p>
          <a:p>
            <a:r>
              <a:rPr lang="en-US" sz="1800" dirty="0">
                <a:solidFill>
                  <a:srgbClr val="001934"/>
                </a:solidFill>
              </a:rPr>
              <a:t>	</a:t>
            </a:r>
            <a:r>
              <a:rPr lang="en-US" sz="1800" dirty="0" smtClean="0">
                <a:solidFill>
                  <a:srgbClr val="001934"/>
                </a:solidFill>
              </a:rPr>
              <a:t>- file block cache</a:t>
            </a:r>
          </a:p>
          <a:p>
            <a:pPr marL="457200" lvl="1" indent="0"/>
            <a:r>
              <a:rPr lang="en-US" sz="1800" dirty="0" smtClean="0">
                <a:solidFill>
                  <a:srgbClr val="001934"/>
                </a:solidFill>
              </a:rPr>
              <a:t>- internal data structures</a:t>
            </a:r>
          </a:p>
        </p:txBody>
      </p:sp>
      <p:sp>
        <p:nvSpPr>
          <p:cNvPr id="3" name="Right Arrow 2"/>
          <p:cNvSpPr/>
          <p:nvPr/>
        </p:nvSpPr>
        <p:spPr bwMode="auto">
          <a:xfrm flipH="1" flipV="1">
            <a:off x="8683625" y="2743200"/>
            <a:ext cx="231775" cy="3810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solidFill>
                <a:schemeClr val="bg1"/>
              </a:solidFill>
              <a:effectLst/>
              <a:latin typeface="Arial" charset="0"/>
              <a:cs typeface="Arial" charset="0"/>
            </a:endParaRPr>
          </a:p>
        </p:txBody>
      </p:sp>
    </p:spTree>
    <p:extLst>
      <p:ext uri="{BB962C8B-B14F-4D97-AF65-F5344CB8AC3E}">
        <p14:creationId xmlns:p14="http://schemas.microsoft.com/office/powerpoint/2010/main" val="2579167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1" name="Group 17"/>
          <p:cNvGrpSpPr>
            <a:grpSpLocks/>
          </p:cNvGrpSpPr>
          <p:nvPr/>
        </p:nvGrpSpPr>
        <p:grpSpPr bwMode="auto">
          <a:xfrm>
            <a:off x="6884988" y="2089150"/>
            <a:ext cx="914400" cy="914400"/>
            <a:chOff x="4480" y="2017"/>
            <a:chExt cx="576" cy="576"/>
          </a:xfrm>
        </p:grpSpPr>
        <p:sp>
          <p:nvSpPr>
            <p:cNvPr id="66590" name="Oval 18"/>
            <p:cNvSpPr>
              <a:spLocks noChangeArrowheads="1"/>
            </p:cNvSpPr>
            <p:nvPr/>
          </p:nvSpPr>
          <p:spPr bwMode="auto">
            <a:xfrm>
              <a:off x="4480" y="2017"/>
              <a:ext cx="576" cy="576"/>
            </a:xfrm>
            <a:prstGeom prst="ellipse">
              <a:avLst/>
            </a:prstGeom>
            <a:solidFill>
              <a:srgbClr val="800080"/>
            </a:solidFill>
            <a:ln w="12700">
              <a:solidFill>
                <a:srgbClr val="000000"/>
              </a:solidFill>
              <a:round/>
              <a:headEnd type="none" w="sm" len="sm"/>
              <a:tailEnd type="none" w="sm" len="sm"/>
            </a:ln>
          </p:spPr>
          <p:txBody>
            <a:bodyPr wrap="none" anchor="ctr"/>
            <a:lstStyle/>
            <a:p>
              <a:pPr defTabSz="914400"/>
              <a:endParaRPr lang="en-US" sz="1800">
                <a:solidFill>
                  <a:srgbClr val="000000"/>
                </a:solidFill>
              </a:endParaRPr>
            </a:p>
          </p:txBody>
        </p:sp>
        <p:sp>
          <p:nvSpPr>
            <p:cNvPr id="66591" name="AutoShape 19"/>
            <p:cNvSpPr>
              <a:spLocks noChangeArrowheads="1"/>
            </p:cNvSpPr>
            <p:nvPr/>
          </p:nvSpPr>
          <p:spPr bwMode="auto">
            <a:xfrm flipH="1">
              <a:off x="4680" y="2144"/>
              <a:ext cx="197" cy="336"/>
            </a:xfrm>
            <a:prstGeom prst="lightningBolt">
              <a:avLst/>
            </a:prstGeom>
            <a:solidFill>
              <a:srgbClr val="FFFFFF"/>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p>
              <a:pPr defTabSz="914400"/>
              <a:endParaRPr lang="en-US" sz="1800">
                <a:solidFill>
                  <a:srgbClr val="000000"/>
                </a:solidFill>
              </a:endParaRPr>
            </a:p>
          </p:txBody>
        </p:sp>
        <p:sp>
          <p:nvSpPr>
            <p:cNvPr id="66592" name="AutoShape 20"/>
            <p:cNvSpPr>
              <a:spLocks noChangeArrowheads="1"/>
            </p:cNvSpPr>
            <p:nvPr/>
          </p:nvSpPr>
          <p:spPr bwMode="auto">
            <a:xfrm rot="-8460389">
              <a:off x="4505" y="2094"/>
              <a:ext cx="69" cy="75"/>
            </a:xfrm>
            <a:prstGeom prst="triangle">
              <a:avLst>
                <a:gd name="adj" fmla="val 50000"/>
              </a:avLst>
            </a:prstGeom>
            <a:solidFill>
              <a:srgbClr val="000000"/>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grpSp>
      <p:sp>
        <p:nvSpPr>
          <p:cNvPr id="66562" name="AutoShape 21"/>
          <p:cNvSpPr>
            <a:spLocks noChangeArrowheads="1"/>
          </p:cNvSpPr>
          <p:nvPr/>
        </p:nvSpPr>
        <p:spPr bwMode="auto">
          <a:xfrm>
            <a:off x="6972300" y="3617913"/>
            <a:ext cx="704850" cy="80962"/>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63" name="AutoShape 22"/>
          <p:cNvSpPr>
            <a:spLocks noChangeArrowheads="1"/>
          </p:cNvSpPr>
          <p:nvPr/>
        </p:nvSpPr>
        <p:spPr bwMode="auto">
          <a:xfrm>
            <a:off x="6972300" y="3698875"/>
            <a:ext cx="704850" cy="80963"/>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64" name="AutoShape 23"/>
          <p:cNvSpPr>
            <a:spLocks noChangeArrowheads="1"/>
          </p:cNvSpPr>
          <p:nvPr/>
        </p:nvSpPr>
        <p:spPr bwMode="auto">
          <a:xfrm>
            <a:off x="6972300" y="3779838"/>
            <a:ext cx="704850" cy="80962"/>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65" name="AutoShape 24"/>
          <p:cNvSpPr>
            <a:spLocks noChangeArrowheads="1"/>
          </p:cNvSpPr>
          <p:nvPr/>
        </p:nvSpPr>
        <p:spPr bwMode="auto">
          <a:xfrm>
            <a:off x="6972300" y="3860800"/>
            <a:ext cx="704850" cy="80963"/>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66" name="AutoShape 25"/>
          <p:cNvSpPr>
            <a:spLocks noChangeArrowheads="1"/>
          </p:cNvSpPr>
          <p:nvPr/>
        </p:nvSpPr>
        <p:spPr bwMode="auto">
          <a:xfrm>
            <a:off x="6972300" y="3941763"/>
            <a:ext cx="704850" cy="80962"/>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67" name="AutoShape 26"/>
          <p:cNvSpPr>
            <a:spLocks noChangeArrowheads="1"/>
          </p:cNvSpPr>
          <p:nvPr/>
        </p:nvSpPr>
        <p:spPr bwMode="auto">
          <a:xfrm>
            <a:off x="6972300" y="4022725"/>
            <a:ext cx="704850" cy="80963"/>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68" name="AutoShape 27"/>
          <p:cNvSpPr>
            <a:spLocks noChangeArrowheads="1"/>
          </p:cNvSpPr>
          <p:nvPr/>
        </p:nvSpPr>
        <p:spPr bwMode="auto">
          <a:xfrm>
            <a:off x="6972300" y="4103688"/>
            <a:ext cx="704850" cy="80962"/>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69" name="AutoShape 28"/>
          <p:cNvSpPr>
            <a:spLocks noChangeArrowheads="1"/>
          </p:cNvSpPr>
          <p:nvPr/>
        </p:nvSpPr>
        <p:spPr bwMode="auto">
          <a:xfrm>
            <a:off x="6972300" y="4184650"/>
            <a:ext cx="704850" cy="80963"/>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70" name="AutoShape 29"/>
          <p:cNvSpPr>
            <a:spLocks noChangeArrowheads="1"/>
          </p:cNvSpPr>
          <p:nvPr/>
        </p:nvSpPr>
        <p:spPr bwMode="auto">
          <a:xfrm>
            <a:off x="6972300" y="4256088"/>
            <a:ext cx="704850" cy="80962"/>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71" name="AutoShape 30"/>
          <p:cNvSpPr>
            <a:spLocks noChangeArrowheads="1"/>
          </p:cNvSpPr>
          <p:nvPr/>
        </p:nvSpPr>
        <p:spPr bwMode="auto">
          <a:xfrm>
            <a:off x="6972300" y="4337050"/>
            <a:ext cx="704850" cy="80963"/>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72" name="AutoShape 31"/>
          <p:cNvSpPr>
            <a:spLocks noChangeArrowheads="1"/>
          </p:cNvSpPr>
          <p:nvPr/>
        </p:nvSpPr>
        <p:spPr bwMode="auto">
          <a:xfrm>
            <a:off x="6972300" y="4418013"/>
            <a:ext cx="704850" cy="80962"/>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73" name="AutoShape 32"/>
          <p:cNvSpPr>
            <a:spLocks noChangeArrowheads="1"/>
          </p:cNvSpPr>
          <p:nvPr/>
        </p:nvSpPr>
        <p:spPr bwMode="auto">
          <a:xfrm>
            <a:off x="6972300" y="4498975"/>
            <a:ext cx="704850" cy="80963"/>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74" name="AutoShape 33"/>
          <p:cNvSpPr>
            <a:spLocks noChangeArrowheads="1"/>
          </p:cNvSpPr>
          <p:nvPr/>
        </p:nvSpPr>
        <p:spPr bwMode="auto">
          <a:xfrm>
            <a:off x="6972300" y="4579938"/>
            <a:ext cx="704850" cy="80962"/>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75" name="AutoShape 34"/>
          <p:cNvSpPr>
            <a:spLocks noChangeArrowheads="1"/>
          </p:cNvSpPr>
          <p:nvPr/>
        </p:nvSpPr>
        <p:spPr bwMode="auto">
          <a:xfrm>
            <a:off x="6972300" y="4660900"/>
            <a:ext cx="704850" cy="80963"/>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76" name="AutoShape 35"/>
          <p:cNvSpPr>
            <a:spLocks noChangeArrowheads="1"/>
          </p:cNvSpPr>
          <p:nvPr/>
        </p:nvSpPr>
        <p:spPr bwMode="auto">
          <a:xfrm>
            <a:off x="6972300" y="4741863"/>
            <a:ext cx="704850" cy="80962"/>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77" name="AutoShape 36"/>
          <p:cNvSpPr>
            <a:spLocks noChangeArrowheads="1"/>
          </p:cNvSpPr>
          <p:nvPr/>
        </p:nvSpPr>
        <p:spPr bwMode="auto">
          <a:xfrm>
            <a:off x="6972300" y="4822825"/>
            <a:ext cx="704850" cy="80963"/>
          </a:xfrm>
          <a:prstGeom prst="flowChartProcess">
            <a:avLst/>
          </a:prstGeom>
          <a:solidFill>
            <a:srgbClr val="FFFFFF"/>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78" name="Text Box 37"/>
          <p:cNvSpPr txBox="1">
            <a:spLocks noChangeArrowheads="1"/>
          </p:cNvSpPr>
          <p:nvPr/>
        </p:nvSpPr>
        <p:spPr bwMode="auto">
          <a:xfrm>
            <a:off x="6824663" y="4879975"/>
            <a:ext cx="9588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a:solidFill>
                  <a:srgbClr val="000000"/>
                </a:solidFill>
              </a:rPr>
              <a:t>registers</a:t>
            </a:r>
            <a:endParaRPr lang="en-US">
              <a:solidFill>
                <a:srgbClr val="000000"/>
              </a:solidFill>
            </a:endParaRPr>
          </a:p>
        </p:txBody>
      </p:sp>
      <p:sp>
        <p:nvSpPr>
          <p:cNvPr id="66579" name="Rectangle 38"/>
          <p:cNvSpPr>
            <a:spLocks noChangeArrowheads="1"/>
          </p:cNvSpPr>
          <p:nvPr/>
        </p:nvSpPr>
        <p:spPr bwMode="auto">
          <a:xfrm>
            <a:off x="6430963" y="1898650"/>
            <a:ext cx="1798637" cy="3530600"/>
          </a:xfrm>
          <a:prstGeom prst="rect">
            <a:avLst/>
          </a:prstGeom>
          <a:noFill/>
          <a:ln w="12700">
            <a:solidFill>
              <a:srgbClr val="000000"/>
            </a:solidFill>
            <a:prstDash val="sysDot"/>
            <a:miter lim="800000"/>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nchor="ctr"/>
          <a:lstStyle/>
          <a:p>
            <a:pPr defTabSz="914400"/>
            <a:endParaRPr lang="en-US" sz="1800">
              <a:solidFill>
                <a:srgbClr val="000000"/>
              </a:solidFill>
            </a:endParaRPr>
          </a:p>
        </p:txBody>
      </p:sp>
      <p:sp>
        <p:nvSpPr>
          <p:cNvPr id="66580" name="Text Box 39"/>
          <p:cNvSpPr txBox="1">
            <a:spLocks noChangeArrowheads="1"/>
          </p:cNvSpPr>
          <p:nvPr/>
        </p:nvSpPr>
        <p:spPr bwMode="auto">
          <a:xfrm>
            <a:off x="6357938" y="1530350"/>
            <a:ext cx="1185862"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algn="ctr" defTabSz="914400" eaLnBrk="1" hangingPunct="1"/>
            <a:r>
              <a:rPr lang="en-US" sz="1800">
                <a:solidFill>
                  <a:srgbClr val="000000"/>
                </a:solidFill>
              </a:rPr>
              <a:t>CPU core</a:t>
            </a:r>
            <a:endParaRPr lang="en-US">
              <a:solidFill>
                <a:srgbClr val="000000"/>
              </a:solidFill>
            </a:endParaRPr>
          </a:p>
        </p:txBody>
      </p:sp>
      <p:sp>
        <p:nvSpPr>
          <p:cNvPr id="66581" name="Text Box 40"/>
          <p:cNvSpPr txBox="1">
            <a:spLocks noChangeArrowheads="1"/>
          </p:cNvSpPr>
          <p:nvPr/>
        </p:nvSpPr>
        <p:spPr bwMode="auto">
          <a:xfrm>
            <a:off x="6664325" y="3505200"/>
            <a:ext cx="361950"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defTabSz="914400" eaLnBrk="1" hangingPunct="1"/>
            <a:r>
              <a:rPr lang="en-US" sz="1200">
                <a:solidFill>
                  <a:srgbClr val="000000"/>
                </a:solidFill>
              </a:rPr>
              <a:t>R0</a:t>
            </a:r>
          </a:p>
        </p:txBody>
      </p:sp>
      <p:sp>
        <p:nvSpPr>
          <p:cNvPr id="66582" name="Text Box 41"/>
          <p:cNvSpPr txBox="1">
            <a:spLocks noChangeArrowheads="1"/>
          </p:cNvSpPr>
          <p:nvPr/>
        </p:nvSpPr>
        <p:spPr bwMode="auto">
          <a:xfrm>
            <a:off x="6664325" y="4103688"/>
            <a:ext cx="361950"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defTabSz="914400" eaLnBrk="1" hangingPunct="1"/>
            <a:r>
              <a:rPr lang="en-US" sz="1200">
                <a:solidFill>
                  <a:srgbClr val="000000"/>
                </a:solidFill>
              </a:rPr>
              <a:t>Rn</a:t>
            </a:r>
          </a:p>
        </p:txBody>
      </p:sp>
      <p:sp>
        <p:nvSpPr>
          <p:cNvPr id="66583" name="Text Box 42"/>
          <p:cNvSpPr txBox="1">
            <a:spLocks noChangeArrowheads="1"/>
          </p:cNvSpPr>
          <p:nvPr/>
        </p:nvSpPr>
        <p:spPr bwMode="auto">
          <a:xfrm>
            <a:off x="6656388" y="4570413"/>
            <a:ext cx="369887"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defTabSz="914400" eaLnBrk="1" hangingPunct="1"/>
            <a:r>
              <a:rPr lang="en-US" sz="1200">
                <a:solidFill>
                  <a:srgbClr val="000000"/>
                </a:solidFill>
              </a:rPr>
              <a:t>PC</a:t>
            </a:r>
          </a:p>
        </p:txBody>
      </p:sp>
      <p:sp>
        <p:nvSpPr>
          <p:cNvPr id="66584" name="Text Box 45"/>
          <p:cNvSpPr txBox="1">
            <a:spLocks noChangeArrowheads="1"/>
          </p:cNvSpPr>
          <p:nvPr/>
        </p:nvSpPr>
        <p:spPr bwMode="auto">
          <a:xfrm>
            <a:off x="7202488" y="4548188"/>
            <a:ext cx="252412"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defTabSz="914400" eaLnBrk="1" hangingPunct="1"/>
            <a:r>
              <a:rPr lang="en-US" sz="1200">
                <a:solidFill>
                  <a:srgbClr val="FC0128"/>
                </a:solidFill>
              </a:rPr>
              <a:t>x</a:t>
            </a:r>
            <a:endParaRPr lang="en-US" sz="1200">
              <a:solidFill>
                <a:srgbClr val="000000"/>
              </a:solidFill>
            </a:endParaRPr>
          </a:p>
        </p:txBody>
      </p:sp>
      <p:sp>
        <p:nvSpPr>
          <p:cNvPr id="66585" name="AutoShape 47"/>
          <p:cNvSpPr>
            <a:spLocks noChangeArrowheads="1"/>
          </p:cNvSpPr>
          <p:nvPr/>
        </p:nvSpPr>
        <p:spPr bwMode="auto">
          <a:xfrm>
            <a:off x="6972300" y="3276600"/>
            <a:ext cx="704850" cy="80963"/>
          </a:xfrm>
          <a:prstGeom prst="flowChartProcess">
            <a:avLst/>
          </a:prstGeom>
          <a:solidFill>
            <a:schemeClr val="tx1">
              <a:lumMod val="20000"/>
              <a:lumOff val="80000"/>
            </a:schemeClr>
          </a:solidFill>
          <a:ln w="12700">
            <a:solidFill>
              <a:srgbClr val="000000"/>
            </a:solidFill>
            <a:miter lim="800000"/>
            <a:headEnd type="none" w="sm" len="sm"/>
            <a:tailEnd type="none" w="sm" len="sm"/>
          </a:ln>
        </p:spPr>
        <p:txBody>
          <a:bodyPr wrap="none" anchor="ctr"/>
          <a:lstStyle/>
          <a:p>
            <a:pPr defTabSz="914400"/>
            <a:endParaRPr lang="en-US" sz="1800">
              <a:solidFill>
                <a:srgbClr val="000000"/>
              </a:solidFill>
            </a:endParaRPr>
          </a:p>
        </p:txBody>
      </p:sp>
      <p:sp>
        <p:nvSpPr>
          <p:cNvPr id="66586" name="Text Box 48"/>
          <p:cNvSpPr txBox="1">
            <a:spLocks noChangeArrowheads="1"/>
          </p:cNvSpPr>
          <p:nvPr/>
        </p:nvSpPr>
        <p:spPr bwMode="auto">
          <a:xfrm>
            <a:off x="6400800" y="3159125"/>
            <a:ext cx="59508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defTabSz="914400" eaLnBrk="1" hangingPunct="1"/>
            <a:r>
              <a:rPr lang="en-US" sz="1200" b="1" dirty="0">
                <a:solidFill>
                  <a:srgbClr val="000000"/>
                </a:solidFill>
              </a:rPr>
              <a:t>mode</a:t>
            </a:r>
          </a:p>
        </p:txBody>
      </p:sp>
      <p:sp>
        <p:nvSpPr>
          <p:cNvPr id="66587" name="Rectangle 49"/>
          <p:cNvSpPr>
            <a:spLocks noChangeArrowheads="1"/>
          </p:cNvSpPr>
          <p:nvPr/>
        </p:nvSpPr>
        <p:spPr bwMode="auto">
          <a:xfrm>
            <a:off x="381000" y="1827312"/>
            <a:ext cx="5562600"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anchor="ctr">
            <a:spAutoFit/>
          </a:bodyPr>
          <a:lstStyle/>
          <a:p>
            <a:pPr defTabSz="914400"/>
            <a:r>
              <a:rPr lang="en-US" sz="2000" dirty="0" smtClean="0">
                <a:solidFill>
                  <a:srgbClr val="000000"/>
                </a:solidFill>
              </a:rPr>
              <a:t>The current </a:t>
            </a:r>
            <a:r>
              <a:rPr lang="en-US" sz="2000" b="1" dirty="0" smtClean="0">
                <a:solidFill>
                  <a:srgbClr val="651222"/>
                </a:solidFill>
              </a:rPr>
              <a:t>mode</a:t>
            </a:r>
            <a:r>
              <a:rPr lang="en-US" sz="2000" dirty="0" smtClean="0">
                <a:solidFill>
                  <a:srgbClr val="000000"/>
                </a:solidFill>
              </a:rPr>
              <a:t> of a CPU core is represented by a </a:t>
            </a:r>
            <a:r>
              <a:rPr lang="en-US" sz="2000" dirty="0">
                <a:solidFill>
                  <a:srgbClr val="000000"/>
                </a:solidFill>
              </a:rPr>
              <a:t>field in </a:t>
            </a:r>
            <a:r>
              <a:rPr lang="en-US" sz="2000" dirty="0" smtClean="0">
                <a:solidFill>
                  <a:srgbClr val="000000"/>
                </a:solidFill>
              </a:rPr>
              <a:t>a protected register.</a:t>
            </a:r>
          </a:p>
          <a:p>
            <a:pPr defTabSz="914400"/>
            <a:endParaRPr lang="en-US" sz="2000" dirty="0">
              <a:solidFill>
                <a:srgbClr val="000000"/>
              </a:solidFill>
            </a:endParaRPr>
          </a:p>
          <a:p>
            <a:pPr defTabSz="914400"/>
            <a:r>
              <a:rPr lang="en-US" sz="2000" dirty="0" smtClean="0">
                <a:solidFill>
                  <a:srgbClr val="000000"/>
                </a:solidFill>
              </a:rPr>
              <a:t>We consider only two possible values: </a:t>
            </a:r>
            <a:r>
              <a:rPr lang="en-US" sz="2000" b="1" dirty="0" smtClean="0">
                <a:solidFill>
                  <a:srgbClr val="800000"/>
                </a:solidFill>
              </a:rPr>
              <a:t>user mode </a:t>
            </a:r>
            <a:r>
              <a:rPr lang="en-US" sz="2000" dirty="0" smtClean="0">
                <a:solidFill>
                  <a:srgbClr val="000000"/>
                </a:solidFill>
              </a:rPr>
              <a:t>or </a:t>
            </a:r>
            <a:r>
              <a:rPr lang="en-US" sz="2000" b="1" dirty="0" smtClean="0">
                <a:solidFill>
                  <a:srgbClr val="800000"/>
                </a:solidFill>
              </a:rPr>
              <a:t>kernel mode </a:t>
            </a:r>
            <a:r>
              <a:rPr lang="en-US" sz="2000" dirty="0" smtClean="0">
                <a:solidFill>
                  <a:srgbClr val="000000"/>
                </a:solidFill>
              </a:rPr>
              <a:t>(also called </a:t>
            </a:r>
            <a:r>
              <a:rPr lang="en-US" sz="2000" b="1" dirty="0" smtClean="0">
                <a:solidFill>
                  <a:srgbClr val="000000"/>
                </a:solidFill>
              </a:rPr>
              <a:t>protected mode </a:t>
            </a:r>
            <a:r>
              <a:rPr lang="en-US" sz="2000" dirty="0" smtClean="0">
                <a:solidFill>
                  <a:srgbClr val="000000"/>
                </a:solidFill>
              </a:rPr>
              <a:t>or </a:t>
            </a:r>
            <a:r>
              <a:rPr lang="en-US" sz="2000" b="1" dirty="0" smtClean="0">
                <a:solidFill>
                  <a:srgbClr val="000000"/>
                </a:solidFill>
              </a:rPr>
              <a:t>supervisor mode</a:t>
            </a:r>
            <a:r>
              <a:rPr lang="en-US" sz="2000" dirty="0" smtClean="0">
                <a:solidFill>
                  <a:srgbClr val="000000"/>
                </a:solidFill>
              </a:rPr>
              <a:t>).</a:t>
            </a:r>
          </a:p>
          <a:p>
            <a:pPr defTabSz="914400"/>
            <a:endParaRPr lang="en-US" sz="2000" dirty="0">
              <a:solidFill>
                <a:srgbClr val="000000"/>
              </a:solidFill>
            </a:endParaRPr>
          </a:p>
          <a:p>
            <a:pPr defTabSz="914400"/>
            <a:r>
              <a:rPr lang="en-US" sz="2000" dirty="0" smtClean="0">
                <a:solidFill>
                  <a:srgbClr val="000000"/>
                </a:solidFill>
              </a:rPr>
              <a:t>If the core is in </a:t>
            </a:r>
            <a:r>
              <a:rPr lang="en-US" sz="2000" b="1" dirty="0" smtClean="0">
                <a:solidFill>
                  <a:srgbClr val="000000"/>
                </a:solidFill>
              </a:rPr>
              <a:t>protected mode </a:t>
            </a:r>
            <a:r>
              <a:rPr lang="en-US" sz="2000" dirty="0" smtClean="0">
                <a:solidFill>
                  <a:srgbClr val="000000"/>
                </a:solidFill>
              </a:rPr>
              <a:t>then it can:</a:t>
            </a:r>
          </a:p>
          <a:p>
            <a:pPr marL="800100" lvl="1" indent="-342900" defTabSz="914400">
              <a:buFontTx/>
              <a:buChar char="-"/>
            </a:pPr>
            <a:r>
              <a:rPr lang="en-US" sz="2000" dirty="0" smtClean="0">
                <a:solidFill>
                  <a:srgbClr val="000000"/>
                </a:solidFill>
              </a:rPr>
              <a:t>access kernel space</a:t>
            </a:r>
          </a:p>
          <a:p>
            <a:pPr marL="800100" lvl="1" indent="-342900" defTabSz="914400">
              <a:buFontTx/>
              <a:buChar char="-"/>
            </a:pPr>
            <a:r>
              <a:rPr lang="en-US" sz="2000" dirty="0" smtClean="0">
                <a:solidFill>
                  <a:srgbClr val="000000"/>
                </a:solidFill>
              </a:rPr>
              <a:t>access certain </a:t>
            </a:r>
            <a:r>
              <a:rPr lang="en-US" sz="2000" b="1" dirty="0" smtClean="0">
                <a:solidFill>
                  <a:srgbClr val="000000"/>
                </a:solidFill>
              </a:rPr>
              <a:t>control registers</a:t>
            </a:r>
          </a:p>
          <a:p>
            <a:pPr lvl="1" defTabSz="914400"/>
            <a:r>
              <a:rPr lang="en-US" sz="2000" dirty="0" smtClean="0">
                <a:solidFill>
                  <a:srgbClr val="000000"/>
                </a:solidFill>
              </a:rPr>
              <a:t>-    execute certain special instructions</a:t>
            </a:r>
          </a:p>
          <a:p>
            <a:pPr defTabSz="914400"/>
            <a:r>
              <a:rPr lang="en-US" sz="2000" dirty="0" smtClean="0">
                <a:solidFill>
                  <a:srgbClr val="000000"/>
                </a:solidFill>
              </a:rPr>
              <a:t> </a:t>
            </a:r>
            <a:endParaRPr lang="en-US" sz="2000" dirty="0">
              <a:solidFill>
                <a:srgbClr val="000000"/>
              </a:solidFill>
            </a:endParaRPr>
          </a:p>
        </p:txBody>
      </p:sp>
      <p:sp>
        <p:nvSpPr>
          <p:cNvPr id="66588" name="Title 97"/>
          <p:cNvSpPr>
            <a:spLocks noGrp="1"/>
          </p:cNvSpPr>
          <p:nvPr>
            <p:ph type="title"/>
          </p:nvPr>
        </p:nvSpPr>
        <p:spPr>
          <a:xfrm>
            <a:off x="457200" y="-76200"/>
            <a:ext cx="8226425" cy="1554163"/>
          </a:xfrm>
        </p:spPr>
        <p:txBody>
          <a:bodyPr/>
          <a:lstStyle/>
          <a:p>
            <a:r>
              <a:rPr lang="en-US" dirty="0" smtClean="0">
                <a:latin typeface="Arial" charset="0"/>
                <a:ea typeface="ＭＳ Ｐゴシック" charset="0"/>
                <a:cs typeface="Arial" charset="0"/>
              </a:rPr>
              <a:t>CPU mode:</a:t>
            </a:r>
            <a:br>
              <a:rPr lang="en-US" dirty="0" smtClean="0">
                <a:latin typeface="Arial" charset="0"/>
                <a:ea typeface="ＭＳ Ｐゴシック" charset="0"/>
                <a:cs typeface="Arial" charset="0"/>
              </a:rPr>
            </a:br>
            <a:r>
              <a:rPr lang="en-US" dirty="0" smtClean="0">
                <a:latin typeface="Arial" charset="0"/>
                <a:ea typeface="ＭＳ Ｐゴシック" charset="0"/>
                <a:cs typeface="Arial" charset="0"/>
              </a:rPr>
              <a:t>user and kernel</a:t>
            </a:r>
            <a:endParaRPr lang="en-US" dirty="0">
              <a:latin typeface="Arial" charset="0"/>
              <a:ea typeface="ＭＳ Ｐゴシック" charset="0"/>
              <a:cs typeface="Arial" charset="0"/>
            </a:endParaRPr>
          </a:p>
        </p:txBody>
      </p:sp>
      <p:sp>
        <p:nvSpPr>
          <p:cNvPr id="66589" name="Text Box 40"/>
          <p:cNvSpPr txBox="1">
            <a:spLocks noChangeArrowheads="1"/>
          </p:cNvSpPr>
          <p:nvPr/>
        </p:nvSpPr>
        <p:spPr bwMode="auto">
          <a:xfrm>
            <a:off x="7696200" y="3152775"/>
            <a:ext cx="441325"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bg1"/>
                </a:solidFill>
                <a:latin typeface="Arial" charset="0"/>
                <a:ea typeface="ＭＳ Ｐゴシック" charset="0"/>
                <a:cs typeface="ＭＳ Ｐゴシック" charset="0"/>
              </a:defRPr>
            </a:lvl1pPr>
            <a:lvl2pPr eaLnBrk="0" hangingPunct="0">
              <a:defRPr sz="2400">
                <a:solidFill>
                  <a:schemeClr val="bg1"/>
                </a:solidFill>
                <a:latin typeface="Arial" charset="0"/>
                <a:ea typeface="ＭＳ Ｐゴシック" charset="0"/>
              </a:defRPr>
            </a:lvl2pPr>
            <a:lvl3pPr eaLnBrk="0" hangingPunct="0">
              <a:defRPr sz="2400">
                <a:solidFill>
                  <a:schemeClr val="bg1"/>
                </a:solidFill>
                <a:latin typeface="Arial" charset="0"/>
                <a:ea typeface="ＭＳ Ｐゴシック" charset="0"/>
              </a:defRPr>
            </a:lvl3pPr>
            <a:lvl4pPr eaLnBrk="0" hangingPunct="0">
              <a:defRPr sz="2400">
                <a:solidFill>
                  <a:schemeClr val="bg1"/>
                </a:solidFill>
                <a:latin typeface="Arial" charset="0"/>
                <a:ea typeface="ＭＳ Ｐゴシック" charset="0"/>
              </a:defRPr>
            </a:lvl4pPr>
            <a:lvl5pPr eaLnBrk="0" hangingPunct="0">
              <a:defRPr sz="2400">
                <a:solidFill>
                  <a:schemeClr val="bg1"/>
                </a:solidFill>
                <a:latin typeface="Arial" charset="0"/>
                <a:ea typeface="ＭＳ Ｐゴシック" charset="0"/>
              </a:defRPr>
            </a:lvl5pPr>
            <a:lvl6pPr marL="2514600" indent="-228600" eaLnBrk="0" fontAlgn="base" hangingPunct="0">
              <a:spcBef>
                <a:spcPct val="0"/>
              </a:spcBef>
              <a:spcAft>
                <a:spcPct val="0"/>
              </a:spcAft>
              <a:defRPr sz="2400">
                <a:solidFill>
                  <a:schemeClr val="bg1"/>
                </a:solidFill>
                <a:latin typeface="Arial" charset="0"/>
                <a:ea typeface="ＭＳ Ｐゴシック" charset="0"/>
              </a:defRPr>
            </a:lvl6pPr>
            <a:lvl7pPr marL="2971800" indent="-228600" eaLnBrk="0" fontAlgn="base" hangingPunct="0">
              <a:spcBef>
                <a:spcPct val="0"/>
              </a:spcBef>
              <a:spcAft>
                <a:spcPct val="0"/>
              </a:spcAft>
              <a:defRPr sz="2400">
                <a:solidFill>
                  <a:schemeClr val="bg1"/>
                </a:solidFill>
                <a:latin typeface="Arial" charset="0"/>
                <a:ea typeface="ＭＳ Ｐゴシック" charset="0"/>
              </a:defRPr>
            </a:lvl7pPr>
            <a:lvl8pPr marL="3429000" indent="-228600" eaLnBrk="0" fontAlgn="base" hangingPunct="0">
              <a:spcBef>
                <a:spcPct val="0"/>
              </a:spcBef>
              <a:spcAft>
                <a:spcPct val="0"/>
              </a:spcAft>
              <a:defRPr sz="2400">
                <a:solidFill>
                  <a:schemeClr val="bg1"/>
                </a:solidFill>
                <a:latin typeface="Arial" charset="0"/>
                <a:ea typeface="ＭＳ Ｐゴシック" charset="0"/>
              </a:defRPr>
            </a:lvl8pPr>
            <a:lvl9pPr marL="3886200" indent="-228600" eaLnBrk="0" fontAlgn="base" hangingPunct="0">
              <a:spcBef>
                <a:spcPct val="0"/>
              </a:spcBef>
              <a:spcAft>
                <a:spcPct val="0"/>
              </a:spcAft>
              <a:defRPr sz="2400">
                <a:solidFill>
                  <a:schemeClr val="bg1"/>
                </a:solidFill>
                <a:latin typeface="Arial" charset="0"/>
                <a:ea typeface="ＭＳ Ｐゴシック" charset="0"/>
              </a:defRPr>
            </a:lvl9pPr>
          </a:lstStyle>
          <a:p>
            <a:pPr defTabSz="914400" eaLnBrk="1" hangingPunct="1"/>
            <a:r>
              <a:rPr lang="en-US" sz="1200">
                <a:solidFill>
                  <a:srgbClr val="000000"/>
                </a:solidFill>
              </a:rPr>
              <a:t>U/K</a:t>
            </a:r>
          </a:p>
        </p:txBody>
      </p:sp>
      <p:sp>
        <p:nvSpPr>
          <p:cNvPr id="2" name="Rectangle 1"/>
          <p:cNvSpPr/>
          <p:nvPr/>
        </p:nvSpPr>
        <p:spPr>
          <a:xfrm>
            <a:off x="381000" y="5692914"/>
            <a:ext cx="8153400" cy="707886"/>
          </a:xfrm>
          <a:prstGeom prst="rect">
            <a:avLst/>
          </a:prstGeom>
        </p:spPr>
        <p:txBody>
          <a:bodyPr wrap="square">
            <a:spAutoFit/>
          </a:bodyPr>
          <a:lstStyle/>
          <a:p>
            <a:pPr defTabSz="914400"/>
            <a:r>
              <a:rPr lang="en-US" sz="2000" dirty="0" smtClean="0">
                <a:solidFill>
                  <a:srgbClr val="000000"/>
                </a:solidFill>
              </a:rPr>
              <a:t>If software attempts </a:t>
            </a:r>
            <a:r>
              <a:rPr lang="en-US" sz="2000" dirty="0">
                <a:solidFill>
                  <a:srgbClr val="000000"/>
                </a:solidFill>
              </a:rPr>
              <a:t>to do </a:t>
            </a:r>
            <a:r>
              <a:rPr lang="en-US" sz="2000" dirty="0" smtClean="0">
                <a:solidFill>
                  <a:srgbClr val="000000"/>
                </a:solidFill>
              </a:rPr>
              <a:t>any of these </a:t>
            </a:r>
            <a:r>
              <a:rPr lang="en-US" sz="2000" dirty="0">
                <a:solidFill>
                  <a:srgbClr val="000000"/>
                </a:solidFill>
              </a:rPr>
              <a:t>things when the core is in user </a:t>
            </a:r>
            <a:r>
              <a:rPr lang="en-US" sz="2000" dirty="0" smtClean="0">
                <a:solidFill>
                  <a:srgbClr val="000000"/>
                </a:solidFill>
              </a:rPr>
              <a:t>mode, then the core raises a CPU exception (a </a:t>
            </a:r>
            <a:r>
              <a:rPr lang="en-US" sz="2000" b="1" dirty="0" smtClean="0">
                <a:solidFill>
                  <a:srgbClr val="000000"/>
                </a:solidFill>
              </a:rPr>
              <a:t>fault</a:t>
            </a:r>
            <a:r>
              <a:rPr lang="en-US" sz="2000" dirty="0">
                <a:solidFill>
                  <a:srgbClr val="000000"/>
                </a:solidFill>
              </a:rPr>
              <a:t>).</a:t>
            </a:r>
          </a:p>
        </p:txBody>
      </p:sp>
    </p:spTree>
    <p:extLst>
      <p:ext uri="{BB962C8B-B14F-4D97-AF65-F5344CB8AC3E}">
        <p14:creationId xmlns:p14="http://schemas.microsoft.com/office/powerpoint/2010/main" val="183298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lstStyle/>
          <a:p>
            <a:r>
              <a:rPr lang="en-US" dirty="0" smtClean="0"/>
              <a:t>Entering the kernel</a:t>
            </a:r>
            <a:endParaRPr lang="en-US" dirty="0"/>
          </a:p>
        </p:txBody>
      </p:sp>
      <p:sp>
        <p:nvSpPr>
          <p:cNvPr id="21" name="Content Placeholder 20"/>
          <p:cNvSpPr>
            <a:spLocks noGrp="1"/>
          </p:cNvSpPr>
          <p:nvPr>
            <p:ph idx="1"/>
          </p:nvPr>
        </p:nvSpPr>
        <p:spPr>
          <a:xfrm>
            <a:off x="381000" y="1524000"/>
            <a:ext cx="6019800" cy="5105400"/>
          </a:xfrm>
        </p:spPr>
        <p:txBody>
          <a:bodyPr/>
          <a:lstStyle/>
          <a:p>
            <a:r>
              <a:rPr lang="en-US" sz="2000" dirty="0" smtClean="0"/>
              <a:t>Suppose a CPU core is running user code in user mode:</a:t>
            </a:r>
          </a:p>
          <a:p>
            <a:pPr lvl="1"/>
            <a:r>
              <a:rPr lang="en-US" sz="1800" b="0" dirty="0" smtClean="0"/>
              <a:t>The user program controls the core.</a:t>
            </a:r>
          </a:p>
          <a:p>
            <a:pPr lvl="1"/>
            <a:r>
              <a:rPr lang="en-US" sz="1800" b="0" dirty="0" smtClean="0"/>
              <a:t>The core goes where the program code takes it…</a:t>
            </a:r>
          </a:p>
          <a:p>
            <a:pPr lvl="1"/>
            <a:r>
              <a:rPr lang="en-US" sz="1800" b="0" dirty="0" smtClean="0"/>
              <a:t>…as determined by its register state (</a:t>
            </a:r>
            <a:r>
              <a:rPr lang="en-US" sz="1800" dirty="0" smtClean="0"/>
              <a:t>context</a:t>
            </a:r>
            <a:r>
              <a:rPr lang="en-US" sz="1800" b="0" dirty="0" smtClean="0"/>
              <a:t>) and the values encountered in memory.</a:t>
            </a:r>
          </a:p>
          <a:p>
            <a:r>
              <a:rPr lang="en-US" sz="2000" dirty="0" smtClean="0"/>
              <a:t>How does the OS get control back?  How does the core switch to kernel mode?</a:t>
            </a:r>
          </a:p>
          <a:p>
            <a:pPr lvl="1"/>
            <a:r>
              <a:rPr lang="en-US" sz="1800" dirty="0" smtClean="0"/>
              <a:t>CPU exceptions: trap, fault, and interrupt</a:t>
            </a:r>
          </a:p>
          <a:p>
            <a:r>
              <a:rPr lang="en-US" sz="2000" b="0" dirty="0" smtClean="0"/>
              <a:t>On an exception, the CPU </a:t>
            </a:r>
            <a:r>
              <a:rPr lang="en-US" sz="2000" dirty="0" smtClean="0"/>
              <a:t>transitions to kernel </a:t>
            </a:r>
            <a:r>
              <a:rPr lang="en-US" sz="2000" b="0" dirty="0" smtClean="0"/>
              <a:t>mode and resets the PC and SP registers.</a:t>
            </a:r>
          </a:p>
          <a:p>
            <a:pPr lvl="1"/>
            <a:r>
              <a:rPr lang="en-US" sz="1800" b="0" dirty="0" smtClean="0"/>
              <a:t>Set the PC to execute a </a:t>
            </a:r>
            <a:r>
              <a:rPr lang="en-US" sz="1800" dirty="0" smtClean="0"/>
              <a:t>pre-designated handler routine </a:t>
            </a:r>
            <a:r>
              <a:rPr lang="en-US" sz="1800" b="0" dirty="0" smtClean="0"/>
              <a:t>for that exception type.</a:t>
            </a:r>
          </a:p>
          <a:p>
            <a:pPr lvl="1"/>
            <a:r>
              <a:rPr lang="en-US" sz="1800" b="0" dirty="0" smtClean="0"/>
              <a:t>Set the SP to a pre-designated </a:t>
            </a:r>
            <a:r>
              <a:rPr lang="en-US" sz="1800" dirty="0" smtClean="0"/>
              <a:t>kernel stack</a:t>
            </a:r>
            <a:r>
              <a:rPr lang="en-US" sz="1800" b="0" dirty="0" smtClean="0"/>
              <a:t>.</a:t>
            </a:r>
            <a:endParaRPr lang="en-US" sz="2200" b="0" dirty="0"/>
          </a:p>
          <a:p>
            <a:pPr marL="0" indent="0">
              <a:buNone/>
            </a:pPr>
            <a:endParaRPr lang="en-US" sz="2200" b="0" dirty="0" smtClean="0"/>
          </a:p>
        </p:txBody>
      </p:sp>
      <p:sp>
        <p:nvSpPr>
          <p:cNvPr id="4" name="AutoShape 10"/>
          <p:cNvSpPr>
            <a:spLocks noChangeArrowheads="1"/>
          </p:cNvSpPr>
          <p:nvPr/>
        </p:nvSpPr>
        <p:spPr bwMode="auto">
          <a:xfrm>
            <a:off x="6814535" y="4495801"/>
            <a:ext cx="1447800" cy="2133600"/>
          </a:xfrm>
          <a:prstGeom prst="flowChartProcess">
            <a:avLst/>
          </a:prstGeom>
          <a:solidFill>
            <a:srgbClr val="99CC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800"/>
          </a:p>
        </p:txBody>
      </p:sp>
      <p:sp>
        <p:nvSpPr>
          <p:cNvPr id="6" name="AutoShape 21"/>
          <p:cNvSpPr>
            <a:spLocks noChangeArrowheads="1"/>
          </p:cNvSpPr>
          <p:nvPr/>
        </p:nvSpPr>
        <p:spPr bwMode="auto">
          <a:xfrm>
            <a:off x="6811996" y="914400"/>
            <a:ext cx="1452879" cy="558728"/>
          </a:xfrm>
          <a:prstGeom prst="flowChartProcess">
            <a:avLst/>
          </a:prstGeom>
          <a:solidFill>
            <a:srgbClr val="3366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p>
        </p:txBody>
      </p:sp>
      <p:sp>
        <p:nvSpPr>
          <p:cNvPr id="7" name="AutoShape 22"/>
          <p:cNvSpPr>
            <a:spLocks noChangeArrowheads="1"/>
          </p:cNvSpPr>
          <p:nvPr/>
        </p:nvSpPr>
        <p:spPr bwMode="auto">
          <a:xfrm>
            <a:off x="6811996" y="1473128"/>
            <a:ext cx="1452879" cy="335236"/>
          </a:xfrm>
          <a:prstGeom prst="flowChartProcess">
            <a:avLst/>
          </a:prstGeom>
          <a:solidFill>
            <a:srgbClr val="008080"/>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p>
        </p:txBody>
      </p:sp>
      <p:sp>
        <p:nvSpPr>
          <p:cNvPr id="8" name="AutoShape 23"/>
          <p:cNvSpPr>
            <a:spLocks noChangeArrowheads="1"/>
          </p:cNvSpPr>
          <p:nvPr/>
        </p:nvSpPr>
        <p:spPr bwMode="auto">
          <a:xfrm>
            <a:off x="6811996" y="1808363"/>
            <a:ext cx="1452879" cy="558728"/>
          </a:xfrm>
          <a:prstGeom prst="flowChartProcess">
            <a:avLst/>
          </a:prstGeom>
          <a:solidFill>
            <a:srgbClr val="666699"/>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800"/>
          </a:p>
        </p:txBody>
      </p:sp>
      <p:sp>
        <p:nvSpPr>
          <p:cNvPr id="9" name="AutoShape 24"/>
          <p:cNvSpPr>
            <a:spLocks noChangeArrowheads="1"/>
          </p:cNvSpPr>
          <p:nvPr/>
        </p:nvSpPr>
        <p:spPr bwMode="auto">
          <a:xfrm>
            <a:off x="6811996" y="2367089"/>
            <a:ext cx="1452879" cy="111746"/>
          </a:xfrm>
          <a:prstGeom prst="flowChartProcess">
            <a:avLst/>
          </a:prstGeom>
          <a:solidFill>
            <a:srgbClr val="FFFFFF"/>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p>
        </p:txBody>
      </p:sp>
      <p:sp>
        <p:nvSpPr>
          <p:cNvPr id="10" name="AutoShape 25"/>
          <p:cNvSpPr>
            <a:spLocks noChangeArrowheads="1"/>
          </p:cNvSpPr>
          <p:nvPr/>
        </p:nvSpPr>
        <p:spPr bwMode="auto">
          <a:xfrm>
            <a:off x="6811996" y="2478835"/>
            <a:ext cx="1452879" cy="558728"/>
          </a:xfrm>
          <a:prstGeom prst="flowChartProcess">
            <a:avLst/>
          </a:prstGeom>
          <a:solidFill>
            <a:srgbClr val="969696"/>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600"/>
          </a:p>
        </p:txBody>
      </p:sp>
      <p:sp>
        <p:nvSpPr>
          <p:cNvPr id="11" name="AutoShape 26"/>
          <p:cNvSpPr>
            <a:spLocks noChangeArrowheads="1"/>
          </p:cNvSpPr>
          <p:nvPr/>
        </p:nvSpPr>
        <p:spPr bwMode="auto">
          <a:xfrm>
            <a:off x="6811996" y="3037563"/>
            <a:ext cx="1452879" cy="335236"/>
          </a:xfrm>
          <a:prstGeom prst="flowChartProcess">
            <a:avLst/>
          </a:prstGeom>
          <a:solidFill>
            <a:srgbClr val="800080"/>
          </a:solidFill>
          <a:ln w="12700">
            <a:solidFill>
              <a:schemeClr val="tx1"/>
            </a:solidFill>
            <a:miter lim="800000"/>
            <a:headEnd type="none" w="sm" len="sm"/>
            <a:tailEnd type="none" w="sm" len="sm"/>
          </a:ln>
        </p:spPr>
        <p:txBody>
          <a:bodyPr wrap="none" anchor="ctr" anchorCtr="1"/>
          <a:lstStyle/>
          <a:p>
            <a:pPr algn="ctr">
              <a:buClr>
                <a:srgbClr val="000000"/>
              </a:buClr>
              <a:buSzPct val="100000"/>
              <a:buFont typeface="Times New Roman" charset="0"/>
              <a:buNone/>
            </a:pPr>
            <a:endParaRPr lang="en-US" sz="1800"/>
          </a:p>
        </p:txBody>
      </p:sp>
      <p:grpSp>
        <p:nvGrpSpPr>
          <p:cNvPr id="13" name="Group 49"/>
          <p:cNvGrpSpPr>
            <a:grpSpLocks/>
          </p:cNvGrpSpPr>
          <p:nvPr/>
        </p:nvGrpSpPr>
        <p:grpSpPr bwMode="auto">
          <a:xfrm>
            <a:off x="7241573" y="1950371"/>
            <a:ext cx="593725" cy="593648"/>
            <a:chOff x="4201" y="2912"/>
            <a:chExt cx="255" cy="255"/>
          </a:xfrm>
        </p:grpSpPr>
        <p:sp>
          <p:nvSpPr>
            <p:cNvPr id="14" name="Oval 50"/>
            <p:cNvSpPr>
              <a:spLocks noChangeArrowheads="1"/>
            </p:cNvSpPr>
            <p:nvPr/>
          </p:nvSpPr>
          <p:spPr bwMode="auto">
            <a:xfrm>
              <a:off x="4201" y="2912"/>
              <a:ext cx="255" cy="255"/>
            </a:xfrm>
            <a:prstGeom prst="ellipse">
              <a:avLst/>
            </a:prstGeom>
            <a:solidFill>
              <a:srgbClr val="800080"/>
            </a:solidFill>
            <a:ln w="12700">
              <a:solidFill>
                <a:schemeClr val="tx1"/>
              </a:solidFill>
              <a:round/>
              <a:headEnd type="none" w="sm" len="sm"/>
              <a:tailEnd type="none" w="sm" len="sm"/>
            </a:ln>
          </p:spPr>
          <p:txBody>
            <a:bodyPr wrap="none" anchor="ctr"/>
            <a:lstStyle/>
            <a:p>
              <a:pPr>
                <a:buClr>
                  <a:srgbClr val="000000"/>
                </a:buClr>
                <a:buSzPct val="100000"/>
                <a:buFont typeface="Times New Roman" charset="0"/>
                <a:buNone/>
              </a:pPr>
              <a:endParaRPr lang="en-US" sz="1800"/>
            </a:p>
          </p:txBody>
        </p:sp>
        <p:sp>
          <p:nvSpPr>
            <p:cNvPr id="15" name="AutoShape 51"/>
            <p:cNvSpPr>
              <a:spLocks noChangeArrowheads="1"/>
            </p:cNvSpPr>
            <p:nvPr/>
          </p:nvSpPr>
          <p:spPr bwMode="auto">
            <a:xfrm flipH="1">
              <a:off x="4290" y="2968"/>
              <a:ext cx="87" cy="149"/>
            </a:xfrm>
            <a:prstGeom prst="lightningBolt">
              <a:avLst/>
            </a:prstGeom>
            <a:solidFill>
              <a:srgbClr val="FFFFFF"/>
            </a:solidFill>
            <a:ln>
              <a:noFill/>
            </a:ln>
            <a:extLs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nchor="ctr"/>
            <a:lstStyle/>
            <a:p>
              <a:pPr>
                <a:buClr>
                  <a:srgbClr val="000000"/>
                </a:buClr>
                <a:buSzPct val="100000"/>
                <a:buFont typeface="Times New Roman" charset="0"/>
                <a:buNone/>
              </a:pPr>
              <a:endParaRPr lang="en-US" sz="1800"/>
            </a:p>
          </p:txBody>
        </p:sp>
        <p:sp>
          <p:nvSpPr>
            <p:cNvPr id="16" name="AutoShape 52"/>
            <p:cNvSpPr>
              <a:spLocks noChangeArrowheads="1"/>
            </p:cNvSpPr>
            <p:nvPr/>
          </p:nvSpPr>
          <p:spPr bwMode="auto">
            <a:xfrm rot="-8460389">
              <a:off x="4212" y="2946"/>
              <a:ext cx="31" cy="33"/>
            </a:xfrm>
            <a:prstGeom prst="triangle">
              <a:avLst>
                <a:gd name="adj" fmla="val 50000"/>
              </a:avLst>
            </a:prstGeom>
            <a:solidFill>
              <a:schemeClr val="tx1"/>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p>
          </p:txBody>
        </p:sp>
      </p:grpSp>
      <p:sp>
        <p:nvSpPr>
          <p:cNvPr id="22" name="AutoShape 21"/>
          <p:cNvSpPr>
            <a:spLocks noChangeArrowheads="1"/>
          </p:cNvSpPr>
          <p:nvPr/>
        </p:nvSpPr>
        <p:spPr bwMode="auto">
          <a:xfrm>
            <a:off x="6811996" y="5105400"/>
            <a:ext cx="1452879" cy="558728"/>
          </a:xfrm>
          <a:prstGeom prst="flowChartProcess">
            <a:avLst/>
          </a:prstGeom>
          <a:solidFill>
            <a:srgbClr val="3366FF"/>
          </a:solidFill>
          <a:ln w="12700">
            <a:solidFill>
              <a:schemeClr val="tx1"/>
            </a:solidFill>
            <a:miter lim="800000"/>
            <a:headEnd type="none" w="sm" len="sm"/>
            <a:tailEnd type="none" w="sm" len="sm"/>
          </a:ln>
        </p:spPr>
        <p:txBody>
          <a:bodyPr wrap="none" anchor="ctr"/>
          <a:lstStyle/>
          <a:p>
            <a:pPr algn="ctr">
              <a:buClr>
                <a:srgbClr val="000000"/>
              </a:buClr>
              <a:buSzPct val="100000"/>
              <a:buFont typeface="Times New Roman" charset="0"/>
              <a:buNone/>
            </a:pPr>
            <a:endParaRPr lang="en-US" sz="1400"/>
          </a:p>
        </p:txBody>
      </p:sp>
      <p:sp>
        <p:nvSpPr>
          <p:cNvPr id="23" name="Oval 59"/>
          <p:cNvSpPr>
            <a:spLocks noChangeArrowheads="1"/>
          </p:cNvSpPr>
          <p:nvPr/>
        </p:nvSpPr>
        <p:spPr bwMode="auto">
          <a:xfrm flipH="1">
            <a:off x="7632131" y="6127750"/>
            <a:ext cx="111125" cy="117475"/>
          </a:xfrm>
          <a:prstGeom prst="ellipse">
            <a:avLst/>
          </a:prstGeom>
          <a:solidFill>
            <a:srgbClr val="333333"/>
          </a:solidFill>
          <a:ln>
            <a:noFill/>
          </a:ln>
          <a:extLst>
            <a:ext uri="{91240B29-F687-4f45-9708-019B960494DF}">
              <a14:hiddenLine xmlns:a14="http://schemas.microsoft.com/office/drawing/2010/main" xmlns="" w="19050">
                <a:solidFill>
                  <a:srgbClr val="000000"/>
                </a:solidFill>
                <a:round/>
                <a:headEnd type="none" w="sm" len="sm"/>
                <a:tailEnd type="none" w="sm" len="sm"/>
              </a14:hiddenLine>
            </a:ext>
          </a:extLst>
        </p:spPr>
        <p:txBody>
          <a:bodyPr anchor="ctr">
            <a:spAutoFit/>
          </a:bodyPr>
          <a:lstStyle/>
          <a:p>
            <a:pPr defTabSz="914400"/>
            <a:endParaRPr lang="en-US" sz="1800">
              <a:solidFill>
                <a:srgbClr val="000000"/>
              </a:solidFill>
              <a:cs typeface="Arial" charset="0"/>
            </a:endParaRPr>
          </a:p>
        </p:txBody>
      </p:sp>
      <p:sp>
        <p:nvSpPr>
          <p:cNvPr id="24" name="Oval 60"/>
          <p:cNvSpPr>
            <a:spLocks noChangeArrowheads="1"/>
          </p:cNvSpPr>
          <p:nvPr/>
        </p:nvSpPr>
        <p:spPr bwMode="auto">
          <a:xfrm flipH="1">
            <a:off x="7801993" y="6207125"/>
            <a:ext cx="111125" cy="117475"/>
          </a:xfrm>
          <a:prstGeom prst="ellipse">
            <a:avLst/>
          </a:prstGeom>
          <a:solidFill>
            <a:srgbClr val="333333"/>
          </a:solidFill>
          <a:ln>
            <a:noFill/>
          </a:ln>
          <a:extLst>
            <a:ext uri="{91240B29-F687-4f45-9708-019B960494DF}">
              <a14:hiddenLine xmlns:a14="http://schemas.microsoft.com/office/drawing/2010/main" xmlns="" w="19050">
                <a:solidFill>
                  <a:srgbClr val="000000"/>
                </a:solidFill>
                <a:round/>
                <a:headEnd type="none" w="sm" len="sm"/>
                <a:tailEnd type="none" w="sm" len="sm"/>
              </a14:hiddenLine>
            </a:ext>
          </a:extLst>
        </p:spPr>
        <p:txBody>
          <a:bodyPr anchor="ctr">
            <a:spAutoFit/>
          </a:bodyPr>
          <a:lstStyle/>
          <a:p>
            <a:pPr defTabSz="914400"/>
            <a:endParaRPr lang="en-US" sz="1800">
              <a:solidFill>
                <a:srgbClr val="000000"/>
              </a:solidFill>
              <a:cs typeface="Arial" charset="0"/>
            </a:endParaRPr>
          </a:p>
        </p:txBody>
      </p:sp>
      <p:sp>
        <p:nvSpPr>
          <p:cNvPr id="25" name="Oval 61"/>
          <p:cNvSpPr>
            <a:spLocks noChangeArrowheads="1"/>
          </p:cNvSpPr>
          <p:nvPr/>
        </p:nvSpPr>
        <p:spPr bwMode="auto">
          <a:xfrm flipH="1">
            <a:off x="7989318" y="6138863"/>
            <a:ext cx="112713" cy="117475"/>
          </a:xfrm>
          <a:prstGeom prst="ellipse">
            <a:avLst/>
          </a:prstGeom>
          <a:solidFill>
            <a:srgbClr val="333333"/>
          </a:solidFill>
          <a:ln>
            <a:noFill/>
          </a:ln>
          <a:extLst>
            <a:ext uri="{91240B29-F687-4f45-9708-019B960494DF}">
              <a14:hiddenLine xmlns:a14="http://schemas.microsoft.com/office/drawing/2010/main" xmlns="" w="19050">
                <a:solidFill>
                  <a:srgbClr val="000000"/>
                </a:solidFill>
                <a:round/>
                <a:headEnd type="none" w="sm" len="sm"/>
                <a:tailEnd type="none" w="sm" len="sm"/>
              </a14:hiddenLine>
            </a:ext>
          </a:extLst>
        </p:spPr>
        <p:txBody>
          <a:bodyPr anchor="ctr">
            <a:spAutoFit/>
          </a:bodyPr>
          <a:lstStyle/>
          <a:p>
            <a:pPr defTabSz="914400"/>
            <a:endParaRPr lang="en-US" sz="1800">
              <a:solidFill>
                <a:srgbClr val="000000"/>
              </a:solidFill>
              <a:cs typeface="Arial" charset="0"/>
            </a:endParaRPr>
          </a:p>
        </p:txBody>
      </p:sp>
      <p:cxnSp>
        <p:nvCxnSpPr>
          <p:cNvPr id="26" name="AutoShape 62"/>
          <p:cNvCxnSpPr>
            <a:cxnSpLocks noChangeShapeType="1"/>
            <a:stCxn id="29" idx="4"/>
            <a:endCxn id="23" idx="0"/>
          </p:cNvCxnSpPr>
          <p:nvPr/>
        </p:nvCxnSpPr>
        <p:spPr bwMode="auto">
          <a:xfrm flipH="1">
            <a:off x="7687693" y="6053138"/>
            <a:ext cx="169863" cy="74612"/>
          </a:xfrm>
          <a:prstGeom prst="straightConnector1">
            <a:avLst/>
          </a:prstGeom>
          <a:noFill/>
          <a:ln w="31750" cap="rnd">
            <a:solidFill>
              <a:srgbClr val="000000"/>
            </a:solidFill>
            <a:prstDash val="sysDot"/>
            <a:round/>
            <a:headEnd type="none" w="sm" len="sm"/>
            <a:tailEnd type="none" w="sm" len="sm"/>
          </a:ln>
          <a:extLst>
            <a:ext uri="{909E8E84-426E-40dd-AFC4-6F175D3DCCD1}">
              <a14:hiddenFill xmlns:a14="http://schemas.microsoft.com/office/drawing/2010/main" xmlns="">
                <a:noFill/>
              </a14:hiddenFill>
            </a:ext>
          </a:extLst>
        </p:spPr>
      </p:cxnSp>
      <p:cxnSp>
        <p:nvCxnSpPr>
          <p:cNvPr id="27" name="AutoShape 63"/>
          <p:cNvCxnSpPr>
            <a:cxnSpLocks noChangeShapeType="1"/>
            <a:stCxn id="29" idx="4"/>
            <a:endCxn id="24" idx="0"/>
          </p:cNvCxnSpPr>
          <p:nvPr/>
        </p:nvCxnSpPr>
        <p:spPr bwMode="auto">
          <a:xfrm>
            <a:off x="7857556" y="6053138"/>
            <a:ext cx="0" cy="153987"/>
          </a:xfrm>
          <a:prstGeom prst="straightConnector1">
            <a:avLst/>
          </a:prstGeom>
          <a:noFill/>
          <a:ln w="31750" cap="rnd">
            <a:solidFill>
              <a:srgbClr val="000000"/>
            </a:solidFill>
            <a:prstDash val="sysDot"/>
            <a:round/>
            <a:headEnd type="none" w="sm" len="sm"/>
            <a:tailEnd type="none" w="sm" len="sm"/>
          </a:ln>
          <a:extLst>
            <a:ext uri="{909E8E84-426E-40dd-AFC4-6F175D3DCCD1}">
              <a14:hiddenFill xmlns:a14="http://schemas.microsoft.com/office/drawing/2010/main" xmlns="">
                <a:noFill/>
              </a14:hiddenFill>
            </a:ext>
          </a:extLst>
        </p:spPr>
      </p:cxnSp>
      <p:cxnSp>
        <p:nvCxnSpPr>
          <p:cNvPr id="28" name="AutoShape 64"/>
          <p:cNvCxnSpPr>
            <a:cxnSpLocks noChangeShapeType="1"/>
            <a:stCxn id="29" idx="4"/>
            <a:endCxn id="25" idx="7"/>
          </p:cNvCxnSpPr>
          <p:nvPr/>
        </p:nvCxnSpPr>
        <p:spPr bwMode="auto">
          <a:xfrm>
            <a:off x="7857556" y="6053138"/>
            <a:ext cx="149225" cy="101600"/>
          </a:xfrm>
          <a:prstGeom prst="straightConnector1">
            <a:avLst/>
          </a:prstGeom>
          <a:noFill/>
          <a:ln w="31750" cap="rnd">
            <a:solidFill>
              <a:srgbClr val="000000"/>
            </a:solidFill>
            <a:prstDash val="sysDot"/>
            <a:round/>
            <a:headEnd type="none" w="sm" len="sm"/>
            <a:tailEnd type="none" w="sm" len="sm"/>
          </a:ln>
          <a:extLst>
            <a:ext uri="{909E8E84-426E-40dd-AFC4-6F175D3DCCD1}">
              <a14:hiddenFill xmlns:a14="http://schemas.microsoft.com/office/drawing/2010/main" xmlns="">
                <a:noFill/>
              </a14:hiddenFill>
            </a:ext>
          </a:extLst>
        </p:spPr>
      </p:cxnSp>
      <p:sp>
        <p:nvSpPr>
          <p:cNvPr id="29" name="Oval 65"/>
          <p:cNvSpPr>
            <a:spLocks noChangeArrowheads="1"/>
          </p:cNvSpPr>
          <p:nvPr/>
        </p:nvSpPr>
        <p:spPr bwMode="auto">
          <a:xfrm flipH="1">
            <a:off x="7800406" y="5942013"/>
            <a:ext cx="112712" cy="112712"/>
          </a:xfrm>
          <a:prstGeom prst="ellipse">
            <a:avLst/>
          </a:prstGeom>
          <a:solidFill>
            <a:srgbClr val="333333"/>
          </a:solidFill>
          <a:ln>
            <a:noFill/>
          </a:ln>
          <a:extLst>
            <a:ext uri="{91240B29-F687-4f45-9708-019B960494DF}">
              <a14:hiddenLine xmlns:a14="http://schemas.microsoft.com/office/drawing/2010/main" xmlns="" w="19050">
                <a:solidFill>
                  <a:srgbClr val="000000"/>
                </a:solidFill>
                <a:round/>
                <a:headEnd type="none" w="sm" len="sm"/>
                <a:tailEnd type="none" w="sm" len="sm"/>
              </a14:hiddenLine>
            </a:ext>
          </a:extLst>
        </p:spPr>
        <p:txBody>
          <a:bodyPr anchor="ctr">
            <a:spAutoFit/>
          </a:bodyPr>
          <a:lstStyle/>
          <a:p>
            <a:pPr defTabSz="914400"/>
            <a:endParaRPr lang="en-US" sz="1800">
              <a:solidFill>
                <a:srgbClr val="000000"/>
              </a:solidFill>
              <a:cs typeface="Arial" charset="0"/>
            </a:endParaRPr>
          </a:p>
        </p:txBody>
      </p:sp>
      <p:pic>
        <p:nvPicPr>
          <p:cNvPr id="31" name="Picture 30"/>
          <p:cNvPicPr>
            <a:picLocks noChangeAspect="1"/>
          </p:cNvPicPr>
          <p:nvPr/>
        </p:nvPicPr>
        <p:blipFill>
          <a:blip r:embed="rId3"/>
          <a:stretch>
            <a:fillRect/>
          </a:stretch>
        </p:blipFill>
        <p:spPr>
          <a:xfrm>
            <a:off x="7543800" y="3657600"/>
            <a:ext cx="457200" cy="457200"/>
          </a:xfrm>
          <a:prstGeom prst="rect">
            <a:avLst/>
          </a:prstGeom>
        </p:spPr>
      </p:pic>
      <p:sp>
        <p:nvSpPr>
          <p:cNvPr id="33" name="TextBox 3"/>
          <p:cNvSpPr txBox="1">
            <a:spLocks noChangeArrowheads="1"/>
          </p:cNvSpPr>
          <p:nvPr/>
        </p:nvSpPr>
        <p:spPr bwMode="auto">
          <a:xfrm>
            <a:off x="6881099" y="5068669"/>
            <a:ext cx="1314673"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sz="1800" dirty="0">
                <a:solidFill>
                  <a:srgbClr val="001934"/>
                </a:solidFill>
              </a:rPr>
              <a:t>k</a:t>
            </a:r>
            <a:r>
              <a:rPr lang="en-US" sz="1800" dirty="0" smtClean="0">
                <a:solidFill>
                  <a:srgbClr val="001934"/>
                </a:solidFill>
              </a:rPr>
              <a:t>ernel</a:t>
            </a:r>
          </a:p>
          <a:p>
            <a:pPr algn="ctr"/>
            <a:r>
              <a:rPr lang="en-US" sz="1800" dirty="0">
                <a:solidFill>
                  <a:srgbClr val="001934"/>
                </a:solidFill>
              </a:rPr>
              <a:t>c</a:t>
            </a:r>
            <a:r>
              <a:rPr lang="en-US" sz="1800" dirty="0" smtClean="0">
                <a:solidFill>
                  <a:srgbClr val="001934"/>
                </a:solidFill>
              </a:rPr>
              <a:t>ode</a:t>
            </a:r>
            <a:endParaRPr lang="en-US" sz="2800" dirty="0" smtClean="0">
              <a:solidFill>
                <a:srgbClr val="FFFFFF"/>
              </a:solidFill>
            </a:endParaRPr>
          </a:p>
        </p:txBody>
      </p:sp>
      <p:sp>
        <p:nvSpPr>
          <p:cNvPr id="34" name="TextBox 3"/>
          <p:cNvSpPr txBox="1">
            <a:spLocks noChangeArrowheads="1"/>
          </p:cNvSpPr>
          <p:nvPr/>
        </p:nvSpPr>
        <p:spPr bwMode="auto">
          <a:xfrm>
            <a:off x="6558758" y="5754469"/>
            <a:ext cx="1314673"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sz="1800" dirty="0" smtClean="0">
                <a:solidFill>
                  <a:srgbClr val="001934"/>
                </a:solidFill>
              </a:rPr>
              <a:t>kernel</a:t>
            </a:r>
          </a:p>
          <a:p>
            <a:pPr algn="ctr"/>
            <a:r>
              <a:rPr lang="en-US" sz="1800" dirty="0" smtClean="0">
                <a:solidFill>
                  <a:srgbClr val="001934"/>
                </a:solidFill>
              </a:rPr>
              <a:t>data</a:t>
            </a:r>
            <a:endParaRPr lang="en-US" sz="2800" dirty="0" smtClean="0">
              <a:solidFill>
                <a:srgbClr val="FFFFFF"/>
              </a:solidFill>
            </a:endParaRPr>
          </a:p>
        </p:txBody>
      </p:sp>
      <p:sp>
        <p:nvSpPr>
          <p:cNvPr id="35" name="Right Bracket 80"/>
          <p:cNvSpPr>
            <a:spLocks/>
          </p:cNvSpPr>
          <p:nvPr/>
        </p:nvSpPr>
        <p:spPr bwMode="auto">
          <a:xfrm>
            <a:off x="8330631" y="4495800"/>
            <a:ext cx="152400" cy="2133600"/>
          </a:xfrm>
          <a:prstGeom prst="rightBracket">
            <a:avLst>
              <a:gd name="adj" fmla="val 8361"/>
            </a:avLst>
          </a:prstGeom>
          <a:noFill/>
          <a:ln w="38100">
            <a:solidFill>
              <a:srgbClr val="003367"/>
            </a:solidFill>
            <a:round/>
            <a:headEnd/>
            <a:tailEnd/>
          </a:ln>
          <a:extLst>
            <a:ext uri="{909E8E84-426E-40dd-AFC4-6F175D3DCCD1}">
              <a14:hiddenFill xmlns:a14="http://schemas.microsoft.com/office/drawing/2010/main" xmlns="">
                <a:solidFill>
                  <a:srgbClr val="FFFFFF"/>
                </a:solidFill>
              </a14:hiddenFill>
            </a:ext>
          </a:extLst>
        </p:spPr>
        <p:txBody>
          <a:bodyPr/>
          <a:lstStyle/>
          <a:p>
            <a:pPr>
              <a:buClr>
                <a:srgbClr val="000000"/>
              </a:buClr>
              <a:buSzPct val="100000"/>
              <a:buFont typeface="Times New Roman" charset="0"/>
              <a:buNone/>
            </a:pPr>
            <a:endParaRPr lang="en-US" sz="1800">
              <a:cs typeface="Arial" charset="0"/>
            </a:endParaRPr>
          </a:p>
        </p:txBody>
      </p:sp>
      <p:sp>
        <p:nvSpPr>
          <p:cNvPr id="30" name="TextBox 3"/>
          <p:cNvSpPr txBox="1">
            <a:spLocks noChangeArrowheads="1"/>
          </p:cNvSpPr>
          <p:nvPr/>
        </p:nvSpPr>
        <p:spPr bwMode="auto">
          <a:xfrm>
            <a:off x="8330631" y="5068669"/>
            <a:ext cx="813369" cy="646331"/>
          </a:xfrm>
          <a:prstGeom prst="rect">
            <a:avLst/>
          </a:prstGeom>
          <a:solidFill>
            <a:srgbClr val="FFFFFF"/>
          </a:solidFill>
          <a:ln>
            <a:noFill/>
          </a:ln>
          <a:extLst/>
        </p:spPr>
        <p:txBody>
          <a:bodyPr wrap="none">
            <a:spAutoFit/>
          </a:bodyPr>
          <a:lstStyle/>
          <a:p>
            <a:pPr algn="ctr"/>
            <a:r>
              <a:rPr lang="en-US" sz="1800" dirty="0" smtClean="0">
                <a:solidFill>
                  <a:srgbClr val="001934"/>
                </a:solidFill>
              </a:rPr>
              <a:t>kernel</a:t>
            </a:r>
          </a:p>
          <a:p>
            <a:pPr algn="ctr"/>
            <a:r>
              <a:rPr lang="en-US" sz="1800" dirty="0" smtClean="0">
                <a:solidFill>
                  <a:srgbClr val="001934"/>
                </a:solidFill>
              </a:rPr>
              <a:t>space</a:t>
            </a:r>
            <a:endParaRPr lang="en-US" sz="2800" dirty="0" smtClean="0">
              <a:solidFill>
                <a:srgbClr val="FFFFFF"/>
              </a:solidFill>
            </a:endParaRPr>
          </a:p>
        </p:txBody>
      </p:sp>
      <p:sp>
        <p:nvSpPr>
          <p:cNvPr id="36" name="Right Bracket 80"/>
          <p:cNvSpPr>
            <a:spLocks/>
          </p:cNvSpPr>
          <p:nvPr/>
        </p:nvSpPr>
        <p:spPr bwMode="auto">
          <a:xfrm>
            <a:off x="8305800" y="934102"/>
            <a:ext cx="152400" cy="2438400"/>
          </a:xfrm>
          <a:prstGeom prst="rightBracket">
            <a:avLst>
              <a:gd name="adj" fmla="val 8361"/>
            </a:avLst>
          </a:prstGeom>
          <a:noFill/>
          <a:ln w="38100">
            <a:solidFill>
              <a:srgbClr val="003367"/>
            </a:solidFill>
            <a:round/>
            <a:headEnd/>
            <a:tailEnd/>
          </a:ln>
          <a:extLst>
            <a:ext uri="{909E8E84-426E-40dd-AFC4-6F175D3DCCD1}">
              <a14:hiddenFill xmlns:a14="http://schemas.microsoft.com/office/drawing/2010/main" xmlns="">
                <a:solidFill>
                  <a:srgbClr val="FFFFFF"/>
                </a:solidFill>
              </a14:hiddenFill>
            </a:ext>
          </a:extLst>
        </p:spPr>
        <p:txBody>
          <a:bodyPr/>
          <a:lstStyle/>
          <a:p>
            <a:pPr>
              <a:buClr>
                <a:srgbClr val="000000"/>
              </a:buClr>
              <a:buSzPct val="100000"/>
              <a:buFont typeface="Times New Roman" charset="0"/>
              <a:buNone/>
            </a:pPr>
            <a:endParaRPr lang="en-US" sz="1800">
              <a:cs typeface="Arial" charset="0"/>
            </a:endParaRPr>
          </a:p>
        </p:txBody>
      </p:sp>
      <p:sp>
        <p:nvSpPr>
          <p:cNvPr id="37" name="TextBox 3"/>
          <p:cNvSpPr txBox="1">
            <a:spLocks noChangeArrowheads="1"/>
          </p:cNvSpPr>
          <p:nvPr/>
        </p:nvSpPr>
        <p:spPr bwMode="auto">
          <a:xfrm>
            <a:off x="8305800" y="1811771"/>
            <a:ext cx="813369" cy="646331"/>
          </a:xfrm>
          <a:prstGeom prst="rect">
            <a:avLst/>
          </a:prstGeom>
          <a:solidFill>
            <a:srgbClr val="FFFFFF"/>
          </a:solidFill>
          <a:ln>
            <a:noFill/>
          </a:ln>
          <a:extLst/>
        </p:spPr>
        <p:txBody>
          <a:bodyPr wrap="none">
            <a:spAutoFit/>
          </a:bodyPr>
          <a:lstStyle/>
          <a:p>
            <a:pPr algn="ctr"/>
            <a:r>
              <a:rPr lang="en-US" sz="1800" dirty="0" smtClean="0">
                <a:solidFill>
                  <a:srgbClr val="001934"/>
                </a:solidFill>
              </a:rPr>
              <a:t>user</a:t>
            </a:r>
          </a:p>
          <a:p>
            <a:pPr algn="ctr"/>
            <a:r>
              <a:rPr lang="en-US" sz="1800" dirty="0" smtClean="0">
                <a:solidFill>
                  <a:srgbClr val="001934"/>
                </a:solidFill>
              </a:rPr>
              <a:t>space</a:t>
            </a:r>
            <a:endParaRPr lang="en-US" sz="2800" dirty="0" smtClean="0">
              <a:solidFill>
                <a:srgbClr val="FFFFFF"/>
              </a:solidFill>
            </a:endParaRPr>
          </a:p>
        </p:txBody>
      </p:sp>
      <p:sp>
        <p:nvSpPr>
          <p:cNvPr id="32" name="AutoShape 13"/>
          <p:cNvSpPr>
            <a:spLocks noChangeArrowheads="1"/>
          </p:cNvSpPr>
          <p:nvPr/>
        </p:nvSpPr>
        <p:spPr bwMode="auto">
          <a:xfrm>
            <a:off x="7452360" y="3378347"/>
            <a:ext cx="111759" cy="1117453"/>
          </a:xfrm>
          <a:prstGeom prst="upDownArrow">
            <a:avLst>
              <a:gd name="adj1" fmla="val 50000"/>
              <a:gd name="adj2" fmla="val 200001"/>
            </a:avLst>
          </a:prstGeom>
          <a:solidFill>
            <a:srgbClr val="000000"/>
          </a:solidFill>
          <a:ln w="12700">
            <a:solidFill>
              <a:schemeClr val="tx1"/>
            </a:solidFill>
            <a:miter lim="800000"/>
            <a:headEnd type="none" w="sm" len="sm"/>
            <a:tailEnd type="none" w="sm" len="sm"/>
          </a:ln>
        </p:spPr>
        <p:txBody>
          <a:bodyPr wrap="none" anchor="ctr"/>
          <a:lstStyle/>
          <a:p>
            <a:pPr>
              <a:buClr>
                <a:srgbClr val="000000"/>
              </a:buClr>
              <a:buSzPct val="100000"/>
              <a:buFont typeface="Times New Roman" charset="0"/>
              <a:buNone/>
            </a:pPr>
            <a:endParaRPr lang="en-US" sz="1800"/>
          </a:p>
        </p:txBody>
      </p:sp>
      <p:pic>
        <p:nvPicPr>
          <p:cNvPr id="38" name="Picture 37"/>
          <p:cNvPicPr>
            <a:picLocks noChangeAspect="1"/>
          </p:cNvPicPr>
          <p:nvPr/>
        </p:nvPicPr>
        <p:blipFill>
          <a:blip r:embed="rId3"/>
          <a:stretch>
            <a:fillRect/>
          </a:stretch>
        </p:blipFill>
        <p:spPr>
          <a:xfrm>
            <a:off x="7315200" y="4572000"/>
            <a:ext cx="457200" cy="457200"/>
          </a:xfrm>
          <a:prstGeom prst="rect">
            <a:avLst/>
          </a:prstGeom>
        </p:spPr>
      </p:pic>
      <p:sp>
        <p:nvSpPr>
          <p:cNvPr id="39" name="TextBox 3"/>
          <p:cNvSpPr txBox="1">
            <a:spLocks noChangeArrowheads="1"/>
          </p:cNvSpPr>
          <p:nvPr/>
        </p:nvSpPr>
        <p:spPr bwMode="auto">
          <a:xfrm>
            <a:off x="8001000" y="3429000"/>
            <a:ext cx="1182097" cy="923330"/>
          </a:xfrm>
          <a:prstGeom prst="rect">
            <a:avLst/>
          </a:prstGeom>
          <a:solidFill>
            <a:srgbClr val="FFFFFF"/>
          </a:solidFill>
          <a:ln>
            <a:noFill/>
          </a:ln>
          <a:extLst/>
        </p:spPr>
        <p:txBody>
          <a:bodyPr wrap="square">
            <a:spAutoFit/>
          </a:bodyPr>
          <a:lstStyle/>
          <a:p>
            <a:pPr algn="ctr"/>
            <a:r>
              <a:rPr lang="en-US" sz="1800" dirty="0" smtClean="0">
                <a:solidFill>
                  <a:srgbClr val="001934"/>
                </a:solidFill>
              </a:rPr>
              <a:t>Safe control transfer</a:t>
            </a:r>
            <a:endParaRPr lang="en-US" sz="2800" dirty="0" smtClean="0">
              <a:solidFill>
                <a:srgbClr val="FFFFFF"/>
              </a:solidFill>
            </a:endParaRPr>
          </a:p>
        </p:txBody>
      </p:sp>
    </p:spTree>
    <p:extLst>
      <p:ext uri="{BB962C8B-B14F-4D97-AF65-F5344CB8AC3E}">
        <p14:creationId xmlns:p14="http://schemas.microsoft.com/office/powerpoint/2010/main" val="3620972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5">
      <a:dk1>
        <a:srgbClr val="003367"/>
      </a:dk1>
      <a:lt1>
        <a:srgbClr val="37305A"/>
      </a:lt1>
      <a:dk2>
        <a:srgbClr val="E0E4DC"/>
      </a:dk2>
      <a:lt2>
        <a:srgbClr val="B5B5B5"/>
      </a:lt2>
      <a:accent1>
        <a:srgbClr val="4D8CF1"/>
      </a:accent1>
      <a:accent2>
        <a:srgbClr val="651222"/>
      </a:accent2>
      <a:accent3>
        <a:srgbClr val="0036A6"/>
      </a:accent3>
      <a:accent4>
        <a:srgbClr val="666666"/>
      </a:accent4>
      <a:accent5>
        <a:srgbClr val="738300"/>
      </a:accent5>
      <a:accent6>
        <a:srgbClr val="003367"/>
      </a:accent6>
      <a:hlink>
        <a:srgbClr val="0036A6"/>
      </a:hlink>
      <a:folHlink>
        <a:srgbClr val="4E005F"/>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Custom 6">
      <a:dk1>
        <a:srgbClr val="003367"/>
      </a:dk1>
      <a:lt1>
        <a:sysClr val="window" lastClr="FFFFFF"/>
      </a:lt1>
      <a:dk2>
        <a:srgbClr val="195F9E"/>
      </a:dk2>
      <a:lt2>
        <a:srgbClr val="B5B5B5"/>
      </a:lt2>
      <a:accent1>
        <a:srgbClr val="998674"/>
      </a:accent1>
      <a:accent2>
        <a:srgbClr val="651222"/>
      </a:accent2>
      <a:accent3>
        <a:srgbClr val="0036A6"/>
      </a:accent3>
      <a:accent4>
        <a:srgbClr val="666666"/>
      </a:accent4>
      <a:accent5>
        <a:srgbClr val="738300"/>
      </a:accent5>
      <a:accent6>
        <a:srgbClr val="003367"/>
      </a:accent6>
      <a:hlink>
        <a:srgbClr val="0036A6"/>
      </a:hlink>
      <a:folHlink>
        <a:srgbClr val="4E005F"/>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Default Design">
  <a:themeElements>
    <a:clrScheme name="Custom 5">
      <a:dk1>
        <a:srgbClr val="003367"/>
      </a:dk1>
      <a:lt1>
        <a:srgbClr val="37305A"/>
      </a:lt1>
      <a:dk2>
        <a:srgbClr val="E0E4DC"/>
      </a:dk2>
      <a:lt2>
        <a:srgbClr val="B5B5B5"/>
      </a:lt2>
      <a:accent1>
        <a:srgbClr val="4D8CF1"/>
      </a:accent1>
      <a:accent2>
        <a:srgbClr val="651222"/>
      </a:accent2>
      <a:accent3>
        <a:srgbClr val="0036A6"/>
      </a:accent3>
      <a:accent4>
        <a:srgbClr val="666666"/>
      </a:accent4>
      <a:accent5>
        <a:srgbClr val="738300"/>
      </a:accent5>
      <a:accent6>
        <a:srgbClr val="003367"/>
      </a:accent6>
      <a:hlink>
        <a:srgbClr val="0036A6"/>
      </a:hlink>
      <a:folHlink>
        <a:srgbClr val="4E005F"/>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plate">
  <a:themeElements>
    <a:clrScheme name="Custom 6">
      <a:dk1>
        <a:srgbClr val="003367"/>
      </a:dk1>
      <a:lt1>
        <a:sysClr val="window" lastClr="FFFFFF"/>
      </a:lt1>
      <a:dk2>
        <a:srgbClr val="195F9E"/>
      </a:dk2>
      <a:lt2>
        <a:srgbClr val="B5B5B5"/>
      </a:lt2>
      <a:accent1>
        <a:srgbClr val="998674"/>
      </a:accent1>
      <a:accent2>
        <a:srgbClr val="651222"/>
      </a:accent2>
      <a:accent3>
        <a:srgbClr val="0036A6"/>
      </a:accent3>
      <a:accent4>
        <a:srgbClr val="666666"/>
      </a:accent4>
      <a:accent5>
        <a:srgbClr val="738300"/>
      </a:accent5>
      <a:accent6>
        <a:srgbClr val="003367"/>
      </a:accent6>
      <a:hlink>
        <a:srgbClr val="0036A6"/>
      </a:hlink>
      <a:folHlink>
        <a:srgbClr val="4E005F"/>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Default Design">
  <a:themeElements>
    <a:clrScheme name="Custom 5">
      <a:dk1>
        <a:srgbClr val="003367"/>
      </a:dk1>
      <a:lt1>
        <a:srgbClr val="37305A"/>
      </a:lt1>
      <a:dk2>
        <a:srgbClr val="E0E4DC"/>
      </a:dk2>
      <a:lt2>
        <a:srgbClr val="B5B5B5"/>
      </a:lt2>
      <a:accent1>
        <a:srgbClr val="4D8CF1"/>
      </a:accent1>
      <a:accent2>
        <a:srgbClr val="651222"/>
      </a:accent2>
      <a:accent3>
        <a:srgbClr val="0036A6"/>
      </a:accent3>
      <a:accent4>
        <a:srgbClr val="666666"/>
      </a:accent4>
      <a:accent5>
        <a:srgbClr val="738300"/>
      </a:accent5>
      <a:accent6>
        <a:srgbClr val="003367"/>
      </a:accent6>
      <a:hlink>
        <a:srgbClr val="0036A6"/>
      </a:hlink>
      <a:folHlink>
        <a:srgbClr val="4E005F"/>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132652</TotalTime>
  <Words>2606</Words>
  <Application>Microsoft Office PowerPoint</Application>
  <PresentationFormat>On-screen Show (4:3)</PresentationFormat>
  <Paragraphs>423</Paragraphs>
  <Slides>36</Slides>
  <Notes>4</Notes>
  <HiddenSlides>0</HiddenSlides>
  <MMClips>0</MMClips>
  <ScaleCrop>false</ScaleCrop>
  <HeadingPairs>
    <vt:vector size="6" baseType="variant">
      <vt:variant>
        <vt:lpstr>Fonts Used</vt:lpstr>
      </vt:variant>
      <vt:variant>
        <vt:i4>9</vt:i4>
      </vt:variant>
      <vt:variant>
        <vt:lpstr>Theme</vt:lpstr>
      </vt:variant>
      <vt:variant>
        <vt:i4>5</vt:i4>
      </vt:variant>
      <vt:variant>
        <vt:lpstr>Slide Titles</vt:lpstr>
      </vt:variant>
      <vt:variant>
        <vt:i4>36</vt:i4>
      </vt:variant>
    </vt:vector>
  </HeadingPairs>
  <TitlesOfParts>
    <vt:vector size="50" baseType="lpstr">
      <vt:lpstr>MS PGothic</vt:lpstr>
      <vt:lpstr>Arial</vt:lpstr>
      <vt:lpstr>Calibri</vt:lpstr>
      <vt:lpstr>Gill Sans MT</vt:lpstr>
      <vt:lpstr>Helvetica Neue Light</vt:lpstr>
      <vt:lpstr>Monaco</vt:lpstr>
      <vt:lpstr>Times New Roman</vt:lpstr>
      <vt:lpstr>Wingdings</vt:lpstr>
      <vt:lpstr>Wingdings 3</vt:lpstr>
      <vt:lpstr>Default Design</vt:lpstr>
      <vt:lpstr>1_Default Design</vt:lpstr>
      <vt:lpstr>5_Default Design</vt:lpstr>
      <vt:lpstr>template</vt:lpstr>
      <vt:lpstr>3_Default Design</vt:lpstr>
      <vt:lpstr>PowerPoint Presentation</vt:lpstr>
      <vt:lpstr>Security Questions</vt:lpstr>
      <vt:lpstr>Operating Systems: The Classical View</vt:lpstr>
      <vt:lpstr>Precap: the kernel</vt:lpstr>
      <vt:lpstr>The kernel</vt:lpstr>
      <vt:lpstr>Where is the kernel?</vt:lpstr>
      <vt:lpstr>Windows IA-32 (Kernel space)</vt:lpstr>
      <vt:lpstr>CPU mode: user and kernel</vt:lpstr>
      <vt:lpstr>Entering the kernel</vt:lpstr>
      <vt:lpstr>Exceptions and interrupts (“trap, fault, interrupt”)</vt:lpstr>
      <vt:lpstr>PowerPoint Presentation</vt:lpstr>
      <vt:lpstr>Entry to the kernel</vt:lpstr>
      <vt:lpstr>Syscalls/traps</vt:lpstr>
      <vt:lpstr>The kernel must be bulletproof</vt:lpstr>
      <vt:lpstr>Exceptions and interrupts (“trap, fault, interrupt”)</vt:lpstr>
      <vt:lpstr>PowerPoint Presentation</vt:lpstr>
      <vt:lpstr>Virtual Addressing: Under the Hood</vt:lpstr>
      <vt:lpstr>Hear the fans blow</vt:lpstr>
      <vt:lpstr>Exceptions and interrupts (“trap, fault, interrupt”)</vt:lpstr>
      <vt:lpstr>Timer interrupts</vt:lpstr>
      <vt:lpstr>Recap: timers, interrupts, faults, etc.</vt:lpstr>
      <vt:lpstr>Meltdown Processor Flaw</vt:lpstr>
      <vt:lpstr>Meltdown</vt:lpstr>
      <vt:lpstr>Detect Byte Value by Timing Cache Access</vt:lpstr>
      <vt:lpstr>Mitigation</vt:lpstr>
      <vt:lpstr>Recap: OS protection</vt:lpstr>
      <vt:lpstr>Coarser abstraction: virtual machine</vt:lpstr>
      <vt:lpstr>How do we virtualize? </vt:lpstr>
      <vt:lpstr>Virtual-machine options</vt:lpstr>
      <vt:lpstr>Interpreted virtual machines</vt:lpstr>
      <vt:lpstr>Java virtual machine</vt:lpstr>
      <vt:lpstr>Direct execution</vt:lpstr>
      <vt:lpstr>Different techniques</vt:lpstr>
      <vt:lpstr>PowerPoint Presentation</vt:lpstr>
      <vt:lpstr>Traditional OS structure</vt:lpstr>
      <vt:lpstr>Virtual-machine structure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 About Systems</dc:title>
  <dc:subject/>
  <dc:creator>Jeff Chase</dc:creator>
  <cp:keywords/>
  <dc:description/>
  <cp:lastModifiedBy>Bruce Maggs</cp:lastModifiedBy>
  <cp:revision>5484</cp:revision>
  <cp:lastPrinted>2017-01-27T17:20:49Z</cp:lastPrinted>
  <dcterms:created xsi:type="dcterms:W3CDTF">2011-04-11T18:52:21Z</dcterms:created>
  <dcterms:modified xsi:type="dcterms:W3CDTF">2019-03-29T18:47:06Z</dcterms:modified>
  <cp:category/>
</cp:coreProperties>
</file>