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4" r:id="rId1"/>
    <p:sldMasterId id="2147483658" r:id="rId2"/>
    <p:sldMasterId id="2147483656" r:id="rId3"/>
  </p:sldMasterIdLst>
  <p:notesMasterIdLst>
    <p:notesMasterId r:id="rId72"/>
  </p:notesMasterIdLst>
  <p:handoutMasterIdLst>
    <p:handoutMasterId r:id="rId73"/>
  </p:handoutMasterIdLst>
  <p:sldIdLst>
    <p:sldId id="459" r:id="rId4"/>
    <p:sldId id="581" r:id="rId5"/>
    <p:sldId id="466" r:id="rId6"/>
    <p:sldId id="563" r:id="rId7"/>
    <p:sldId id="564" r:id="rId8"/>
    <p:sldId id="467" r:id="rId9"/>
    <p:sldId id="488" r:id="rId10"/>
    <p:sldId id="503" r:id="rId11"/>
    <p:sldId id="501" r:id="rId12"/>
    <p:sldId id="578" r:id="rId13"/>
    <p:sldId id="504" r:id="rId14"/>
    <p:sldId id="584" r:id="rId15"/>
    <p:sldId id="585" r:id="rId16"/>
    <p:sldId id="505" r:id="rId17"/>
    <p:sldId id="490" r:id="rId18"/>
    <p:sldId id="491" r:id="rId19"/>
    <p:sldId id="492" r:id="rId20"/>
    <p:sldId id="493" r:id="rId21"/>
    <p:sldId id="494" r:id="rId22"/>
    <p:sldId id="495" r:id="rId23"/>
    <p:sldId id="496" r:id="rId24"/>
    <p:sldId id="497" r:id="rId25"/>
    <p:sldId id="498" r:id="rId26"/>
    <p:sldId id="499" r:id="rId27"/>
    <p:sldId id="566" r:id="rId28"/>
    <p:sldId id="562" r:id="rId29"/>
    <p:sldId id="471" r:id="rId30"/>
    <p:sldId id="473" r:id="rId31"/>
    <p:sldId id="586" r:id="rId32"/>
    <p:sldId id="590" r:id="rId33"/>
    <p:sldId id="530" r:id="rId34"/>
    <p:sldId id="474" r:id="rId35"/>
    <p:sldId id="475" r:id="rId36"/>
    <p:sldId id="476" r:id="rId37"/>
    <p:sldId id="480" r:id="rId38"/>
    <p:sldId id="481" r:id="rId39"/>
    <p:sldId id="589" r:id="rId40"/>
    <p:sldId id="532" r:id="rId41"/>
    <p:sldId id="533" r:id="rId42"/>
    <p:sldId id="534" r:id="rId43"/>
    <p:sldId id="535" r:id="rId44"/>
    <p:sldId id="536" r:id="rId45"/>
    <p:sldId id="537" r:id="rId46"/>
    <p:sldId id="538" r:id="rId47"/>
    <p:sldId id="482" r:id="rId48"/>
    <p:sldId id="526" r:id="rId49"/>
    <p:sldId id="527" r:id="rId50"/>
    <p:sldId id="478" r:id="rId51"/>
    <p:sldId id="542" r:id="rId52"/>
    <p:sldId id="543" r:id="rId53"/>
    <p:sldId id="544" r:id="rId54"/>
    <p:sldId id="479" r:id="rId55"/>
    <p:sldId id="500" r:id="rId56"/>
    <p:sldId id="550" r:id="rId57"/>
    <p:sldId id="551" r:id="rId58"/>
    <p:sldId id="509" r:id="rId59"/>
    <p:sldId id="502" r:id="rId60"/>
    <p:sldId id="587" r:id="rId61"/>
    <p:sldId id="552" r:id="rId62"/>
    <p:sldId id="583" r:id="rId63"/>
    <p:sldId id="559" r:id="rId64"/>
    <p:sldId id="560" r:id="rId65"/>
    <p:sldId id="588" r:id="rId66"/>
    <p:sldId id="545" r:id="rId67"/>
    <p:sldId id="546" r:id="rId68"/>
    <p:sldId id="486" r:id="rId69"/>
    <p:sldId id="540" r:id="rId70"/>
    <p:sldId id="579" r:id="rId71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b="1" kern="1200">
        <a:solidFill>
          <a:schemeClr val="tx1"/>
        </a:solidFill>
        <a:latin typeface="Courier New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b="1" kern="1200">
        <a:solidFill>
          <a:schemeClr val="tx1"/>
        </a:solidFill>
        <a:latin typeface="Courier New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b="1" kern="1200">
        <a:solidFill>
          <a:schemeClr val="tx1"/>
        </a:solidFill>
        <a:latin typeface="Courier New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b="1" kern="1200">
        <a:solidFill>
          <a:schemeClr val="tx1"/>
        </a:solidFill>
        <a:latin typeface="Courier New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CC99"/>
    <a:srgbClr val="FF3300"/>
    <a:srgbClr val="0000FF"/>
    <a:srgbClr val="006600"/>
    <a:srgbClr val="008040"/>
    <a:srgbClr val="FF0000"/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13" autoAdjust="0"/>
    <p:restoredTop sz="94609" autoAdjust="0"/>
  </p:normalViewPr>
  <p:slideViewPr>
    <p:cSldViewPr>
      <p:cViewPr varScale="1">
        <p:scale>
          <a:sx n="66" d="100"/>
          <a:sy n="66" d="100"/>
        </p:scale>
        <p:origin x="111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80" d="100"/>
        <a:sy n="80" d="100"/>
      </p:scale>
      <p:origin x="0" y="4728"/>
    </p:cViewPr>
  </p:sorterViewPr>
  <p:notesViewPr>
    <p:cSldViewPr>
      <p:cViewPr varScale="1">
        <p:scale>
          <a:sx n="80" d="100"/>
          <a:sy n="80" d="100"/>
        </p:scale>
        <p:origin x="-1296" y="-12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cs typeface="Arial" charset="0"/>
              </a:defRPr>
            </a:lvl1pPr>
          </a:lstStyle>
          <a:p>
            <a:fld id="{8ED41A8D-48DB-5F43-8DE0-0A434BCE8BB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717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>
            <a:lvl1pPr defTabSz="957263">
              <a:defRPr sz="1300" b="0">
                <a:latin typeface="Times New Roman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>
            <a:lvl1pPr algn="r" defTabSz="957263">
              <a:defRPr sz="1300" b="0">
                <a:latin typeface="Times New Roman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25604" name="Placeholder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6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</a:p>
        </p:txBody>
      </p:sp>
      <p:sp>
        <p:nvSpPr>
          <p:cNvPr id="176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b" anchorCtr="0" compatLnSpc="1">
            <a:prstTxWarp prst="textNoShape">
              <a:avLst/>
            </a:prstTxWarp>
          </a:bodyPr>
          <a:lstStyle>
            <a:lvl1pPr defTabSz="957263">
              <a:defRPr sz="1300" b="0">
                <a:latin typeface="Times New Roman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76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b" anchorCtr="0" compatLnSpc="1">
            <a:prstTxWarp prst="textNoShape">
              <a:avLst/>
            </a:prstTxWarp>
          </a:bodyPr>
          <a:lstStyle>
            <a:lvl1pPr algn="r" defTabSz="957263">
              <a:defRPr sz="1300" b="0">
                <a:latin typeface="Times New Roman" charset="0"/>
                <a:cs typeface="Arial" charset="0"/>
              </a:defRPr>
            </a:lvl1pPr>
          </a:lstStyle>
          <a:p>
            <a:fld id="{A99D5540-16F5-4346-9AE9-BE5F3A9FE2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8391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defTabSz="957263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algn="r" defTabSz="957263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fld id="{812CAD39-256F-334A-B813-2EC9E0EA1CD8}" type="slidenum">
              <a:rPr lang="en-US" sz="1300" b="0">
                <a:latin typeface="Times New Roman" charset="0"/>
              </a:rPr>
              <a:pPr/>
              <a:t>1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28674" name="Placeholder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5" name="Placeholder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pPr algn="r" eaLnBrk="1" hangingPunct="1">
              <a:spcBef>
                <a:spcPct val="0"/>
              </a:spcBef>
            </a:pPr>
            <a:endParaRPr lang="en-US" sz="2000" b="1">
              <a:latin typeface="Courier New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4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6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0883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1838" y="4559300"/>
            <a:ext cx="5853112" cy="4233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6744" tIns="43372" rIns="86744" bIns="43372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2931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1838" y="4559300"/>
            <a:ext cx="5853112" cy="4233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6744" tIns="43372" rIns="86744" bIns="43372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4979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1838" y="4559300"/>
            <a:ext cx="5853112" cy="4233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6744" tIns="43372" rIns="86744" bIns="43372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7027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1838" y="4559300"/>
            <a:ext cx="5853112" cy="4233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6744" tIns="43372" rIns="86744" bIns="43372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9075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1838" y="4559300"/>
            <a:ext cx="5853112" cy="4233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6744" tIns="43372" rIns="86744" bIns="43372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55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1123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1838" y="4559300"/>
            <a:ext cx="5853112" cy="4233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6744" tIns="43372" rIns="86744" bIns="43372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8291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1838" y="4559300"/>
            <a:ext cx="5853112" cy="4233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6744" tIns="43372" rIns="86744" bIns="43372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0339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1838" y="4559300"/>
            <a:ext cx="5853112" cy="4233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6744" tIns="43372" rIns="86744" bIns="43372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83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53" tIns="48326" rIns="96653" bIns="4832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653" tIns="48326" rIns="96653" bIns="48326"/>
          <a:lstStyle/>
          <a:p>
            <a:r>
              <a:rPr lang="en-US"/>
              <a:t>Software comes with 150 page manual, support contract.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8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2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53" tIns="48326" rIns="96653" bIns="4832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53" tIns="48326" rIns="96653" bIns="4832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53" tIns="48326" rIns="96653" bIns="4832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040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243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304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7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9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737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Placeholder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9427" name="Placeholder 3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Placeholder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1475" name="Placeholder 3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2387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1838" y="4559300"/>
            <a:ext cx="5853112" cy="4233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6744" tIns="43372" rIns="86744" bIns="43372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0819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1838" y="4559300"/>
            <a:ext cx="5853112" cy="4233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6744" tIns="43372" rIns="86744" bIns="43372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1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7785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5977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pPr eaLnBrk="1" hangingPunct="1">
              <a:spcBef>
                <a:spcPct val="0"/>
              </a:spcBef>
            </a:pPr>
            <a:endParaRPr lang="en-US" sz="18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328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pPr defTabSz="457200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5158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pPr defTabSz="457200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8534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DCE92BF4-C300-C04B-9738-8EF2F3926557}" type="datetime1">
              <a:rPr lang="en-US"/>
              <a:pPr/>
              <a:t>4/10/2019</a:t>
            </a:fld>
            <a:endParaRPr lang="en-US"/>
          </a:p>
        </p:txBody>
      </p:sp>
      <p:sp>
        <p:nvSpPr>
          <p:cNvPr id="18534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8535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B4B6EEB-3387-3149-919E-D1FF925EB97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CEFE9D-E377-6047-82FC-0035DD36AA39}" type="datetime1">
              <a:rPr lang="en-US"/>
              <a:pPr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52036E-30CF-2E40-99D9-614247EE80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439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FA0D32-575E-C44C-A01A-07C542F68EAE}" type="datetime1">
              <a:rPr lang="en-US"/>
              <a:pPr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12783B-3EFE-5A46-901A-973C57DD54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648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15AE48-5B17-4440-A7E4-81C61A81F31D}" type="datetime1">
              <a:rPr lang="en-US"/>
              <a:pPr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5F887F-EB95-6940-808C-4E462593A6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771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1CD515-D7BC-6841-90A5-0A40A1447DB1}" type="datetime1">
              <a:rPr lang="en-US"/>
              <a:pPr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8435C-BBBD-D84D-97FD-AC645A76BE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91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498BC7-F094-434A-819D-9690B70C9ACD}" type="datetime1">
              <a:rPr lang="en-US"/>
              <a:pPr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DC3E43-6E03-DB4E-87DA-8CD7D6BB53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049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F015F2-DFA5-734A-9AD4-E04BCE897482}" type="datetime1">
              <a:rPr lang="en-US"/>
              <a:pPr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159F3E-474D-5247-8319-04764CD460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6736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C06F18-7AF4-7B4D-99F7-E77F91005429}" type="datetime1">
              <a:rPr lang="en-US"/>
              <a:pPr/>
              <a:t>4/10/2019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EA2C17-41AB-CB41-B56B-428832FA16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44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9925AA-3993-AE4B-8E12-5CDAD584035C}" type="datetime1">
              <a:rPr lang="en-US"/>
              <a:pPr/>
              <a:t>4/10/2019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5380AF-B8B5-8D48-920C-8FD59775FB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455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72BF2B-11C4-F947-B600-36FEBC87C205}" type="datetime1">
              <a:rPr lang="en-US"/>
              <a:pPr/>
              <a:t>4/10/2019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943861-50D0-E640-800D-59E5DDF004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9529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635FC0-548C-AC4D-A704-C0AA873E3447}" type="datetime1">
              <a:rPr lang="en-US"/>
              <a:pPr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29A5F2-950F-794C-B0DD-3B08AF530E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813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2D80A4-CEF8-F945-878F-95F5CEB498D3}" type="datetime1">
              <a:rPr lang="en-US"/>
              <a:pPr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D75C68-5E04-F341-9158-FE91980B7F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73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A85F61F-1273-9C41-8257-90FC5123D242}" type="datetime1">
              <a:rPr lang="en-US"/>
              <a:pPr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9DFFF-2181-DE4D-985F-1F7B33C6C8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7446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F466E9-DD3F-2F48-B94E-3E808AFFD40C}" type="datetime1">
              <a:rPr lang="en-US"/>
              <a:pPr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A362F-5612-1042-BAC0-BBBEEF6911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954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586088-E120-D349-B25F-785F3BA74D42}" type="datetime1">
              <a:rPr lang="en-US"/>
              <a:pPr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B21BB-6407-8447-A4EC-87CF4DBA8F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3373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83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24883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400" b="0">
                <a:latin typeface="Arial" charset="0"/>
                <a:cs typeface="Arial" charset="0"/>
              </a:endParaRPr>
            </a:p>
          </p:txBody>
        </p:sp>
        <p:sp>
          <p:nvSpPr>
            <p:cNvPr id="24883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 b="0">
                <a:latin typeface="Arial" charset="0"/>
                <a:cs typeface="Arial" charset="0"/>
              </a:endParaRPr>
            </a:p>
          </p:txBody>
        </p:sp>
        <p:grpSp>
          <p:nvGrpSpPr>
            <p:cNvPr id="248837" name="Group 5"/>
            <p:cNvGrpSpPr>
              <a:grpSpLocks/>
            </p:cNvGrpSpPr>
            <p:nvPr userDrawn="1"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248838" name="Rectangle 6"/>
              <p:cNvSpPr>
                <a:spLocks noChangeArrowheads="1"/>
              </p:cNvSpPr>
              <p:nvPr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 b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248839" name="Rectangle 7"/>
              <p:cNvSpPr>
                <a:spLocks noChangeArrowheads="1"/>
              </p:cNvSpPr>
              <p:nvPr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 b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248840" name="Rectangle 8"/>
              <p:cNvSpPr>
                <a:spLocks noChangeArrowheads="1"/>
              </p:cNvSpPr>
              <p:nvPr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 b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248841" name="Rectangle 9"/>
              <p:cNvSpPr>
                <a:spLocks noChangeArrowheads="1"/>
              </p:cNvSpPr>
              <p:nvPr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 b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248842" name="Rectangle 10"/>
              <p:cNvSpPr>
                <a:spLocks noChangeArrowheads="1"/>
              </p:cNvSpPr>
              <p:nvPr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 b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248843" name="Rectangle 11"/>
              <p:cNvSpPr>
                <a:spLocks noChangeArrowheads="1"/>
              </p:cNvSpPr>
              <p:nvPr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 b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248844" name="Rectangle 12"/>
              <p:cNvSpPr>
                <a:spLocks noChangeArrowheads="1"/>
              </p:cNvSpPr>
              <p:nvPr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 b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248845" name="Rectangle 13"/>
              <p:cNvSpPr>
                <a:spLocks noChangeArrowheads="1"/>
              </p:cNvSpPr>
              <p:nvPr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 b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248846" name="Rectangle 14"/>
              <p:cNvSpPr>
                <a:spLocks noChangeArrowheads="1"/>
              </p:cNvSpPr>
              <p:nvPr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 b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248847" name="Rectangle 15"/>
              <p:cNvSpPr>
                <a:spLocks noChangeArrowheads="1"/>
              </p:cNvSpPr>
              <p:nvPr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 b="0"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248848" name="Rectangle 16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3279662C-DB53-8D4C-9EE2-6843D01FB3A6}" type="datetime1">
              <a:rPr lang="en-US"/>
              <a:pPr/>
              <a:t>4/10/2019</a:t>
            </a:fld>
            <a:endParaRPr lang="en-US"/>
          </a:p>
        </p:txBody>
      </p:sp>
      <p:sp>
        <p:nvSpPr>
          <p:cNvPr id="248849" name="Rectangle 1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48850" name="Rectangle 1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17615DC-3B1F-B34B-9D8D-39B9E0DA5FD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48851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4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48852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Times" charset="0"/>
              <a:buNone/>
              <a:defRPr sz="32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CB96304-FCF6-4949-983E-C3B0409CCDC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F78485D1-4C0C-4E4E-87E0-02639D3F2F27}" type="datetime1">
              <a:rPr lang="en-US"/>
              <a:pPr/>
              <a:t>4/10/2019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876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EA99814-4FB9-AE47-8EC7-1BBF49B47C1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308724DA-4AA2-8640-BB74-E9D21D5368B5}" type="datetime1">
              <a:rPr lang="en-US"/>
              <a:pPr/>
              <a:t>4/10/2019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389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C451251-E0BC-344A-B243-CEEE1695D57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449D4D04-AAF1-4C40-B424-B8EDA01579F9}" type="datetime1">
              <a:rPr lang="en-US"/>
              <a:pPr/>
              <a:t>4/10/2019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2020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2709CCB-F887-654C-AB68-DB4690FFA1D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67A1A2D8-9161-B44E-B40F-D63E2874A440}" type="datetime1">
              <a:rPr lang="en-US"/>
              <a:pPr/>
              <a:t>4/10/2019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3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2724DEA-CAFE-4E42-A978-673E536B17A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38033DC6-0535-B84B-AF04-12E26DBBF269}" type="datetime1">
              <a:rPr lang="en-US"/>
              <a:pPr/>
              <a:t>4/10/2019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4785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6201914-03E9-8948-91F9-1070A61DED2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EAACD6B-DBBB-2545-91DF-59BD24FDF007}" type="datetime1">
              <a:rPr lang="en-US"/>
              <a:pPr/>
              <a:t>4/10/2019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987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0569B7-A1B5-2E4E-ACE1-AE97A61F740C}" type="datetime1">
              <a:rPr lang="en-US"/>
              <a:pPr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447A4B-BD1E-A846-B005-049D6B09E7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8111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CD090F5-2B93-6847-A3D9-B5C6E5479A8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7C27E9A3-0348-C74A-A27B-9B2051C73269}" type="datetime1">
              <a:rPr lang="en-US"/>
              <a:pPr/>
              <a:t>4/10/2019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1387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06DE10C-F0B7-E94D-B5BC-DD77A7A20FD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3058BDBD-9761-9740-AE12-C82EF5119DC0}" type="datetime1">
              <a:rPr lang="en-US"/>
              <a:pPr/>
              <a:t>4/10/2019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757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A4678D0-91B1-2C46-99CB-9348760536F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4266C1AA-F0C7-7041-B50E-3FBED6934367}" type="datetime1">
              <a:rPr lang="en-US"/>
              <a:pPr/>
              <a:t>4/10/2019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667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8D2C610-4445-584C-BF19-9B3B6B6DCBA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FA3C1190-66A0-EC41-9F09-D5F245AD5983}" type="datetime1">
              <a:rPr lang="en-US"/>
              <a:pPr/>
              <a:t>4/10/2019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038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401C10-315D-1146-95D9-44F24AB52196}" type="datetime1">
              <a:rPr lang="en-US"/>
              <a:pPr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7EBBAA-459F-E84B-95F3-C9E80F9162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38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B1FC79-4F5E-664D-9E79-F128C0B7E0F4}" type="datetime1">
              <a:rPr lang="en-US"/>
              <a:pPr/>
              <a:t>4/10/2019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D6B265-EEBC-A044-8B0A-5A67EB1A5C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95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B0E579-43AD-6148-814D-35912A7A4112}" type="datetime1">
              <a:rPr lang="en-US"/>
              <a:pPr/>
              <a:t>4/10/2019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40A71-1766-7947-9FA1-25A98017CD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43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92847C-D71E-F44C-9219-10E68940F96D}" type="datetime1">
              <a:rPr lang="en-US"/>
              <a:pPr/>
              <a:t>4/10/2019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C05499-0D56-8646-B526-7BC640C57C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463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F7E7BF1-F658-DF4B-BD93-257B8A592551}" type="datetime1">
              <a:rPr lang="en-US"/>
              <a:pPr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D8681B-F1D4-4243-8566-2A96FD9E5D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802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106F10-9C45-364F-B4E9-1AD4CB5787F9}" type="datetime1">
              <a:rPr lang="en-US"/>
              <a:pPr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19B1ED-FD28-6143-B255-169A4FF60F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08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43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latin typeface="+mn-lt"/>
                <a:ea typeface="+mn-ea"/>
                <a:cs typeface="+mn-cs"/>
              </a:defRPr>
            </a:lvl1pPr>
          </a:lstStyle>
          <a:p>
            <a:fld id="{FFB74C0A-4B5C-884E-AE8A-310E15FED3B6}" type="datetime1">
              <a:rPr lang="en-US"/>
              <a:pPr/>
              <a:t>4/10/2019</a:t>
            </a:fld>
            <a:endParaRPr lang="en-US"/>
          </a:p>
        </p:txBody>
      </p:sp>
      <p:sp>
        <p:nvSpPr>
          <p:cNvPr id="1843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843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latin typeface="+mn-lt"/>
                <a:ea typeface="+mn-ea"/>
                <a:cs typeface="+mn-cs"/>
              </a:defRPr>
            </a:lvl1pPr>
          </a:lstStyle>
          <a:p>
            <a:fld id="{F02244CA-5AE9-7C40-B939-3B16D38E8AB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  <a:ea typeface="Osaka" charset="0"/>
          <a:cs typeface="Osaka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  <a:ea typeface="Osaka" charset="0"/>
          <a:cs typeface="Osaka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  <a:ea typeface="Osaka" charset="0"/>
          <a:cs typeface="Osaka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  <a:ea typeface="Osaka" charset="0"/>
          <a:cs typeface="Osak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  <a:ea typeface="Osaka" charset="0"/>
          <a:cs typeface="Osak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  <a:ea typeface="Osaka" charset="0"/>
          <a:cs typeface="Osak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  <a:ea typeface="Osaka" charset="0"/>
          <a:cs typeface="Osak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  <a:ea typeface="Osaka" charset="0"/>
          <a:cs typeface="Osak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8229600" cy="117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latin typeface="+mn-lt"/>
                <a:cs typeface="Arial" charset="0"/>
              </a:defRPr>
            </a:lvl1pPr>
          </a:lstStyle>
          <a:p>
            <a:fld id="{EC13CDAB-E6DF-644B-804E-F5C2D79831D6}" type="datetime1">
              <a:rPr lang="en-US"/>
              <a:pPr/>
              <a:t>4/10/2019</a:t>
            </a:fld>
            <a:endParaRPr lang="en-US"/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>
                <a:latin typeface="+mn-lt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latin typeface="+mn-lt"/>
                <a:cs typeface="Arial" charset="0"/>
              </a:defRPr>
            </a:lvl1pPr>
          </a:lstStyle>
          <a:p>
            <a:fld id="{A5C11254-78BF-484C-BBB9-B13CE0CE4C9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Time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987425" indent="-2936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281113" indent="-29210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Times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15986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Times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Times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Times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Times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Times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b="0">
                <a:latin typeface="+mn-lt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+mn-lt"/>
                <a:cs typeface="Arial" charset="0"/>
              </a:defRPr>
            </a:lvl1pPr>
          </a:lstStyle>
          <a:p>
            <a:fld id="{9DA8916D-E6F1-6C45-A989-42BBC884865C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247812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24781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400" b="0">
                <a:latin typeface="Arial" charset="0"/>
                <a:cs typeface="Arial" charset="0"/>
              </a:endParaRPr>
            </a:p>
          </p:txBody>
        </p:sp>
        <p:sp>
          <p:nvSpPr>
            <p:cNvPr id="247814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 b="0">
                <a:latin typeface="Arial" charset="0"/>
                <a:cs typeface="Arial" charset="0"/>
              </a:endParaRPr>
            </a:p>
          </p:txBody>
        </p:sp>
        <p:sp>
          <p:nvSpPr>
            <p:cNvPr id="247815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b="0">
                <a:solidFill>
                  <a:schemeClr val="hlin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7816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b="0">
                <a:solidFill>
                  <a:schemeClr val="hlin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7817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b="0">
                <a:solidFill>
                  <a:schemeClr val="accent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7818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b="0">
                <a:solidFill>
                  <a:schemeClr val="hlin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7819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 b="0">
                <a:latin typeface="Arial" charset="0"/>
                <a:cs typeface="Arial" charset="0"/>
              </a:endParaRPr>
            </a:p>
          </p:txBody>
        </p:sp>
        <p:sp>
          <p:nvSpPr>
            <p:cNvPr id="247820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b="0">
                <a:solidFill>
                  <a:schemeClr val="accent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7821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b="0">
                <a:solidFill>
                  <a:schemeClr val="accent2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47822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782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8800"/>
            <a:ext cx="82296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7824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+mn-lt"/>
                <a:cs typeface="Arial" charset="0"/>
              </a:defRPr>
            </a:lvl1pPr>
          </a:lstStyle>
          <a:p>
            <a:fld id="{88AB7E82-4C30-B545-8FBF-1B0ACDD6D358}" type="datetime1">
              <a:rPr lang="en-US"/>
              <a:pPr/>
              <a:t>4/10/2019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Time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419eater.com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66700" y="304800"/>
            <a:ext cx="8610600" cy="1600200"/>
          </a:xfrm>
          <a:ln w="31750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4000" b="1">
                <a:solidFill>
                  <a:srgbClr val="0000FF"/>
                </a:solidFill>
              </a:rPr>
              <a:t>Monetizing Attacks /</a:t>
            </a:r>
            <a:br>
              <a:rPr lang="en-US" sz="4000" b="1">
                <a:solidFill>
                  <a:srgbClr val="0000FF"/>
                </a:solidFill>
              </a:rPr>
            </a:br>
            <a:r>
              <a:rPr lang="en-US" sz="4000" b="1">
                <a:solidFill>
                  <a:srgbClr val="0000FF"/>
                </a:solidFill>
              </a:rPr>
              <a:t>The Underground Economy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38200" y="2209800"/>
            <a:ext cx="7543800" cy="4343400"/>
          </a:xfrm>
        </p:spPr>
        <p:txBody>
          <a:bodyPr/>
          <a:lstStyle/>
          <a:p>
            <a:pPr marL="0" indent="0" algn="ctr">
              <a:lnSpc>
                <a:spcPct val="120000"/>
              </a:lnSpc>
              <a:buFontTx/>
              <a:buNone/>
            </a:pPr>
            <a:r>
              <a:rPr lang="en-US" b="1" i="1" dirty="0" smtClean="0"/>
              <a:t>original slides by</a:t>
            </a:r>
            <a:endParaRPr lang="en-US" sz="3600" b="1" i="1" dirty="0"/>
          </a:p>
          <a:p>
            <a:pPr marL="0" indent="0" algn="ctr">
              <a:lnSpc>
                <a:spcPct val="120000"/>
              </a:lnSpc>
              <a:buFontTx/>
              <a:buNone/>
            </a:pPr>
            <a:r>
              <a:rPr lang="en-US" b="1" dirty="0"/>
              <a:t>Prof. Vern </a:t>
            </a:r>
            <a:r>
              <a:rPr lang="en-US" b="1" dirty="0" err="1"/>
              <a:t>Paxson</a:t>
            </a:r>
            <a:endParaRPr lang="en-US" sz="2000" b="1" dirty="0"/>
          </a:p>
          <a:p>
            <a:pPr marL="0" indent="0" algn="ctr">
              <a:lnSpc>
                <a:spcPct val="40000"/>
              </a:lnSpc>
              <a:buFontTx/>
              <a:buNone/>
            </a:pPr>
            <a:endParaRPr lang="en-US" sz="2400" b="1" dirty="0"/>
          </a:p>
          <a:p>
            <a:pPr marL="0" indent="0" algn="ctr">
              <a:lnSpc>
                <a:spcPct val="110000"/>
              </a:lnSpc>
              <a:buFontTx/>
              <a:buNone/>
            </a:pPr>
            <a:r>
              <a:rPr lang="en-US" sz="2400" dirty="0" smtClean="0">
                <a:latin typeface="Arial Bold" charset="0"/>
              </a:rPr>
              <a:t>University of California, Berkeley</a:t>
            </a:r>
            <a:endParaRPr lang="en-US" sz="2200" b="1" dirty="0">
              <a:solidFill>
                <a:srgbClr val="FF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10600" cy="762000"/>
          </a:xfrm>
        </p:spPr>
        <p:txBody>
          <a:bodyPr/>
          <a:lstStyle/>
          <a:p>
            <a:r>
              <a:rPr lang="en-US" sz="4100" b="1"/>
              <a:t>Monetizing Spam</a:t>
            </a:r>
            <a:endParaRPr lang="en-US"/>
          </a:p>
        </p:txBody>
      </p:sp>
      <p:sp>
        <p:nvSpPr>
          <p:cNvPr id="44237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7630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In what different ways can spammers make money off of sending spam?</a:t>
            </a:r>
          </a:p>
          <a:p>
            <a:pPr lvl="1">
              <a:lnSpc>
                <a:spcPct val="90000"/>
              </a:lnSpc>
            </a:pPr>
            <a:r>
              <a:rPr lang="en-US" sz="2200"/>
              <a:t>And who has </a:t>
            </a:r>
            <a:r>
              <a:rPr lang="en-US" sz="2200">
                <a:solidFill>
                  <a:srgbClr val="359321"/>
                </a:solidFill>
              </a:rPr>
              <a:t>incentives</a:t>
            </a:r>
            <a:r>
              <a:rPr lang="en-US" sz="2200"/>
              <a:t> to thwart these schemes?</a:t>
            </a:r>
          </a:p>
          <a:p>
            <a:pPr lvl="2">
              <a:lnSpc>
                <a:spcPct val="90000"/>
              </a:lnSpc>
            </a:pPr>
            <a:r>
              <a:rPr lang="en-US" sz="2000"/>
              <a:t>(Other than law enforcement)</a:t>
            </a:r>
          </a:p>
          <a:p>
            <a:pPr>
              <a:lnSpc>
                <a:spcPct val="90000"/>
              </a:lnSpc>
            </a:pPr>
            <a:r>
              <a:rPr lang="en-US" sz="2800">
                <a:solidFill>
                  <a:schemeClr val="bg2"/>
                </a:solidFill>
              </a:rPr>
              <a:t>Scheme #1: advertise goods or services</a:t>
            </a:r>
          </a:p>
          <a:p>
            <a:pPr lvl="1">
              <a:lnSpc>
                <a:spcPct val="90000"/>
              </a:lnSpc>
            </a:pPr>
            <a:r>
              <a:rPr lang="en-US" sz="2200">
                <a:solidFill>
                  <a:schemeClr val="bg2"/>
                </a:solidFill>
              </a:rPr>
              <a:t>Examples: fake Rolexes, Viagra, university degrees</a:t>
            </a:r>
          </a:p>
          <a:p>
            <a:pPr lvl="1">
              <a:lnSpc>
                <a:spcPct val="90000"/>
              </a:lnSpc>
            </a:pPr>
            <a:r>
              <a:rPr lang="en-US" sz="2200">
                <a:solidFill>
                  <a:schemeClr val="bg2"/>
                </a:solidFill>
              </a:rPr>
              <a:t>Profit angle: increased sales</a:t>
            </a:r>
          </a:p>
          <a:p>
            <a:pPr lvl="1">
              <a:lnSpc>
                <a:spcPct val="90000"/>
              </a:lnSpc>
            </a:pPr>
            <a:r>
              <a:rPr lang="en-US" sz="2200">
                <a:solidFill>
                  <a:schemeClr val="bg2"/>
                </a:solidFill>
              </a:rPr>
              <a:t>Who</a:t>
            </a:r>
            <a:r>
              <a:rPr lang="ja-JP" altLang="en-US" sz="2200">
                <a:solidFill>
                  <a:schemeClr val="bg2"/>
                </a:solidFill>
              </a:rPr>
              <a:t>’</a:t>
            </a:r>
            <a:r>
              <a:rPr lang="en-US" sz="2200">
                <a:solidFill>
                  <a:schemeClr val="bg2"/>
                </a:solidFill>
              </a:rPr>
              <a:t>ll try to stop: brand holders</a:t>
            </a:r>
          </a:p>
          <a:p>
            <a:pPr>
              <a:lnSpc>
                <a:spcPct val="90000"/>
              </a:lnSpc>
            </a:pPr>
            <a:r>
              <a:rPr lang="en-US" sz="2800"/>
              <a:t>Scheme #2: </a:t>
            </a:r>
            <a:r>
              <a:rPr lang="en-US" sz="2800">
                <a:solidFill>
                  <a:srgbClr val="0000FF"/>
                </a:solidFill>
              </a:rPr>
              <a:t>phishing</a:t>
            </a:r>
            <a:endParaRPr lang="en-US" sz="2800"/>
          </a:p>
          <a:p>
            <a:pPr lvl="1">
              <a:lnSpc>
                <a:spcPct val="90000"/>
              </a:lnSpc>
            </a:pPr>
            <a:r>
              <a:rPr lang="en-US" sz="2200"/>
              <a:t>Profit angle: transfer $$$ out of accounts; sell accounts to others; use accounts for better spamming (e.g. Facebook)</a:t>
            </a:r>
          </a:p>
          <a:p>
            <a:pPr lvl="1">
              <a:lnSpc>
                <a:spcPct val="90000"/>
              </a:lnSpc>
            </a:pPr>
            <a:r>
              <a:rPr lang="en-US" sz="2200"/>
              <a:t>Opponents: issuers of accounts</a:t>
            </a:r>
          </a:p>
          <a:p>
            <a:pPr lvl="1">
              <a:lnSpc>
                <a:spcPct val="90000"/>
              </a:lnSpc>
            </a:pPr>
            <a:r>
              <a:rPr lang="en-US" sz="2200"/>
              <a:t>Note: targeted phishing (</a:t>
            </a:r>
            <a:r>
              <a:rPr lang="ja-JP" altLang="en-US" sz="2200"/>
              <a:t>“</a:t>
            </a:r>
            <a:r>
              <a:rPr lang="en-US" sz="2200">
                <a:solidFill>
                  <a:srgbClr val="FF0000"/>
                </a:solidFill>
              </a:rPr>
              <a:t>spear-phishing</a:t>
            </a:r>
            <a:r>
              <a:rPr lang="ja-JP" altLang="en-US" sz="2200"/>
              <a:t>”</a:t>
            </a:r>
            <a:r>
              <a:rPr lang="en-US" sz="2200"/>
              <a:t>) doesn</a:t>
            </a:r>
            <a:r>
              <a:rPr lang="ja-JP" altLang="en-US" sz="2200"/>
              <a:t>’</a:t>
            </a:r>
            <a:r>
              <a:rPr lang="en-US" sz="2200"/>
              <a:t>t actually need much in the way of spam due to low volume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37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10600" cy="762000"/>
          </a:xfrm>
        </p:spPr>
        <p:txBody>
          <a:bodyPr/>
          <a:lstStyle/>
          <a:p>
            <a:r>
              <a:rPr lang="en-US" sz="4100" b="1" dirty="0"/>
              <a:t>Monetizing Spam, con</a:t>
            </a:r>
            <a:r>
              <a:rPr lang="ja-JP" altLang="en-US" sz="4100" b="1" dirty="0"/>
              <a:t>’</a:t>
            </a:r>
            <a:r>
              <a:rPr lang="en-US" sz="4100" b="1" dirty="0"/>
              <a:t>t</a:t>
            </a:r>
            <a:endParaRPr lang="en-US" dirty="0"/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763000" cy="5486400"/>
          </a:xfrm>
        </p:spPr>
        <p:txBody>
          <a:bodyPr/>
          <a:lstStyle/>
          <a:p>
            <a:endParaRPr lang="en-US" sz="2400" dirty="0"/>
          </a:p>
          <a:p>
            <a:r>
              <a:rPr lang="en-US" sz="2400" dirty="0"/>
              <a:t>Scheme #3: </a:t>
            </a:r>
            <a:r>
              <a:rPr lang="en-US" sz="2400" dirty="0">
                <a:solidFill>
                  <a:srgbClr val="FF0000"/>
                </a:solidFill>
              </a:rPr>
              <a:t>scams</a:t>
            </a:r>
            <a:endParaRPr lang="en-US" sz="2400" dirty="0"/>
          </a:p>
          <a:p>
            <a:pPr lvl="1"/>
            <a:r>
              <a:rPr lang="en-US" sz="2400" dirty="0"/>
              <a:t>Examples: pen pal relationships, 419 (</a:t>
            </a:r>
            <a:r>
              <a:rPr lang="ja-JP" altLang="en-US" sz="2400" dirty="0"/>
              <a:t>“</a:t>
            </a:r>
            <a:r>
              <a:rPr lang="en-US" sz="2400" dirty="0"/>
              <a:t>Nigerian</a:t>
            </a:r>
            <a:r>
              <a:rPr lang="ja-JP" altLang="en-US" sz="2400" dirty="0"/>
              <a:t>”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Profit angle: con victim into sending money</a:t>
            </a:r>
          </a:p>
          <a:p>
            <a:pPr lvl="1"/>
            <a:r>
              <a:rPr lang="en-US" sz="2400" dirty="0"/>
              <a:t>Opponents: </a:t>
            </a:r>
            <a:r>
              <a:rPr lang="en-US" sz="2400" dirty="0" err="1"/>
              <a:t>scambaiters</a:t>
            </a:r>
            <a:r>
              <a:rPr lang="en-US" sz="2400" dirty="0"/>
              <a:t> (e.g., </a:t>
            </a:r>
            <a:r>
              <a:rPr lang="en-US" sz="2400" dirty="0">
                <a:latin typeface="Consolas" charset="0"/>
                <a:hlinkClick r:id="rId3"/>
              </a:rPr>
              <a:t>www.419eater.com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/>
              <a:t>Chapter 38, Article 419 of the Nigerian Criminal Code "Obtaining property by false pretenses; Cheating”</a:t>
            </a:r>
          </a:p>
          <a:p>
            <a:endParaRPr lang="en-US" sz="2400" dirty="0"/>
          </a:p>
          <a:p>
            <a:r>
              <a:rPr lang="en-US" sz="2400" dirty="0"/>
              <a:t>Scheme #4: </a:t>
            </a:r>
            <a:r>
              <a:rPr lang="en-US" sz="2400" dirty="0">
                <a:solidFill>
                  <a:srgbClr val="006600"/>
                </a:solidFill>
              </a:rPr>
              <a:t>recruiting</a:t>
            </a:r>
            <a:r>
              <a:rPr lang="en-US" sz="2400" dirty="0"/>
              <a:t> crooks/underlings</a:t>
            </a:r>
          </a:p>
          <a:p>
            <a:pPr lvl="1"/>
            <a:r>
              <a:rPr lang="en-US" sz="2400" dirty="0"/>
              <a:t>Examples: money mules, </a:t>
            </a:r>
            <a:r>
              <a:rPr lang="en-US" sz="2400" dirty="0" err="1"/>
              <a:t>reshippers</a:t>
            </a:r>
            <a:endParaRPr lang="en-US" sz="2400" dirty="0"/>
          </a:p>
          <a:p>
            <a:pPr lvl="1"/>
            <a:r>
              <a:rPr lang="en-US" sz="2400" dirty="0"/>
              <a:t>Profit angle: enables profiting from cybercrime</a:t>
            </a:r>
          </a:p>
          <a:p>
            <a:pPr lvl="1"/>
            <a:r>
              <a:rPr lang="en-US" sz="2400" dirty="0"/>
              <a:t>Opponents: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9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9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9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9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9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55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10600" cy="762000"/>
          </a:xfrm>
        </p:spPr>
        <p:txBody>
          <a:bodyPr/>
          <a:lstStyle/>
          <a:p>
            <a:r>
              <a:rPr lang="en-US" sz="4100" b="1"/>
              <a:t>Monetizing Spam, con</a:t>
            </a:r>
            <a:r>
              <a:rPr lang="ja-JP" altLang="en-US" sz="4100" b="1"/>
              <a:t>’</a:t>
            </a:r>
            <a:r>
              <a:rPr lang="en-US" sz="4100" b="1"/>
              <a:t>t</a:t>
            </a:r>
            <a:endParaRPr lang="en-US"/>
          </a:p>
        </p:txBody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763000" cy="5486400"/>
          </a:xfrm>
        </p:spPr>
        <p:txBody>
          <a:bodyPr/>
          <a:lstStyle/>
          <a:p>
            <a:endParaRPr lang="en-US"/>
          </a:p>
          <a:p>
            <a:r>
              <a:rPr lang="en-US">
                <a:solidFill>
                  <a:schemeClr val="bg2"/>
                </a:solidFill>
              </a:rPr>
              <a:t>Scheme #3: scams</a:t>
            </a:r>
          </a:p>
          <a:p>
            <a:pPr lvl="1"/>
            <a:r>
              <a:rPr lang="en-US">
                <a:solidFill>
                  <a:schemeClr val="bg2"/>
                </a:solidFill>
              </a:rPr>
              <a:t>Examples: pen pal relationships, 419 (</a:t>
            </a:r>
            <a:r>
              <a:rPr lang="ja-JP" altLang="en-US">
                <a:solidFill>
                  <a:schemeClr val="bg2"/>
                </a:solidFill>
              </a:rPr>
              <a:t>“</a:t>
            </a:r>
            <a:r>
              <a:rPr lang="en-US">
                <a:solidFill>
                  <a:schemeClr val="bg2"/>
                </a:solidFill>
              </a:rPr>
              <a:t>Nigerian</a:t>
            </a:r>
            <a:r>
              <a:rPr lang="ja-JP" altLang="en-US">
                <a:solidFill>
                  <a:schemeClr val="bg2"/>
                </a:solidFill>
              </a:rPr>
              <a:t>”</a:t>
            </a:r>
            <a:r>
              <a:rPr lang="en-US">
                <a:solidFill>
                  <a:schemeClr val="bg2"/>
                </a:solidFill>
              </a:rPr>
              <a:t>)</a:t>
            </a:r>
          </a:p>
          <a:p>
            <a:pPr lvl="1"/>
            <a:r>
              <a:rPr lang="en-US">
                <a:solidFill>
                  <a:schemeClr val="bg2"/>
                </a:solidFill>
              </a:rPr>
              <a:t>Profit angle: con victim into sending money</a:t>
            </a:r>
          </a:p>
          <a:p>
            <a:pPr lvl="1"/>
            <a:r>
              <a:rPr lang="en-US">
                <a:solidFill>
                  <a:schemeClr val="bg2"/>
                </a:solidFill>
              </a:rPr>
              <a:t>Opponents: scambaiters </a:t>
            </a:r>
            <a:r>
              <a:rPr lang="en-US" sz="2400">
                <a:solidFill>
                  <a:schemeClr val="bg2"/>
                </a:solidFill>
              </a:rPr>
              <a:t>(e.g., </a:t>
            </a:r>
            <a:r>
              <a:rPr lang="en-US" sz="2400">
                <a:solidFill>
                  <a:schemeClr val="bg2"/>
                </a:solidFill>
                <a:latin typeface="Consolas" charset="0"/>
              </a:rPr>
              <a:t>www.419eater.com</a:t>
            </a:r>
            <a:r>
              <a:rPr lang="en-US" sz="2400">
                <a:solidFill>
                  <a:schemeClr val="bg2"/>
                </a:solidFill>
              </a:rPr>
              <a:t>)</a:t>
            </a:r>
            <a:endParaRPr lang="en-US">
              <a:solidFill>
                <a:schemeClr val="bg2"/>
              </a:solidFill>
            </a:endParaRPr>
          </a:p>
          <a:p>
            <a:endParaRPr lang="en-US"/>
          </a:p>
          <a:p>
            <a:r>
              <a:rPr lang="en-US"/>
              <a:t>Scheme #4: </a:t>
            </a:r>
            <a:r>
              <a:rPr lang="en-US">
                <a:solidFill>
                  <a:srgbClr val="006600"/>
                </a:solidFill>
              </a:rPr>
              <a:t>recruiting</a:t>
            </a:r>
            <a:r>
              <a:rPr lang="en-US"/>
              <a:t> crooks/underlings</a:t>
            </a:r>
          </a:p>
          <a:p>
            <a:pPr lvl="1"/>
            <a:r>
              <a:rPr lang="en-US"/>
              <a:t>Examples: money mules, reshippers</a:t>
            </a:r>
          </a:p>
          <a:p>
            <a:pPr lvl="1"/>
            <a:r>
              <a:rPr lang="en-US"/>
              <a:t>Profit angle: enables profiting from cybercrime</a:t>
            </a:r>
          </a:p>
          <a:p>
            <a:pPr lvl="1"/>
            <a:r>
              <a:rPr lang="en-US"/>
              <a:t>Opponents: ?</a:t>
            </a:r>
          </a:p>
        </p:txBody>
      </p:sp>
      <p:sp>
        <p:nvSpPr>
          <p:cNvPr id="463876" name="Oval 4"/>
          <p:cNvSpPr>
            <a:spLocks noChangeArrowheads="1"/>
          </p:cNvSpPr>
          <p:nvPr/>
        </p:nvSpPr>
        <p:spPr bwMode="auto">
          <a:xfrm>
            <a:off x="2514600" y="5029200"/>
            <a:ext cx="2590800" cy="533400"/>
          </a:xfrm>
          <a:prstGeom prst="ellipse">
            <a:avLst/>
          </a:prstGeom>
          <a:noFill/>
          <a:ln w="19050">
            <a:solidFill>
              <a:srgbClr val="FF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877" name="Text Box 5"/>
          <p:cNvSpPr txBox="1">
            <a:spLocks noChangeArrowheads="1"/>
          </p:cNvSpPr>
          <p:nvPr/>
        </p:nvSpPr>
        <p:spPr bwMode="auto">
          <a:xfrm>
            <a:off x="1828800" y="3429000"/>
            <a:ext cx="4800600" cy="935038"/>
          </a:xfrm>
          <a:prstGeom prst="rect">
            <a:avLst/>
          </a:prstGeom>
          <a:solidFill>
            <a:schemeClr val="bg1"/>
          </a:solidFill>
          <a:ln w="19050">
            <a:solidFill>
              <a:srgbClr val="FF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800" b="0">
                <a:solidFill>
                  <a:srgbClr val="FF8000"/>
                </a:solidFill>
                <a:latin typeface="Tahoma" charset="0"/>
                <a:cs typeface="Arial" charset="0"/>
              </a:rPr>
              <a:t>Money mules take incoming (fraudulent) financial transfers to their bank accounts, wire-transfer 90% out of country, keep 10%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10600" cy="762000"/>
          </a:xfrm>
        </p:spPr>
        <p:txBody>
          <a:bodyPr/>
          <a:lstStyle/>
          <a:p>
            <a:r>
              <a:rPr lang="en-US" sz="4100" b="1" dirty="0"/>
              <a:t>Monetizing Spam, con</a:t>
            </a:r>
            <a:r>
              <a:rPr lang="ja-JP" altLang="en-US" sz="4100" b="1" dirty="0"/>
              <a:t>’</a:t>
            </a:r>
            <a:r>
              <a:rPr lang="en-US" sz="4100" b="1" dirty="0"/>
              <a:t>t</a:t>
            </a:r>
            <a:endParaRPr lang="en-US" dirty="0"/>
          </a:p>
        </p:txBody>
      </p:sp>
      <p:sp>
        <p:nvSpPr>
          <p:cNvPr id="465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763000" cy="5486400"/>
          </a:xfrm>
        </p:spPr>
        <p:txBody>
          <a:bodyPr/>
          <a:lstStyle/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Scheme #3: scams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Examples: pen pal relationships, 419 (</a:t>
            </a:r>
            <a:r>
              <a:rPr lang="ja-JP" altLang="en-US" dirty="0">
                <a:solidFill>
                  <a:schemeClr val="bg2"/>
                </a:solidFill>
              </a:rPr>
              <a:t>“</a:t>
            </a:r>
            <a:r>
              <a:rPr lang="en-US" dirty="0">
                <a:solidFill>
                  <a:schemeClr val="bg2"/>
                </a:solidFill>
              </a:rPr>
              <a:t>Nigerian</a:t>
            </a:r>
            <a:r>
              <a:rPr lang="ja-JP" altLang="en-US" dirty="0">
                <a:solidFill>
                  <a:schemeClr val="bg2"/>
                </a:solidFill>
              </a:rPr>
              <a:t>”</a:t>
            </a:r>
            <a:r>
              <a:rPr lang="en-US" dirty="0">
                <a:solidFill>
                  <a:schemeClr val="bg2"/>
                </a:solidFill>
              </a:rPr>
              <a:t>)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Profit angle: con victim into sending money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Opponents: </a:t>
            </a:r>
            <a:r>
              <a:rPr lang="en-US" dirty="0" err="1">
                <a:solidFill>
                  <a:schemeClr val="bg2"/>
                </a:solidFill>
              </a:rPr>
              <a:t>scambaiters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sz="2400" dirty="0">
                <a:solidFill>
                  <a:schemeClr val="bg2"/>
                </a:solidFill>
              </a:rPr>
              <a:t>(e.g., </a:t>
            </a:r>
            <a:r>
              <a:rPr lang="en-US" sz="2400" dirty="0">
                <a:solidFill>
                  <a:schemeClr val="bg2"/>
                </a:solidFill>
                <a:latin typeface="Consolas" charset="0"/>
              </a:rPr>
              <a:t>www.419eater.com</a:t>
            </a:r>
            <a:r>
              <a:rPr lang="en-US" sz="2400" dirty="0">
                <a:solidFill>
                  <a:schemeClr val="bg2"/>
                </a:solidFill>
              </a:rPr>
              <a:t>)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  <a:p>
            <a:r>
              <a:rPr lang="en-US" dirty="0"/>
              <a:t>Scheme #4: </a:t>
            </a:r>
            <a:r>
              <a:rPr lang="en-US" dirty="0">
                <a:solidFill>
                  <a:srgbClr val="006600"/>
                </a:solidFill>
              </a:rPr>
              <a:t>recruiting</a:t>
            </a:r>
            <a:r>
              <a:rPr lang="en-US" dirty="0"/>
              <a:t> crooks/underlings</a:t>
            </a:r>
          </a:p>
          <a:p>
            <a:pPr lvl="1"/>
            <a:r>
              <a:rPr lang="en-US" dirty="0"/>
              <a:t>Examples: money mules, </a:t>
            </a:r>
            <a:r>
              <a:rPr lang="en-US" dirty="0" err="1"/>
              <a:t>reshippers</a:t>
            </a:r>
            <a:endParaRPr lang="en-US" dirty="0"/>
          </a:p>
          <a:p>
            <a:pPr lvl="1"/>
            <a:r>
              <a:rPr lang="en-US" dirty="0"/>
              <a:t>Profit angle: enables profiting from cybercrime</a:t>
            </a:r>
          </a:p>
          <a:p>
            <a:pPr lvl="1"/>
            <a:r>
              <a:rPr lang="en-US" dirty="0"/>
              <a:t>Opponents: ?</a:t>
            </a:r>
          </a:p>
        </p:txBody>
      </p:sp>
      <p:sp>
        <p:nvSpPr>
          <p:cNvPr id="465924" name="Oval 4"/>
          <p:cNvSpPr>
            <a:spLocks noChangeArrowheads="1"/>
          </p:cNvSpPr>
          <p:nvPr/>
        </p:nvSpPr>
        <p:spPr bwMode="auto">
          <a:xfrm>
            <a:off x="4800600" y="5029200"/>
            <a:ext cx="2209800" cy="533400"/>
          </a:xfrm>
          <a:prstGeom prst="ellipse">
            <a:avLst/>
          </a:prstGeom>
          <a:noFill/>
          <a:ln w="19050">
            <a:solidFill>
              <a:srgbClr val="FF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5925" name="Text Box 5"/>
          <p:cNvSpPr txBox="1">
            <a:spLocks noChangeArrowheads="1"/>
          </p:cNvSpPr>
          <p:nvPr/>
        </p:nvSpPr>
        <p:spPr bwMode="auto">
          <a:xfrm>
            <a:off x="3200400" y="3429000"/>
            <a:ext cx="5638800" cy="1477328"/>
          </a:xfrm>
          <a:prstGeom prst="rect">
            <a:avLst/>
          </a:prstGeom>
          <a:solidFill>
            <a:schemeClr val="bg1"/>
          </a:solidFill>
          <a:ln w="19050">
            <a:solidFill>
              <a:srgbClr val="FF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1800" b="0" dirty="0" err="1">
                <a:solidFill>
                  <a:srgbClr val="FF8000"/>
                </a:solidFill>
                <a:latin typeface="Tahoma" charset="0"/>
                <a:cs typeface="Arial" charset="0"/>
              </a:rPr>
              <a:t>Reshippers</a:t>
            </a:r>
            <a:r>
              <a:rPr lang="en-US" sz="1800" b="0" dirty="0">
                <a:solidFill>
                  <a:srgbClr val="FF8000"/>
                </a:solidFill>
                <a:latin typeface="Tahoma" charset="0"/>
                <a:cs typeface="Arial" charset="0"/>
              </a:rPr>
              <a:t> receive shipments of goods (e.g., a laptop bought using a stolen account) and re-mail them outside the </a:t>
            </a:r>
            <a:r>
              <a:rPr lang="en-US" sz="1800" b="0" dirty="0" smtClean="0">
                <a:solidFill>
                  <a:srgbClr val="FF8000"/>
                </a:solidFill>
                <a:latin typeface="Tahoma" charset="0"/>
                <a:cs typeface="Arial" charset="0"/>
              </a:rPr>
              <a:t>country</a:t>
            </a:r>
          </a:p>
          <a:p>
            <a:pPr eaLnBrk="0" hangingPunct="0"/>
            <a:r>
              <a:rPr lang="en-US" sz="1800" b="0" dirty="0" smtClean="0">
                <a:solidFill>
                  <a:srgbClr val="FF8000"/>
                </a:solidFill>
                <a:latin typeface="Tahoma" charset="0"/>
                <a:cs typeface="Arial" charset="0"/>
              </a:rPr>
              <a:t>https</a:t>
            </a:r>
            <a:r>
              <a:rPr lang="en-US" sz="1800" b="0" dirty="0">
                <a:solidFill>
                  <a:srgbClr val="FF8000"/>
                </a:solidFill>
                <a:latin typeface="Tahoma" charset="0"/>
                <a:cs typeface="Arial" charset="0"/>
              </a:rPr>
              <a:t>://postalinspectors.uspis.gov/radDocs/consumer/ReshippingScam.html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10600" cy="685800"/>
          </a:xfrm>
        </p:spPr>
        <p:txBody>
          <a:bodyPr/>
          <a:lstStyle/>
          <a:p>
            <a:r>
              <a:rPr lang="en-US" sz="4100" b="1"/>
              <a:t>Monetizing Spam, con</a:t>
            </a:r>
            <a:r>
              <a:rPr lang="ja-JP" altLang="en-US" sz="4100" b="1"/>
              <a:t>’</a:t>
            </a:r>
            <a:r>
              <a:rPr lang="en-US" sz="4100" b="1"/>
              <a:t>t</a:t>
            </a:r>
            <a:endParaRPr lang="en-US"/>
          </a:p>
        </p:txBody>
      </p:sp>
      <p:sp>
        <p:nvSpPr>
          <p:cNvPr id="28160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763000" cy="541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700"/>
              <a:t>Scheme #5: </a:t>
            </a:r>
            <a:r>
              <a:rPr lang="en-US" sz="2700">
                <a:solidFill>
                  <a:srgbClr val="0000FF"/>
                </a:solidFill>
              </a:rPr>
              <a:t>pump-and-dump</a:t>
            </a:r>
            <a:endParaRPr lang="en-US" sz="2800"/>
          </a:p>
          <a:p>
            <a:pPr lvl="1">
              <a:lnSpc>
                <a:spcPct val="90000"/>
              </a:lnSpc>
            </a:pPr>
            <a:r>
              <a:rPr lang="en-US" sz="2300"/>
              <a:t>Example: </a:t>
            </a:r>
            <a:r>
              <a:rPr lang="ja-JP" altLang="en-US" sz="2300"/>
              <a:t>“</a:t>
            </a:r>
            <a:r>
              <a:rPr lang="en-US" sz="2300"/>
              <a:t>Falcon Energy (FPK) is about to go through the roof!  Don</a:t>
            </a:r>
            <a:r>
              <a:rPr lang="ja-JP" altLang="en-US" sz="2300"/>
              <a:t>’</a:t>
            </a:r>
            <a:r>
              <a:rPr lang="en-US" sz="2300"/>
              <a:t>t miss out on $eriou$ Profit$!</a:t>
            </a:r>
            <a:r>
              <a:rPr lang="ja-JP" altLang="en-US" sz="2300"/>
              <a:t>”</a:t>
            </a:r>
            <a:endParaRPr lang="en-US" sz="2300"/>
          </a:p>
          <a:p>
            <a:pPr lvl="1">
              <a:lnSpc>
                <a:spcPct val="90000"/>
              </a:lnSpc>
            </a:pPr>
            <a:r>
              <a:rPr lang="en-US" sz="2300"/>
              <a:t>Profit angle: penny-stock momentarily goes up,</a:t>
            </a:r>
            <a:br>
              <a:rPr lang="en-US" sz="2300"/>
            </a:br>
            <a:r>
              <a:rPr lang="en-US" sz="2300"/>
              <a:t>dump pre-bought shares when it does</a:t>
            </a:r>
          </a:p>
          <a:p>
            <a:pPr lvl="1">
              <a:lnSpc>
                <a:spcPct val="90000"/>
              </a:lnSpc>
            </a:pPr>
            <a:r>
              <a:rPr lang="en-US" sz="2300"/>
              <a:t>Opponents: Securities and Exchange Commission</a:t>
            </a:r>
          </a:p>
          <a:p>
            <a:pPr lvl="1">
              <a:lnSpc>
                <a:spcPct val="90000"/>
              </a:lnSpc>
            </a:pPr>
            <a:r>
              <a:rPr lang="en-US" sz="2300"/>
              <a:t>Note: unlike other monetization techniques, the </a:t>
            </a:r>
            <a:r>
              <a:rPr lang="ja-JP" altLang="en-US" sz="2300"/>
              <a:t>“</a:t>
            </a:r>
            <a:r>
              <a:rPr lang="en-US" sz="2300"/>
              <a:t>back channel</a:t>
            </a:r>
            <a:r>
              <a:rPr lang="ja-JP" altLang="en-US" sz="2300"/>
              <a:t>”</a:t>
            </a:r>
            <a:r>
              <a:rPr lang="en-US" sz="2300"/>
              <a:t> is </a:t>
            </a:r>
            <a:r>
              <a:rPr lang="en-US" sz="2300">
                <a:solidFill>
                  <a:srgbClr val="FF0000"/>
                </a:solidFill>
              </a:rPr>
              <a:t>out-of-band</a:t>
            </a:r>
            <a:endParaRPr lang="en-US" sz="2400">
              <a:solidFill>
                <a:srgbClr val="FF0000"/>
              </a:solidFill>
            </a:endParaRPr>
          </a:p>
          <a:p>
            <a:pPr lvl="2">
              <a:lnSpc>
                <a:spcPct val="90000"/>
              </a:lnSpc>
            </a:pPr>
            <a:r>
              <a:rPr lang="en-US" sz="1900"/>
              <a:t>No link in messages back to the scammer</a:t>
            </a:r>
            <a:endParaRPr lang="en-US" sz="1800"/>
          </a:p>
          <a:p>
            <a:r>
              <a:rPr lang="en-US" sz="2700"/>
              <a:t>Scheme #6: </a:t>
            </a:r>
            <a:r>
              <a:rPr lang="en-US" sz="2700">
                <a:solidFill>
                  <a:srgbClr val="006600"/>
                </a:solidFill>
              </a:rPr>
              <a:t>recruiting</a:t>
            </a:r>
            <a:r>
              <a:rPr lang="en-US" sz="2700"/>
              <a:t> bots</a:t>
            </a:r>
            <a:endParaRPr lang="en-US" sz="2800"/>
          </a:p>
          <a:p>
            <a:pPr lvl="1">
              <a:lnSpc>
                <a:spcPct val="90000"/>
              </a:lnSpc>
            </a:pPr>
            <a:r>
              <a:rPr lang="en-US" sz="2300"/>
              <a:t>Examples: </a:t>
            </a:r>
            <a:r>
              <a:rPr lang="ja-JP" altLang="en-US" sz="2300"/>
              <a:t>“</a:t>
            </a:r>
            <a:r>
              <a:rPr lang="en-US" sz="2300"/>
              <a:t>important security patch!</a:t>
            </a:r>
            <a:r>
              <a:rPr lang="ja-JP" altLang="en-US" sz="2300"/>
              <a:t>”</a:t>
            </a:r>
            <a:r>
              <a:rPr lang="en-US" sz="2300"/>
              <a:t>, </a:t>
            </a:r>
            <a:r>
              <a:rPr lang="ja-JP" altLang="en-US" sz="2300"/>
              <a:t>“</a:t>
            </a:r>
            <a:r>
              <a:rPr lang="en-US" sz="2300"/>
              <a:t>someone sent you a greeting card!</a:t>
            </a:r>
            <a:r>
              <a:rPr lang="ja-JP" altLang="en-US" sz="2300"/>
              <a:t>”</a:t>
            </a:r>
            <a:endParaRPr lang="en-US" sz="2300"/>
          </a:p>
          <a:p>
            <a:pPr lvl="1">
              <a:lnSpc>
                <a:spcPct val="90000"/>
              </a:lnSpc>
            </a:pPr>
            <a:r>
              <a:rPr lang="en-US" sz="2300"/>
              <a:t>Profit angle: get malware installed on new machines</a:t>
            </a:r>
          </a:p>
          <a:p>
            <a:pPr lvl="1">
              <a:lnSpc>
                <a:spcPct val="90000"/>
              </a:lnSpc>
            </a:pPr>
            <a:r>
              <a:rPr lang="en-US" sz="2300"/>
              <a:t>Opponents: ?</a:t>
            </a: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1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1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1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1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1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1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60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6200" y="533400"/>
            <a:ext cx="9067800" cy="114458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2800" dirty="0"/>
              <a:t>Welcome to </a:t>
            </a:r>
            <a:r>
              <a:rPr lang="en-GB" sz="2800" b="1" dirty="0"/>
              <a:t>Storm</a:t>
            </a:r>
            <a:r>
              <a:rPr lang="en-GB" sz="2800" dirty="0" smtClean="0"/>
              <a:t>! </a:t>
            </a:r>
            <a:br>
              <a:rPr lang="en-GB" sz="2800" dirty="0" smtClean="0"/>
            </a:br>
            <a:r>
              <a:rPr lang="en-US" sz="2800" dirty="0" smtClean="0"/>
              <a:t>"</a:t>
            </a:r>
            <a:r>
              <a:rPr lang="en-US" sz="2800" dirty="0"/>
              <a:t>230 dead as storm </a:t>
            </a:r>
            <a:r>
              <a:rPr lang="en-US" sz="2800" dirty="0" smtClean="0"/>
              <a:t>batters Europe“</a:t>
            </a:r>
            <a:br>
              <a:rPr lang="en-US" sz="2800" dirty="0" smtClean="0"/>
            </a:br>
            <a:r>
              <a:rPr lang="en-US" sz="2800" dirty="0" smtClean="0"/>
              <a:t>(Windows virus spread by spam)</a:t>
            </a:r>
            <a:endParaRPr lang="en-GB" sz="2800" dirty="0"/>
          </a:p>
        </p:txBody>
      </p:sp>
      <p:pic>
        <p:nvPicPr>
          <p:cNvPr id="249859" name="Picture 1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1906588"/>
            <a:ext cx="810895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49860" name="Text Box 1028"/>
          <p:cNvSpPr txBox="1">
            <a:spLocks noChangeArrowheads="1"/>
          </p:cNvSpPr>
          <p:nvPr/>
        </p:nvSpPr>
        <p:spPr bwMode="auto">
          <a:xfrm>
            <a:off x="547688" y="5408613"/>
            <a:ext cx="8089900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US" sz="2400" b="0">
                <a:latin typeface="Tahoma" charset="0"/>
                <a:cs typeface="Arial" charset="0"/>
              </a:rPr>
              <a:t>Would you like to be one of our newest bots?</a:t>
            </a:r>
          </a:p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US" sz="2400" b="0">
                <a:latin typeface="Tahoma" charset="0"/>
                <a:cs typeface="Arial" charset="0"/>
              </a:rPr>
              <a:t>Just read your postcard!</a:t>
            </a:r>
          </a:p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US" sz="2400" b="0">
                <a:latin typeface="Tahoma" charset="0"/>
                <a:cs typeface="Arial" charset="0"/>
              </a:rPr>
              <a:t>    </a:t>
            </a:r>
            <a:r>
              <a:rPr lang="en-US" b="0">
                <a:latin typeface="Tahoma" charset="0"/>
                <a:cs typeface="Arial" charset="0"/>
              </a:rPr>
              <a:t>(Or even easier: just wait 5 seconds!)</a:t>
            </a:r>
            <a:endParaRPr lang="en-US" sz="2400" b="0">
              <a:latin typeface="Tahoma" charset="0"/>
              <a:cs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50" name="Rectangle 1070"/>
          <p:cNvSpPr>
            <a:spLocks noChangeArrowheads="1"/>
          </p:cNvSpPr>
          <p:nvPr/>
        </p:nvSpPr>
        <p:spPr bwMode="auto">
          <a:xfrm>
            <a:off x="304800" y="4556125"/>
            <a:ext cx="14033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 charset="0"/>
              </a:rPr>
              <a:t>Infected systems</a:t>
            </a:r>
          </a:p>
        </p:txBody>
      </p:sp>
      <p:sp>
        <p:nvSpPr>
          <p:cNvPr id="251948" name="Rectangle 1068"/>
          <p:cNvSpPr>
            <a:spLocks noChangeArrowheads="1"/>
          </p:cNvSpPr>
          <p:nvPr/>
        </p:nvSpPr>
        <p:spPr bwMode="auto">
          <a:xfrm>
            <a:off x="1600200" y="3962400"/>
            <a:ext cx="201613" cy="1981200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1949" name="Rectangle 1069"/>
          <p:cNvSpPr>
            <a:spLocks noChangeArrowheads="1"/>
          </p:cNvSpPr>
          <p:nvPr/>
        </p:nvSpPr>
        <p:spPr bwMode="auto">
          <a:xfrm>
            <a:off x="1752600" y="3975100"/>
            <a:ext cx="381000" cy="195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190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450850"/>
            <a:ext cx="7773988" cy="73342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b="1"/>
              <a:t>The </a:t>
            </a:r>
            <a:r>
              <a:rPr lang="en-GB" b="1" i="1"/>
              <a:t>Storm</a:t>
            </a:r>
            <a:r>
              <a:rPr lang="en-GB" b="1"/>
              <a:t> Spambot</a:t>
            </a:r>
            <a:endParaRPr lang="en-GB"/>
          </a:p>
        </p:txBody>
      </p:sp>
      <p:pic>
        <p:nvPicPr>
          <p:cNvPr id="251907" name="Picture 1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5" y="4454525"/>
            <a:ext cx="5818188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251908" name="Group 1028"/>
          <p:cNvGrpSpPr>
            <a:grpSpLocks/>
          </p:cNvGrpSpPr>
          <p:nvPr/>
        </p:nvGrpSpPr>
        <p:grpSpPr bwMode="auto">
          <a:xfrm>
            <a:off x="1717675" y="4059238"/>
            <a:ext cx="6296025" cy="1804987"/>
            <a:chOff x="1193" y="2819"/>
            <a:chExt cx="4372" cy="1253"/>
          </a:xfrm>
        </p:grpSpPr>
        <p:grpSp>
          <p:nvGrpSpPr>
            <p:cNvPr id="251909" name="Group 1029"/>
            <p:cNvGrpSpPr>
              <a:grpSpLocks/>
            </p:cNvGrpSpPr>
            <p:nvPr/>
          </p:nvGrpSpPr>
          <p:grpSpPr bwMode="auto">
            <a:xfrm>
              <a:off x="1193" y="3751"/>
              <a:ext cx="4372" cy="322"/>
              <a:chOff x="1193" y="3751"/>
              <a:chExt cx="4372" cy="322"/>
            </a:xfrm>
          </p:grpSpPr>
          <p:pic>
            <p:nvPicPr>
              <p:cNvPr id="251910" name="Picture 103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93" y="3751"/>
                <a:ext cx="323" cy="3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251911" name="Picture 103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93" y="3751"/>
                <a:ext cx="323" cy="3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251912" name="Picture 103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2" y="3751"/>
                <a:ext cx="323" cy="3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251913" name="Picture 103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3" y="3751"/>
                <a:ext cx="323" cy="3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251914" name="Picture 103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3" y="3751"/>
                <a:ext cx="323" cy="3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251915" name="Picture 103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3" y="3751"/>
                <a:ext cx="323" cy="3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251916" name="Picture 103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43" y="3751"/>
                <a:ext cx="323" cy="3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251917" name="Picture 103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93" y="3751"/>
                <a:ext cx="323" cy="3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251918" name="Picture 103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2" y="3751"/>
                <a:ext cx="323" cy="3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251919" name="Picture 103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93" y="3751"/>
                <a:ext cx="323" cy="3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51920" name="Group 1040"/>
            <p:cNvGrpSpPr>
              <a:grpSpLocks/>
            </p:cNvGrpSpPr>
            <p:nvPr/>
          </p:nvGrpSpPr>
          <p:grpSpPr bwMode="auto">
            <a:xfrm>
              <a:off x="1540" y="2819"/>
              <a:ext cx="3598" cy="322"/>
              <a:chOff x="1540" y="2819"/>
              <a:chExt cx="3598" cy="322"/>
            </a:xfrm>
          </p:grpSpPr>
          <p:pic>
            <p:nvPicPr>
              <p:cNvPr id="251921" name="Picture 104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6" y="2819"/>
                <a:ext cx="323" cy="3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251922" name="Picture 104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1" y="2819"/>
                <a:ext cx="323" cy="3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251923" name="Picture 104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5" y="2819"/>
                <a:ext cx="323" cy="3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251924" name="Picture 104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0" y="2819"/>
                <a:ext cx="323" cy="3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251925" name="Picture 104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16" y="2819"/>
                <a:ext cx="323" cy="3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251926" name="Picture 104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1" y="2819"/>
                <a:ext cx="323" cy="3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251927" name="Group 1047"/>
          <p:cNvGrpSpPr>
            <a:grpSpLocks/>
          </p:cNvGrpSpPr>
          <p:nvPr/>
        </p:nvGrpSpPr>
        <p:grpSpPr bwMode="auto">
          <a:xfrm>
            <a:off x="2038350" y="4505325"/>
            <a:ext cx="5594350" cy="895350"/>
            <a:chOff x="1416" y="3128"/>
            <a:chExt cx="3885" cy="622"/>
          </a:xfrm>
        </p:grpSpPr>
        <p:grpSp>
          <p:nvGrpSpPr>
            <p:cNvPr id="251928" name="Group 1048"/>
            <p:cNvGrpSpPr>
              <a:grpSpLocks/>
            </p:cNvGrpSpPr>
            <p:nvPr/>
          </p:nvGrpSpPr>
          <p:grpSpPr bwMode="auto">
            <a:xfrm>
              <a:off x="1812" y="3128"/>
              <a:ext cx="2999" cy="220"/>
              <a:chOff x="1812" y="3128"/>
              <a:chExt cx="2999" cy="220"/>
            </a:xfrm>
          </p:grpSpPr>
          <p:sp>
            <p:nvSpPr>
              <p:cNvPr id="251929" name="Line 1049"/>
              <p:cNvSpPr>
                <a:spLocks noChangeShapeType="1"/>
              </p:cNvSpPr>
              <p:nvPr/>
            </p:nvSpPr>
            <p:spPr bwMode="auto">
              <a:xfrm flipH="1" flipV="1">
                <a:off x="1811" y="3133"/>
                <a:ext cx="794" cy="218"/>
              </a:xfrm>
              <a:prstGeom prst="line">
                <a:avLst/>
              </a:prstGeom>
              <a:noFill/>
              <a:ln w="1836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930" name="Line 1050"/>
              <p:cNvSpPr>
                <a:spLocks noChangeShapeType="1"/>
              </p:cNvSpPr>
              <p:nvPr/>
            </p:nvSpPr>
            <p:spPr bwMode="auto">
              <a:xfrm flipH="1" flipV="1">
                <a:off x="2434" y="3139"/>
                <a:ext cx="317" cy="130"/>
              </a:xfrm>
              <a:prstGeom prst="line">
                <a:avLst/>
              </a:prstGeom>
              <a:noFill/>
              <a:ln w="1836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931" name="Line 1051"/>
              <p:cNvSpPr>
                <a:spLocks noChangeShapeType="1"/>
              </p:cNvSpPr>
              <p:nvPr/>
            </p:nvSpPr>
            <p:spPr bwMode="auto">
              <a:xfrm flipH="1" flipV="1">
                <a:off x="3046" y="3133"/>
                <a:ext cx="72" cy="119"/>
              </a:xfrm>
              <a:prstGeom prst="line">
                <a:avLst/>
              </a:prstGeom>
              <a:noFill/>
              <a:ln w="1836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932" name="Line 1052"/>
              <p:cNvSpPr>
                <a:spLocks noChangeShapeType="1"/>
              </p:cNvSpPr>
              <p:nvPr/>
            </p:nvSpPr>
            <p:spPr bwMode="auto">
              <a:xfrm flipV="1">
                <a:off x="3536" y="3139"/>
                <a:ext cx="128" cy="177"/>
              </a:xfrm>
              <a:prstGeom prst="line">
                <a:avLst/>
              </a:prstGeom>
              <a:noFill/>
              <a:ln w="1836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933" name="Line 1053"/>
              <p:cNvSpPr>
                <a:spLocks noChangeShapeType="1"/>
              </p:cNvSpPr>
              <p:nvPr/>
            </p:nvSpPr>
            <p:spPr bwMode="auto">
              <a:xfrm flipV="1">
                <a:off x="3955" y="3127"/>
                <a:ext cx="245" cy="148"/>
              </a:xfrm>
              <a:prstGeom prst="line">
                <a:avLst/>
              </a:prstGeom>
              <a:noFill/>
              <a:ln w="1836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934" name="Line 1054"/>
              <p:cNvSpPr>
                <a:spLocks noChangeShapeType="1"/>
              </p:cNvSpPr>
              <p:nvPr/>
            </p:nvSpPr>
            <p:spPr bwMode="auto">
              <a:xfrm flipV="1">
                <a:off x="4148" y="3133"/>
                <a:ext cx="664" cy="218"/>
              </a:xfrm>
              <a:prstGeom prst="line">
                <a:avLst/>
              </a:prstGeom>
              <a:noFill/>
              <a:ln w="1836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1935" name="Group 1055"/>
            <p:cNvGrpSpPr>
              <a:grpSpLocks/>
            </p:cNvGrpSpPr>
            <p:nvPr/>
          </p:nvGrpSpPr>
          <p:grpSpPr bwMode="auto">
            <a:xfrm>
              <a:off x="1416" y="3454"/>
              <a:ext cx="3885" cy="296"/>
              <a:chOff x="1416" y="3454"/>
              <a:chExt cx="3885" cy="296"/>
            </a:xfrm>
          </p:grpSpPr>
          <p:sp>
            <p:nvSpPr>
              <p:cNvPr id="251936" name="Line 1056"/>
              <p:cNvSpPr>
                <a:spLocks noChangeShapeType="1"/>
              </p:cNvSpPr>
              <p:nvPr/>
            </p:nvSpPr>
            <p:spPr bwMode="auto">
              <a:xfrm flipH="1">
                <a:off x="1414" y="3478"/>
                <a:ext cx="1051" cy="268"/>
              </a:xfrm>
              <a:prstGeom prst="line">
                <a:avLst/>
              </a:prstGeom>
              <a:noFill/>
              <a:ln w="18360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937" name="Line 1057"/>
              <p:cNvSpPr>
                <a:spLocks noChangeShapeType="1"/>
              </p:cNvSpPr>
              <p:nvPr/>
            </p:nvSpPr>
            <p:spPr bwMode="auto">
              <a:xfrm flipH="1">
                <a:off x="1845" y="3548"/>
                <a:ext cx="649" cy="198"/>
              </a:xfrm>
              <a:prstGeom prst="line">
                <a:avLst/>
              </a:prstGeom>
              <a:noFill/>
              <a:ln w="18360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938" name="Line 1058"/>
              <p:cNvSpPr>
                <a:spLocks noChangeShapeType="1"/>
              </p:cNvSpPr>
              <p:nvPr/>
            </p:nvSpPr>
            <p:spPr bwMode="auto">
              <a:xfrm flipH="1">
                <a:off x="2283" y="3617"/>
                <a:ext cx="252" cy="122"/>
              </a:xfrm>
              <a:prstGeom prst="line">
                <a:avLst/>
              </a:prstGeom>
              <a:noFill/>
              <a:ln w="18360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939" name="Line 1059"/>
              <p:cNvSpPr>
                <a:spLocks noChangeShapeType="1"/>
              </p:cNvSpPr>
              <p:nvPr/>
            </p:nvSpPr>
            <p:spPr bwMode="auto">
              <a:xfrm flipH="1">
                <a:off x="2708" y="3641"/>
                <a:ext cx="101" cy="105"/>
              </a:xfrm>
              <a:prstGeom prst="line">
                <a:avLst/>
              </a:prstGeom>
              <a:noFill/>
              <a:ln w="18360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940" name="Line 1060"/>
              <p:cNvSpPr>
                <a:spLocks noChangeShapeType="1"/>
              </p:cNvSpPr>
              <p:nvPr/>
            </p:nvSpPr>
            <p:spPr bwMode="auto">
              <a:xfrm flipH="1">
                <a:off x="3133" y="3711"/>
                <a:ext cx="19" cy="41"/>
              </a:xfrm>
              <a:prstGeom prst="line">
                <a:avLst/>
              </a:prstGeom>
              <a:noFill/>
              <a:ln w="18360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941" name="Line 1061"/>
              <p:cNvSpPr>
                <a:spLocks noChangeShapeType="1"/>
              </p:cNvSpPr>
              <p:nvPr/>
            </p:nvSpPr>
            <p:spPr bwMode="auto">
              <a:xfrm>
                <a:off x="3548" y="3705"/>
                <a:ext cx="23" cy="41"/>
              </a:xfrm>
              <a:prstGeom prst="line">
                <a:avLst/>
              </a:prstGeom>
              <a:noFill/>
              <a:ln w="18360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942" name="Line 1062"/>
              <p:cNvSpPr>
                <a:spLocks noChangeShapeType="1"/>
              </p:cNvSpPr>
              <p:nvPr/>
            </p:nvSpPr>
            <p:spPr bwMode="auto">
              <a:xfrm>
                <a:off x="3891" y="3635"/>
                <a:ext cx="116" cy="111"/>
              </a:xfrm>
              <a:prstGeom prst="line">
                <a:avLst/>
              </a:prstGeom>
              <a:noFill/>
              <a:ln w="18360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943" name="Line 1063"/>
              <p:cNvSpPr>
                <a:spLocks noChangeShapeType="1"/>
              </p:cNvSpPr>
              <p:nvPr/>
            </p:nvSpPr>
            <p:spPr bwMode="auto">
              <a:xfrm>
                <a:off x="4159" y="3612"/>
                <a:ext cx="280" cy="134"/>
              </a:xfrm>
              <a:prstGeom prst="line">
                <a:avLst/>
              </a:prstGeom>
              <a:noFill/>
              <a:ln w="18360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944" name="Line 1064"/>
              <p:cNvSpPr>
                <a:spLocks noChangeShapeType="1"/>
              </p:cNvSpPr>
              <p:nvPr/>
            </p:nvSpPr>
            <p:spPr bwMode="auto">
              <a:xfrm>
                <a:off x="4183" y="3507"/>
                <a:ext cx="699" cy="245"/>
              </a:xfrm>
              <a:prstGeom prst="line">
                <a:avLst/>
              </a:prstGeom>
              <a:noFill/>
              <a:ln w="18360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945" name="Line 1065"/>
              <p:cNvSpPr>
                <a:spLocks noChangeShapeType="1"/>
              </p:cNvSpPr>
              <p:nvPr/>
            </p:nvSpPr>
            <p:spPr bwMode="auto">
              <a:xfrm>
                <a:off x="4235" y="3454"/>
                <a:ext cx="1066" cy="286"/>
              </a:xfrm>
              <a:prstGeom prst="line">
                <a:avLst/>
              </a:prstGeom>
              <a:noFill/>
              <a:ln w="18360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51946" name="Text Box 1066"/>
          <p:cNvSpPr txBox="1">
            <a:spLocks noChangeArrowheads="1"/>
          </p:cNvSpPr>
          <p:nvPr/>
        </p:nvSpPr>
        <p:spPr bwMode="auto">
          <a:xfrm>
            <a:off x="3646488" y="4857750"/>
            <a:ext cx="1535112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 algn="r" defTabSz="414338">
              <a:tabLst>
                <a:tab pos="657225" algn="l"/>
                <a:tab pos="1312863" algn="l"/>
              </a:tabLs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92113" indent="-196850" algn="r" defTabSz="414338">
              <a:tabLst>
                <a:tab pos="657225" algn="l"/>
                <a:tab pos="1312863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marL="587375" indent="-195263" algn="r" defTabSz="414338">
              <a:tabLst>
                <a:tab pos="657225" algn="l"/>
                <a:tab pos="1312863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marL="782638" indent="-195263" algn="r" defTabSz="414338">
              <a:tabLst>
                <a:tab pos="657225" algn="l"/>
                <a:tab pos="1312863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marL="979488" indent="-196850" algn="r" defTabSz="414338">
              <a:tabLst>
                <a:tab pos="657225" algn="l"/>
                <a:tab pos="1312863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14366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18938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23510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28082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400" b="0" dirty="0" err="1" smtClean="0">
                <a:solidFill>
                  <a:srgbClr val="000000"/>
                </a:solidFill>
                <a:latin typeface="Arial" charset="0"/>
                <a:cs typeface="DejaVu Sans" charset="0"/>
              </a:rPr>
              <a:t>Overnet</a:t>
            </a:r>
            <a:r>
              <a:rPr lang="en-GB" sz="1400" b="0" dirty="0" smtClean="0">
                <a:solidFill>
                  <a:srgbClr val="000000"/>
                </a:solidFill>
                <a:latin typeface="Arial" charset="0"/>
                <a:cs typeface="DejaVu Sans" charset="0"/>
              </a:rPr>
              <a:t> P2P protocol </a:t>
            </a:r>
            <a:r>
              <a:rPr lang="en-GB" sz="1400" b="0" dirty="0">
                <a:solidFill>
                  <a:srgbClr val="000000"/>
                </a:solidFill>
                <a:latin typeface="Arial" charset="0"/>
                <a:cs typeface="DejaVu Sans" charset="0"/>
              </a:rPr>
              <a:t>(UDP)</a:t>
            </a:r>
            <a:r>
              <a:rPr lang="en-GB" sz="1400" b="0" dirty="0">
                <a:solidFill>
                  <a:srgbClr val="000000"/>
                </a:solidFill>
                <a:latin typeface="Arial" charset="0"/>
                <a:cs typeface="Lucida Grande" charset="0"/>
              </a:rPr>
              <a:t>‏</a:t>
            </a:r>
            <a:endParaRPr lang="en-GB" sz="1400" b="0" dirty="0">
              <a:solidFill>
                <a:srgbClr val="000000"/>
              </a:solidFill>
              <a:latin typeface="Arial" charset="0"/>
              <a:cs typeface="DejaVu Sans" charset="0"/>
            </a:endParaRPr>
          </a:p>
        </p:txBody>
      </p:sp>
      <p:sp>
        <p:nvSpPr>
          <p:cNvPr id="251947" name="Text Box 1067"/>
          <p:cNvSpPr txBox="1">
            <a:spLocks noChangeArrowheads="1"/>
          </p:cNvSpPr>
          <p:nvPr/>
        </p:nvSpPr>
        <p:spPr bwMode="auto">
          <a:xfrm>
            <a:off x="1736725" y="4756150"/>
            <a:ext cx="16033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 algn="r" defTabSz="414338">
              <a:tabLst>
                <a:tab pos="657225" algn="l"/>
                <a:tab pos="1312863" algn="l"/>
              </a:tabLs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92113" indent="-196850" algn="r" defTabSz="414338">
              <a:tabLst>
                <a:tab pos="657225" algn="l"/>
                <a:tab pos="1312863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marL="587375" indent="-195263" algn="r" defTabSz="414338">
              <a:tabLst>
                <a:tab pos="657225" algn="l"/>
                <a:tab pos="1312863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marL="782638" indent="-195263" algn="r" defTabSz="414338">
              <a:tabLst>
                <a:tab pos="657225" algn="l"/>
                <a:tab pos="1312863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marL="979488" indent="-196850" algn="r" defTabSz="414338">
              <a:tabLst>
                <a:tab pos="657225" algn="l"/>
                <a:tab pos="1312863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14366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18938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23510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28082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400" b="0">
                <a:solidFill>
                  <a:srgbClr val="000000"/>
                </a:solidFill>
                <a:latin typeface="Arial" charset="0"/>
                <a:cs typeface="DejaVu Sans" charset="0"/>
              </a:rPr>
              <a:t>Reachability check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950" grpId="0"/>
      <p:bldP spid="2519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5" y="4454525"/>
            <a:ext cx="5818188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253955" name="Group 3"/>
          <p:cNvGrpSpPr>
            <a:grpSpLocks/>
          </p:cNvGrpSpPr>
          <p:nvPr/>
        </p:nvGrpSpPr>
        <p:grpSpPr bwMode="auto">
          <a:xfrm>
            <a:off x="1717675" y="5402263"/>
            <a:ext cx="6296025" cy="463550"/>
            <a:chOff x="1193" y="3751"/>
            <a:chExt cx="4372" cy="322"/>
          </a:xfrm>
        </p:grpSpPr>
        <p:pic>
          <p:nvPicPr>
            <p:cNvPr id="25395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395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3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3958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2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3959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3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396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3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3961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3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3962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3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3963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3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3964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2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3965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3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253966" name="Group 14"/>
          <p:cNvGrpSpPr>
            <a:grpSpLocks/>
          </p:cNvGrpSpPr>
          <p:nvPr/>
        </p:nvGrpSpPr>
        <p:grpSpPr bwMode="auto">
          <a:xfrm>
            <a:off x="2160588" y="4002088"/>
            <a:ext cx="5297487" cy="579437"/>
            <a:chOff x="1500" y="2779"/>
            <a:chExt cx="3679" cy="402"/>
          </a:xfrm>
        </p:grpSpPr>
        <p:pic>
          <p:nvPicPr>
            <p:cNvPr id="253967" name="Picture 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6" y="2779"/>
              <a:ext cx="403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3968" name="Picture 1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0" y="2779"/>
              <a:ext cx="403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3969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5" y="2779"/>
              <a:ext cx="403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3970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" y="2779"/>
              <a:ext cx="403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3971" name="Picture 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6" y="2779"/>
              <a:ext cx="403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3972" name="Picture 2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1" y="2779"/>
              <a:ext cx="403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253973" name="Group 21"/>
          <p:cNvGrpSpPr>
            <a:grpSpLocks/>
          </p:cNvGrpSpPr>
          <p:nvPr/>
        </p:nvGrpSpPr>
        <p:grpSpPr bwMode="auto">
          <a:xfrm>
            <a:off x="1928813" y="4554538"/>
            <a:ext cx="5821362" cy="846137"/>
            <a:chOff x="1340" y="3163"/>
            <a:chExt cx="4042" cy="587"/>
          </a:xfrm>
        </p:grpSpPr>
        <p:sp>
          <p:nvSpPr>
            <p:cNvPr id="253974" name="Line 22"/>
            <p:cNvSpPr>
              <a:spLocks noChangeShapeType="1"/>
            </p:cNvSpPr>
            <p:nvPr/>
          </p:nvSpPr>
          <p:spPr bwMode="auto">
            <a:xfrm flipV="1">
              <a:off x="1340" y="3173"/>
              <a:ext cx="303" cy="579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3975" name="Line 23"/>
            <p:cNvSpPr>
              <a:spLocks noChangeShapeType="1"/>
            </p:cNvSpPr>
            <p:nvPr/>
          </p:nvSpPr>
          <p:spPr bwMode="auto">
            <a:xfrm flipH="1" flipV="1">
              <a:off x="1706" y="3179"/>
              <a:ext cx="72" cy="573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3976" name="Line 24"/>
            <p:cNvSpPr>
              <a:spLocks noChangeShapeType="1"/>
            </p:cNvSpPr>
            <p:nvPr/>
          </p:nvSpPr>
          <p:spPr bwMode="auto">
            <a:xfrm flipV="1">
              <a:off x="2237" y="3167"/>
              <a:ext cx="64" cy="585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3977" name="Line 25"/>
            <p:cNvSpPr>
              <a:spLocks noChangeShapeType="1"/>
            </p:cNvSpPr>
            <p:nvPr/>
          </p:nvSpPr>
          <p:spPr bwMode="auto">
            <a:xfrm flipH="1" flipV="1">
              <a:off x="2388" y="3174"/>
              <a:ext cx="293" cy="573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3978" name="Line 26"/>
            <p:cNvSpPr>
              <a:spLocks noChangeShapeType="1"/>
            </p:cNvSpPr>
            <p:nvPr/>
          </p:nvSpPr>
          <p:spPr bwMode="auto">
            <a:xfrm flipH="1" flipV="1">
              <a:off x="3004" y="3173"/>
              <a:ext cx="119" cy="579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3979" name="Line 27"/>
            <p:cNvSpPr>
              <a:spLocks noChangeShapeType="1"/>
            </p:cNvSpPr>
            <p:nvPr/>
          </p:nvSpPr>
          <p:spPr bwMode="auto">
            <a:xfrm flipV="1">
              <a:off x="3583" y="3173"/>
              <a:ext cx="70" cy="579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3980" name="Line 28"/>
            <p:cNvSpPr>
              <a:spLocks noChangeShapeType="1"/>
            </p:cNvSpPr>
            <p:nvPr/>
          </p:nvSpPr>
          <p:spPr bwMode="auto">
            <a:xfrm flipV="1">
              <a:off x="4031" y="3162"/>
              <a:ext cx="233" cy="590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3981" name="Line 29"/>
            <p:cNvSpPr>
              <a:spLocks noChangeShapeType="1"/>
            </p:cNvSpPr>
            <p:nvPr/>
          </p:nvSpPr>
          <p:spPr bwMode="auto">
            <a:xfrm flipH="1" flipV="1">
              <a:off x="4328" y="3173"/>
              <a:ext cx="153" cy="579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3982" name="Line 30"/>
            <p:cNvSpPr>
              <a:spLocks noChangeShapeType="1"/>
            </p:cNvSpPr>
            <p:nvPr/>
          </p:nvSpPr>
          <p:spPr bwMode="auto">
            <a:xfrm flipV="1">
              <a:off x="4928" y="3173"/>
              <a:ext cx="1" cy="579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3983" name="Line 31"/>
            <p:cNvSpPr>
              <a:spLocks noChangeShapeType="1"/>
            </p:cNvSpPr>
            <p:nvPr/>
          </p:nvSpPr>
          <p:spPr bwMode="auto">
            <a:xfrm flipH="1" flipV="1">
              <a:off x="5009" y="3167"/>
              <a:ext cx="375" cy="585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3984" name="Group 32"/>
          <p:cNvGrpSpPr>
            <a:grpSpLocks/>
          </p:cNvGrpSpPr>
          <p:nvPr/>
        </p:nvGrpSpPr>
        <p:grpSpPr bwMode="auto">
          <a:xfrm>
            <a:off x="4564063" y="3287713"/>
            <a:ext cx="392112" cy="1608137"/>
            <a:chOff x="3170" y="2283"/>
            <a:chExt cx="272" cy="1117"/>
          </a:xfrm>
        </p:grpSpPr>
        <p:sp>
          <p:nvSpPr>
            <p:cNvPr id="253985" name="Line 33"/>
            <p:cNvSpPr>
              <a:spLocks noChangeShapeType="1"/>
            </p:cNvSpPr>
            <p:nvPr/>
          </p:nvSpPr>
          <p:spPr bwMode="auto">
            <a:xfrm>
              <a:off x="3303" y="2645"/>
              <a:ext cx="1" cy="757"/>
            </a:xfrm>
            <a:prstGeom prst="line">
              <a:avLst/>
            </a:prstGeom>
            <a:noFill/>
            <a:ln w="3672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53986" name="Picture 3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0" y="2283"/>
              <a:ext cx="273" cy="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253987" name="Group 35"/>
          <p:cNvGrpSpPr>
            <a:grpSpLocks/>
          </p:cNvGrpSpPr>
          <p:nvPr/>
        </p:nvGrpSpPr>
        <p:grpSpPr bwMode="auto">
          <a:xfrm>
            <a:off x="3316288" y="2500313"/>
            <a:ext cx="2898775" cy="712787"/>
            <a:chOff x="2303" y="1736"/>
            <a:chExt cx="2013" cy="495"/>
          </a:xfrm>
        </p:grpSpPr>
        <p:pic>
          <p:nvPicPr>
            <p:cNvPr id="253988" name="Picture 3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3" y="1736"/>
              <a:ext cx="342" cy="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3989" name="Picture 3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9" y="1736"/>
              <a:ext cx="342" cy="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3990" name="Picture 3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5" y="1736"/>
              <a:ext cx="342" cy="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253991" name="Line 39"/>
          <p:cNvSpPr>
            <a:spLocks noChangeShapeType="1"/>
          </p:cNvSpPr>
          <p:nvPr/>
        </p:nvSpPr>
        <p:spPr bwMode="auto">
          <a:xfrm flipV="1">
            <a:off x="1454150" y="3992563"/>
            <a:ext cx="1588" cy="18557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3992" name="Line 40"/>
          <p:cNvSpPr>
            <a:spLocks noChangeShapeType="1"/>
          </p:cNvSpPr>
          <p:nvPr/>
        </p:nvSpPr>
        <p:spPr bwMode="auto">
          <a:xfrm flipV="1">
            <a:off x="1454150" y="1668463"/>
            <a:ext cx="1588" cy="22082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3993" name="Text Box 41"/>
          <p:cNvSpPr txBox="1">
            <a:spLocks noChangeArrowheads="1"/>
          </p:cNvSpPr>
          <p:nvPr/>
        </p:nvSpPr>
        <p:spPr bwMode="auto">
          <a:xfrm rot="16200000">
            <a:off x="200025" y="4586288"/>
            <a:ext cx="2284413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 algn="r" defTabSz="828675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414338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marL="828675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marL="1244600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marL="1658938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21161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25733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30305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34877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600" b="0">
                <a:solidFill>
                  <a:srgbClr val="000000"/>
                </a:solidFill>
                <a:latin typeface="Arial" charset="0"/>
                <a:cs typeface="DejaVu Sans" charset="0"/>
              </a:rPr>
              <a:t>Infected machines </a:t>
            </a:r>
          </a:p>
        </p:txBody>
      </p:sp>
      <p:sp>
        <p:nvSpPr>
          <p:cNvPr id="253994" name="Text Box 42"/>
          <p:cNvSpPr txBox="1">
            <a:spLocks noChangeArrowheads="1"/>
          </p:cNvSpPr>
          <p:nvPr/>
        </p:nvSpPr>
        <p:spPr bwMode="auto">
          <a:xfrm rot="16200000">
            <a:off x="296863" y="2597150"/>
            <a:ext cx="2087562" cy="31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 algn="r" defTabSz="828675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414338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marL="828675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marL="1244600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marL="1658938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21161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25733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30305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34877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600" b="0">
                <a:solidFill>
                  <a:srgbClr val="000000"/>
                </a:solidFill>
                <a:latin typeface="Arial" charset="0"/>
                <a:cs typeface="DejaVu Sans" charset="0"/>
              </a:rPr>
              <a:t>Hosted infrastructure</a:t>
            </a:r>
          </a:p>
        </p:txBody>
      </p:sp>
      <p:grpSp>
        <p:nvGrpSpPr>
          <p:cNvPr id="253995" name="Group 43"/>
          <p:cNvGrpSpPr>
            <a:grpSpLocks/>
          </p:cNvGrpSpPr>
          <p:nvPr/>
        </p:nvGrpSpPr>
        <p:grpSpPr bwMode="auto">
          <a:xfrm>
            <a:off x="2425700" y="3557588"/>
            <a:ext cx="4703763" cy="442912"/>
            <a:chOff x="1684" y="2470"/>
            <a:chExt cx="3267" cy="308"/>
          </a:xfrm>
        </p:grpSpPr>
        <p:sp>
          <p:nvSpPr>
            <p:cNvPr id="253996" name="Line 44"/>
            <p:cNvSpPr>
              <a:spLocks noChangeShapeType="1"/>
            </p:cNvSpPr>
            <p:nvPr/>
          </p:nvSpPr>
          <p:spPr bwMode="auto">
            <a:xfrm flipH="1">
              <a:off x="1682" y="2470"/>
              <a:ext cx="1511" cy="297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3997" name="Line 45"/>
            <p:cNvSpPr>
              <a:spLocks noChangeShapeType="1"/>
            </p:cNvSpPr>
            <p:nvPr/>
          </p:nvSpPr>
          <p:spPr bwMode="auto">
            <a:xfrm flipH="1">
              <a:off x="2335" y="2470"/>
              <a:ext cx="864" cy="303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3998" name="Line 46"/>
            <p:cNvSpPr>
              <a:spLocks noChangeShapeType="1"/>
            </p:cNvSpPr>
            <p:nvPr/>
          </p:nvSpPr>
          <p:spPr bwMode="auto">
            <a:xfrm flipH="1">
              <a:off x="2988" y="2476"/>
              <a:ext cx="217" cy="297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3999" name="Line 47"/>
            <p:cNvSpPr>
              <a:spLocks noChangeShapeType="1"/>
            </p:cNvSpPr>
            <p:nvPr/>
          </p:nvSpPr>
          <p:spPr bwMode="auto">
            <a:xfrm>
              <a:off x="3408" y="2476"/>
              <a:ext cx="221" cy="303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4000" name="Line 48"/>
            <p:cNvSpPr>
              <a:spLocks noChangeShapeType="1"/>
            </p:cNvSpPr>
            <p:nvPr/>
          </p:nvSpPr>
          <p:spPr bwMode="auto">
            <a:xfrm>
              <a:off x="3402" y="2476"/>
              <a:ext cx="879" cy="303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4001" name="Line 49"/>
            <p:cNvSpPr>
              <a:spLocks noChangeShapeType="1"/>
            </p:cNvSpPr>
            <p:nvPr/>
          </p:nvSpPr>
          <p:spPr bwMode="auto">
            <a:xfrm>
              <a:off x="3408" y="2476"/>
              <a:ext cx="1544" cy="297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4002" name="Group 50"/>
          <p:cNvGrpSpPr>
            <a:grpSpLocks/>
          </p:cNvGrpSpPr>
          <p:nvPr/>
        </p:nvGrpSpPr>
        <p:grpSpPr bwMode="auto">
          <a:xfrm>
            <a:off x="2416175" y="3144838"/>
            <a:ext cx="4705350" cy="863600"/>
            <a:chOff x="1678" y="2184"/>
            <a:chExt cx="3267" cy="599"/>
          </a:xfrm>
        </p:grpSpPr>
        <p:sp>
          <p:nvSpPr>
            <p:cNvPr id="254003" name="Line 51"/>
            <p:cNvSpPr>
              <a:spLocks noChangeShapeType="1"/>
            </p:cNvSpPr>
            <p:nvPr/>
          </p:nvSpPr>
          <p:spPr bwMode="auto">
            <a:xfrm flipV="1">
              <a:off x="1678" y="2189"/>
              <a:ext cx="699" cy="585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4004" name="Line 52"/>
            <p:cNvSpPr>
              <a:spLocks noChangeShapeType="1"/>
            </p:cNvSpPr>
            <p:nvPr/>
          </p:nvSpPr>
          <p:spPr bwMode="auto">
            <a:xfrm flipV="1">
              <a:off x="2330" y="2184"/>
              <a:ext cx="140" cy="596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4005" name="Line 53"/>
            <p:cNvSpPr>
              <a:spLocks noChangeShapeType="1"/>
            </p:cNvSpPr>
            <p:nvPr/>
          </p:nvSpPr>
          <p:spPr bwMode="auto">
            <a:xfrm flipV="1">
              <a:off x="2988" y="2184"/>
              <a:ext cx="309" cy="596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4006" name="Line 54"/>
            <p:cNvSpPr>
              <a:spLocks noChangeShapeType="1"/>
            </p:cNvSpPr>
            <p:nvPr/>
          </p:nvSpPr>
          <p:spPr bwMode="auto">
            <a:xfrm flipV="1">
              <a:off x="3629" y="2184"/>
              <a:ext cx="501" cy="596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4007" name="Line 55"/>
            <p:cNvSpPr>
              <a:spLocks noChangeShapeType="1"/>
            </p:cNvSpPr>
            <p:nvPr/>
          </p:nvSpPr>
          <p:spPr bwMode="auto">
            <a:xfrm flipH="1" flipV="1">
              <a:off x="4146" y="2195"/>
              <a:ext cx="142" cy="590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4008" name="Line 56"/>
            <p:cNvSpPr>
              <a:spLocks noChangeShapeType="1"/>
            </p:cNvSpPr>
            <p:nvPr/>
          </p:nvSpPr>
          <p:spPr bwMode="auto">
            <a:xfrm flipH="1" flipV="1">
              <a:off x="4170" y="2195"/>
              <a:ext cx="777" cy="585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4009" name="Group 57"/>
          <p:cNvGrpSpPr>
            <a:grpSpLocks/>
          </p:cNvGrpSpPr>
          <p:nvPr/>
        </p:nvGrpSpPr>
        <p:grpSpPr bwMode="auto">
          <a:xfrm>
            <a:off x="3557588" y="1295400"/>
            <a:ext cx="2405062" cy="1203325"/>
            <a:chOff x="2470" y="899"/>
            <a:chExt cx="1671" cy="836"/>
          </a:xfrm>
        </p:grpSpPr>
        <p:sp>
          <p:nvSpPr>
            <p:cNvPr id="254010" name="Line 58"/>
            <p:cNvSpPr>
              <a:spLocks noChangeShapeType="1"/>
            </p:cNvSpPr>
            <p:nvPr/>
          </p:nvSpPr>
          <p:spPr bwMode="auto">
            <a:xfrm flipV="1">
              <a:off x="2470" y="1520"/>
              <a:ext cx="641" cy="217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4011" name="Line 59"/>
            <p:cNvSpPr>
              <a:spLocks noChangeShapeType="1"/>
            </p:cNvSpPr>
            <p:nvPr/>
          </p:nvSpPr>
          <p:spPr bwMode="auto">
            <a:xfrm flipV="1">
              <a:off x="3297" y="1537"/>
              <a:ext cx="1" cy="200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4012" name="Line 60"/>
            <p:cNvSpPr>
              <a:spLocks noChangeShapeType="1"/>
            </p:cNvSpPr>
            <p:nvPr/>
          </p:nvSpPr>
          <p:spPr bwMode="auto">
            <a:xfrm flipH="1" flipV="1">
              <a:off x="3459" y="1531"/>
              <a:ext cx="684" cy="206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54013" name="Picture 6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6" y="899"/>
              <a:ext cx="473" cy="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254014" name="Text Box 62"/>
          <p:cNvSpPr txBox="1">
            <a:spLocks noChangeArrowheads="1"/>
          </p:cNvSpPr>
          <p:nvPr/>
        </p:nvSpPr>
        <p:spPr bwMode="auto">
          <a:xfrm>
            <a:off x="1558925" y="4824413"/>
            <a:ext cx="509588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 algn="r" defTabSz="828675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414338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marL="828675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marL="1244600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marL="1658938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21161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25733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30305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34877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400" b="0">
                <a:solidFill>
                  <a:srgbClr val="000000"/>
                </a:solidFill>
                <a:latin typeface="Arial" charset="0"/>
                <a:cs typeface="DejaVu Sans" charset="0"/>
              </a:rPr>
              <a:t>TCP</a:t>
            </a:r>
          </a:p>
        </p:txBody>
      </p:sp>
      <p:sp>
        <p:nvSpPr>
          <p:cNvPr id="254015" name="Text Box 63"/>
          <p:cNvSpPr txBox="1">
            <a:spLocks noChangeArrowheads="1"/>
          </p:cNvSpPr>
          <p:nvPr/>
        </p:nvSpPr>
        <p:spPr bwMode="auto">
          <a:xfrm>
            <a:off x="2239963" y="3346450"/>
            <a:ext cx="615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 algn="r" defTabSz="828675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414338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marL="828675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marL="1244600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marL="1658938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21161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25733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30305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34877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400" b="0">
                <a:solidFill>
                  <a:srgbClr val="000000"/>
                </a:solidFill>
                <a:latin typeface="Arial" charset="0"/>
                <a:cs typeface="DejaVu Sans" charset="0"/>
              </a:rPr>
              <a:t>HTTP</a:t>
            </a:r>
          </a:p>
        </p:txBody>
      </p:sp>
      <p:sp>
        <p:nvSpPr>
          <p:cNvPr id="254016" name="Text Box 64"/>
          <p:cNvSpPr txBox="1">
            <a:spLocks noChangeArrowheads="1"/>
          </p:cNvSpPr>
          <p:nvPr/>
        </p:nvSpPr>
        <p:spPr bwMode="auto">
          <a:xfrm>
            <a:off x="2424113" y="2541588"/>
            <a:ext cx="828675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92113" indent="-196850"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marL="587375" indent="-195263"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marL="782638" indent="-195263"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marL="979488" indent="-196850"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14366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18938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23510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28082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600" b="0">
                <a:solidFill>
                  <a:srgbClr val="000000"/>
                </a:solidFill>
                <a:latin typeface="Arial" charset="0"/>
                <a:cs typeface="DejaVu Sans" charset="0"/>
              </a:rPr>
              <a:t>HTTP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600" b="0">
                <a:solidFill>
                  <a:srgbClr val="000000"/>
                </a:solidFill>
                <a:latin typeface="Arial" charset="0"/>
                <a:cs typeface="DejaVu Sans" charset="0"/>
              </a:rPr>
              <a:t>proxies</a:t>
            </a:r>
          </a:p>
        </p:txBody>
      </p:sp>
      <p:grpSp>
        <p:nvGrpSpPr>
          <p:cNvPr id="254017" name="Group 65"/>
          <p:cNvGrpSpPr>
            <a:grpSpLocks/>
          </p:cNvGrpSpPr>
          <p:nvPr/>
        </p:nvGrpSpPr>
        <p:grpSpPr bwMode="auto">
          <a:xfrm>
            <a:off x="1484313" y="3994150"/>
            <a:ext cx="3806825" cy="2225675"/>
            <a:chOff x="1031" y="2773"/>
            <a:chExt cx="2643" cy="1546"/>
          </a:xfrm>
        </p:grpSpPr>
        <p:sp>
          <p:nvSpPr>
            <p:cNvPr id="254018" name="Text Box 66"/>
            <p:cNvSpPr txBox="1">
              <a:spLocks noChangeArrowheads="1"/>
            </p:cNvSpPr>
            <p:nvPr/>
          </p:nvSpPr>
          <p:spPr bwMode="auto">
            <a:xfrm>
              <a:off x="3029" y="4101"/>
              <a:ext cx="646" cy="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74055" tIns="37028" rIns="74055" bIns="37028"/>
            <a:lstStyle>
              <a:lvl1pPr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92113" indent="-196850"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marL="587375" indent="-195263"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marL="782638" indent="-195263"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marL="979488" indent="-196850"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1436688" indent="-196850" algn="r" defTabSz="41433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1893888" indent="-196850" algn="r" defTabSz="41433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2351088" indent="-196850" algn="r" defTabSz="41433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2808288" indent="-196850" algn="r" defTabSz="41433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charset="0"/>
                <a:buNone/>
              </a:pPr>
              <a:r>
                <a:rPr lang="en-GB" sz="1600" b="0">
                  <a:solidFill>
                    <a:srgbClr val="000000"/>
                  </a:solidFill>
                  <a:latin typeface="Arial" charset="0"/>
                  <a:cs typeface="DejaVu Sans" charset="0"/>
                </a:rPr>
                <a:t>Workers</a:t>
              </a:r>
            </a:p>
          </p:txBody>
        </p:sp>
        <p:sp>
          <p:nvSpPr>
            <p:cNvPr id="254019" name="Text Box 67"/>
            <p:cNvSpPr txBox="1">
              <a:spLocks noChangeArrowheads="1"/>
            </p:cNvSpPr>
            <p:nvPr/>
          </p:nvSpPr>
          <p:spPr bwMode="auto">
            <a:xfrm>
              <a:off x="1031" y="2773"/>
              <a:ext cx="481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74055" tIns="37028" rIns="74055" bIns="37028"/>
            <a:lstStyle>
              <a:lvl1pPr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92113" indent="-196850"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marL="587375" indent="-195263"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marL="782638" indent="-195263"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marL="979488" indent="-196850"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1436688" indent="-196850" algn="r" defTabSz="41433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1893888" indent="-196850" algn="r" defTabSz="41433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2351088" indent="-196850" algn="r" defTabSz="41433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2808288" indent="-196850" algn="r" defTabSz="41433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charset="0"/>
                <a:buNone/>
              </a:pPr>
              <a:r>
                <a:rPr lang="en-GB" sz="1600" b="0">
                  <a:solidFill>
                    <a:srgbClr val="000000"/>
                  </a:solidFill>
                  <a:latin typeface="Arial" charset="0"/>
                  <a:cs typeface="DejaVu Sans" charset="0"/>
                </a:rPr>
                <a:t>Proxy</a:t>
              </a:r>
            </a:p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charset="0"/>
                <a:buNone/>
              </a:pPr>
              <a:r>
                <a:rPr lang="en-GB" sz="1600" b="0">
                  <a:solidFill>
                    <a:srgbClr val="000000"/>
                  </a:solidFill>
                  <a:latin typeface="Arial" charset="0"/>
                  <a:cs typeface="DejaVu Sans" charset="0"/>
                </a:rPr>
                <a:t>bots</a:t>
              </a:r>
            </a:p>
          </p:txBody>
        </p:sp>
      </p:grpSp>
      <p:sp>
        <p:nvSpPr>
          <p:cNvPr id="254020" name="Text Box 68"/>
          <p:cNvSpPr txBox="1">
            <a:spLocks noChangeArrowheads="1"/>
          </p:cNvSpPr>
          <p:nvPr/>
        </p:nvSpPr>
        <p:spPr bwMode="auto">
          <a:xfrm>
            <a:off x="3221038" y="1603375"/>
            <a:ext cx="1108075" cy="31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92113" indent="-196850"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marL="587375" indent="-195263"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marL="782638" indent="-195263"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marL="979488" indent="-196850"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14366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18938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23510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28082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600" b="0">
                <a:solidFill>
                  <a:srgbClr val="000000"/>
                </a:solidFill>
                <a:latin typeface="Arial" charset="0"/>
                <a:cs typeface="DejaVu Sans" charset="0"/>
              </a:rPr>
              <a:t>Botmaster</a:t>
            </a:r>
          </a:p>
        </p:txBody>
      </p:sp>
      <p:sp>
        <p:nvSpPr>
          <p:cNvPr id="254021" name="Rectangle 69"/>
          <p:cNvSpPr>
            <a:spLocks noChangeArrowheads="1"/>
          </p:cNvSpPr>
          <p:nvPr/>
        </p:nvSpPr>
        <p:spPr bwMode="auto">
          <a:xfrm>
            <a:off x="6556375" y="2493963"/>
            <a:ext cx="2224088" cy="660400"/>
          </a:xfrm>
          <a:prstGeom prst="rect">
            <a:avLst/>
          </a:prstGeom>
          <a:noFill/>
          <a:ln w="19050">
            <a:solidFill>
              <a:srgbClr val="FF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1800" b="0">
                <a:solidFill>
                  <a:srgbClr val="FF8000"/>
                </a:solidFill>
                <a:latin typeface="Tahoma" charset="0"/>
                <a:cs typeface="Arial" charset="0"/>
              </a:rPr>
              <a:t>Operated using</a:t>
            </a:r>
            <a:br>
              <a:rPr lang="en-US" sz="1800" b="0">
                <a:solidFill>
                  <a:srgbClr val="FF8000"/>
                </a:solidFill>
                <a:latin typeface="Tahoma" charset="0"/>
                <a:cs typeface="Arial" charset="0"/>
              </a:rPr>
            </a:br>
            <a:r>
              <a:rPr lang="ja-JP" altLang="en-US" sz="1800" b="0">
                <a:solidFill>
                  <a:srgbClr val="FF8000"/>
                </a:solidFill>
                <a:latin typeface="Arial"/>
                <a:cs typeface="Arial" charset="0"/>
              </a:rPr>
              <a:t>“</a:t>
            </a:r>
            <a:r>
              <a:rPr lang="en-US" sz="1800" b="0">
                <a:solidFill>
                  <a:srgbClr val="FF8000"/>
                </a:solidFill>
                <a:latin typeface="Tahoma" charset="0"/>
                <a:cs typeface="Arial" charset="0"/>
              </a:rPr>
              <a:t>bulletproof hosting</a:t>
            </a:r>
            <a:r>
              <a:rPr lang="ja-JP" altLang="en-US" sz="1800" b="0">
                <a:solidFill>
                  <a:srgbClr val="FF8000"/>
                </a:solidFill>
                <a:latin typeface="Arial"/>
                <a:cs typeface="Arial" charset="0"/>
              </a:rPr>
              <a:t>”</a:t>
            </a:r>
            <a:endParaRPr lang="en-US" sz="1800" b="0">
              <a:solidFill>
                <a:srgbClr val="FF8000"/>
              </a:solidFill>
              <a:latin typeface="Tahoma" charset="0"/>
              <a:cs typeface="Arial" charset="0"/>
            </a:endParaRPr>
          </a:p>
        </p:txBody>
      </p:sp>
      <p:sp>
        <p:nvSpPr>
          <p:cNvPr id="254022" name="Rectangle 70"/>
          <p:cNvSpPr>
            <a:spLocks noGrp="1" noChangeArrowheads="1"/>
          </p:cNvSpPr>
          <p:nvPr>
            <p:ph type="title"/>
          </p:nvPr>
        </p:nvSpPr>
        <p:spPr>
          <a:xfrm>
            <a:off x="685800" y="312738"/>
            <a:ext cx="7772400" cy="98425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b="1"/>
              <a:t>The </a:t>
            </a:r>
            <a:r>
              <a:rPr lang="en-GB" b="1" i="1"/>
              <a:t>Storm</a:t>
            </a:r>
            <a:r>
              <a:rPr lang="en-GB" b="1"/>
              <a:t> Botnet</a:t>
            </a:r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0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373063"/>
            <a:ext cx="7773988" cy="833437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4000" b="1"/>
              <a:t>Spam “Campaign” Mechanics</a:t>
            </a:r>
            <a:endParaRPr lang="en-GB"/>
          </a:p>
        </p:txBody>
      </p:sp>
      <p:grpSp>
        <p:nvGrpSpPr>
          <p:cNvPr id="256003" name="Group 1027"/>
          <p:cNvGrpSpPr>
            <a:grpSpLocks/>
          </p:cNvGrpSpPr>
          <p:nvPr/>
        </p:nvGrpSpPr>
        <p:grpSpPr bwMode="auto">
          <a:xfrm>
            <a:off x="1717675" y="5402263"/>
            <a:ext cx="6296025" cy="463550"/>
            <a:chOff x="1193" y="3751"/>
            <a:chExt cx="4372" cy="322"/>
          </a:xfrm>
        </p:grpSpPr>
        <p:pic>
          <p:nvPicPr>
            <p:cNvPr id="256004" name="Picture 102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6005" name="Picture 102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3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6006" name="Picture 10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2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6007" name="Picture 103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3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6008" name="Picture 103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3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6009" name="Picture 103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3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6010" name="Picture 103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3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6011" name="Picture 103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3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6012" name="Picture 103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2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6013" name="Picture 103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3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256014" name="Group 1038"/>
          <p:cNvGrpSpPr>
            <a:grpSpLocks/>
          </p:cNvGrpSpPr>
          <p:nvPr/>
        </p:nvGrpSpPr>
        <p:grpSpPr bwMode="auto">
          <a:xfrm>
            <a:off x="2160588" y="4002088"/>
            <a:ext cx="5297487" cy="579437"/>
            <a:chOff x="1500" y="2779"/>
            <a:chExt cx="3679" cy="402"/>
          </a:xfrm>
        </p:grpSpPr>
        <p:pic>
          <p:nvPicPr>
            <p:cNvPr id="256015" name="Picture 103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6" y="2779"/>
              <a:ext cx="403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6016" name="Picture 104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0" y="2779"/>
              <a:ext cx="403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6017" name="Picture 104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5" y="2779"/>
              <a:ext cx="403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6018" name="Picture 104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" y="2779"/>
              <a:ext cx="403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6019" name="Picture 104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6" y="2779"/>
              <a:ext cx="403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6020" name="Picture 104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1" y="2779"/>
              <a:ext cx="403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256021" name="Group 1045"/>
          <p:cNvGrpSpPr>
            <a:grpSpLocks/>
          </p:cNvGrpSpPr>
          <p:nvPr/>
        </p:nvGrpSpPr>
        <p:grpSpPr bwMode="auto">
          <a:xfrm>
            <a:off x="1928813" y="4554538"/>
            <a:ext cx="5821362" cy="846137"/>
            <a:chOff x="1340" y="3163"/>
            <a:chExt cx="4042" cy="587"/>
          </a:xfrm>
        </p:grpSpPr>
        <p:sp>
          <p:nvSpPr>
            <p:cNvPr id="256022" name="Line 1046"/>
            <p:cNvSpPr>
              <a:spLocks noChangeShapeType="1"/>
            </p:cNvSpPr>
            <p:nvPr/>
          </p:nvSpPr>
          <p:spPr bwMode="auto">
            <a:xfrm flipV="1">
              <a:off x="1340" y="3173"/>
              <a:ext cx="303" cy="579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23" name="Line 1047"/>
            <p:cNvSpPr>
              <a:spLocks noChangeShapeType="1"/>
            </p:cNvSpPr>
            <p:nvPr/>
          </p:nvSpPr>
          <p:spPr bwMode="auto">
            <a:xfrm flipH="1" flipV="1">
              <a:off x="1706" y="3179"/>
              <a:ext cx="72" cy="573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24" name="Line 1048"/>
            <p:cNvSpPr>
              <a:spLocks noChangeShapeType="1"/>
            </p:cNvSpPr>
            <p:nvPr/>
          </p:nvSpPr>
          <p:spPr bwMode="auto">
            <a:xfrm flipV="1">
              <a:off x="2237" y="3167"/>
              <a:ext cx="64" cy="585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25" name="Line 1049"/>
            <p:cNvSpPr>
              <a:spLocks noChangeShapeType="1"/>
            </p:cNvSpPr>
            <p:nvPr/>
          </p:nvSpPr>
          <p:spPr bwMode="auto">
            <a:xfrm flipH="1" flipV="1">
              <a:off x="2388" y="3174"/>
              <a:ext cx="293" cy="573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26" name="Line 1050"/>
            <p:cNvSpPr>
              <a:spLocks noChangeShapeType="1"/>
            </p:cNvSpPr>
            <p:nvPr/>
          </p:nvSpPr>
          <p:spPr bwMode="auto">
            <a:xfrm flipH="1" flipV="1">
              <a:off x="3004" y="3173"/>
              <a:ext cx="119" cy="579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27" name="Line 1051"/>
            <p:cNvSpPr>
              <a:spLocks noChangeShapeType="1"/>
            </p:cNvSpPr>
            <p:nvPr/>
          </p:nvSpPr>
          <p:spPr bwMode="auto">
            <a:xfrm flipV="1">
              <a:off x="3583" y="3173"/>
              <a:ext cx="70" cy="579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28" name="Line 1052"/>
            <p:cNvSpPr>
              <a:spLocks noChangeShapeType="1"/>
            </p:cNvSpPr>
            <p:nvPr/>
          </p:nvSpPr>
          <p:spPr bwMode="auto">
            <a:xfrm flipV="1">
              <a:off x="4031" y="3162"/>
              <a:ext cx="233" cy="590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29" name="Line 1053"/>
            <p:cNvSpPr>
              <a:spLocks noChangeShapeType="1"/>
            </p:cNvSpPr>
            <p:nvPr/>
          </p:nvSpPr>
          <p:spPr bwMode="auto">
            <a:xfrm flipH="1" flipV="1">
              <a:off x="4328" y="3173"/>
              <a:ext cx="153" cy="579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30" name="Line 1054"/>
            <p:cNvSpPr>
              <a:spLocks noChangeShapeType="1"/>
            </p:cNvSpPr>
            <p:nvPr/>
          </p:nvSpPr>
          <p:spPr bwMode="auto">
            <a:xfrm flipV="1">
              <a:off x="4928" y="3173"/>
              <a:ext cx="1" cy="579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31" name="Line 1055"/>
            <p:cNvSpPr>
              <a:spLocks noChangeShapeType="1"/>
            </p:cNvSpPr>
            <p:nvPr/>
          </p:nvSpPr>
          <p:spPr bwMode="auto">
            <a:xfrm flipH="1" flipV="1">
              <a:off x="5009" y="3167"/>
              <a:ext cx="375" cy="585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032" name="Group 1056"/>
          <p:cNvGrpSpPr>
            <a:grpSpLocks/>
          </p:cNvGrpSpPr>
          <p:nvPr/>
        </p:nvGrpSpPr>
        <p:grpSpPr bwMode="auto">
          <a:xfrm>
            <a:off x="3316288" y="2500313"/>
            <a:ext cx="2898775" cy="712787"/>
            <a:chOff x="2303" y="1736"/>
            <a:chExt cx="2013" cy="495"/>
          </a:xfrm>
        </p:grpSpPr>
        <p:pic>
          <p:nvPicPr>
            <p:cNvPr id="256033" name="Picture 105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3" y="1736"/>
              <a:ext cx="342" cy="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6034" name="Picture 105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9" y="1736"/>
              <a:ext cx="342" cy="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6035" name="Picture 105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5" y="1736"/>
              <a:ext cx="342" cy="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256036" name="Group 1060"/>
          <p:cNvGrpSpPr>
            <a:grpSpLocks/>
          </p:cNvGrpSpPr>
          <p:nvPr/>
        </p:nvGrpSpPr>
        <p:grpSpPr bwMode="auto">
          <a:xfrm>
            <a:off x="2416175" y="3144838"/>
            <a:ext cx="4705350" cy="863600"/>
            <a:chOff x="1678" y="2184"/>
            <a:chExt cx="3267" cy="599"/>
          </a:xfrm>
        </p:grpSpPr>
        <p:sp>
          <p:nvSpPr>
            <p:cNvPr id="256037" name="Line 1061"/>
            <p:cNvSpPr>
              <a:spLocks noChangeShapeType="1"/>
            </p:cNvSpPr>
            <p:nvPr/>
          </p:nvSpPr>
          <p:spPr bwMode="auto">
            <a:xfrm flipV="1">
              <a:off x="1678" y="2189"/>
              <a:ext cx="699" cy="585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38" name="Line 1062"/>
            <p:cNvSpPr>
              <a:spLocks noChangeShapeType="1"/>
            </p:cNvSpPr>
            <p:nvPr/>
          </p:nvSpPr>
          <p:spPr bwMode="auto">
            <a:xfrm flipV="1">
              <a:off x="2330" y="2184"/>
              <a:ext cx="140" cy="596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39" name="Line 1063"/>
            <p:cNvSpPr>
              <a:spLocks noChangeShapeType="1"/>
            </p:cNvSpPr>
            <p:nvPr/>
          </p:nvSpPr>
          <p:spPr bwMode="auto">
            <a:xfrm flipV="1">
              <a:off x="2988" y="2184"/>
              <a:ext cx="309" cy="596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40" name="Line 1064"/>
            <p:cNvSpPr>
              <a:spLocks noChangeShapeType="1"/>
            </p:cNvSpPr>
            <p:nvPr/>
          </p:nvSpPr>
          <p:spPr bwMode="auto">
            <a:xfrm flipV="1">
              <a:off x="3629" y="2184"/>
              <a:ext cx="501" cy="596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41" name="Line 1065"/>
            <p:cNvSpPr>
              <a:spLocks noChangeShapeType="1"/>
            </p:cNvSpPr>
            <p:nvPr/>
          </p:nvSpPr>
          <p:spPr bwMode="auto">
            <a:xfrm flipH="1" flipV="1">
              <a:off x="4146" y="2195"/>
              <a:ext cx="142" cy="590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42" name="Line 1066"/>
            <p:cNvSpPr>
              <a:spLocks noChangeShapeType="1"/>
            </p:cNvSpPr>
            <p:nvPr/>
          </p:nvSpPr>
          <p:spPr bwMode="auto">
            <a:xfrm flipH="1" flipV="1">
              <a:off x="4170" y="2195"/>
              <a:ext cx="777" cy="585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043" name="Group 1067"/>
          <p:cNvGrpSpPr>
            <a:grpSpLocks/>
          </p:cNvGrpSpPr>
          <p:nvPr/>
        </p:nvGrpSpPr>
        <p:grpSpPr bwMode="auto">
          <a:xfrm>
            <a:off x="3557588" y="1295400"/>
            <a:ext cx="2405062" cy="1203325"/>
            <a:chOff x="2470" y="899"/>
            <a:chExt cx="1671" cy="836"/>
          </a:xfrm>
        </p:grpSpPr>
        <p:sp>
          <p:nvSpPr>
            <p:cNvPr id="256044" name="Line 1068"/>
            <p:cNvSpPr>
              <a:spLocks noChangeShapeType="1"/>
            </p:cNvSpPr>
            <p:nvPr/>
          </p:nvSpPr>
          <p:spPr bwMode="auto">
            <a:xfrm flipV="1">
              <a:off x="2470" y="1520"/>
              <a:ext cx="641" cy="217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45" name="Line 1069"/>
            <p:cNvSpPr>
              <a:spLocks noChangeShapeType="1"/>
            </p:cNvSpPr>
            <p:nvPr/>
          </p:nvSpPr>
          <p:spPr bwMode="auto">
            <a:xfrm flipV="1">
              <a:off x="3297" y="1537"/>
              <a:ext cx="1" cy="200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46" name="Line 1070"/>
            <p:cNvSpPr>
              <a:spLocks noChangeShapeType="1"/>
            </p:cNvSpPr>
            <p:nvPr/>
          </p:nvSpPr>
          <p:spPr bwMode="auto">
            <a:xfrm flipH="1" flipV="1">
              <a:off x="3459" y="1531"/>
              <a:ext cx="684" cy="206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56047" name="Picture 107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6" y="899"/>
              <a:ext cx="473" cy="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256048" name="Text Box 1072"/>
          <p:cNvSpPr txBox="1">
            <a:spLocks noChangeArrowheads="1"/>
          </p:cNvSpPr>
          <p:nvPr/>
        </p:nvSpPr>
        <p:spPr bwMode="auto">
          <a:xfrm>
            <a:off x="1558925" y="4824413"/>
            <a:ext cx="509588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 algn="r" defTabSz="828675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414338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marL="828675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marL="1244600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marL="1658938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21161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25733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30305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34877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400" b="0">
                <a:solidFill>
                  <a:srgbClr val="000000"/>
                </a:solidFill>
                <a:latin typeface="Arial" charset="0"/>
                <a:cs typeface="DejaVu Sans" charset="0"/>
              </a:rPr>
              <a:t>TCP</a:t>
            </a:r>
          </a:p>
        </p:txBody>
      </p:sp>
      <p:sp>
        <p:nvSpPr>
          <p:cNvPr id="256049" name="Text Box 1073"/>
          <p:cNvSpPr txBox="1">
            <a:spLocks noChangeArrowheads="1"/>
          </p:cNvSpPr>
          <p:nvPr/>
        </p:nvSpPr>
        <p:spPr bwMode="auto">
          <a:xfrm>
            <a:off x="2239963" y="3346450"/>
            <a:ext cx="615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 algn="r" defTabSz="828675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414338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marL="828675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marL="1244600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marL="1658938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21161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25733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30305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34877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400" b="0">
                <a:solidFill>
                  <a:srgbClr val="000000"/>
                </a:solidFill>
                <a:latin typeface="Arial" charset="0"/>
                <a:cs typeface="DejaVu Sans" charset="0"/>
              </a:rPr>
              <a:t>HTTP</a:t>
            </a:r>
          </a:p>
        </p:txBody>
      </p:sp>
      <p:sp>
        <p:nvSpPr>
          <p:cNvPr id="256050" name="Text Box 1074"/>
          <p:cNvSpPr txBox="1">
            <a:spLocks noChangeArrowheads="1"/>
          </p:cNvSpPr>
          <p:nvPr/>
        </p:nvSpPr>
        <p:spPr bwMode="auto">
          <a:xfrm>
            <a:off x="2424113" y="2541588"/>
            <a:ext cx="828675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92113" indent="-196850"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marL="587375" indent="-195263"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marL="782638" indent="-195263"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marL="979488" indent="-196850"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14366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18938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23510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28082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600" b="0">
                <a:solidFill>
                  <a:srgbClr val="000000"/>
                </a:solidFill>
                <a:latin typeface="Arial" charset="0"/>
                <a:cs typeface="DejaVu Sans" charset="0"/>
              </a:rPr>
              <a:t>HTTP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600" b="0">
                <a:solidFill>
                  <a:srgbClr val="000000"/>
                </a:solidFill>
                <a:latin typeface="Arial" charset="0"/>
                <a:cs typeface="DejaVu Sans" charset="0"/>
              </a:rPr>
              <a:t>proxies</a:t>
            </a:r>
          </a:p>
        </p:txBody>
      </p:sp>
      <p:grpSp>
        <p:nvGrpSpPr>
          <p:cNvPr id="256051" name="Group 1075"/>
          <p:cNvGrpSpPr>
            <a:grpSpLocks/>
          </p:cNvGrpSpPr>
          <p:nvPr/>
        </p:nvGrpSpPr>
        <p:grpSpPr bwMode="auto">
          <a:xfrm>
            <a:off x="1484313" y="3994150"/>
            <a:ext cx="3806825" cy="2225675"/>
            <a:chOff x="1031" y="2773"/>
            <a:chExt cx="2643" cy="1546"/>
          </a:xfrm>
        </p:grpSpPr>
        <p:sp>
          <p:nvSpPr>
            <p:cNvPr id="256052" name="Text Box 1076"/>
            <p:cNvSpPr txBox="1">
              <a:spLocks noChangeArrowheads="1"/>
            </p:cNvSpPr>
            <p:nvPr/>
          </p:nvSpPr>
          <p:spPr bwMode="auto">
            <a:xfrm>
              <a:off x="3029" y="4101"/>
              <a:ext cx="646" cy="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74055" tIns="37028" rIns="74055" bIns="37028"/>
            <a:lstStyle>
              <a:lvl1pPr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92113" indent="-196850"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marL="587375" indent="-195263"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marL="782638" indent="-195263"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marL="979488" indent="-196850"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1436688" indent="-196850" algn="r" defTabSz="41433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1893888" indent="-196850" algn="r" defTabSz="41433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2351088" indent="-196850" algn="r" defTabSz="41433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2808288" indent="-196850" algn="r" defTabSz="41433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charset="0"/>
                <a:buNone/>
              </a:pPr>
              <a:r>
                <a:rPr lang="en-GB" sz="1600" b="0">
                  <a:solidFill>
                    <a:srgbClr val="000000"/>
                  </a:solidFill>
                  <a:latin typeface="Arial" charset="0"/>
                  <a:cs typeface="DejaVu Sans" charset="0"/>
                </a:rPr>
                <a:t>Workers</a:t>
              </a:r>
            </a:p>
          </p:txBody>
        </p:sp>
        <p:sp>
          <p:nvSpPr>
            <p:cNvPr id="256053" name="Text Box 1077"/>
            <p:cNvSpPr txBox="1">
              <a:spLocks noChangeArrowheads="1"/>
            </p:cNvSpPr>
            <p:nvPr/>
          </p:nvSpPr>
          <p:spPr bwMode="auto">
            <a:xfrm>
              <a:off x="1031" y="2773"/>
              <a:ext cx="481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74055" tIns="37028" rIns="74055" bIns="37028"/>
            <a:lstStyle>
              <a:lvl1pPr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92113" indent="-196850"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marL="587375" indent="-195263"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marL="782638" indent="-195263"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marL="979488" indent="-196850"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1436688" indent="-196850" algn="r" defTabSz="41433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1893888" indent="-196850" algn="r" defTabSz="41433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2351088" indent="-196850" algn="r" defTabSz="41433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2808288" indent="-196850" algn="r" defTabSz="41433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charset="0"/>
                <a:buNone/>
              </a:pPr>
              <a:r>
                <a:rPr lang="en-GB" sz="1600" b="0">
                  <a:solidFill>
                    <a:srgbClr val="000000"/>
                  </a:solidFill>
                  <a:latin typeface="Arial" charset="0"/>
                  <a:cs typeface="DejaVu Sans" charset="0"/>
                </a:rPr>
                <a:t>Proxy</a:t>
              </a:r>
            </a:p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charset="0"/>
                <a:buNone/>
              </a:pPr>
              <a:r>
                <a:rPr lang="en-GB" sz="1600" b="0">
                  <a:solidFill>
                    <a:srgbClr val="000000"/>
                  </a:solidFill>
                  <a:latin typeface="Arial" charset="0"/>
                  <a:cs typeface="DejaVu Sans" charset="0"/>
                </a:rPr>
                <a:t>bots</a:t>
              </a:r>
            </a:p>
          </p:txBody>
        </p:sp>
      </p:grpSp>
      <p:sp>
        <p:nvSpPr>
          <p:cNvPr id="256054" name="Text Box 1078"/>
          <p:cNvSpPr txBox="1">
            <a:spLocks noChangeArrowheads="1"/>
          </p:cNvSpPr>
          <p:nvPr/>
        </p:nvSpPr>
        <p:spPr bwMode="auto">
          <a:xfrm>
            <a:off x="3221038" y="1603375"/>
            <a:ext cx="1108075" cy="31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92113" indent="-196850"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marL="587375" indent="-195263"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marL="782638" indent="-195263"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marL="979488" indent="-196850"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14366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18938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23510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28082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600" b="0">
                <a:solidFill>
                  <a:srgbClr val="000000"/>
                </a:solidFill>
                <a:latin typeface="Arial" charset="0"/>
                <a:cs typeface="DejaVu Sans" charset="0"/>
              </a:rPr>
              <a:t>Botmaster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98463"/>
            <a:ext cx="7773988" cy="88582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4000" b="1"/>
              <a:t>Campaign Mechanics: Harvest</a:t>
            </a:r>
            <a:endParaRPr lang="en-GB"/>
          </a:p>
        </p:txBody>
      </p:sp>
      <p:grpSp>
        <p:nvGrpSpPr>
          <p:cNvPr id="258051" name="Group 3"/>
          <p:cNvGrpSpPr>
            <a:grpSpLocks/>
          </p:cNvGrpSpPr>
          <p:nvPr/>
        </p:nvGrpSpPr>
        <p:grpSpPr bwMode="auto">
          <a:xfrm>
            <a:off x="1717675" y="5402263"/>
            <a:ext cx="6296025" cy="463550"/>
            <a:chOff x="1193" y="3751"/>
            <a:chExt cx="4372" cy="322"/>
          </a:xfrm>
        </p:grpSpPr>
        <p:pic>
          <p:nvPicPr>
            <p:cNvPr id="25805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805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3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805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2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8055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3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8056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3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8057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3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8058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3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8059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3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8060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2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8061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3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258062" name="Group 14"/>
          <p:cNvGrpSpPr>
            <a:grpSpLocks/>
          </p:cNvGrpSpPr>
          <p:nvPr/>
        </p:nvGrpSpPr>
        <p:grpSpPr bwMode="auto">
          <a:xfrm>
            <a:off x="2160588" y="4002088"/>
            <a:ext cx="5297487" cy="579437"/>
            <a:chOff x="1500" y="2779"/>
            <a:chExt cx="3679" cy="402"/>
          </a:xfrm>
        </p:grpSpPr>
        <p:pic>
          <p:nvPicPr>
            <p:cNvPr id="258063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6" y="2779"/>
              <a:ext cx="403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8064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0" y="2779"/>
              <a:ext cx="403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8065" name="Picture 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5" y="2779"/>
              <a:ext cx="403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8066" name="Picture 1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" y="2779"/>
              <a:ext cx="403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8067" name="Picture 1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6" y="2779"/>
              <a:ext cx="403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8068" name="Picture 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1" y="2779"/>
              <a:ext cx="403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258069" name="Group 21"/>
          <p:cNvGrpSpPr>
            <a:grpSpLocks/>
          </p:cNvGrpSpPr>
          <p:nvPr/>
        </p:nvGrpSpPr>
        <p:grpSpPr bwMode="auto">
          <a:xfrm>
            <a:off x="1928813" y="4554538"/>
            <a:ext cx="5821362" cy="846137"/>
            <a:chOff x="1340" y="3163"/>
            <a:chExt cx="4042" cy="587"/>
          </a:xfrm>
        </p:grpSpPr>
        <p:sp>
          <p:nvSpPr>
            <p:cNvPr id="258070" name="Line 22"/>
            <p:cNvSpPr>
              <a:spLocks noChangeShapeType="1"/>
            </p:cNvSpPr>
            <p:nvPr/>
          </p:nvSpPr>
          <p:spPr bwMode="auto">
            <a:xfrm flipV="1">
              <a:off x="1340" y="3173"/>
              <a:ext cx="303" cy="579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8071" name="Line 23"/>
            <p:cNvSpPr>
              <a:spLocks noChangeShapeType="1"/>
            </p:cNvSpPr>
            <p:nvPr/>
          </p:nvSpPr>
          <p:spPr bwMode="auto">
            <a:xfrm flipH="1" flipV="1">
              <a:off x="1706" y="3179"/>
              <a:ext cx="72" cy="573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8072" name="Line 24"/>
            <p:cNvSpPr>
              <a:spLocks noChangeShapeType="1"/>
            </p:cNvSpPr>
            <p:nvPr/>
          </p:nvSpPr>
          <p:spPr bwMode="auto">
            <a:xfrm flipV="1">
              <a:off x="2237" y="3167"/>
              <a:ext cx="64" cy="585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8073" name="Line 25"/>
            <p:cNvSpPr>
              <a:spLocks noChangeShapeType="1"/>
            </p:cNvSpPr>
            <p:nvPr/>
          </p:nvSpPr>
          <p:spPr bwMode="auto">
            <a:xfrm flipH="1" flipV="1">
              <a:off x="2388" y="3174"/>
              <a:ext cx="293" cy="573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8074" name="Line 26"/>
            <p:cNvSpPr>
              <a:spLocks noChangeShapeType="1"/>
            </p:cNvSpPr>
            <p:nvPr/>
          </p:nvSpPr>
          <p:spPr bwMode="auto">
            <a:xfrm flipH="1" flipV="1">
              <a:off x="3004" y="3173"/>
              <a:ext cx="119" cy="579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8075" name="Line 27"/>
            <p:cNvSpPr>
              <a:spLocks noChangeShapeType="1"/>
            </p:cNvSpPr>
            <p:nvPr/>
          </p:nvSpPr>
          <p:spPr bwMode="auto">
            <a:xfrm flipV="1">
              <a:off x="3583" y="3173"/>
              <a:ext cx="70" cy="579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8076" name="Line 28"/>
            <p:cNvSpPr>
              <a:spLocks noChangeShapeType="1"/>
            </p:cNvSpPr>
            <p:nvPr/>
          </p:nvSpPr>
          <p:spPr bwMode="auto">
            <a:xfrm flipV="1">
              <a:off x="4031" y="3162"/>
              <a:ext cx="233" cy="590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8077" name="Line 29"/>
            <p:cNvSpPr>
              <a:spLocks noChangeShapeType="1"/>
            </p:cNvSpPr>
            <p:nvPr/>
          </p:nvSpPr>
          <p:spPr bwMode="auto">
            <a:xfrm flipH="1" flipV="1">
              <a:off x="4328" y="3173"/>
              <a:ext cx="153" cy="579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8078" name="Line 30"/>
            <p:cNvSpPr>
              <a:spLocks noChangeShapeType="1"/>
            </p:cNvSpPr>
            <p:nvPr/>
          </p:nvSpPr>
          <p:spPr bwMode="auto">
            <a:xfrm flipV="1">
              <a:off x="4928" y="3173"/>
              <a:ext cx="1" cy="579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8079" name="Line 31"/>
            <p:cNvSpPr>
              <a:spLocks noChangeShapeType="1"/>
            </p:cNvSpPr>
            <p:nvPr/>
          </p:nvSpPr>
          <p:spPr bwMode="auto">
            <a:xfrm flipH="1" flipV="1">
              <a:off x="5009" y="3167"/>
              <a:ext cx="375" cy="585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8080" name="Group 32"/>
          <p:cNvGrpSpPr>
            <a:grpSpLocks/>
          </p:cNvGrpSpPr>
          <p:nvPr/>
        </p:nvGrpSpPr>
        <p:grpSpPr bwMode="auto">
          <a:xfrm>
            <a:off x="3316288" y="2500313"/>
            <a:ext cx="2898775" cy="712787"/>
            <a:chOff x="2303" y="1736"/>
            <a:chExt cx="2013" cy="495"/>
          </a:xfrm>
        </p:grpSpPr>
        <p:pic>
          <p:nvPicPr>
            <p:cNvPr id="258081" name="Picture 3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3" y="1736"/>
              <a:ext cx="342" cy="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8082" name="Picture 3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9" y="1736"/>
              <a:ext cx="342" cy="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8083" name="Picture 3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5" y="1736"/>
              <a:ext cx="342" cy="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258084" name="Group 36"/>
          <p:cNvGrpSpPr>
            <a:grpSpLocks/>
          </p:cNvGrpSpPr>
          <p:nvPr/>
        </p:nvGrpSpPr>
        <p:grpSpPr bwMode="auto">
          <a:xfrm>
            <a:off x="2416175" y="3144838"/>
            <a:ext cx="4705350" cy="863600"/>
            <a:chOff x="1678" y="2184"/>
            <a:chExt cx="3267" cy="599"/>
          </a:xfrm>
        </p:grpSpPr>
        <p:sp>
          <p:nvSpPr>
            <p:cNvPr id="258085" name="Line 37"/>
            <p:cNvSpPr>
              <a:spLocks noChangeShapeType="1"/>
            </p:cNvSpPr>
            <p:nvPr/>
          </p:nvSpPr>
          <p:spPr bwMode="auto">
            <a:xfrm flipV="1">
              <a:off x="1678" y="2189"/>
              <a:ext cx="699" cy="585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8086" name="Line 38"/>
            <p:cNvSpPr>
              <a:spLocks noChangeShapeType="1"/>
            </p:cNvSpPr>
            <p:nvPr/>
          </p:nvSpPr>
          <p:spPr bwMode="auto">
            <a:xfrm flipV="1">
              <a:off x="2330" y="2184"/>
              <a:ext cx="140" cy="596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8087" name="Line 39"/>
            <p:cNvSpPr>
              <a:spLocks noChangeShapeType="1"/>
            </p:cNvSpPr>
            <p:nvPr/>
          </p:nvSpPr>
          <p:spPr bwMode="auto">
            <a:xfrm flipV="1">
              <a:off x="2988" y="2184"/>
              <a:ext cx="309" cy="596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8088" name="Line 40"/>
            <p:cNvSpPr>
              <a:spLocks noChangeShapeType="1"/>
            </p:cNvSpPr>
            <p:nvPr/>
          </p:nvSpPr>
          <p:spPr bwMode="auto">
            <a:xfrm flipV="1">
              <a:off x="3629" y="2184"/>
              <a:ext cx="501" cy="596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8089" name="Line 41"/>
            <p:cNvSpPr>
              <a:spLocks noChangeShapeType="1"/>
            </p:cNvSpPr>
            <p:nvPr/>
          </p:nvSpPr>
          <p:spPr bwMode="auto">
            <a:xfrm flipH="1" flipV="1">
              <a:off x="4146" y="2195"/>
              <a:ext cx="142" cy="590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8090" name="Line 42"/>
            <p:cNvSpPr>
              <a:spLocks noChangeShapeType="1"/>
            </p:cNvSpPr>
            <p:nvPr/>
          </p:nvSpPr>
          <p:spPr bwMode="auto">
            <a:xfrm flipH="1" flipV="1">
              <a:off x="4170" y="2195"/>
              <a:ext cx="777" cy="585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8091" name="Group 43"/>
          <p:cNvGrpSpPr>
            <a:grpSpLocks/>
          </p:cNvGrpSpPr>
          <p:nvPr/>
        </p:nvGrpSpPr>
        <p:grpSpPr bwMode="auto">
          <a:xfrm>
            <a:off x="3557588" y="1295400"/>
            <a:ext cx="2405062" cy="1203325"/>
            <a:chOff x="2470" y="899"/>
            <a:chExt cx="1671" cy="836"/>
          </a:xfrm>
        </p:grpSpPr>
        <p:sp>
          <p:nvSpPr>
            <p:cNvPr id="258092" name="Line 44"/>
            <p:cNvSpPr>
              <a:spLocks noChangeShapeType="1"/>
            </p:cNvSpPr>
            <p:nvPr/>
          </p:nvSpPr>
          <p:spPr bwMode="auto">
            <a:xfrm flipV="1">
              <a:off x="2470" y="1520"/>
              <a:ext cx="641" cy="217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8093" name="Line 45"/>
            <p:cNvSpPr>
              <a:spLocks noChangeShapeType="1"/>
            </p:cNvSpPr>
            <p:nvPr/>
          </p:nvSpPr>
          <p:spPr bwMode="auto">
            <a:xfrm flipV="1">
              <a:off x="3297" y="1537"/>
              <a:ext cx="1" cy="200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8094" name="Line 46"/>
            <p:cNvSpPr>
              <a:spLocks noChangeShapeType="1"/>
            </p:cNvSpPr>
            <p:nvPr/>
          </p:nvSpPr>
          <p:spPr bwMode="auto">
            <a:xfrm flipH="1" flipV="1">
              <a:off x="3459" y="1531"/>
              <a:ext cx="684" cy="206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58095" name="Picture 4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6" y="899"/>
              <a:ext cx="473" cy="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258096" name="Text Box 48"/>
          <p:cNvSpPr txBox="1">
            <a:spLocks noChangeArrowheads="1"/>
          </p:cNvSpPr>
          <p:nvPr/>
        </p:nvSpPr>
        <p:spPr bwMode="auto">
          <a:xfrm>
            <a:off x="1558925" y="4824413"/>
            <a:ext cx="509588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 algn="r" defTabSz="828675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414338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marL="828675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marL="1244600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marL="1658938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21161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25733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30305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34877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400" b="0">
                <a:solidFill>
                  <a:srgbClr val="000000"/>
                </a:solidFill>
                <a:latin typeface="Arial" charset="0"/>
                <a:cs typeface="DejaVu Sans" charset="0"/>
              </a:rPr>
              <a:t>TCP</a:t>
            </a:r>
          </a:p>
        </p:txBody>
      </p:sp>
      <p:sp>
        <p:nvSpPr>
          <p:cNvPr id="258097" name="Text Box 49"/>
          <p:cNvSpPr txBox="1">
            <a:spLocks noChangeArrowheads="1"/>
          </p:cNvSpPr>
          <p:nvPr/>
        </p:nvSpPr>
        <p:spPr bwMode="auto">
          <a:xfrm>
            <a:off x="2239963" y="3346450"/>
            <a:ext cx="615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 algn="r" defTabSz="828675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414338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marL="828675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marL="1244600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marL="1658938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21161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25733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30305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34877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400" b="0">
                <a:solidFill>
                  <a:srgbClr val="000000"/>
                </a:solidFill>
                <a:latin typeface="Arial" charset="0"/>
                <a:cs typeface="DejaVu Sans" charset="0"/>
              </a:rPr>
              <a:t>HTTP</a:t>
            </a:r>
          </a:p>
        </p:txBody>
      </p:sp>
      <p:sp>
        <p:nvSpPr>
          <p:cNvPr id="258098" name="Text Box 50"/>
          <p:cNvSpPr txBox="1">
            <a:spLocks noChangeArrowheads="1"/>
          </p:cNvSpPr>
          <p:nvPr/>
        </p:nvSpPr>
        <p:spPr bwMode="auto">
          <a:xfrm>
            <a:off x="2424113" y="2541588"/>
            <a:ext cx="828675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92113" indent="-196850"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marL="587375" indent="-195263"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marL="782638" indent="-195263"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marL="979488" indent="-196850"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14366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18938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23510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28082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600" b="0">
                <a:solidFill>
                  <a:srgbClr val="000000"/>
                </a:solidFill>
                <a:latin typeface="Arial" charset="0"/>
                <a:cs typeface="DejaVu Sans" charset="0"/>
              </a:rPr>
              <a:t>HTTP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600" b="0">
                <a:solidFill>
                  <a:srgbClr val="000000"/>
                </a:solidFill>
                <a:latin typeface="Arial" charset="0"/>
                <a:cs typeface="DejaVu Sans" charset="0"/>
              </a:rPr>
              <a:t>proxies</a:t>
            </a:r>
          </a:p>
        </p:txBody>
      </p:sp>
      <p:grpSp>
        <p:nvGrpSpPr>
          <p:cNvPr id="258099" name="Group 51"/>
          <p:cNvGrpSpPr>
            <a:grpSpLocks/>
          </p:cNvGrpSpPr>
          <p:nvPr/>
        </p:nvGrpSpPr>
        <p:grpSpPr bwMode="auto">
          <a:xfrm>
            <a:off x="1484313" y="3994150"/>
            <a:ext cx="3806825" cy="2225675"/>
            <a:chOff x="1031" y="2773"/>
            <a:chExt cx="2643" cy="1546"/>
          </a:xfrm>
        </p:grpSpPr>
        <p:sp>
          <p:nvSpPr>
            <p:cNvPr id="258100" name="Text Box 52"/>
            <p:cNvSpPr txBox="1">
              <a:spLocks noChangeArrowheads="1"/>
            </p:cNvSpPr>
            <p:nvPr/>
          </p:nvSpPr>
          <p:spPr bwMode="auto">
            <a:xfrm>
              <a:off x="3029" y="4101"/>
              <a:ext cx="646" cy="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74055" tIns="37028" rIns="74055" bIns="37028"/>
            <a:lstStyle>
              <a:lvl1pPr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92113" indent="-196850"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marL="587375" indent="-195263"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marL="782638" indent="-195263"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marL="979488" indent="-196850"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1436688" indent="-196850" algn="r" defTabSz="41433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1893888" indent="-196850" algn="r" defTabSz="41433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2351088" indent="-196850" algn="r" defTabSz="41433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2808288" indent="-196850" algn="r" defTabSz="41433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charset="0"/>
                <a:buNone/>
              </a:pPr>
              <a:r>
                <a:rPr lang="en-GB" sz="1600" b="0">
                  <a:solidFill>
                    <a:srgbClr val="000000"/>
                  </a:solidFill>
                  <a:latin typeface="Arial" charset="0"/>
                  <a:cs typeface="DejaVu Sans" charset="0"/>
                </a:rPr>
                <a:t>Workers</a:t>
              </a:r>
            </a:p>
          </p:txBody>
        </p:sp>
        <p:sp>
          <p:nvSpPr>
            <p:cNvPr id="258101" name="Text Box 53"/>
            <p:cNvSpPr txBox="1">
              <a:spLocks noChangeArrowheads="1"/>
            </p:cNvSpPr>
            <p:nvPr/>
          </p:nvSpPr>
          <p:spPr bwMode="auto">
            <a:xfrm>
              <a:off x="1031" y="2773"/>
              <a:ext cx="481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74055" tIns="37028" rIns="74055" bIns="37028"/>
            <a:lstStyle>
              <a:lvl1pPr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92113" indent="-196850"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marL="587375" indent="-195263"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marL="782638" indent="-195263"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marL="979488" indent="-196850"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1436688" indent="-196850" algn="r" defTabSz="41433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1893888" indent="-196850" algn="r" defTabSz="41433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2351088" indent="-196850" algn="r" defTabSz="41433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2808288" indent="-196850" algn="r" defTabSz="41433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charset="0"/>
                <a:buNone/>
              </a:pPr>
              <a:r>
                <a:rPr lang="en-GB" sz="1600" b="0">
                  <a:solidFill>
                    <a:srgbClr val="000000"/>
                  </a:solidFill>
                  <a:latin typeface="Arial" charset="0"/>
                  <a:cs typeface="DejaVu Sans" charset="0"/>
                </a:rPr>
                <a:t>Proxy</a:t>
              </a:r>
            </a:p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charset="0"/>
                <a:buNone/>
              </a:pPr>
              <a:r>
                <a:rPr lang="en-GB" sz="1600" b="0">
                  <a:solidFill>
                    <a:srgbClr val="000000"/>
                  </a:solidFill>
                  <a:latin typeface="Arial" charset="0"/>
                  <a:cs typeface="DejaVu Sans" charset="0"/>
                </a:rPr>
                <a:t>bots</a:t>
              </a:r>
            </a:p>
          </p:txBody>
        </p:sp>
      </p:grpSp>
      <p:sp>
        <p:nvSpPr>
          <p:cNvPr id="258102" name="Text Box 54"/>
          <p:cNvSpPr txBox="1">
            <a:spLocks noChangeArrowheads="1"/>
          </p:cNvSpPr>
          <p:nvPr/>
        </p:nvSpPr>
        <p:spPr bwMode="auto">
          <a:xfrm>
            <a:off x="3221038" y="1603375"/>
            <a:ext cx="1108075" cy="31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92113" indent="-196850"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marL="587375" indent="-195263"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marL="782638" indent="-195263"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marL="979488" indent="-196850"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14366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18938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23510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28082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600" b="0">
                <a:solidFill>
                  <a:srgbClr val="000000"/>
                </a:solidFill>
                <a:latin typeface="Arial" charset="0"/>
                <a:cs typeface="DejaVu Sans" charset="0"/>
              </a:rPr>
              <a:t>Botmaster</a:t>
            </a:r>
          </a:p>
        </p:txBody>
      </p:sp>
      <p:grpSp>
        <p:nvGrpSpPr>
          <p:cNvPr id="258103" name="Group 55"/>
          <p:cNvGrpSpPr>
            <a:grpSpLocks/>
          </p:cNvGrpSpPr>
          <p:nvPr/>
        </p:nvGrpSpPr>
        <p:grpSpPr bwMode="auto">
          <a:xfrm>
            <a:off x="563470" y="1828358"/>
            <a:ext cx="2601858" cy="3784896"/>
            <a:chOff x="391" y="1270"/>
            <a:chExt cx="1807" cy="2628"/>
          </a:xfrm>
        </p:grpSpPr>
        <p:sp>
          <p:nvSpPr>
            <p:cNvPr id="258104" name="Freeform 56"/>
            <p:cNvSpPr>
              <a:spLocks/>
            </p:cNvSpPr>
            <p:nvPr/>
          </p:nvSpPr>
          <p:spPr bwMode="auto">
            <a:xfrm>
              <a:off x="391" y="1364"/>
              <a:ext cx="1807" cy="2534"/>
            </a:xfrm>
            <a:custGeom>
              <a:avLst/>
              <a:gdLst>
                <a:gd name="T0" fmla="*/ 2812 w 7970"/>
                <a:gd name="T1" fmla="*/ 11174 h 11175"/>
                <a:gd name="T2" fmla="*/ 7969 w 7970"/>
                <a:gd name="T3" fmla="*/ 0 h 1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970" h="11175">
                  <a:moveTo>
                    <a:pt x="2812" y="11174"/>
                  </a:moveTo>
                  <a:cubicBezTo>
                    <a:pt x="0" y="5096"/>
                    <a:pt x="7969" y="0"/>
                    <a:pt x="7969" y="0"/>
                  </a:cubicBezTo>
                </a:path>
              </a:pathLst>
            </a:custGeom>
            <a:noFill/>
            <a:ln w="3672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41255" tIns="20628" rIns="41255" bIns="20628"/>
            <a:lstStyle/>
            <a:p>
              <a:endParaRPr lang="en-US"/>
            </a:p>
          </p:txBody>
        </p:sp>
        <p:sp>
          <p:nvSpPr>
            <p:cNvPr id="258105" name="Text Box 57"/>
            <p:cNvSpPr txBox="1">
              <a:spLocks noChangeArrowheads="1"/>
            </p:cNvSpPr>
            <p:nvPr/>
          </p:nvSpPr>
          <p:spPr bwMode="auto">
            <a:xfrm>
              <a:off x="918" y="1712"/>
              <a:ext cx="325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41255" tIns="20628" rIns="41255" bIns="20628"/>
            <a:lstStyle>
              <a:lvl1pPr algn="r" defTabSz="828675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414338" algn="r" defTabSz="828675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marL="828675" algn="r" defTabSz="828675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marL="1244600" algn="r" defTabSz="828675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marL="1658938" algn="r" defTabSz="828675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2116138" algn="r" defTabSz="828675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2573338" algn="r" defTabSz="828675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3030538" algn="r" defTabSz="828675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3487738" algn="r" defTabSz="828675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charset="0"/>
                <a:buNone/>
              </a:pPr>
              <a:r>
                <a:rPr lang="en-GB" sz="2400" b="0">
                  <a:solidFill>
                    <a:srgbClr val="008000"/>
                  </a:solidFill>
                  <a:latin typeface="Arial" charset="0"/>
                  <a:cs typeface="DejaVu Sans" charset="0"/>
                </a:rPr>
                <a:t>@</a:t>
              </a:r>
            </a:p>
          </p:txBody>
        </p:sp>
        <p:sp>
          <p:nvSpPr>
            <p:cNvPr id="258106" name="Text Box 58"/>
            <p:cNvSpPr txBox="1">
              <a:spLocks noChangeArrowheads="1"/>
            </p:cNvSpPr>
            <p:nvPr/>
          </p:nvSpPr>
          <p:spPr bwMode="auto">
            <a:xfrm>
              <a:off x="1027" y="1637"/>
              <a:ext cx="325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41255" tIns="20628" rIns="41255" bIns="20628"/>
            <a:lstStyle>
              <a:lvl1pPr algn="r" defTabSz="828675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414338" algn="r" defTabSz="828675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marL="828675" algn="r" defTabSz="828675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marL="1244600" algn="r" defTabSz="828675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marL="1658938" algn="r" defTabSz="828675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2116138" algn="r" defTabSz="828675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2573338" algn="r" defTabSz="828675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3030538" algn="r" defTabSz="828675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3487738" algn="r" defTabSz="828675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charset="0"/>
                <a:buNone/>
              </a:pPr>
              <a:r>
                <a:rPr lang="en-GB" sz="2400" b="0" dirty="0">
                  <a:solidFill>
                    <a:srgbClr val="008000"/>
                  </a:solidFill>
                  <a:latin typeface="Arial" charset="0"/>
                  <a:cs typeface="DejaVu Sans" charset="0"/>
                </a:rPr>
                <a:t>@</a:t>
              </a:r>
            </a:p>
          </p:txBody>
        </p:sp>
        <p:sp>
          <p:nvSpPr>
            <p:cNvPr id="258107" name="Text Box 59"/>
            <p:cNvSpPr txBox="1">
              <a:spLocks noChangeArrowheads="1"/>
            </p:cNvSpPr>
            <p:nvPr/>
          </p:nvSpPr>
          <p:spPr bwMode="auto">
            <a:xfrm>
              <a:off x="931" y="1487"/>
              <a:ext cx="325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41255" tIns="20628" rIns="41255" bIns="20628"/>
            <a:lstStyle>
              <a:lvl1pPr algn="r" defTabSz="828675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414338" algn="r" defTabSz="828675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marL="828675" algn="r" defTabSz="828675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marL="1244600" algn="r" defTabSz="828675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marL="1658938" algn="r" defTabSz="828675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2116138" algn="r" defTabSz="828675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2573338" algn="r" defTabSz="828675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3030538" algn="r" defTabSz="828675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3487738" algn="r" defTabSz="828675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charset="0"/>
                <a:buNone/>
              </a:pPr>
              <a:r>
                <a:rPr lang="en-GB" sz="2400" b="0">
                  <a:solidFill>
                    <a:srgbClr val="008000"/>
                  </a:solidFill>
                  <a:latin typeface="Arial" charset="0"/>
                  <a:cs typeface="DejaVu Sans" charset="0"/>
                </a:rPr>
                <a:t>@</a:t>
              </a:r>
            </a:p>
          </p:txBody>
        </p:sp>
        <p:sp>
          <p:nvSpPr>
            <p:cNvPr id="258108" name="Text Box 60"/>
            <p:cNvSpPr txBox="1">
              <a:spLocks noChangeArrowheads="1"/>
            </p:cNvSpPr>
            <p:nvPr/>
          </p:nvSpPr>
          <p:spPr bwMode="auto">
            <a:xfrm>
              <a:off x="810" y="1608"/>
              <a:ext cx="325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41255" tIns="20628" rIns="41255" bIns="20628"/>
            <a:lstStyle>
              <a:lvl1pPr algn="r" defTabSz="828675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414338" algn="r" defTabSz="828675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marL="828675" algn="r" defTabSz="828675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marL="1244600" algn="r" defTabSz="828675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marL="1658938" algn="r" defTabSz="828675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2116138" algn="r" defTabSz="828675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2573338" algn="r" defTabSz="828675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3030538" algn="r" defTabSz="828675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3487738" algn="r" defTabSz="828675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charset="0"/>
                <a:buNone/>
              </a:pPr>
              <a:r>
                <a:rPr lang="en-GB" sz="2400" b="0" dirty="0">
                  <a:solidFill>
                    <a:srgbClr val="008000"/>
                  </a:solidFill>
                  <a:latin typeface="Arial" charset="0"/>
                  <a:cs typeface="DejaVu Sans" charset="0"/>
                </a:rPr>
                <a:t>@</a:t>
              </a:r>
            </a:p>
          </p:txBody>
        </p:sp>
        <p:sp>
          <p:nvSpPr>
            <p:cNvPr id="258109" name="Text Box 61"/>
            <p:cNvSpPr txBox="1">
              <a:spLocks noChangeArrowheads="1"/>
            </p:cNvSpPr>
            <p:nvPr/>
          </p:nvSpPr>
          <p:spPr bwMode="auto">
            <a:xfrm>
              <a:off x="823" y="1904"/>
              <a:ext cx="325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41255" tIns="20628" rIns="41255" bIns="20628"/>
            <a:lstStyle>
              <a:lvl1pPr algn="r" defTabSz="828675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414338" algn="r" defTabSz="828675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marL="828675" algn="r" defTabSz="828675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marL="1244600" algn="r" defTabSz="828675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marL="1658938" algn="r" defTabSz="828675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2116138" algn="r" defTabSz="828675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2573338" algn="r" defTabSz="828675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3030538" algn="r" defTabSz="828675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3487738" algn="r" defTabSz="828675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charset="0"/>
                <a:buNone/>
              </a:pPr>
              <a:r>
                <a:rPr lang="en-GB" sz="2400" b="0">
                  <a:solidFill>
                    <a:srgbClr val="008000"/>
                  </a:solidFill>
                  <a:latin typeface="Arial" charset="0"/>
                  <a:cs typeface="DejaVu Sans" charset="0"/>
                </a:rPr>
                <a:t>@</a:t>
              </a:r>
            </a:p>
          </p:txBody>
        </p:sp>
        <p:sp>
          <p:nvSpPr>
            <p:cNvPr id="258110" name="Text Box 62"/>
            <p:cNvSpPr txBox="1">
              <a:spLocks noChangeArrowheads="1"/>
            </p:cNvSpPr>
            <p:nvPr/>
          </p:nvSpPr>
          <p:spPr bwMode="auto">
            <a:xfrm>
              <a:off x="470" y="1270"/>
              <a:ext cx="1435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41255" tIns="20628" rIns="41255" bIns="20628"/>
            <a:lstStyle>
              <a:lvl1pPr algn="r" defTabSz="828675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414338" algn="r" defTabSz="828675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marL="828675" algn="r" defTabSz="828675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marL="1244600" algn="r" defTabSz="828675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marL="1658938" algn="r" defTabSz="828675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2116138" algn="r" defTabSz="828675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2573338" algn="r" defTabSz="828675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3030538" algn="r" defTabSz="828675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3487738" algn="r" defTabSz="828675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charset="0"/>
                <a:buNone/>
              </a:pPr>
              <a:r>
                <a:rPr lang="en-GB" sz="2400" b="0" dirty="0" smtClean="0">
                  <a:solidFill>
                    <a:srgbClr val="008000"/>
                  </a:solidFill>
                  <a:latin typeface="Arial" charset="0"/>
                  <a:cs typeface="DejaVu Sans" charset="0"/>
                </a:rPr>
                <a:t>give me a task!</a:t>
              </a:r>
              <a:endParaRPr lang="en-GB" sz="2400" b="0" dirty="0">
                <a:solidFill>
                  <a:srgbClr val="008000"/>
                </a:solidFill>
                <a:latin typeface="Arial" charset="0"/>
                <a:cs typeface="DejaVu Sans" charset="0"/>
              </a:endParaRPr>
            </a:p>
          </p:txBody>
        </p:sp>
        <p:sp>
          <p:nvSpPr>
            <p:cNvPr id="258111" name="Text Box 63"/>
            <p:cNvSpPr txBox="1">
              <a:spLocks noChangeArrowheads="1"/>
            </p:cNvSpPr>
            <p:nvPr/>
          </p:nvSpPr>
          <p:spPr bwMode="auto">
            <a:xfrm>
              <a:off x="756" y="1762"/>
              <a:ext cx="325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41255" tIns="20628" rIns="41255" bIns="20628"/>
            <a:lstStyle>
              <a:lvl1pPr algn="r" defTabSz="828675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414338" algn="r" defTabSz="828675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marL="828675" algn="r" defTabSz="828675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marL="1244600" algn="r" defTabSz="828675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marL="1658938" algn="r" defTabSz="828675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2116138" algn="r" defTabSz="828675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2573338" algn="r" defTabSz="828675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3030538" algn="r" defTabSz="828675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3487738" algn="r" defTabSz="828675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charset="0"/>
                <a:buNone/>
              </a:pPr>
              <a:r>
                <a:rPr lang="en-GB" sz="2400" b="0">
                  <a:solidFill>
                    <a:srgbClr val="008000"/>
                  </a:solidFill>
                  <a:latin typeface="Arial" charset="0"/>
                  <a:cs typeface="DejaVu Sans" charset="0"/>
                </a:rPr>
                <a:t>@</a:t>
              </a:r>
            </a:p>
          </p:txBody>
        </p:sp>
        <p:sp>
          <p:nvSpPr>
            <p:cNvPr id="258112" name="Text Box 64"/>
            <p:cNvSpPr txBox="1">
              <a:spLocks noChangeArrowheads="1"/>
            </p:cNvSpPr>
            <p:nvPr/>
          </p:nvSpPr>
          <p:spPr bwMode="auto">
            <a:xfrm>
              <a:off x="1015" y="1829"/>
              <a:ext cx="325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41255" tIns="20628" rIns="41255" bIns="20628"/>
            <a:lstStyle>
              <a:lvl1pPr algn="r" defTabSz="828675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414338" algn="r" defTabSz="828675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marL="828675" algn="r" defTabSz="828675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marL="1244600" algn="r" defTabSz="828675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marL="1658938" algn="r" defTabSz="828675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2116138" algn="r" defTabSz="828675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2573338" algn="r" defTabSz="828675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3030538" algn="r" defTabSz="828675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3487738" algn="r" defTabSz="828675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charset="0"/>
                <a:buNone/>
              </a:pPr>
              <a:r>
                <a:rPr lang="en-GB" sz="2400" b="0" dirty="0">
                  <a:solidFill>
                    <a:srgbClr val="008000"/>
                  </a:solidFill>
                  <a:latin typeface="Arial" charset="0"/>
                  <a:cs typeface="DejaVu Sans" charset="0"/>
                </a:rPr>
                <a:t>@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762000"/>
          </a:xfrm>
        </p:spPr>
        <p:txBody>
          <a:bodyPr/>
          <a:lstStyle/>
          <a:p>
            <a:r>
              <a:rPr lang="en-US" sz="4000" b="1" dirty="0" smtClean="0"/>
              <a:t>Today</a:t>
            </a:r>
            <a:endParaRPr lang="en-US" dirty="0"/>
          </a:p>
        </p:txBody>
      </p:sp>
      <p:sp>
        <p:nvSpPr>
          <p:cNvPr id="454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610600" cy="541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A </a:t>
            </a:r>
            <a:r>
              <a:rPr lang="en-US" dirty="0"/>
              <a:t>look at </a:t>
            </a:r>
            <a:r>
              <a:rPr lang="en-US" dirty="0">
                <a:solidFill>
                  <a:srgbClr val="0000FF"/>
                </a:solidFill>
              </a:rPr>
              <a:t>profit-driven cybercrime …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Monetization of malware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Monetization of spam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006600"/>
                </a:solidFill>
              </a:rPr>
              <a:t>… including the </a:t>
            </a:r>
            <a:r>
              <a:rPr lang="en-US" i="1" dirty="0">
                <a:solidFill>
                  <a:srgbClr val="006600"/>
                </a:solidFill>
              </a:rPr>
              <a:t>Underground Economy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Elements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Significance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Infiltration/disruption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4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4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4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465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58775" y="322263"/>
            <a:ext cx="8397875" cy="73025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4000" b="1"/>
              <a:t>Campaign Mechanics: Spamming</a:t>
            </a:r>
            <a:endParaRPr lang="en-GB"/>
          </a:p>
        </p:txBody>
      </p:sp>
      <p:grpSp>
        <p:nvGrpSpPr>
          <p:cNvPr id="260099" name="Group 3"/>
          <p:cNvGrpSpPr>
            <a:grpSpLocks/>
          </p:cNvGrpSpPr>
          <p:nvPr/>
        </p:nvGrpSpPr>
        <p:grpSpPr bwMode="auto">
          <a:xfrm>
            <a:off x="1717675" y="5402263"/>
            <a:ext cx="6296025" cy="463550"/>
            <a:chOff x="1193" y="3751"/>
            <a:chExt cx="4372" cy="322"/>
          </a:xfrm>
        </p:grpSpPr>
        <p:pic>
          <p:nvPicPr>
            <p:cNvPr id="26010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010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3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0102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2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010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3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0104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3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0105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3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0106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3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0107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3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0108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2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0109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3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260110" name="Group 14"/>
          <p:cNvGrpSpPr>
            <a:grpSpLocks/>
          </p:cNvGrpSpPr>
          <p:nvPr/>
        </p:nvGrpSpPr>
        <p:grpSpPr bwMode="auto">
          <a:xfrm>
            <a:off x="2160588" y="4002088"/>
            <a:ext cx="5297487" cy="579437"/>
            <a:chOff x="1500" y="2779"/>
            <a:chExt cx="3679" cy="402"/>
          </a:xfrm>
        </p:grpSpPr>
        <p:pic>
          <p:nvPicPr>
            <p:cNvPr id="260111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6" y="2779"/>
              <a:ext cx="403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0112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0" y="2779"/>
              <a:ext cx="403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0113" name="Picture 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5" y="2779"/>
              <a:ext cx="403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0114" name="Picture 1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" y="2779"/>
              <a:ext cx="403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0115" name="Picture 1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6" y="2779"/>
              <a:ext cx="403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0116" name="Picture 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1" y="2779"/>
              <a:ext cx="403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260117" name="Group 21"/>
          <p:cNvGrpSpPr>
            <a:grpSpLocks/>
          </p:cNvGrpSpPr>
          <p:nvPr/>
        </p:nvGrpSpPr>
        <p:grpSpPr bwMode="auto">
          <a:xfrm>
            <a:off x="1928813" y="4554538"/>
            <a:ext cx="5821362" cy="846137"/>
            <a:chOff x="1340" y="3163"/>
            <a:chExt cx="4042" cy="587"/>
          </a:xfrm>
        </p:grpSpPr>
        <p:sp>
          <p:nvSpPr>
            <p:cNvPr id="260118" name="Line 22"/>
            <p:cNvSpPr>
              <a:spLocks noChangeShapeType="1"/>
            </p:cNvSpPr>
            <p:nvPr/>
          </p:nvSpPr>
          <p:spPr bwMode="auto">
            <a:xfrm flipV="1">
              <a:off x="1340" y="3173"/>
              <a:ext cx="303" cy="579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119" name="Line 23"/>
            <p:cNvSpPr>
              <a:spLocks noChangeShapeType="1"/>
            </p:cNvSpPr>
            <p:nvPr/>
          </p:nvSpPr>
          <p:spPr bwMode="auto">
            <a:xfrm flipH="1" flipV="1">
              <a:off x="1706" y="3179"/>
              <a:ext cx="72" cy="573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120" name="Line 24"/>
            <p:cNvSpPr>
              <a:spLocks noChangeShapeType="1"/>
            </p:cNvSpPr>
            <p:nvPr/>
          </p:nvSpPr>
          <p:spPr bwMode="auto">
            <a:xfrm flipV="1">
              <a:off x="2237" y="3167"/>
              <a:ext cx="64" cy="585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121" name="Line 25"/>
            <p:cNvSpPr>
              <a:spLocks noChangeShapeType="1"/>
            </p:cNvSpPr>
            <p:nvPr/>
          </p:nvSpPr>
          <p:spPr bwMode="auto">
            <a:xfrm flipH="1" flipV="1">
              <a:off x="2388" y="3174"/>
              <a:ext cx="293" cy="573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122" name="Line 26"/>
            <p:cNvSpPr>
              <a:spLocks noChangeShapeType="1"/>
            </p:cNvSpPr>
            <p:nvPr/>
          </p:nvSpPr>
          <p:spPr bwMode="auto">
            <a:xfrm flipH="1" flipV="1">
              <a:off x="3004" y="3173"/>
              <a:ext cx="119" cy="579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123" name="Line 27"/>
            <p:cNvSpPr>
              <a:spLocks noChangeShapeType="1"/>
            </p:cNvSpPr>
            <p:nvPr/>
          </p:nvSpPr>
          <p:spPr bwMode="auto">
            <a:xfrm flipV="1">
              <a:off x="3583" y="3173"/>
              <a:ext cx="70" cy="579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124" name="Line 28"/>
            <p:cNvSpPr>
              <a:spLocks noChangeShapeType="1"/>
            </p:cNvSpPr>
            <p:nvPr/>
          </p:nvSpPr>
          <p:spPr bwMode="auto">
            <a:xfrm flipV="1">
              <a:off x="4031" y="3162"/>
              <a:ext cx="233" cy="590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125" name="Line 29"/>
            <p:cNvSpPr>
              <a:spLocks noChangeShapeType="1"/>
            </p:cNvSpPr>
            <p:nvPr/>
          </p:nvSpPr>
          <p:spPr bwMode="auto">
            <a:xfrm flipH="1" flipV="1">
              <a:off x="4328" y="3173"/>
              <a:ext cx="153" cy="579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126" name="Line 30"/>
            <p:cNvSpPr>
              <a:spLocks noChangeShapeType="1"/>
            </p:cNvSpPr>
            <p:nvPr/>
          </p:nvSpPr>
          <p:spPr bwMode="auto">
            <a:xfrm flipV="1">
              <a:off x="4928" y="3173"/>
              <a:ext cx="1" cy="579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127" name="Line 31"/>
            <p:cNvSpPr>
              <a:spLocks noChangeShapeType="1"/>
            </p:cNvSpPr>
            <p:nvPr/>
          </p:nvSpPr>
          <p:spPr bwMode="auto">
            <a:xfrm flipH="1" flipV="1">
              <a:off x="5009" y="3167"/>
              <a:ext cx="375" cy="585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0128" name="Group 32"/>
          <p:cNvGrpSpPr>
            <a:grpSpLocks/>
          </p:cNvGrpSpPr>
          <p:nvPr/>
        </p:nvGrpSpPr>
        <p:grpSpPr bwMode="auto">
          <a:xfrm>
            <a:off x="3316288" y="2500313"/>
            <a:ext cx="2898775" cy="712787"/>
            <a:chOff x="2303" y="1736"/>
            <a:chExt cx="2013" cy="495"/>
          </a:xfrm>
        </p:grpSpPr>
        <p:pic>
          <p:nvPicPr>
            <p:cNvPr id="260129" name="Picture 3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3" y="1736"/>
              <a:ext cx="342" cy="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0130" name="Picture 3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9" y="1736"/>
              <a:ext cx="342" cy="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0131" name="Picture 3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5" y="1736"/>
              <a:ext cx="342" cy="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260132" name="Group 36"/>
          <p:cNvGrpSpPr>
            <a:grpSpLocks/>
          </p:cNvGrpSpPr>
          <p:nvPr/>
        </p:nvGrpSpPr>
        <p:grpSpPr bwMode="auto">
          <a:xfrm>
            <a:off x="2416175" y="3144838"/>
            <a:ext cx="4705350" cy="863600"/>
            <a:chOff x="1678" y="2184"/>
            <a:chExt cx="3267" cy="599"/>
          </a:xfrm>
        </p:grpSpPr>
        <p:sp>
          <p:nvSpPr>
            <p:cNvPr id="260133" name="Line 37"/>
            <p:cNvSpPr>
              <a:spLocks noChangeShapeType="1"/>
            </p:cNvSpPr>
            <p:nvPr/>
          </p:nvSpPr>
          <p:spPr bwMode="auto">
            <a:xfrm flipV="1">
              <a:off x="1678" y="2189"/>
              <a:ext cx="699" cy="585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134" name="Line 38"/>
            <p:cNvSpPr>
              <a:spLocks noChangeShapeType="1"/>
            </p:cNvSpPr>
            <p:nvPr/>
          </p:nvSpPr>
          <p:spPr bwMode="auto">
            <a:xfrm flipV="1">
              <a:off x="2330" y="2184"/>
              <a:ext cx="140" cy="596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135" name="Line 39"/>
            <p:cNvSpPr>
              <a:spLocks noChangeShapeType="1"/>
            </p:cNvSpPr>
            <p:nvPr/>
          </p:nvSpPr>
          <p:spPr bwMode="auto">
            <a:xfrm flipV="1">
              <a:off x="2988" y="2184"/>
              <a:ext cx="309" cy="596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136" name="Line 40"/>
            <p:cNvSpPr>
              <a:spLocks noChangeShapeType="1"/>
            </p:cNvSpPr>
            <p:nvPr/>
          </p:nvSpPr>
          <p:spPr bwMode="auto">
            <a:xfrm flipV="1">
              <a:off x="3629" y="2184"/>
              <a:ext cx="501" cy="596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137" name="Line 41"/>
            <p:cNvSpPr>
              <a:spLocks noChangeShapeType="1"/>
            </p:cNvSpPr>
            <p:nvPr/>
          </p:nvSpPr>
          <p:spPr bwMode="auto">
            <a:xfrm flipH="1" flipV="1">
              <a:off x="4146" y="2195"/>
              <a:ext cx="142" cy="590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138" name="Line 42"/>
            <p:cNvSpPr>
              <a:spLocks noChangeShapeType="1"/>
            </p:cNvSpPr>
            <p:nvPr/>
          </p:nvSpPr>
          <p:spPr bwMode="auto">
            <a:xfrm flipH="1" flipV="1">
              <a:off x="4170" y="2195"/>
              <a:ext cx="777" cy="585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0139" name="Group 43"/>
          <p:cNvGrpSpPr>
            <a:grpSpLocks/>
          </p:cNvGrpSpPr>
          <p:nvPr/>
        </p:nvGrpSpPr>
        <p:grpSpPr bwMode="auto">
          <a:xfrm>
            <a:off x="3557588" y="1295400"/>
            <a:ext cx="2405062" cy="1203325"/>
            <a:chOff x="2470" y="899"/>
            <a:chExt cx="1671" cy="836"/>
          </a:xfrm>
        </p:grpSpPr>
        <p:sp>
          <p:nvSpPr>
            <p:cNvPr id="260140" name="Line 44"/>
            <p:cNvSpPr>
              <a:spLocks noChangeShapeType="1"/>
            </p:cNvSpPr>
            <p:nvPr/>
          </p:nvSpPr>
          <p:spPr bwMode="auto">
            <a:xfrm flipV="1">
              <a:off x="2470" y="1520"/>
              <a:ext cx="641" cy="217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141" name="Line 45"/>
            <p:cNvSpPr>
              <a:spLocks noChangeShapeType="1"/>
            </p:cNvSpPr>
            <p:nvPr/>
          </p:nvSpPr>
          <p:spPr bwMode="auto">
            <a:xfrm flipV="1">
              <a:off x="3297" y="1537"/>
              <a:ext cx="1" cy="200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142" name="Line 46"/>
            <p:cNvSpPr>
              <a:spLocks noChangeShapeType="1"/>
            </p:cNvSpPr>
            <p:nvPr/>
          </p:nvSpPr>
          <p:spPr bwMode="auto">
            <a:xfrm flipH="1" flipV="1">
              <a:off x="3459" y="1531"/>
              <a:ext cx="684" cy="206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60143" name="Picture 4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6" y="899"/>
              <a:ext cx="473" cy="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260144" name="Text Box 48"/>
          <p:cNvSpPr txBox="1">
            <a:spLocks noChangeArrowheads="1"/>
          </p:cNvSpPr>
          <p:nvPr/>
        </p:nvSpPr>
        <p:spPr bwMode="auto">
          <a:xfrm>
            <a:off x="1558925" y="4824413"/>
            <a:ext cx="509588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 algn="r" defTabSz="828675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414338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marL="828675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marL="1244600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marL="1658938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21161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25733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30305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34877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400" b="0">
                <a:solidFill>
                  <a:srgbClr val="000000"/>
                </a:solidFill>
                <a:latin typeface="Arial" charset="0"/>
                <a:cs typeface="DejaVu Sans" charset="0"/>
              </a:rPr>
              <a:t>TCP</a:t>
            </a:r>
          </a:p>
        </p:txBody>
      </p:sp>
      <p:sp>
        <p:nvSpPr>
          <p:cNvPr id="260145" name="Text Box 49"/>
          <p:cNvSpPr txBox="1">
            <a:spLocks noChangeArrowheads="1"/>
          </p:cNvSpPr>
          <p:nvPr/>
        </p:nvSpPr>
        <p:spPr bwMode="auto">
          <a:xfrm>
            <a:off x="2239963" y="3346450"/>
            <a:ext cx="615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 algn="r" defTabSz="828675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414338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marL="828675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marL="1244600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marL="1658938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21161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25733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30305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34877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400" b="0">
                <a:solidFill>
                  <a:srgbClr val="000000"/>
                </a:solidFill>
                <a:latin typeface="Arial" charset="0"/>
                <a:cs typeface="DejaVu Sans" charset="0"/>
              </a:rPr>
              <a:t>HTTP</a:t>
            </a:r>
          </a:p>
        </p:txBody>
      </p:sp>
      <p:sp>
        <p:nvSpPr>
          <p:cNvPr id="260146" name="Text Box 50"/>
          <p:cNvSpPr txBox="1">
            <a:spLocks noChangeArrowheads="1"/>
          </p:cNvSpPr>
          <p:nvPr/>
        </p:nvSpPr>
        <p:spPr bwMode="auto">
          <a:xfrm>
            <a:off x="2424113" y="2541588"/>
            <a:ext cx="828675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92113" indent="-196850"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marL="587375" indent="-195263"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marL="782638" indent="-195263"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marL="979488" indent="-196850"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14366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18938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23510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28082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600" b="0">
                <a:solidFill>
                  <a:srgbClr val="000000"/>
                </a:solidFill>
                <a:latin typeface="Arial" charset="0"/>
                <a:cs typeface="DejaVu Sans" charset="0"/>
              </a:rPr>
              <a:t>HTTP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600" b="0">
                <a:solidFill>
                  <a:srgbClr val="000000"/>
                </a:solidFill>
                <a:latin typeface="Arial" charset="0"/>
                <a:cs typeface="DejaVu Sans" charset="0"/>
              </a:rPr>
              <a:t>proxies</a:t>
            </a:r>
          </a:p>
        </p:txBody>
      </p:sp>
      <p:grpSp>
        <p:nvGrpSpPr>
          <p:cNvPr id="260147" name="Group 51"/>
          <p:cNvGrpSpPr>
            <a:grpSpLocks/>
          </p:cNvGrpSpPr>
          <p:nvPr/>
        </p:nvGrpSpPr>
        <p:grpSpPr bwMode="auto">
          <a:xfrm>
            <a:off x="1484313" y="3994150"/>
            <a:ext cx="3806825" cy="2225675"/>
            <a:chOff x="1031" y="2773"/>
            <a:chExt cx="2643" cy="1546"/>
          </a:xfrm>
        </p:grpSpPr>
        <p:sp>
          <p:nvSpPr>
            <p:cNvPr id="260148" name="Text Box 52"/>
            <p:cNvSpPr txBox="1">
              <a:spLocks noChangeArrowheads="1"/>
            </p:cNvSpPr>
            <p:nvPr/>
          </p:nvSpPr>
          <p:spPr bwMode="auto">
            <a:xfrm>
              <a:off x="3029" y="4101"/>
              <a:ext cx="646" cy="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74055" tIns="37028" rIns="74055" bIns="37028"/>
            <a:lstStyle>
              <a:lvl1pPr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92113" indent="-196850"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marL="587375" indent="-195263"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marL="782638" indent="-195263"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marL="979488" indent="-196850"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1436688" indent="-196850" algn="r" defTabSz="41433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1893888" indent="-196850" algn="r" defTabSz="41433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2351088" indent="-196850" algn="r" defTabSz="41433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2808288" indent="-196850" algn="r" defTabSz="41433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charset="0"/>
                <a:buNone/>
              </a:pPr>
              <a:r>
                <a:rPr lang="en-GB" sz="1600" b="0">
                  <a:solidFill>
                    <a:srgbClr val="000000"/>
                  </a:solidFill>
                  <a:latin typeface="Arial" charset="0"/>
                  <a:cs typeface="DejaVu Sans" charset="0"/>
                </a:rPr>
                <a:t>Workers</a:t>
              </a:r>
            </a:p>
          </p:txBody>
        </p:sp>
        <p:sp>
          <p:nvSpPr>
            <p:cNvPr id="260149" name="Text Box 53"/>
            <p:cNvSpPr txBox="1">
              <a:spLocks noChangeArrowheads="1"/>
            </p:cNvSpPr>
            <p:nvPr/>
          </p:nvSpPr>
          <p:spPr bwMode="auto">
            <a:xfrm>
              <a:off x="1031" y="2773"/>
              <a:ext cx="481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74055" tIns="37028" rIns="74055" bIns="37028"/>
            <a:lstStyle>
              <a:lvl1pPr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92113" indent="-196850"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marL="587375" indent="-195263"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marL="782638" indent="-195263"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marL="979488" indent="-196850"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1436688" indent="-196850" algn="r" defTabSz="41433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1893888" indent="-196850" algn="r" defTabSz="41433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2351088" indent="-196850" algn="r" defTabSz="41433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2808288" indent="-196850" algn="r" defTabSz="41433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charset="0"/>
                <a:buNone/>
              </a:pPr>
              <a:r>
                <a:rPr lang="en-GB" sz="1600" b="0">
                  <a:solidFill>
                    <a:srgbClr val="000000"/>
                  </a:solidFill>
                  <a:latin typeface="Arial" charset="0"/>
                  <a:cs typeface="DejaVu Sans" charset="0"/>
                </a:rPr>
                <a:t>Proxy</a:t>
              </a:r>
            </a:p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charset="0"/>
                <a:buNone/>
              </a:pPr>
              <a:r>
                <a:rPr lang="en-GB" sz="1600" b="0">
                  <a:solidFill>
                    <a:srgbClr val="000000"/>
                  </a:solidFill>
                  <a:latin typeface="Arial" charset="0"/>
                  <a:cs typeface="DejaVu Sans" charset="0"/>
                </a:rPr>
                <a:t>bots</a:t>
              </a:r>
            </a:p>
          </p:txBody>
        </p:sp>
      </p:grpSp>
      <p:sp>
        <p:nvSpPr>
          <p:cNvPr id="260150" name="Text Box 54"/>
          <p:cNvSpPr txBox="1">
            <a:spLocks noChangeArrowheads="1"/>
          </p:cNvSpPr>
          <p:nvPr/>
        </p:nvSpPr>
        <p:spPr bwMode="auto">
          <a:xfrm>
            <a:off x="3221038" y="1603375"/>
            <a:ext cx="1108075" cy="31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92113" indent="-196850"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marL="587375" indent="-195263"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marL="782638" indent="-195263"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marL="979488" indent="-196850"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14366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18938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23510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28082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600" b="0">
                <a:solidFill>
                  <a:srgbClr val="000000"/>
                </a:solidFill>
                <a:latin typeface="Arial" charset="0"/>
                <a:cs typeface="DejaVu Sans" charset="0"/>
              </a:rPr>
              <a:t>Botmaster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540375" y="1041737"/>
            <a:ext cx="3613790" cy="4327188"/>
            <a:chOff x="5540375" y="1041737"/>
            <a:chExt cx="3613790" cy="4327188"/>
          </a:xfrm>
        </p:grpSpPr>
        <p:grpSp>
          <p:nvGrpSpPr>
            <p:cNvPr id="260151" name="Group 55"/>
            <p:cNvGrpSpPr>
              <a:grpSpLocks/>
            </p:cNvGrpSpPr>
            <p:nvPr/>
          </p:nvGrpSpPr>
          <p:grpSpPr bwMode="auto">
            <a:xfrm>
              <a:off x="5540375" y="1822450"/>
              <a:ext cx="2960688" cy="3546475"/>
              <a:chOff x="3847" y="1265"/>
              <a:chExt cx="2057" cy="2463"/>
            </a:xfrm>
          </p:grpSpPr>
          <p:sp>
            <p:nvSpPr>
              <p:cNvPr id="260152" name="Freeform 56"/>
              <p:cNvSpPr>
                <a:spLocks/>
              </p:cNvSpPr>
              <p:nvPr/>
            </p:nvSpPr>
            <p:spPr bwMode="auto">
              <a:xfrm>
                <a:off x="3847" y="1265"/>
                <a:ext cx="1913" cy="2464"/>
              </a:xfrm>
              <a:custGeom>
                <a:avLst/>
                <a:gdLst>
                  <a:gd name="T0" fmla="*/ 0 w 8437"/>
                  <a:gd name="T1" fmla="*/ 0 h 10865"/>
                  <a:gd name="T2" fmla="*/ 7783 w 8437"/>
                  <a:gd name="T3" fmla="*/ 10864 h 10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8437" h="10865">
                    <a:moveTo>
                      <a:pt x="0" y="0"/>
                    </a:moveTo>
                    <a:cubicBezTo>
                      <a:pt x="7846" y="90"/>
                      <a:pt x="8436" y="10523"/>
                      <a:pt x="7783" y="10864"/>
                    </a:cubicBezTo>
                  </a:path>
                </a:pathLst>
              </a:custGeom>
              <a:noFill/>
              <a:ln w="36720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60153" name="Group 57"/>
              <p:cNvGrpSpPr>
                <a:grpSpLocks/>
              </p:cNvGrpSpPr>
              <p:nvPr/>
            </p:nvGrpSpPr>
            <p:grpSpPr bwMode="auto">
              <a:xfrm>
                <a:off x="4983" y="1369"/>
                <a:ext cx="921" cy="802"/>
                <a:chOff x="4983" y="1369"/>
                <a:chExt cx="921" cy="802"/>
              </a:xfrm>
            </p:grpSpPr>
            <p:pic>
              <p:nvPicPr>
                <p:cNvPr id="260154" name="Picture 58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83" y="1369"/>
                  <a:ext cx="388" cy="2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60155" name="Picture 59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0" y="1538"/>
                  <a:ext cx="463" cy="3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60156" name="Picture 60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40" y="1754"/>
                  <a:ext cx="565" cy="4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2" name="TextBox 1"/>
            <p:cNvSpPr txBox="1"/>
            <p:nvPr/>
          </p:nvSpPr>
          <p:spPr>
            <a:xfrm>
              <a:off x="7315200" y="1041737"/>
              <a:ext cx="183896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templates</a:t>
              </a:r>
            </a:p>
            <a:p>
              <a:r>
                <a:rPr lang="en-US" sz="1800" dirty="0" smtClean="0"/>
                <a:t>dictionaries</a:t>
              </a:r>
            </a:p>
            <a:p>
              <a:r>
                <a:rPr lang="en-US" sz="1800" dirty="0" smtClean="0"/>
                <a:t>addresses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227138"/>
            <a:ext cx="9140825" cy="404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3171" name="Rectangle 3"/>
          <p:cNvSpPr>
            <a:spLocks noChangeArrowheads="1"/>
          </p:cNvSpPr>
          <p:nvPr/>
        </p:nvSpPr>
        <p:spPr bwMode="auto">
          <a:xfrm>
            <a:off x="6119813" y="5700713"/>
            <a:ext cx="2693987" cy="935037"/>
          </a:xfrm>
          <a:prstGeom prst="rect">
            <a:avLst/>
          </a:prstGeom>
          <a:noFill/>
          <a:ln w="19050">
            <a:solidFill>
              <a:srgbClr val="FF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800" b="0">
                <a:solidFill>
                  <a:srgbClr val="FF8000"/>
                </a:solidFill>
                <a:latin typeface="Tahoma" charset="0"/>
                <a:cs typeface="Arial" charset="0"/>
              </a:rPr>
              <a:t>Synthetic diversity aims to thwart content-based anti-spam filtering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17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0825" cy="555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266" name="Group 2"/>
          <p:cNvGrpSpPr>
            <a:grpSpLocks/>
          </p:cNvGrpSpPr>
          <p:nvPr/>
        </p:nvGrpSpPr>
        <p:grpSpPr bwMode="auto">
          <a:xfrm>
            <a:off x="1717675" y="5402263"/>
            <a:ext cx="6296025" cy="463550"/>
            <a:chOff x="1193" y="3751"/>
            <a:chExt cx="4372" cy="322"/>
          </a:xfrm>
        </p:grpSpPr>
        <p:pic>
          <p:nvPicPr>
            <p:cNvPr id="26726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726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3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726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2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7270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3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7271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3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7272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3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7273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3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7274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3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7275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2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7276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3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267277" name="Group 13"/>
          <p:cNvGrpSpPr>
            <a:grpSpLocks/>
          </p:cNvGrpSpPr>
          <p:nvPr/>
        </p:nvGrpSpPr>
        <p:grpSpPr bwMode="auto">
          <a:xfrm>
            <a:off x="2160588" y="4002088"/>
            <a:ext cx="5297487" cy="579437"/>
            <a:chOff x="1500" y="2779"/>
            <a:chExt cx="3679" cy="402"/>
          </a:xfrm>
        </p:grpSpPr>
        <p:pic>
          <p:nvPicPr>
            <p:cNvPr id="267278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6" y="2779"/>
              <a:ext cx="403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7279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0" y="2779"/>
              <a:ext cx="403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7280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5" y="2779"/>
              <a:ext cx="403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7281" name="Picture 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" y="2779"/>
              <a:ext cx="403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7282" name="Picture 1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6" y="2779"/>
              <a:ext cx="403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7283" name="Picture 1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1" y="2779"/>
              <a:ext cx="403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267284" name="Group 20"/>
          <p:cNvGrpSpPr>
            <a:grpSpLocks/>
          </p:cNvGrpSpPr>
          <p:nvPr/>
        </p:nvGrpSpPr>
        <p:grpSpPr bwMode="auto">
          <a:xfrm>
            <a:off x="1928813" y="4554538"/>
            <a:ext cx="5821362" cy="846137"/>
            <a:chOff x="1340" y="3163"/>
            <a:chExt cx="4042" cy="587"/>
          </a:xfrm>
        </p:grpSpPr>
        <p:sp>
          <p:nvSpPr>
            <p:cNvPr id="267285" name="Line 21"/>
            <p:cNvSpPr>
              <a:spLocks noChangeShapeType="1"/>
            </p:cNvSpPr>
            <p:nvPr/>
          </p:nvSpPr>
          <p:spPr bwMode="auto">
            <a:xfrm flipV="1">
              <a:off x="1340" y="3173"/>
              <a:ext cx="303" cy="579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286" name="Line 22"/>
            <p:cNvSpPr>
              <a:spLocks noChangeShapeType="1"/>
            </p:cNvSpPr>
            <p:nvPr/>
          </p:nvSpPr>
          <p:spPr bwMode="auto">
            <a:xfrm flipH="1" flipV="1">
              <a:off x="1706" y="3179"/>
              <a:ext cx="72" cy="573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287" name="Line 23"/>
            <p:cNvSpPr>
              <a:spLocks noChangeShapeType="1"/>
            </p:cNvSpPr>
            <p:nvPr/>
          </p:nvSpPr>
          <p:spPr bwMode="auto">
            <a:xfrm flipV="1">
              <a:off x="2237" y="3167"/>
              <a:ext cx="64" cy="585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288" name="Line 24"/>
            <p:cNvSpPr>
              <a:spLocks noChangeShapeType="1"/>
            </p:cNvSpPr>
            <p:nvPr/>
          </p:nvSpPr>
          <p:spPr bwMode="auto">
            <a:xfrm flipH="1" flipV="1">
              <a:off x="2388" y="3174"/>
              <a:ext cx="293" cy="573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289" name="Line 25"/>
            <p:cNvSpPr>
              <a:spLocks noChangeShapeType="1"/>
            </p:cNvSpPr>
            <p:nvPr/>
          </p:nvSpPr>
          <p:spPr bwMode="auto">
            <a:xfrm flipH="1" flipV="1">
              <a:off x="3004" y="3173"/>
              <a:ext cx="119" cy="579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290" name="Line 26"/>
            <p:cNvSpPr>
              <a:spLocks noChangeShapeType="1"/>
            </p:cNvSpPr>
            <p:nvPr/>
          </p:nvSpPr>
          <p:spPr bwMode="auto">
            <a:xfrm flipV="1">
              <a:off x="3583" y="3173"/>
              <a:ext cx="70" cy="579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291" name="Line 27"/>
            <p:cNvSpPr>
              <a:spLocks noChangeShapeType="1"/>
            </p:cNvSpPr>
            <p:nvPr/>
          </p:nvSpPr>
          <p:spPr bwMode="auto">
            <a:xfrm flipV="1">
              <a:off x="4031" y="3162"/>
              <a:ext cx="233" cy="590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292" name="Line 28"/>
            <p:cNvSpPr>
              <a:spLocks noChangeShapeType="1"/>
            </p:cNvSpPr>
            <p:nvPr/>
          </p:nvSpPr>
          <p:spPr bwMode="auto">
            <a:xfrm flipH="1" flipV="1">
              <a:off x="4328" y="3173"/>
              <a:ext cx="153" cy="579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293" name="Line 29"/>
            <p:cNvSpPr>
              <a:spLocks noChangeShapeType="1"/>
            </p:cNvSpPr>
            <p:nvPr/>
          </p:nvSpPr>
          <p:spPr bwMode="auto">
            <a:xfrm flipV="1">
              <a:off x="4928" y="3173"/>
              <a:ext cx="1" cy="579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294" name="Line 30"/>
            <p:cNvSpPr>
              <a:spLocks noChangeShapeType="1"/>
            </p:cNvSpPr>
            <p:nvPr/>
          </p:nvSpPr>
          <p:spPr bwMode="auto">
            <a:xfrm flipH="1" flipV="1">
              <a:off x="5009" y="3167"/>
              <a:ext cx="375" cy="585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7295" name="Group 31"/>
          <p:cNvGrpSpPr>
            <a:grpSpLocks/>
          </p:cNvGrpSpPr>
          <p:nvPr/>
        </p:nvGrpSpPr>
        <p:grpSpPr bwMode="auto">
          <a:xfrm>
            <a:off x="3316288" y="2500313"/>
            <a:ext cx="2898775" cy="712787"/>
            <a:chOff x="2303" y="1736"/>
            <a:chExt cx="2013" cy="495"/>
          </a:xfrm>
        </p:grpSpPr>
        <p:pic>
          <p:nvPicPr>
            <p:cNvPr id="267296" name="Picture 3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3" y="1736"/>
              <a:ext cx="342" cy="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7297" name="Picture 3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9" y="1736"/>
              <a:ext cx="342" cy="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7298" name="Picture 3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5" y="1736"/>
              <a:ext cx="342" cy="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267299" name="Group 35"/>
          <p:cNvGrpSpPr>
            <a:grpSpLocks/>
          </p:cNvGrpSpPr>
          <p:nvPr/>
        </p:nvGrpSpPr>
        <p:grpSpPr bwMode="auto">
          <a:xfrm>
            <a:off x="2416175" y="3144838"/>
            <a:ext cx="4705350" cy="863600"/>
            <a:chOff x="1678" y="2184"/>
            <a:chExt cx="3267" cy="599"/>
          </a:xfrm>
        </p:grpSpPr>
        <p:sp>
          <p:nvSpPr>
            <p:cNvPr id="267300" name="Line 36"/>
            <p:cNvSpPr>
              <a:spLocks noChangeShapeType="1"/>
            </p:cNvSpPr>
            <p:nvPr/>
          </p:nvSpPr>
          <p:spPr bwMode="auto">
            <a:xfrm flipV="1">
              <a:off x="1678" y="2189"/>
              <a:ext cx="699" cy="585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301" name="Line 37"/>
            <p:cNvSpPr>
              <a:spLocks noChangeShapeType="1"/>
            </p:cNvSpPr>
            <p:nvPr/>
          </p:nvSpPr>
          <p:spPr bwMode="auto">
            <a:xfrm flipV="1">
              <a:off x="2330" y="2184"/>
              <a:ext cx="140" cy="596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302" name="Line 38"/>
            <p:cNvSpPr>
              <a:spLocks noChangeShapeType="1"/>
            </p:cNvSpPr>
            <p:nvPr/>
          </p:nvSpPr>
          <p:spPr bwMode="auto">
            <a:xfrm flipV="1">
              <a:off x="2988" y="2184"/>
              <a:ext cx="309" cy="596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303" name="Line 39"/>
            <p:cNvSpPr>
              <a:spLocks noChangeShapeType="1"/>
            </p:cNvSpPr>
            <p:nvPr/>
          </p:nvSpPr>
          <p:spPr bwMode="auto">
            <a:xfrm flipV="1">
              <a:off x="3629" y="2184"/>
              <a:ext cx="501" cy="596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304" name="Line 40"/>
            <p:cNvSpPr>
              <a:spLocks noChangeShapeType="1"/>
            </p:cNvSpPr>
            <p:nvPr/>
          </p:nvSpPr>
          <p:spPr bwMode="auto">
            <a:xfrm flipH="1" flipV="1">
              <a:off x="4146" y="2195"/>
              <a:ext cx="142" cy="590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305" name="Line 41"/>
            <p:cNvSpPr>
              <a:spLocks noChangeShapeType="1"/>
            </p:cNvSpPr>
            <p:nvPr/>
          </p:nvSpPr>
          <p:spPr bwMode="auto">
            <a:xfrm flipH="1" flipV="1">
              <a:off x="4170" y="2195"/>
              <a:ext cx="777" cy="585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7306" name="Group 42"/>
          <p:cNvGrpSpPr>
            <a:grpSpLocks/>
          </p:cNvGrpSpPr>
          <p:nvPr/>
        </p:nvGrpSpPr>
        <p:grpSpPr bwMode="auto">
          <a:xfrm>
            <a:off x="3557588" y="1295400"/>
            <a:ext cx="2405062" cy="1203325"/>
            <a:chOff x="2470" y="899"/>
            <a:chExt cx="1671" cy="836"/>
          </a:xfrm>
        </p:grpSpPr>
        <p:sp>
          <p:nvSpPr>
            <p:cNvPr id="267307" name="Line 43"/>
            <p:cNvSpPr>
              <a:spLocks noChangeShapeType="1"/>
            </p:cNvSpPr>
            <p:nvPr/>
          </p:nvSpPr>
          <p:spPr bwMode="auto">
            <a:xfrm flipV="1">
              <a:off x="2470" y="1520"/>
              <a:ext cx="641" cy="217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308" name="Line 44"/>
            <p:cNvSpPr>
              <a:spLocks noChangeShapeType="1"/>
            </p:cNvSpPr>
            <p:nvPr/>
          </p:nvSpPr>
          <p:spPr bwMode="auto">
            <a:xfrm flipV="1">
              <a:off x="3297" y="1537"/>
              <a:ext cx="1" cy="200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309" name="Line 45"/>
            <p:cNvSpPr>
              <a:spLocks noChangeShapeType="1"/>
            </p:cNvSpPr>
            <p:nvPr/>
          </p:nvSpPr>
          <p:spPr bwMode="auto">
            <a:xfrm flipH="1" flipV="1">
              <a:off x="3459" y="1531"/>
              <a:ext cx="684" cy="206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67310" name="Picture 4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6" y="899"/>
              <a:ext cx="473" cy="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267311" name="Text Box 47"/>
          <p:cNvSpPr txBox="1">
            <a:spLocks noChangeArrowheads="1"/>
          </p:cNvSpPr>
          <p:nvPr/>
        </p:nvSpPr>
        <p:spPr bwMode="auto">
          <a:xfrm>
            <a:off x="1558925" y="4824413"/>
            <a:ext cx="509588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 algn="r" defTabSz="828675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414338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marL="828675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marL="1244600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marL="1658938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21161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25733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30305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34877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400" b="0">
                <a:solidFill>
                  <a:srgbClr val="000000"/>
                </a:solidFill>
                <a:latin typeface="Arial" charset="0"/>
                <a:cs typeface="DejaVu Sans" charset="0"/>
              </a:rPr>
              <a:t>TCP</a:t>
            </a:r>
          </a:p>
        </p:txBody>
      </p:sp>
      <p:sp>
        <p:nvSpPr>
          <p:cNvPr id="267312" name="Text Box 48"/>
          <p:cNvSpPr txBox="1">
            <a:spLocks noChangeArrowheads="1"/>
          </p:cNvSpPr>
          <p:nvPr/>
        </p:nvSpPr>
        <p:spPr bwMode="auto">
          <a:xfrm>
            <a:off x="2239963" y="3346450"/>
            <a:ext cx="615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 algn="r" defTabSz="828675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414338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marL="828675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marL="1244600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marL="1658938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21161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25733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30305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34877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400" b="0">
                <a:solidFill>
                  <a:srgbClr val="000000"/>
                </a:solidFill>
                <a:latin typeface="Arial" charset="0"/>
                <a:cs typeface="DejaVu Sans" charset="0"/>
              </a:rPr>
              <a:t>HTTP</a:t>
            </a:r>
          </a:p>
        </p:txBody>
      </p:sp>
      <p:sp>
        <p:nvSpPr>
          <p:cNvPr id="267313" name="Text Box 49"/>
          <p:cNvSpPr txBox="1">
            <a:spLocks noChangeArrowheads="1"/>
          </p:cNvSpPr>
          <p:nvPr/>
        </p:nvSpPr>
        <p:spPr bwMode="auto">
          <a:xfrm>
            <a:off x="2424113" y="2541588"/>
            <a:ext cx="828675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92113" indent="-196850"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marL="587375" indent="-195263"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marL="782638" indent="-195263"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marL="979488" indent="-196850"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14366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18938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23510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28082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600" b="0">
                <a:solidFill>
                  <a:srgbClr val="000000"/>
                </a:solidFill>
                <a:latin typeface="Arial" charset="0"/>
                <a:cs typeface="DejaVu Sans" charset="0"/>
              </a:rPr>
              <a:t>HTTP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600" b="0">
                <a:solidFill>
                  <a:srgbClr val="000000"/>
                </a:solidFill>
                <a:latin typeface="Arial" charset="0"/>
                <a:cs typeface="DejaVu Sans" charset="0"/>
              </a:rPr>
              <a:t>proxies</a:t>
            </a:r>
          </a:p>
        </p:txBody>
      </p:sp>
      <p:grpSp>
        <p:nvGrpSpPr>
          <p:cNvPr id="267314" name="Group 50"/>
          <p:cNvGrpSpPr>
            <a:grpSpLocks/>
          </p:cNvGrpSpPr>
          <p:nvPr/>
        </p:nvGrpSpPr>
        <p:grpSpPr bwMode="auto">
          <a:xfrm>
            <a:off x="1484313" y="3994150"/>
            <a:ext cx="3806825" cy="2225675"/>
            <a:chOff x="1031" y="2773"/>
            <a:chExt cx="2643" cy="1546"/>
          </a:xfrm>
        </p:grpSpPr>
        <p:sp>
          <p:nvSpPr>
            <p:cNvPr id="267315" name="Text Box 51"/>
            <p:cNvSpPr txBox="1">
              <a:spLocks noChangeArrowheads="1"/>
            </p:cNvSpPr>
            <p:nvPr/>
          </p:nvSpPr>
          <p:spPr bwMode="auto">
            <a:xfrm>
              <a:off x="3029" y="4101"/>
              <a:ext cx="646" cy="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74055" tIns="37028" rIns="74055" bIns="37028"/>
            <a:lstStyle>
              <a:lvl1pPr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92113" indent="-196850"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marL="587375" indent="-195263"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marL="782638" indent="-195263"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marL="979488" indent="-196850"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1436688" indent="-196850" algn="r" defTabSz="41433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1893888" indent="-196850" algn="r" defTabSz="41433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2351088" indent="-196850" algn="r" defTabSz="41433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2808288" indent="-196850" algn="r" defTabSz="41433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charset="0"/>
                <a:buNone/>
              </a:pPr>
              <a:r>
                <a:rPr lang="en-GB" sz="1600" b="0">
                  <a:solidFill>
                    <a:srgbClr val="000000"/>
                  </a:solidFill>
                  <a:latin typeface="Arial" charset="0"/>
                  <a:cs typeface="DejaVu Sans" charset="0"/>
                </a:rPr>
                <a:t>Workers</a:t>
              </a:r>
            </a:p>
          </p:txBody>
        </p:sp>
        <p:sp>
          <p:nvSpPr>
            <p:cNvPr id="267316" name="Text Box 52"/>
            <p:cNvSpPr txBox="1">
              <a:spLocks noChangeArrowheads="1"/>
            </p:cNvSpPr>
            <p:nvPr/>
          </p:nvSpPr>
          <p:spPr bwMode="auto">
            <a:xfrm>
              <a:off x="1031" y="2773"/>
              <a:ext cx="481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74055" tIns="37028" rIns="74055" bIns="37028"/>
            <a:lstStyle>
              <a:lvl1pPr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92113" indent="-196850"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marL="587375" indent="-195263"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marL="782638" indent="-195263"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marL="979488" indent="-196850"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1436688" indent="-196850" algn="r" defTabSz="41433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1893888" indent="-196850" algn="r" defTabSz="41433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2351088" indent="-196850" algn="r" defTabSz="41433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2808288" indent="-196850" algn="r" defTabSz="41433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charset="0"/>
                <a:buNone/>
              </a:pPr>
              <a:r>
                <a:rPr lang="en-GB" sz="1600" b="0">
                  <a:solidFill>
                    <a:srgbClr val="000000"/>
                  </a:solidFill>
                  <a:latin typeface="Arial" charset="0"/>
                  <a:cs typeface="DejaVu Sans" charset="0"/>
                </a:rPr>
                <a:t>Proxy</a:t>
              </a:r>
            </a:p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charset="0"/>
                <a:buNone/>
              </a:pPr>
              <a:r>
                <a:rPr lang="en-GB" sz="1600" b="0">
                  <a:solidFill>
                    <a:srgbClr val="000000"/>
                  </a:solidFill>
                  <a:latin typeface="Arial" charset="0"/>
                  <a:cs typeface="DejaVu Sans" charset="0"/>
                </a:rPr>
                <a:t>bots</a:t>
              </a:r>
            </a:p>
          </p:txBody>
        </p:sp>
      </p:grpSp>
      <p:sp>
        <p:nvSpPr>
          <p:cNvPr id="267317" name="Text Box 53"/>
          <p:cNvSpPr txBox="1">
            <a:spLocks noChangeArrowheads="1"/>
          </p:cNvSpPr>
          <p:nvPr/>
        </p:nvSpPr>
        <p:spPr bwMode="auto">
          <a:xfrm>
            <a:off x="3221038" y="1603375"/>
            <a:ext cx="1108075" cy="31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92113" indent="-196850"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marL="587375" indent="-195263"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marL="782638" indent="-195263"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marL="979488" indent="-196850"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14366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18938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23510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28082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600" b="0">
                <a:solidFill>
                  <a:srgbClr val="000000"/>
                </a:solidFill>
                <a:latin typeface="Arial" charset="0"/>
                <a:cs typeface="DejaVu Sans" charset="0"/>
              </a:rPr>
              <a:t>Botmaster</a:t>
            </a:r>
          </a:p>
        </p:txBody>
      </p:sp>
      <p:pic>
        <p:nvPicPr>
          <p:cNvPr id="267318" name="Picture 5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5" y="5659438"/>
            <a:ext cx="1722438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67319" name="Picture 5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388" y="5700713"/>
            <a:ext cx="1722437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67320" name="Picture 5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3" y="5727700"/>
            <a:ext cx="172085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67321" name="Picture 5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63" y="5659438"/>
            <a:ext cx="1722437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67322" name="Picture 5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5700713"/>
            <a:ext cx="1722438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67323" name="Picture 5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" y="5619750"/>
            <a:ext cx="1722438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67324" name="Picture 6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838" y="5607050"/>
            <a:ext cx="1722437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67325" name="Picture 6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0" y="5499100"/>
            <a:ext cx="1722438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67332" name="Rectangle 68"/>
          <p:cNvSpPr>
            <a:spLocks noGrp="1" noChangeArrowheads="1"/>
          </p:cNvSpPr>
          <p:nvPr>
            <p:ph type="title"/>
          </p:nvPr>
        </p:nvSpPr>
        <p:spPr>
          <a:xfrm>
            <a:off x="334963" y="293688"/>
            <a:ext cx="8429625" cy="10207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4000" b="1"/>
              <a:t>Campaign Mechanics: Spamming</a:t>
            </a:r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5540375" y="1041737"/>
            <a:ext cx="3613790" cy="4327188"/>
            <a:chOff x="5540375" y="1041737"/>
            <a:chExt cx="3613790" cy="4327188"/>
          </a:xfrm>
        </p:grpSpPr>
        <p:grpSp>
          <p:nvGrpSpPr>
            <p:cNvPr id="267326" name="Group 62"/>
            <p:cNvGrpSpPr>
              <a:grpSpLocks/>
            </p:cNvGrpSpPr>
            <p:nvPr/>
          </p:nvGrpSpPr>
          <p:grpSpPr bwMode="auto">
            <a:xfrm>
              <a:off x="5540375" y="1822450"/>
              <a:ext cx="2960688" cy="3546475"/>
              <a:chOff x="3847" y="1265"/>
              <a:chExt cx="2057" cy="2463"/>
            </a:xfrm>
          </p:grpSpPr>
          <p:sp>
            <p:nvSpPr>
              <p:cNvPr id="267327" name="Freeform 63"/>
              <p:cNvSpPr>
                <a:spLocks/>
              </p:cNvSpPr>
              <p:nvPr/>
            </p:nvSpPr>
            <p:spPr bwMode="auto">
              <a:xfrm>
                <a:off x="3847" y="1265"/>
                <a:ext cx="1913" cy="2464"/>
              </a:xfrm>
              <a:custGeom>
                <a:avLst/>
                <a:gdLst>
                  <a:gd name="T0" fmla="*/ 0 w 8437"/>
                  <a:gd name="T1" fmla="*/ 0 h 10865"/>
                  <a:gd name="T2" fmla="*/ 7783 w 8437"/>
                  <a:gd name="T3" fmla="*/ 10864 h 10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8437" h="10865">
                    <a:moveTo>
                      <a:pt x="0" y="0"/>
                    </a:moveTo>
                    <a:cubicBezTo>
                      <a:pt x="7846" y="90"/>
                      <a:pt x="8436" y="10523"/>
                      <a:pt x="7783" y="10864"/>
                    </a:cubicBezTo>
                  </a:path>
                </a:pathLst>
              </a:custGeom>
              <a:noFill/>
              <a:ln w="36720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67328" name="Group 64"/>
              <p:cNvGrpSpPr>
                <a:grpSpLocks/>
              </p:cNvGrpSpPr>
              <p:nvPr/>
            </p:nvGrpSpPr>
            <p:grpSpPr bwMode="auto">
              <a:xfrm>
                <a:off x="4983" y="1369"/>
                <a:ext cx="921" cy="802"/>
                <a:chOff x="4983" y="1369"/>
                <a:chExt cx="921" cy="802"/>
              </a:xfrm>
            </p:grpSpPr>
            <p:pic>
              <p:nvPicPr>
                <p:cNvPr id="267329" name="Picture 65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83" y="1369"/>
                  <a:ext cx="388" cy="2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67330" name="Picture 66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0" y="1538"/>
                  <a:ext cx="463" cy="3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67331" name="Picture 67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40" y="1754"/>
                  <a:ext cx="565" cy="4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69" name="TextBox 68"/>
            <p:cNvSpPr txBox="1"/>
            <p:nvPr/>
          </p:nvSpPr>
          <p:spPr>
            <a:xfrm>
              <a:off x="7315200" y="1041737"/>
              <a:ext cx="183896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templates</a:t>
              </a:r>
            </a:p>
            <a:p>
              <a:r>
                <a:rPr lang="en-US" sz="1800" dirty="0" smtClean="0"/>
                <a:t>dictionaries</a:t>
              </a:r>
            </a:p>
            <a:p>
              <a:r>
                <a:rPr lang="en-US" sz="1800" dirty="0" smtClean="0"/>
                <a:t>addresses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314" name="Group 2"/>
          <p:cNvGrpSpPr>
            <a:grpSpLocks/>
          </p:cNvGrpSpPr>
          <p:nvPr/>
        </p:nvGrpSpPr>
        <p:grpSpPr bwMode="auto">
          <a:xfrm>
            <a:off x="1717675" y="5402263"/>
            <a:ext cx="6296025" cy="463550"/>
            <a:chOff x="1193" y="3751"/>
            <a:chExt cx="4372" cy="322"/>
          </a:xfrm>
        </p:grpSpPr>
        <p:pic>
          <p:nvPicPr>
            <p:cNvPr id="26931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931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3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931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2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9318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3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9319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3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9320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3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9321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3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9322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3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9323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2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9324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3" y="3751"/>
              <a:ext cx="323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269325" name="Group 13"/>
          <p:cNvGrpSpPr>
            <a:grpSpLocks/>
          </p:cNvGrpSpPr>
          <p:nvPr/>
        </p:nvGrpSpPr>
        <p:grpSpPr bwMode="auto">
          <a:xfrm>
            <a:off x="2160588" y="4002088"/>
            <a:ext cx="5297487" cy="579437"/>
            <a:chOff x="1500" y="2779"/>
            <a:chExt cx="3679" cy="402"/>
          </a:xfrm>
        </p:grpSpPr>
        <p:pic>
          <p:nvPicPr>
            <p:cNvPr id="269326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6" y="2779"/>
              <a:ext cx="403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9327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0" y="2779"/>
              <a:ext cx="403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9328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5" y="2779"/>
              <a:ext cx="403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9329" name="Picture 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" y="2779"/>
              <a:ext cx="403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9330" name="Picture 1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6" y="2779"/>
              <a:ext cx="403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9331" name="Picture 1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1" y="2779"/>
              <a:ext cx="403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269332" name="Group 20"/>
          <p:cNvGrpSpPr>
            <a:grpSpLocks/>
          </p:cNvGrpSpPr>
          <p:nvPr/>
        </p:nvGrpSpPr>
        <p:grpSpPr bwMode="auto">
          <a:xfrm>
            <a:off x="1928813" y="4554538"/>
            <a:ext cx="5821362" cy="846137"/>
            <a:chOff x="1340" y="3163"/>
            <a:chExt cx="4042" cy="587"/>
          </a:xfrm>
        </p:grpSpPr>
        <p:sp>
          <p:nvSpPr>
            <p:cNvPr id="269333" name="Line 21"/>
            <p:cNvSpPr>
              <a:spLocks noChangeShapeType="1"/>
            </p:cNvSpPr>
            <p:nvPr/>
          </p:nvSpPr>
          <p:spPr bwMode="auto">
            <a:xfrm flipV="1">
              <a:off x="1340" y="3173"/>
              <a:ext cx="303" cy="579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9334" name="Line 22"/>
            <p:cNvSpPr>
              <a:spLocks noChangeShapeType="1"/>
            </p:cNvSpPr>
            <p:nvPr/>
          </p:nvSpPr>
          <p:spPr bwMode="auto">
            <a:xfrm flipH="1" flipV="1">
              <a:off x="1706" y="3179"/>
              <a:ext cx="72" cy="573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9335" name="Line 23"/>
            <p:cNvSpPr>
              <a:spLocks noChangeShapeType="1"/>
            </p:cNvSpPr>
            <p:nvPr/>
          </p:nvSpPr>
          <p:spPr bwMode="auto">
            <a:xfrm flipV="1">
              <a:off x="2237" y="3167"/>
              <a:ext cx="64" cy="585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9336" name="Line 24"/>
            <p:cNvSpPr>
              <a:spLocks noChangeShapeType="1"/>
            </p:cNvSpPr>
            <p:nvPr/>
          </p:nvSpPr>
          <p:spPr bwMode="auto">
            <a:xfrm flipH="1" flipV="1">
              <a:off x="2388" y="3174"/>
              <a:ext cx="293" cy="573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9337" name="Line 25"/>
            <p:cNvSpPr>
              <a:spLocks noChangeShapeType="1"/>
            </p:cNvSpPr>
            <p:nvPr/>
          </p:nvSpPr>
          <p:spPr bwMode="auto">
            <a:xfrm flipH="1" flipV="1">
              <a:off x="3004" y="3173"/>
              <a:ext cx="119" cy="579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9338" name="Line 26"/>
            <p:cNvSpPr>
              <a:spLocks noChangeShapeType="1"/>
            </p:cNvSpPr>
            <p:nvPr/>
          </p:nvSpPr>
          <p:spPr bwMode="auto">
            <a:xfrm flipV="1">
              <a:off x="3583" y="3173"/>
              <a:ext cx="70" cy="579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9339" name="Line 27"/>
            <p:cNvSpPr>
              <a:spLocks noChangeShapeType="1"/>
            </p:cNvSpPr>
            <p:nvPr/>
          </p:nvSpPr>
          <p:spPr bwMode="auto">
            <a:xfrm flipV="1">
              <a:off x="4031" y="3162"/>
              <a:ext cx="233" cy="590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9340" name="Line 28"/>
            <p:cNvSpPr>
              <a:spLocks noChangeShapeType="1"/>
            </p:cNvSpPr>
            <p:nvPr/>
          </p:nvSpPr>
          <p:spPr bwMode="auto">
            <a:xfrm flipH="1" flipV="1">
              <a:off x="4328" y="3173"/>
              <a:ext cx="153" cy="579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9341" name="Line 29"/>
            <p:cNvSpPr>
              <a:spLocks noChangeShapeType="1"/>
            </p:cNvSpPr>
            <p:nvPr/>
          </p:nvSpPr>
          <p:spPr bwMode="auto">
            <a:xfrm flipV="1">
              <a:off x="4928" y="3173"/>
              <a:ext cx="1" cy="579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9342" name="Line 30"/>
            <p:cNvSpPr>
              <a:spLocks noChangeShapeType="1"/>
            </p:cNvSpPr>
            <p:nvPr/>
          </p:nvSpPr>
          <p:spPr bwMode="auto">
            <a:xfrm flipH="1" flipV="1">
              <a:off x="5009" y="3167"/>
              <a:ext cx="375" cy="585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9343" name="Group 31"/>
          <p:cNvGrpSpPr>
            <a:grpSpLocks/>
          </p:cNvGrpSpPr>
          <p:nvPr/>
        </p:nvGrpSpPr>
        <p:grpSpPr bwMode="auto">
          <a:xfrm>
            <a:off x="3316288" y="2500313"/>
            <a:ext cx="2898775" cy="712787"/>
            <a:chOff x="2303" y="1736"/>
            <a:chExt cx="2013" cy="495"/>
          </a:xfrm>
        </p:grpSpPr>
        <p:pic>
          <p:nvPicPr>
            <p:cNvPr id="269344" name="Picture 3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3" y="1736"/>
              <a:ext cx="342" cy="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9345" name="Picture 3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9" y="1736"/>
              <a:ext cx="342" cy="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9346" name="Picture 3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5" y="1736"/>
              <a:ext cx="342" cy="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269347" name="Group 35"/>
          <p:cNvGrpSpPr>
            <a:grpSpLocks/>
          </p:cNvGrpSpPr>
          <p:nvPr/>
        </p:nvGrpSpPr>
        <p:grpSpPr bwMode="auto">
          <a:xfrm>
            <a:off x="2416175" y="3144838"/>
            <a:ext cx="4705350" cy="863600"/>
            <a:chOff x="1678" y="2184"/>
            <a:chExt cx="3267" cy="599"/>
          </a:xfrm>
        </p:grpSpPr>
        <p:sp>
          <p:nvSpPr>
            <p:cNvPr id="269348" name="Line 36"/>
            <p:cNvSpPr>
              <a:spLocks noChangeShapeType="1"/>
            </p:cNvSpPr>
            <p:nvPr/>
          </p:nvSpPr>
          <p:spPr bwMode="auto">
            <a:xfrm flipV="1">
              <a:off x="1678" y="2189"/>
              <a:ext cx="699" cy="585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9349" name="Line 37"/>
            <p:cNvSpPr>
              <a:spLocks noChangeShapeType="1"/>
            </p:cNvSpPr>
            <p:nvPr/>
          </p:nvSpPr>
          <p:spPr bwMode="auto">
            <a:xfrm flipV="1">
              <a:off x="2330" y="2184"/>
              <a:ext cx="140" cy="596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9350" name="Line 38"/>
            <p:cNvSpPr>
              <a:spLocks noChangeShapeType="1"/>
            </p:cNvSpPr>
            <p:nvPr/>
          </p:nvSpPr>
          <p:spPr bwMode="auto">
            <a:xfrm flipV="1">
              <a:off x="2988" y="2184"/>
              <a:ext cx="309" cy="596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9351" name="Line 39"/>
            <p:cNvSpPr>
              <a:spLocks noChangeShapeType="1"/>
            </p:cNvSpPr>
            <p:nvPr/>
          </p:nvSpPr>
          <p:spPr bwMode="auto">
            <a:xfrm flipV="1">
              <a:off x="3629" y="2184"/>
              <a:ext cx="501" cy="596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9352" name="Line 40"/>
            <p:cNvSpPr>
              <a:spLocks noChangeShapeType="1"/>
            </p:cNvSpPr>
            <p:nvPr/>
          </p:nvSpPr>
          <p:spPr bwMode="auto">
            <a:xfrm flipH="1" flipV="1">
              <a:off x="4146" y="2195"/>
              <a:ext cx="142" cy="590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9353" name="Line 41"/>
            <p:cNvSpPr>
              <a:spLocks noChangeShapeType="1"/>
            </p:cNvSpPr>
            <p:nvPr/>
          </p:nvSpPr>
          <p:spPr bwMode="auto">
            <a:xfrm flipH="1" flipV="1">
              <a:off x="4170" y="2195"/>
              <a:ext cx="777" cy="585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9354" name="Group 42"/>
          <p:cNvGrpSpPr>
            <a:grpSpLocks/>
          </p:cNvGrpSpPr>
          <p:nvPr/>
        </p:nvGrpSpPr>
        <p:grpSpPr bwMode="auto">
          <a:xfrm>
            <a:off x="3557588" y="1295400"/>
            <a:ext cx="2405062" cy="1203325"/>
            <a:chOff x="2470" y="899"/>
            <a:chExt cx="1671" cy="836"/>
          </a:xfrm>
        </p:grpSpPr>
        <p:sp>
          <p:nvSpPr>
            <p:cNvPr id="269355" name="Line 43"/>
            <p:cNvSpPr>
              <a:spLocks noChangeShapeType="1"/>
            </p:cNvSpPr>
            <p:nvPr/>
          </p:nvSpPr>
          <p:spPr bwMode="auto">
            <a:xfrm flipV="1">
              <a:off x="2470" y="1520"/>
              <a:ext cx="641" cy="217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9356" name="Line 44"/>
            <p:cNvSpPr>
              <a:spLocks noChangeShapeType="1"/>
            </p:cNvSpPr>
            <p:nvPr/>
          </p:nvSpPr>
          <p:spPr bwMode="auto">
            <a:xfrm flipV="1">
              <a:off x="3297" y="1537"/>
              <a:ext cx="1" cy="200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9357" name="Line 45"/>
            <p:cNvSpPr>
              <a:spLocks noChangeShapeType="1"/>
            </p:cNvSpPr>
            <p:nvPr/>
          </p:nvSpPr>
          <p:spPr bwMode="auto">
            <a:xfrm flipH="1" flipV="1">
              <a:off x="3459" y="1531"/>
              <a:ext cx="684" cy="206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69358" name="Picture 4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6" y="899"/>
              <a:ext cx="473" cy="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269359" name="Text Box 47"/>
          <p:cNvSpPr txBox="1">
            <a:spLocks noChangeArrowheads="1"/>
          </p:cNvSpPr>
          <p:nvPr/>
        </p:nvSpPr>
        <p:spPr bwMode="auto">
          <a:xfrm>
            <a:off x="1558925" y="4824413"/>
            <a:ext cx="509588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 algn="r" defTabSz="828675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414338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marL="828675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marL="1244600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marL="1658938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21161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25733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30305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34877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400" b="0">
                <a:solidFill>
                  <a:srgbClr val="000000"/>
                </a:solidFill>
                <a:latin typeface="Arial" charset="0"/>
                <a:cs typeface="DejaVu Sans" charset="0"/>
              </a:rPr>
              <a:t>TCP</a:t>
            </a:r>
          </a:p>
        </p:txBody>
      </p:sp>
      <p:sp>
        <p:nvSpPr>
          <p:cNvPr id="269360" name="Text Box 48"/>
          <p:cNvSpPr txBox="1">
            <a:spLocks noChangeArrowheads="1"/>
          </p:cNvSpPr>
          <p:nvPr/>
        </p:nvSpPr>
        <p:spPr bwMode="auto">
          <a:xfrm>
            <a:off x="2239963" y="3346450"/>
            <a:ext cx="615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 algn="r" defTabSz="828675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414338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marL="828675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marL="1244600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marL="1658938" algn="r" defTabSz="828675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21161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25733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30305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3487738" algn="r" defTabSz="828675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400" b="0">
                <a:solidFill>
                  <a:srgbClr val="000000"/>
                </a:solidFill>
                <a:latin typeface="Arial" charset="0"/>
                <a:cs typeface="DejaVu Sans" charset="0"/>
              </a:rPr>
              <a:t>HTTP</a:t>
            </a:r>
          </a:p>
        </p:txBody>
      </p:sp>
      <p:sp>
        <p:nvSpPr>
          <p:cNvPr id="269361" name="Text Box 49"/>
          <p:cNvSpPr txBox="1">
            <a:spLocks noChangeArrowheads="1"/>
          </p:cNvSpPr>
          <p:nvPr/>
        </p:nvSpPr>
        <p:spPr bwMode="auto">
          <a:xfrm>
            <a:off x="2424113" y="2541588"/>
            <a:ext cx="828675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92113" indent="-196850"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marL="587375" indent="-195263"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marL="782638" indent="-195263"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marL="979488" indent="-196850"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14366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18938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23510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28082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600" b="0">
                <a:solidFill>
                  <a:srgbClr val="000000"/>
                </a:solidFill>
                <a:latin typeface="Arial" charset="0"/>
                <a:cs typeface="DejaVu Sans" charset="0"/>
              </a:rPr>
              <a:t>HTTP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600" b="0">
                <a:solidFill>
                  <a:srgbClr val="000000"/>
                </a:solidFill>
                <a:latin typeface="Arial" charset="0"/>
                <a:cs typeface="DejaVu Sans" charset="0"/>
              </a:rPr>
              <a:t>proxies</a:t>
            </a:r>
          </a:p>
        </p:txBody>
      </p:sp>
      <p:grpSp>
        <p:nvGrpSpPr>
          <p:cNvPr id="269362" name="Group 50"/>
          <p:cNvGrpSpPr>
            <a:grpSpLocks/>
          </p:cNvGrpSpPr>
          <p:nvPr/>
        </p:nvGrpSpPr>
        <p:grpSpPr bwMode="auto">
          <a:xfrm>
            <a:off x="1484313" y="3994150"/>
            <a:ext cx="3806825" cy="2225675"/>
            <a:chOff x="1031" y="2773"/>
            <a:chExt cx="2643" cy="1546"/>
          </a:xfrm>
        </p:grpSpPr>
        <p:sp>
          <p:nvSpPr>
            <p:cNvPr id="269363" name="Text Box 51"/>
            <p:cNvSpPr txBox="1">
              <a:spLocks noChangeArrowheads="1"/>
            </p:cNvSpPr>
            <p:nvPr/>
          </p:nvSpPr>
          <p:spPr bwMode="auto">
            <a:xfrm>
              <a:off x="3029" y="4101"/>
              <a:ext cx="646" cy="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74055" tIns="37028" rIns="74055" bIns="37028"/>
            <a:lstStyle>
              <a:lvl1pPr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92113" indent="-196850"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marL="587375" indent="-195263"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marL="782638" indent="-195263"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marL="979488" indent="-196850"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1436688" indent="-196850" algn="r" defTabSz="41433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1893888" indent="-196850" algn="r" defTabSz="41433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2351088" indent="-196850" algn="r" defTabSz="41433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2808288" indent="-196850" algn="r" defTabSz="41433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charset="0"/>
                <a:buNone/>
              </a:pPr>
              <a:r>
                <a:rPr lang="en-GB" sz="1600" b="0">
                  <a:solidFill>
                    <a:srgbClr val="000000"/>
                  </a:solidFill>
                  <a:latin typeface="Arial" charset="0"/>
                  <a:cs typeface="DejaVu Sans" charset="0"/>
                </a:rPr>
                <a:t>Workers</a:t>
              </a:r>
            </a:p>
          </p:txBody>
        </p:sp>
        <p:sp>
          <p:nvSpPr>
            <p:cNvPr id="269364" name="Text Box 52"/>
            <p:cNvSpPr txBox="1">
              <a:spLocks noChangeArrowheads="1"/>
            </p:cNvSpPr>
            <p:nvPr/>
          </p:nvSpPr>
          <p:spPr bwMode="auto">
            <a:xfrm>
              <a:off x="1031" y="2773"/>
              <a:ext cx="481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74055" tIns="37028" rIns="74055" bIns="37028"/>
            <a:lstStyle>
              <a:lvl1pPr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92113" indent="-196850"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marL="587375" indent="-195263"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marL="782638" indent="-195263"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marL="979488" indent="-196850" algn="r" defTabSz="414338"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1436688" indent="-196850" algn="r" defTabSz="41433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1893888" indent="-196850" algn="r" defTabSz="41433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2351088" indent="-196850" algn="r" defTabSz="41433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2808288" indent="-196850" algn="r" defTabSz="41433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charset="0"/>
                <a:buNone/>
              </a:pPr>
              <a:r>
                <a:rPr lang="en-GB" sz="1600" b="0">
                  <a:solidFill>
                    <a:srgbClr val="000000"/>
                  </a:solidFill>
                  <a:latin typeface="Arial" charset="0"/>
                  <a:cs typeface="DejaVu Sans" charset="0"/>
                </a:rPr>
                <a:t>Proxy</a:t>
              </a:r>
            </a:p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charset="0"/>
                <a:buNone/>
              </a:pPr>
              <a:r>
                <a:rPr lang="en-GB" sz="1600" b="0">
                  <a:solidFill>
                    <a:srgbClr val="000000"/>
                  </a:solidFill>
                  <a:latin typeface="Arial" charset="0"/>
                  <a:cs typeface="DejaVu Sans" charset="0"/>
                </a:rPr>
                <a:t>bots</a:t>
              </a:r>
            </a:p>
          </p:txBody>
        </p:sp>
      </p:grpSp>
      <p:sp>
        <p:nvSpPr>
          <p:cNvPr id="269365" name="Text Box 53"/>
          <p:cNvSpPr txBox="1">
            <a:spLocks noChangeArrowheads="1"/>
          </p:cNvSpPr>
          <p:nvPr/>
        </p:nvSpPr>
        <p:spPr bwMode="auto">
          <a:xfrm>
            <a:off x="3221038" y="1603375"/>
            <a:ext cx="1108075" cy="31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92113" indent="-196850"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marL="587375" indent="-195263"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marL="782638" indent="-195263"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marL="979488" indent="-196850" algn="r" defTabSz="414338"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14366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18938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23510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2808288" indent="-196850" algn="r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600" b="0">
                <a:solidFill>
                  <a:srgbClr val="000000"/>
                </a:solidFill>
                <a:latin typeface="Arial" charset="0"/>
                <a:cs typeface="DejaVu Sans" charset="0"/>
              </a:rPr>
              <a:t>Botmaster</a:t>
            </a:r>
          </a:p>
        </p:txBody>
      </p:sp>
      <p:pic>
        <p:nvPicPr>
          <p:cNvPr id="269366" name="Picture 5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575" y="5648325"/>
            <a:ext cx="1722438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69367" name="Picture 5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5689600"/>
            <a:ext cx="1722437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69368" name="Picture 5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963" y="5716588"/>
            <a:ext cx="172085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69369" name="Picture 5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813" y="5648325"/>
            <a:ext cx="1722437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69370" name="Picture 5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425" y="5689600"/>
            <a:ext cx="1722438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69371" name="Picture 5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5608638"/>
            <a:ext cx="1722438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69372" name="Picture 6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488" y="5595938"/>
            <a:ext cx="1722437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69373" name="Picture 6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100" y="5487988"/>
            <a:ext cx="1722438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269374" name="Group 62"/>
          <p:cNvGrpSpPr>
            <a:grpSpLocks/>
          </p:cNvGrpSpPr>
          <p:nvPr/>
        </p:nvGrpSpPr>
        <p:grpSpPr bwMode="auto">
          <a:xfrm>
            <a:off x="5297488" y="1449388"/>
            <a:ext cx="3017837" cy="3895725"/>
            <a:chOff x="3679" y="1006"/>
            <a:chExt cx="2096" cy="2705"/>
          </a:xfrm>
        </p:grpSpPr>
        <p:sp>
          <p:nvSpPr>
            <p:cNvPr id="269375" name="Freeform 63"/>
            <p:cNvSpPr>
              <a:spLocks/>
            </p:cNvSpPr>
            <p:nvPr/>
          </p:nvSpPr>
          <p:spPr bwMode="auto">
            <a:xfrm>
              <a:off x="3679" y="542"/>
              <a:ext cx="2166" cy="3169"/>
            </a:xfrm>
            <a:custGeom>
              <a:avLst/>
              <a:gdLst>
                <a:gd name="T0" fmla="*/ 7773 w 9551"/>
                <a:gd name="T1" fmla="*/ 13973 h 13974"/>
                <a:gd name="T2" fmla="*/ 0 w 9551"/>
                <a:gd name="T3" fmla="*/ 3679 h 13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551" h="13974">
                  <a:moveTo>
                    <a:pt x="7773" y="13973"/>
                  </a:moveTo>
                  <a:cubicBezTo>
                    <a:pt x="9550" y="0"/>
                    <a:pt x="0" y="3679"/>
                    <a:pt x="0" y="3679"/>
                  </a:cubicBezTo>
                </a:path>
              </a:pathLst>
            </a:custGeom>
            <a:noFill/>
            <a:ln w="36720">
              <a:solidFill>
                <a:srgbClr val="2800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69376" name="Picture 6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8" y="1006"/>
              <a:ext cx="569" cy="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269377" name="Rectangle 65"/>
          <p:cNvSpPr>
            <a:spLocks noGrp="1" noChangeArrowheads="1"/>
          </p:cNvSpPr>
          <p:nvPr>
            <p:ph type="title"/>
          </p:nvPr>
        </p:nvSpPr>
        <p:spPr>
          <a:xfrm>
            <a:off x="334963" y="293688"/>
            <a:ext cx="8429625" cy="10207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4000" b="1"/>
              <a:t>Campaign Mechanics: Reporting</a:t>
            </a:r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47700" y="2533650"/>
            <a:ext cx="7848600" cy="1790700"/>
          </a:xfrm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b="1"/>
              <a:t>The Rise of the </a:t>
            </a:r>
            <a:r>
              <a:rPr lang="en-US" b="1" i="1"/>
              <a:t>Underground Economy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15000" y="1676400"/>
            <a:ext cx="3200400" cy="224676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User creates customized malware and then distributes it to others.  Infected machines report back.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534400" cy="669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99" name="Oval 3"/>
          <p:cNvSpPr>
            <a:spLocks noChangeArrowheads="1"/>
          </p:cNvSpPr>
          <p:nvPr/>
        </p:nvSpPr>
        <p:spPr bwMode="auto">
          <a:xfrm>
            <a:off x="4648200" y="1981200"/>
            <a:ext cx="2514600" cy="381000"/>
          </a:xfrm>
          <a:prstGeom prst="ellipse">
            <a:avLst/>
          </a:prstGeom>
          <a:solidFill>
            <a:srgbClr val="FF8000">
              <a:alpha val="0"/>
            </a:srgbClr>
          </a:solidFill>
          <a:ln w="31750">
            <a:solidFill>
              <a:srgbClr val="FF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2400" b="0">
              <a:latin typeface="Times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525"/>
            <a:ext cx="9140825" cy="542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29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5949950"/>
            <a:ext cx="91408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2996" name="Oval 4"/>
          <p:cNvSpPr>
            <a:spLocks noChangeArrowheads="1"/>
          </p:cNvSpPr>
          <p:nvPr/>
        </p:nvSpPr>
        <p:spPr bwMode="auto">
          <a:xfrm>
            <a:off x="5091113" y="1182688"/>
            <a:ext cx="2967037" cy="350837"/>
          </a:xfrm>
          <a:prstGeom prst="ellipse">
            <a:avLst/>
          </a:prstGeom>
          <a:noFill/>
          <a:ln w="19050">
            <a:solidFill>
              <a:srgbClr val="FF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2997" name="Oval 5"/>
          <p:cNvSpPr>
            <a:spLocks noChangeArrowheads="1"/>
          </p:cNvSpPr>
          <p:nvPr/>
        </p:nvSpPr>
        <p:spPr bwMode="auto">
          <a:xfrm>
            <a:off x="250825" y="2124075"/>
            <a:ext cx="4183063" cy="404813"/>
          </a:xfrm>
          <a:prstGeom prst="ellipse">
            <a:avLst/>
          </a:prstGeom>
          <a:noFill/>
          <a:ln w="19050">
            <a:solidFill>
              <a:srgbClr val="FF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2998" name="Oval 6"/>
          <p:cNvSpPr>
            <a:spLocks noChangeArrowheads="1"/>
          </p:cNvSpPr>
          <p:nvPr/>
        </p:nvSpPr>
        <p:spPr bwMode="auto">
          <a:xfrm>
            <a:off x="7785100" y="1236663"/>
            <a:ext cx="261938" cy="141287"/>
          </a:xfrm>
          <a:prstGeom prst="ellipse">
            <a:avLst/>
          </a:prstGeom>
          <a:noFill/>
          <a:ln w="19050">
            <a:solidFill>
              <a:srgbClr val="FF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996" grpId="0" animBg="1"/>
      <p:bldP spid="212997" grpId="0" animBg="1"/>
      <p:bldP spid="21299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9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83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10600" cy="990600"/>
          </a:xfrm>
        </p:spPr>
        <p:txBody>
          <a:bodyPr/>
          <a:lstStyle/>
          <a:p>
            <a:r>
              <a:rPr lang="en-US" sz="4100" b="1"/>
              <a:t>Monetizing Malware Locally</a:t>
            </a:r>
            <a:endParaRPr lang="en-US"/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0"/>
            <a:ext cx="8763000" cy="5105400"/>
          </a:xfrm>
        </p:spPr>
        <p:txBody>
          <a:bodyPr/>
          <a:lstStyle/>
          <a:p>
            <a:r>
              <a:rPr lang="en-US"/>
              <a:t>General malware monetization approaches:</a:t>
            </a:r>
          </a:p>
          <a:p>
            <a:pPr lvl="1"/>
            <a:r>
              <a:rPr lang="en-US"/>
              <a:t>Keylogging: steal financial/email/social network accounts</a:t>
            </a:r>
          </a:p>
          <a:p>
            <a:pPr lvl="1"/>
            <a:r>
              <a:rPr lang="en-US"/>
              <a:t>Ransomware</a:t>
            </a:r>
          </a:p>
          <a:p>
            <a:pPr lvl="1"/>
            <a:r>
              <a:rPr lang="en-US"/>
              <a:t>Scareware (</a:t>
            </a:r>
            <a:r>
              <a:rPr lang="ja-JP" altLang="en-US"/>
              <a:t>“</a:t>
            </a:r>
            <a:r>
              <a:rPr lang="en-US"/>
              <a:t>fake AV</a:t>
            </a:r>
            <a:r>
              <a:rPr lang="ja-JP" altLang="en-US"/>
              <a:t>”</a:t>
            </a:r>
            <a:r>
              <a:rPr lang="en-US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5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83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686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2439988"/>
            <a:ext cx="4762500" cy="1028700"/>
          </a:xfrm>
          <a:prstGeom prst="rect">
            <a:avLst/>
          </a:prstGeom>
          <a:noFill/>
          <a:ln w="19050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843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8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8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994112"/>
            <a:ext cx="9372600" cy="59400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List of available accounts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Service for the sale of eBay auction accounts.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Dear </a:t>
            </a:r>
            <a:r>
              <a:rPr lang="en-US" dirty="0" smtClean="0">
                <a:latin typeface="+mn-lt"/>
              </a:rPr>
              <a:t>users </a:t>
            </a:r>
            <a:r>
              <a:rPr lang="en-US" dirty="0">
                <a:latin typeface="+mn-lt"/>
              </a:rPr>
              <a:t>of eBay accounts, we are offering  our accounts for your attention.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Regular clients and those that buy more than 5 accounts will get various </a:t>
            </a:r>
            <a:r>
              <a:rPr lang="en-US" dirty="0" smtClean="0">
                <a:latin typeface="+mn-lt"/>
              </a:rPr>
              <a:t>bonuses </a:t>
            </a:r>
            <a:r>
              <a:rPr lang="en-US" dirty="0">
                <a:latin typeface="+mn-lt"/>
              </a:rPr>
              <a:t>and discounts.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All accounts come with access to the holder's </a:t>
            </a:r>
            <a:r>
              <a:rPr lang="en-US" dirty="0" smtClean="0">
                <a:latin typeface="+mn-lt"/>
              </a:rPr>
              <a:t>email. </a:t>
            </a:r>
            <a:r>
              <a:rPr lang="en-US" dirty="0">
                <a:latin typeface="+mn-lt"/>
              </a:rPr>
              <a:t/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You can select an account (or accounts) from a </a:t>
            </a:r>
            <a:r>
              <a:rPr lang="en-US" dirty="0" smtClean="0">
                <a:latin typeface="+mn-lt"/>
              </a:rPr>
              <a:t>list</a:t>
            </a:r>
            <a:r>
              <a:rPr lang="en-US" dirty="0">
                <a:latin typeface="+mn-lt"/>
              </a:rPr>
              <a:t>.  Just tell me. Pay and receive.  All accounts are verified before sale; </a:t>
            </a:r>
            <a:r>
              <a:rPr lang="en-US" dirty="0" smtClean="0">
                <a:latin typeface="+mn-lt"/>
              </a:rPr>
              <a:t>if </a:t>
            </a:r>
            <a:r>
              <a:rPr lang="en-US" dirty="0">
                <a:latin typeface="+mn-lt"/>
              </a:rPr>
              <a:t>something doesn't work – 100% replacement.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Active or inactive – see for yourself for each user ID. I don't sort </a:t>
            </a:r>
            <a:r>
              <a:rPr lang="en-US" dirty="0" smtClean="0">
                <a:latin typeface="+mn-lt"/>
              </a:rPr>
              <a:t>by </a:t>
            </a:r>
            <a:r>
              <a:rPr lang="en-US" dirty="0">
                <a:latin typeface="+mn-lt"/>
              </a:rPr>
              <a:t>activeness, since this is a subjective factor for each person.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Also for sale are PayPal accounts. Market prices.  Not always available.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Payment with </a:t>
            </a:r>
            <a:r>
              <a:rPr lang="en-US" dirty="0" err="1">
                <a:latin typeface="+mn-lt"/>
              </a:rPr>
              <a:t>Webmoney</a:t>
            </a:r>
            <a:r>
              <a:rPr lang="en-US" dirty="0">
                <a:latin typeface="+mn-lt"/>
              </a:rPr>
              <a:t>.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Before buying be sure to read the FAQ.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I don't offer advice on use of my products.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I welcome work through </a:t>
            </a:r>
            <a:r>
              <a:rPr lang="en-US" dirty="0" err="1">
                <a:latin typeface="+mn-lt"/>
              </a:rPr>
              <a:t>Garant</a:t>
            </a:r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Service </a:t>
            </a:r>
            <a:r>
              <a:rPr lang="en-US" dirty="0">
                <a:latin typeface="+mn-lt"/>
              </a:rPr>
              <a:t/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Seller/buyer accounts up to 10 feeds -- $5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Etc.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2524125"/>
            <a:ext cx="8267700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90525"/>
            <a:ext cx="7772400" cy="1120775"/>
          </a:xfrm>
        </p:spPr>
        <p:txBody>
          <a:bodyPr/>
          <a:lstStyle/>
          <a:p>
            <a:r>
              <a:rPr lang="en-US"/>
              <a:t>Marketplace Ads for Services</a:t>
            </a:r>
          </a:p>
        </p:txBody>
      </p:sp>
      <p:pic>
        <p:nvPicPr>
          <p:cNvPr id="2170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30325"/>
            <a:ext cx="9144000" cy="5567363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79413"/>
            <a:ext cx="7772400" cy="1012825"/>
          </a:xfrm>
        </p:spPr>
        <p:txBody>
          <a:bodyPr/>
          <a:lstStyle/>
          <a:p>
            <a:r>
              <a:rPr lang="en-US"/>
              <a:t>Marketplace Ads for Goods</a:t>
            </a:r>
          </a:p>
        </p:txBody>
      </p:sp>
      <p:pic>
        <p:nvPicPr>
          <p:cNvPr id="2191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169988"/>
            <a:ext cx="13716000" cy="5040312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2857500"/>
            <a:ext cx="7772400" cy="1143000"/>
          </a:xfrm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b="1"/>
              <a:t>Pay-Per-Install (PPI)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155575"/>
            <a:ext cx="8229600" cy="1252538"/>
          </a:xfrm>
        </p:spPr>
        <p:txBody>
          <a:bodyPr rIns="45720">
            <a:normAutofit/>
            <a:sp3d prstMaterial="matte">
              <a:bevelT w="50800" h="10160"/>
            </a:sp3d>
          </a:bodyPr>
          <a:lstStyle/>
          <a:p>
            <a:endParaRPr lang="en-US"/>
          </a:p>
        </p:txBody>
      </p:sp>
      <p:sp>
        <p:nvSpPr>
          <p:cNvPr id="229379" name="Content Placeholder 2"/>
          <p:cNvSpPr>
            <a:spLocks noGrp="1"/>
          </p:cNvSpPr>
          <p:nvPr>
            <p:ph idx="4294967295"/>
          </p:nvPr>
        </p:nvSpPr>
        <p:spPr/>
        <p:txBody>
          <a:bodyPr lIns="54864" tIns="91440"/>
          <a:lstStyle/>
          <a:p>
            <a:pPr marL="438150" indent="-319088"/>
            <a:endParaRPr lang="en-US"/>
          </a:p>
        </p:txBody>
      </p:sp>
      <p:sp>
        <p:nvSpPr>
          <p:cNvPr id="33796" name="Slide Number Placeholder 3"/>
          <p:cNvSpPr txBox="1">
            <a:spLocks noGrp="1"/>
          </p:cNvSpPr>
          <p:nvPr/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extLst/>
        </p:spPr>
        <p:txBody>
          <a:bodyPr bIns="0" anchor="b"/>
          <a:lstStyle>
            <a:lvl1pPr algn="r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algn="r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fld id="{3914C40A-053F-904F-8E31-33A65116B368}" type="slidenum">
              <a:rPr lang="en-US" sz="1000" b="0">
                <a:latin typeface="Arial" charset="0"/>
                <a:cs typeface="ＭＳ Ｐゴシック" charset="0"/>
              </a:rPr>
              <a:pPr/>
              <a:t>36</a:t>
            </a:fld>
            <a:endParaRPr lang="en-US" sz="1000" b="0">
              <a:latin typeface="Arial" charset="0"/>
              <a:cs typeface="ＭＳ Ｐゴシック" charset="0"/>
            </a:endParaRPr>
          </a:p>
        </p:txBody>
      </p:sp>
      <p:pic>
        <p:nvPicPr>
          <p:cNvPr id="2293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694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" y="76200"/>
            <a:ext cx="9147767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384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8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3" y="103188"/>
            <a:ext cx="5600700" cy="665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5875" name="Rectangle 3"/>
          <p:cNvSpPr>
            <a:spLocks noChangeArrowheads="1"/>
          </p:cNvSpPr>
          <p:nvPr/>
        </p:nvSpPr>
        <p:spPr bwMode="auto">
          <a:xfrm>
            <a:off x="7196138" y="0"/>
            <a:ext cx="111125" cy="6672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5876" name="Rectangle 4"/>
          <p:cNvSpPr>
            <a:spLocks noChangeArrowheads="1"/>
          </p:cNvSpPr>
          <p:nvPr/>
        </p:nvSpPr>
        <p:spPr bwMode="auto">
          <a:xfrm>
            <a:off x="1390650" y="3752850"/>
            <a:ext cx="4619625" cy="3105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5877" name="Rectangle 5"/>
          <p:cNvSpPr>
            <a:spLocks noChangeArrowheads="1"/>
          </p:cNvSpPr>
          <p:nvPr/>
        </p:nvSpPr>
        <p:spPr bwMode="auto">
          <a:xfrm>
            <a:off x="3192463" y="2847975"/>
            <a:ext cx="746125" cy="1160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5878" name="Rectangle 6"/>
          <p:cNvSpPr>
            <a:spLocks noChangeArrowheads="1"/>
          </p:cNvSpPr>
          <p:nvPr/>
        </p:nvSpPr>
        <p:spPr bwMode="auto">
          <a:xfrm>
            <a:off x="3495675" y="3133725"/>
            <a:ext cx="746125" cy="1160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5879" name="Oval 7"/>
          <p:cNvSpPr>
            <a:spLocks noChangeArrowheads="1"/>
          </p:cNvSpPr>
          <p:nvPr/>
        </p:nvSpPr>
        <p:spPr bwMode="auto">
          <a:xfrm>
            <a:off x="3913188" y="3603625"/>
            <a:ext cx="492125" cy="3175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5880" name="Rectangle 8"/>
          <p:cNvSpPr>
            <a:spLocks noChangeArrowheads="1"/>
          </p:cNvSpPr>
          <p:nvPr/>
        </p:nvSpPr>
        <p:spPr bwMode="auto">
          <a:xfrm>
            <a:off x="5637213" y="3470275"/>
            <a:ext cx="1809750" cy="587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800" b="0">
              <a:latin typeface="Tahoma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3" y="103188"/>
            <a:ext cx="5600700" cy="665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23" name="Rectangle 3"/>
          <p:cNvSpPr>
            <a:spLocks noChangeArrowheads="1"/>
          </p:cNvSpPr>
          <p:nvPr/>
        </p:nvSpPr>
        <p:spPr bwMode="auto">
          <a:xfrm>
            <a:off x="7196138" y="0"/>
            <a:ext cx="111125" cy="6672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24" name="Rectangle 4"/>
          <p:cNvSpPr>
            <a:spLocks noChangeArrowheads="1"/>
          </p:cNvSpPr>
          <p:nvPr/>
        </p:nvSpPr>
        <p:spPr bwMode="auto">
          <a:xfrm>
            <a:off x="4786313" y="3690938"/>
            <a:ext cx="261937" cy="20716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800" b="0">
              <a:latin typeface="Tahoma" charset="0"/>
              <a:cs typeface="Arial" charset="0"/>
            </a:endParaRPr>
          </a:p>
        </p:txBody>
      </p:sp>
      <p:sp>
        <p:nvSpPr>
          <p:cNvPr id="337925" name="Rectangle 5"/>
          <p:cNvSpPr>
            <a:spLocks noChangeArrowheads="1"/>
          </p:cNvSpPr>
          <p:nvPr/>
        </p:nvSpPr>
        <p:spPr bwMode="auto">
          <a:xfrm>
            <a:off x="4976813" y="4302125"/>
            <a:ext cx="595312" cy="5000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800" b="0">
              <a:latin typeface="Tahoma" charset="0"/>
              <a:cs typeface="Arial" charset="0"/>
            </a:endParaRPr>
          </a:p>
        </p:txBody>
      </p:sp>
      <p:sp>
        <p:nvSpPr>
          <p:cNvPr id="337926" name="Rectangle 6"/>
          <p:cNvSpPr>
            <a:spLocks noChangeArrowheads="1"/>
          </p:cNvSpPr>
          <p:nvPr/>
        </p:nvSpPr>
        <p:spPr bwMode="auto">
          <a:xfrm>
            <a:off x="3073400" y="2752725"/>
            <a:ext cx="595313" cy="5000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800" b="0">
              <a:latin typeface="Tahoma" charset="0"/>
              <a:cs typeface="Arial" charset="0"/>
            </a:endParaRPr>
          </a:p>
        </p:txBody>
      </p:sp>
      <p:sp>
        <p:nvSpPr>
          <p:cNvPr id="337927" name="Rectangle 7"/>
          <p:cNvSpPr>
            <a:spLocks noChangeArrowheads="1"/>
          </p:cNvSpPr>
          <p:nvPr/>
        </p:nvSpPr>
        <p:spPr bwMode="auto">
          <a:xfrm>
            <a:off x="3160713" y="2922588"/>
            <a:ext cx="285750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800" b="0">
              <a:latin typeface="Tahoma" charset="0"/>
              <a:cs typeface="Arial" charset="0"/>
            </a:endParaRPr>
          </a:p>
        </p:txBody>
      </p:sp>
      <p:sp>
        <p:nvSpPr>
          <p:cNvPr id="337928" name="Rectangle 8"/>
          <p:cNvSpPr>
            <a:spLocks noChangeArrowheads="1"/>
          </p:cNvSpPr>
          <p:nvPr/>
        </p:nvSpPr>
        <p:spPr bwMode="auto">
          <a:xfrm>
            <a:off x="3360738" y="3030538"/>
            <a:ext cx="865187" cy="222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800" b="0">
              <a:latin typeface="Tahoma" charset="0"/>
              <a:cs typeface="Arial" charset="0"/>
            </a:endParaRPr>
          </a:p>
        </p:txBody>
      </p:sp>
      <p:sp>
        <p:nvSpPr>
          <p:cNvPr id="337929" name="Rectangle 9"/>
          <p:cNvSpPr>
            <a:spLocks noChangeArrowheads="1"/>
          </p:cNvSpPr>
          <p:nvPr/>
        </p:nvSpPr>
        <p:spPr bwMode="auto">
          <a:xfrm>
            <a:off x="3251200" y="3252788"/>
            <a:ext cx="309563" cy="4206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800" b="0">
              <a:latin typeface="Tahoma" charset="0"/>
              <a:cs typeface="Arial" charset="0"/>
            </a:endParaRPr>
          </a:p>
        </p:txBody>
      </p:sp>
      <p:sp>
        <p:nvSpPr>
          <p:cNvPr id="337930" name="Rectangle 10"/>
          <p:cNvSpPr>
            <a:spLocks noChangeArrowheads="1"/>
          </p:cNvSpPr>
          <p:nvPr/>
        </p:nvSpPr>
        <p:spPr bwMode="auto">
          <a:xfrm>
            <a:off x="3371850" y="3025775"/>
            <a:ext cx="309563" cy="4206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800" b="0">
              <a:latin typeface="Tahoma" charset="0"/>
              <a:cs typeface="Arial" charset="0"/>
            </a:endParaRPr>
          </a:p>
        </p:txBody>
      </p:sp>
      <p:sp>
        <p:nvSpPr>
          <p:cNvPr id="337931" name="Rectangle 11"/>
          <p:cNvSpPr>
            <a:spLocks noChangeArrowheads="1"/>
          </p:cNvSpPr>
          <p:nvPr/>
        </p:nvSpPr>
        <p:spPr bwMode="auto">
          <a:xfrm>
            <a:off x="3587750" y="3057525"/>
            <a:ext cx="309563" cy="309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800" b="0">
              <a:latin typeface="Tahoma" charset="0"/>
              <a:cs typeface="Arial" charset="0"/>
            </a:endParaRPr>
          </a:p>
        </p:txBody>
      </p:sp>
      <p:sp>
        <p:nvSpPr>
          <p:cNvPr id="337932" name="Rectangle 12"/>
          <p:cNvSpPr>
            <a:spLocks noChangeArrowheads="1"/>
          </p:cNvSpPr>
          <p:nvPr/>
        </p:nvSpPr>
        <p:spPr bwMode="auto">
          <a:xfrm>
            <a:off x="3303588" y="3252788"/>
            <a:ext cx="309562" cy="3095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800" b="0">
              <a:latin typeface="Tahoma" charset="0"/>
              <a:cs typeface="Arial" charset="0"/>
            </a:endParaRPr>
          </a:p>
        </p:txBody>
      </p:sp>
      <p:sp>
        <p:nvSpPr>
          <p:cNvPr id="337933" name="Rectangle 13"/>
          <p:cNvSpPr>
            <a:spLocks noChangeArrowheads="1"/>
          </p:cNvSpPr>
          <p:nvPr/>
        </p:nvSpPr>
        <p:spPr bwMode="auto">
          <a:xfrm>
            <a:off x="3740150" y="3209925"/>
            <a:ext cx="309563" cy="428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800" b="0">
              <a:latin typeface="Tahoma" charset="0"/>
              <a:cs typeface="Arial" charset="0"/>
            </a:endParaRPr>
          </a:p>
        </p:txBody>
      </p:sp>
      <p:sp>
        <p:nvSpPr>
          <p:cNvPr id="337934" name="Rectangle 14"/>
          <p:cNvSpPr>
            <a:spLocks noChangeArrowheads="1"/>
          </p:cNvSpPr>
          <p:nvPr/>
        </p:nvSpPr>
        <p:spPr bwMode="auto">
          <a:xfrm>
            <a:off x="3740150" y="3217863"/>
            <a:ext cx="2540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800" b="0">
              <a:latin typeface="Tahoma" charset="0"/>
              <a:cs typeface="Arial" charset="0"/>
            </a:endParaRPr>
          </a:p>
        </p:txBody>
      </p:sp>
      <p:sp>
        <p:nvSpPr>
          <p:cNvPr id="337935" name="Rectangle 15"/>
          <p:cNvSpPr>
            <a:spLocks noChangeArrowheads="1"/>
          </p:cNvSpPr>
          <p:nvPr/>
        </p:nvSpPr>
        <p:spPr bwMode="auto">
          <a:xfrm>
            <a:off x="1803400" y="5248275"/>
            <a:ext cx="4587875" cy="1609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800" b="0">
              <a:latin typeface="Tahoma" charset="0"/>
              <a:cs typeface="Arial" charset="0"/>
            </a:endParaRPr>
          </a:p>
        </p:txBody>
      </p:sp>
      <p:sp>
        <p:nvSpPr>
          <p:cNvPr id="337936" name="Rectangle 16"/>
          <p:cNvSpPr>
            <a:spLocks noChangeArrowheads="1"/>
          </p:cNvSpPr>
          <p:nvPr/>
        </p:nvSpPr>
        <p:spPr bwMode="auto">
          <a:xfrm>
            <a:off x="4468813" y="3684588"/>
            <a:ext cx="1360487" cy="165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800" b="0">
              <a:latin typeface="Tahoma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410" name="Picture 1026" descr="nytimes-fake-av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236538"/>
            <a:ext cx="7459663" cy="640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1411" name="Rectangle 1027"/>
          <p:cNvSpPr>
            <a:spLocks noChangeArrowheads="1"/>
          </p:cNvSpPr>
          <p:nvPr/>
        </p:nvSpPr>
        <p:spPr bwMode="auto">
          <a:xfrm>
            <a:off x="838200" y="152400"/>
            <a:ext cx="2819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12" name="Rectangle 1028"/>
          <p:cNvSpPr>
            <a:spLocks noChangeArrowheads="1"/>
          </p:cNvSpPr>
          <p:nvPr/>
        </p:nvSpPr>
        <p:spPr bwMode="auto">
          <a:xfrm>
            <a:off x="7543800" y="152400"/>
            <a:ext cx="1447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3" y="103188"/>
            <a:ext cx="5600700" cy="665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9971" name="Rectangle 3"/>
          <p:cNvSpPr>
            <a:spLocks noChangeArrowheads="1"/>
          </p:cNvSpPr>
          <p:nvPr/>
        </p:nvSpPr>
        <p:spPr bwMode="auto">
          <a:xfrm>
            <a:off x="7196138" y="0"/>
            <a:ext cx="111125" cy="6672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9972" name="Rectangle 4"/>
          <p:cNvSpPr>
            <a:spLocks noChangeArrowheads="1"/>
          </p:cNvSpPr>
          <p:nvPr/>
        </p:nvSpPr>
        <p:spPr bwMode="auto">
          <a:xfrm>
            <a:off x="4786313" y="3690938"/>
            <a:ext cx="261937" cy="20716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800" b="0">
              <a:latin typeface="Tahoma" charset="0"/>
              <a:cs typeface="Arial" charset="0"/>
            </a:endParaRPr>
          </a:p>
        </p:txBody>
      </p:sp>
      <p:sp>
        <p:nvSpPr>
          <p:cNvPr id="339973" name="Rectangle 5"/>
          <p:cNvSpPr>
            <a:spLocks noChangeArrowheads="1"/>
          </p:cNvSpPr>
          <p:nvPr/>
        </p:nvSpPr>
        <p:spPr bwMode="auto">
          <a:xfrm>
            <a:off x="4976813" y="4302125"/>
            <a:ext cx="595312" cy="5000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800" b="0">
              <a:latin typeface="Tahoma" charset="0"/>
              <a:cs typeface="Arial" charset="0"/>
            </a:endParaRPr>
          </a:p>
        </p:txBody>
      </p:sp>
      <p:sp>
        <p:nvSpPr>
          <p:cNvPr id="339974" name="Rectangle 6"/>
          <p:cNvSpPr>
            <a:spLocks noChangeArrowheads="1"/>
          </p:cNvSpPr>
          <p:nvPr/>
        </p:nvSpPr>
        <p:spPr bwMode="auto">
          <a:xfrm>
            <a:off x="3073400" y="2752725"/>
            <a:ext cx="595313" cy="5000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800" b="0">
              <a:latin typeface="Tahoma" charset="0"/>
              <a:cs typeface="Arial" charset="0"/>
            </a:endParaRPr>
          </a:p>
        </p:txBody>
      </p:sp>
      <p:sp>
        <p:nvSpPr>
          <p:cNvPr id="339975" name="Rectangle 7"/>
          <p:cNvSpPr>
            <a:spLocks noChangeArrowheads="1"/>
          </p:cNvSpPr>
          <p:nvPr/>
        </p:nvSpPr>
        <p:spPr bwMode="auto">
          <a:xfrm>
            <a:off x="3160713" y="2922588"/>
            <a:ext cx="285750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800" b="0">
              <a:latin typeface="Tahoma" charset="0"/>
              <a:cs typeface="Arial" charset="0"/>
            </a:endParaRPr>
          </a:p>
        </p:txBody>
      </p:sp>
      <p:sp>
        <p:nvSpPr>
          <p:cNvPr id="339976" name="Rectangle 8"/>
          <p:cNvSpPr>
            <a:spLocks noChangeArrowheads="1"/>
          </p:cNvSpPr>
          <p:nvPr/>
        </p:nvSpPr>
        <p:spPr bwMode="auto">
          <a:xfrm>
            <a:off x="3360738" y="3030538"/>
            <a:ext cx="865187" cy="222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800" b="0">
              <a:latin typeface="Tahoma" charset="0"/>
              <a:cs typeface="Arial" charset="0"/>
            </a:endParaRPr>
          </a:p>
        </p:txBody>
      </p:sp>
      <p:sp>
        <p:nvSpPr>
          <p:cNvPr id="339977" name="Rectangle 9"/>
          <p:cNvSpPr>
            <a:spLocks noChangeArrowheads="1"/>
          </p:cNvSpPr>
          <p:nvPr/>
        </p:nvSpPr>
        <p:spPr bwMode="auto">
          <a:xfrm>
            <a:off x="3251200" y="3252788"/>
            <a:ext cx="309563" cy="4206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800" b="0">
              <a:latin typeface="Tahoma" charset="0"/>
              <a:cs typeface="Arial" charset="0"/>
            </a:endParaRPr>
          </a:p>
        </p:txBody>
      </p:sp>
      <p:sp>
        <p:nvSpPr>
          <p:cNvPr id="339978" name="Rectangle 10"/>
          <p:cNvSpPr>
            <a:spLocks noChangeArrowheads="1"/>
          </p:cNvSpPr>
          <p:nvPr/>
        </p:nvSpPr>
        <p:spPr bwMode="auto">
          <a:xfrm>
            <a:off x="3371850" y="3025775"/>
            <a:ext cx="309563" cy="4206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800" b="0">
              <a:latin typeface="Tahoma" charset="0"/>
              <a:cs typeface="Arial" charset="0"/>
            </a:endParaRPr>
          </a:p>
        </p:txBody>
      </p:sp>
      <p:sp>
        <p:nvSpPr>
          <p:cNvPr id="339979" name="Rectangle 11"/>
          <p:cNvSpPr>
            <a:spLocks noChangeArrowheads="1"/>
          </p:cNvSpPr>
          <p:nvPr/>
        </p:nvSpPr>
        <p:spPr bwMode="auto">
          <a:xfrm>
            <a:off x="3587750" y="3057525"/>
            <a:ext cx="309563" cy="309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800" b="0">
              <a:latin typeface="Tahoma" charset="0"/>
              <a:cs typeface="Arial" charset="0"/>
            </a:endParaRPr>
          </a:p>
        </p:txBody>
      </p:sp>
      <p:sp>
        <p:nvSpPr>
          <p:cNvPr id="339980" name="Rectangle 12"/>
          <p:cNvSpPr>
            <a:spLocks noChangeArrowheads="1"/>
          </p:cNvSpPr>
          <p:nvPr/>
        </p:nvSpPr>
        <p:spPr bwMode="auto">
          <a:xfrm>
            <a:off x="3303588" y="3252788"/>
            <a:ext cx="309562" cy="3095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800" b="0">
              <a:latin typeface="Tahoma" charset="0"/>
              <a:cs typeface="Arial" charset="0"/>
            </a:endParaRPr>
          </a:p>
        </p:txBody>
      </p:sp>
      <p:sp>
        <p:nvSpPr>
          <p:cNvPr id="339981" name="Rectangle 13"/>
          <p:cNvSpPr>
            <a:spLocks noChangeArrowheads="1"/>
          </p:cNvSpPr>
          <p:nvPr/>
        </p:nvSpPr>
        <p:spPr bwMode="auto">
          <a:xfrm>
            <a:off x="3740150" y="3209925"/>
            <a:ext cx="309563" cy="428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800" b="0">
              <a:latin typeface="Tahoma" charset="0"/>
              <a:cs typeface="Arial" charset="0"/>
            </a:endParaRPr>
          </a:p>
        </p:txBody>
      </p:sp>
      <p:sp>
        <p:nvSpPr>
          <p:cNvPr id="339982" name="Rectangle 14"/>
          <p:cNvSpPr>
            <a:spLocks noChangeArrowheads="1"/>
          </p:cNvSpPr>
          <p:nvPr/>
        </p:nvSpPr>
        <p:spPr bwMode="auto">
          <a:xfrm>
            <a:off x="3740150" y="3217863"/>
            <a:ext cx="2540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800" b="0">
              <a:latin typeface="Tahoma" charset="0"/>
              <a:cs typeface="Arial" charset="0"/>
            </a:endParaRPr>
          </a:p>
        </p:txBody>
      </p:sp>
      <p:sp>
        <p:nvSpPr>
          <p:cNvPr id="339983" name="Rectangle 15"/>
          <p:cNvSpPr>
            <a:spLocks noChangeArrowheads="1"/>
          </p:cNvSpPr>
          <p:nvPr/>
        </p:nvSpPr>
        <p:spPr bwMode="auto">
          <a:xfrm>
            <a:off x="4468813" y="3684588"/>
            <a:ext cx="368300" cy="2079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800" b="0">
              <a:latin typeface="Tahoma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3" y="103188"/>
            <a:ext cx="5600700" cy="665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2019" name="Rectangle 3"/>
          <p:cNvSpPr>
            <a:spLocks noChangeArrowheads="1"/>
          </p:cNvSpPr>
          <p:nvPr/>
        </p:nvSpPr>
        <p:spPr bwMode="auto">
          <a:xfrm>
            <a:off x="7196138" y="0"/>
            <a:ext cx="111125" cy="6672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2020" name="Rectangle 4"/>
          <p:cNvSpPr>
            <a:spLocks noChangeArrowheads="1"/>
          </p:cNvSpPr>
          <p:nvPr/>
        </p:nvSpPr>
        <p:spPr bwMode="auto">
          <a:xfrm>
            <a:off x="4786313" y="3690938"/>
            <a:ext cx="261937" cy="20716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800" b="0">
              <a:latin typeface="Tahoma" charset="0"/>
              <a:cs typeface="Arial" charset="0"/>
            </a:endParaRPr>
          </a:p>
        </p:txBody>
      </p:sp>
      <p:sp>
        <p:nvSpPr>
          <p:cNvPr id="342021" name="Rectangle 5"/>
          <p:cNvSpPr>
            <a:spLocks noChangeArrowheads="1"/>
          </p:cNvSpPr>
          <p:nvPr/>
        </p:nvSpPr>
        <p:spPr bwMode="auto">
          <a:xfrm>
            <a:off x="4976813" y="4302125"/>
            <a:ext cx="595312" cy="5000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800" b="0">
              <a:latin typeface="Tahoma" charset="0"/>
              <a:cs typeface="Arial" charset="0"/>
            </a:endParaRPr>
          </a:p>
        </p:txBody>
      </p:sp>
      <p:sp>
        <p:nvSpPr>
          <p:cNvPr id="342022" name="Rectangle 6"/>
          <p:cNvSpPr>
            <a:spLocks noChangeArrowheads="1"/>
          </p:cNvSpPr>
          <p:nvPr/>
        </p:nvSpPr>
        <p:spPr bwMode="auto">
          <a:xfrm>
            <a:off x="3073400" y="2752725"/>
            <a:ext cx="595313" cy="5000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800" b="0">
              <a:latin typeface="Tahoma" charset="0"/>
              <a:cs typeface="Arial" charset="0"/>
            </a:endParaRPr>
          </a:p>
        </p:txBody>
      </p:sp>
      <p:sp>
        <p:nvSpPr>
          <p:cNvPr id="342023" name="Rectangle 7"/>
          <p:cNvSpPr>
            <a:spLocks noChangeArrowheads="1"/>
          </p:cNvSpPr>
          <p:nvPr/>
        </p:nvSpPr>
        <p:spPr bwMode="auto">
          <a:xfrm>
            <a:off x="3160713" y="2922588"/>
            <a:ext cx="285750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800" b="0">
              <a:latin typeface="Tahoma" charset="0"/>
              <a:cs typeface="Arial" charset="0"/>
            </a:endParaRPr>
          </a:p>
        </p:txBody>
      </p:sp>
      <p:sp>
        <p:nvSpPr>
          <p:cNvPr id="342024" name="Rectangle 8"/>
          <p:cNvSpPr>
            <a:spLocks noChangeArrowheads="1"/>
          </p:cNvSpPr>
          <p:nvPr/>
        </p:nvSpPr>
        <p:spPr bwMode="auto">
          <a:xfrm>
            <a:off x="3360738" y="3030538"/>
            <a:ext cx="865187" cy="222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800" b="0">
              <a:latin typeface="Tahoma" charset="0"/>
              <a:cs typeface="Arial" charset="0"/>
            </a:endParaRPr>
          </a:p>
        </p:txBody>
      </p:sp>
      <p:sp>
        <p:nvSpPr>
          <p:cNvPr id="342025" name="Rectangle 9"/>
          <p:cNvSpPr>
            <a:spLocks noChangeArrowheads="1"/>
          </p:cNvSpPr>
          <p:nvPr/>
        </p:nvSpPr>
        <p:spPr bwMode="auto">
          <a:xfrm>
            <a:off x="3251200" y="3252788"/>
            <a:ext cx="309563" cy="4206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800" b="0">
              <a:latin typeface="Tahoma" charset="0"/>
              <a:cs typeface="Arial" charset="0"/>
            </a:endParaRPr>
          </a:p>
        </p:txBody>
      </p:sp>
      <p:sp>
        <p:nvSpPr>
          <p:cNvPr id="342026" name="Rectangle 10"/>
          <p:cNvSpPr>
            <a:spLocks noChangeArrowheads="1"/>
          </p:cNvSpPr>
          <p:nvPr/>
        </p:nvSpPr>
        <p:spPr bwMode="auto">
          <a:xfrm>
            <a:off x="3371850" y="3025775"/>
            <a:ext cx="309563" cy="4206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800" b="0">
              <a:latin typeface="Tahoma" charset="0"/>
              <a:cs typeface="Arial" charset="0"/>
            </a:endParaRPr>
          </a:p>
        </p:txBody>
      </p:sp>
      <p:sp>
        <p:nvSpPr>
          <p:cNvPr id="342027" name="Rectangle 11"/>
          <p:cNvSpPr>
            <a:spLocks noChangeArrowheads="1"/>
          </p:cNvSpPr>
          <p:nvPr/>
        </p:nvSpPr>
        <p:spPr bwMode="auto">
          <a:xfrm>
            <a:off x="3587750" y="3057525"/>
            <a:ext cx="309563" cy="309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800" b="0">
              <a:latin typeface="Tahoma" charset="0"/>
              <a:cs typeface="Arial" charset="0"/>
            </a:endParaRPr>
          </a:p>
        </p:txBody>
      </p:sp>
      <p:sp>
        <p:nvSpPr>
          <p:cNvPr id="342028" name="Rectangle 12"/>
          <p:cNvSpPr>
            <a:spLocks noChangeArrowheads="1"/>
          </p:cNvSpPr>
          <p:nvPr/>
        </p:nvSpPr>
        <p:spPr bwMode="auto">
          <a:xfrm>
            <a:off x="3303588" y="3252788"/>
            <a:ext cx="309562" cy="3095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800" b="0">
              <a:latin typeface="Tahoma" charset="0"/>
              <a:cs typeface="Arial" charset="0"/>
            </a:endParaRPr>
          </a:p>
        </p:txBody>
      </p:sp>
      <p:sp>
        <p:nvSpPr>
          <p:cNvPr id="342029" name="Rectangle 13"/>
          <p:cNvSpPr>
            <a:spLocks noChangeArrowheads="1"/>
          </p:cNvSpPr>
          <p:nvPr/>
        </p:nvSpPr>
        <p:spPr bwMode="auto">
          <a:xfrm>
            <a:off x="3740150" y="3209925"/>
            <a:ext cx="309563" cy="428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800" b="0">
              <a:latin typeface="Tahoma" charset="0"/>
              <a:cs typeface="Arial" charset="0"/>
            </a:endParaRPr>
          </a:p>
        </p:txBody>
      </p:sp>
      <p:sp>
        <p:nvSpPr>
          <p:cNvPr id="342030" name="Rectangle 14"/>
          <p:cNvSpPr>
            <a:spLocks noChangeArrowheads="1"/>
          </p:cNvSpPr>
          <p:nvPr/>
        </p:nvSpPr>
        <p:spPr bwMode="auto">
          <a:xfrm>
            <a:off x="3740150" y="3217863"/>
            <a:ext cx="2540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800" b="0">
              <a:latin typeface="Tahoma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0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3" y="103188"/>
            <a:ext cx="5600700" cy="665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4067" name="Rectangle 3"/>
          <p:cNvSpPr>
            <a:spLocks noChangeArrowheads="1"/>
          </p:cNvSpPr>
          <p:nvPr/>
        </p:nvSpPr>
        <p:spPr bwMode="auto">
          <a:xfrm>
            <a:off x="7196138" y="0"/>
            <a:ext cx="111125" cy="6672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4068" name="Rectangle 4"/>
          <p:cNvSpPr>
            <a:spLocks noChangeArrowheads="1"/>
          </p:cNvSpPr>
          <p:nvPr/>
        </p:nvSpPr>
        <p:spPr bwMode="auto">
          <a:xfrm>
            <a:off x="3073400" y="2752725"/>
            <a:ext cx="595313" cy="5000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800" b="0">
              <a:latin typeface="Tahoma" charset="0"/>
              <a:cs typeface="Arial" charset="0"/>
            </a:endParaRPr>
          </a:p>
        </p:txBody>
      </p:sp>
      <p:sp>
        <p:nvSpPr>
          <p:cNvPr id="344069" name="Rectangle 5"/>
          <p:cNvSpPr>
            <a:spLocks noChangeArrowheads="1"/>
          </p:cNvSpPr>
          <p:nvPr/>
        </p:nvSpPr>
        <p:spPr bwMode="auto">
          <a:xfrm>
            <a:off x="3160713" y="2922588"/>
            <a:ext cx="285750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800" b="0">
              <a:latin typeface="Tahoma" charset="0"/>
              <a:cs typeface="Arial" charset="0"/>
            </a:endParaRPr>
          </a:p>
        </p:txBody>
      </p:sp>
      <p:sp>
        <p:nvSpPr>
          <p:cNvPr id="344070" name="Rectangle 6"/>
          <p:cNvSpPr>
            <a:spLocks noChangeArrowheads="1"/>
          </p:cNvSpPr>
          <p:nvPr/>
        </p:nvSpPr>
        <p:spPr bwMode="auto">
          <a:xfrm>
            <a:off x="3360738" y="3030538"/>
            <a:ext cx="865187" cy="222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800" b="0">
              <a:latin typeface="Tahoma" charset="0"/>
              <a:cs typeface="Arial" charset="0"/>
            </a:endParaRPr>
          </a:p>
        </p:txBody>
      </p:sp>
      <p:sp>
        <p:nvSpPr>
          <p:cNvPr id="344071" name="Rectangle 7"/>
          <p:cNvSpPr>
            <a:spLocks noChangeArrowheads="1"/>
          </p:cNvSpPr>
          <p:nvPr/>
        </p:nvSpPr>
        <p:spPr bwMode="auto">
          <a:xfrm>
            <a:off x="3251200" y="3252788"/>
            <a:ext cx="309563" cy="4206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800" b="0">
              <a:latin typeface="Tahoma" charset="0"/>
              <a:cs typeface="Arial" charset="0"/>
            </a:endParaRPr>
          </a:p>
        </p:txBody>
      </p:sp>
      <p:sp>
        <p:nvSpPr>
          <p:cNvPr id="344072" name="Rectangle 8"/>
          <p:cNvSpPr>
            <a:spLocks noChangeArrowheads="1"/>
          </p:cNvSpPr>
          <p:nvPr/>
        </p:nvSpPr>
        <p:spPr bwMode="auto">
          <a:xfrm>
            <a:off x="3371850" y="3025775"/>
            <a:ext cx="309563" cy="4206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800" b="0">
              <a:latin typeface="Tahoma" charset="0"/>
              <a:cs typeface="Arial" charset="0"/>
            </a:endParaRPr>
          </a:p>
        </p:txBody>
      </p:sp>
      <p:sp>
        <p:nvSpPr>
          <p:cNvPr id="344073" name="Rectangle 9"/>
          <p:cNvSpPr>
            <a:spLocks noChangeArrowheads="1"/>
          </p:cNvSpPr>
          <p:nvPr/>
        </p:nvSpPr>
        <p:spPr bwMode="auto">
          <a:xfrm>
            <a:off x="3587750" y="3057525"/>
            <a:ext cx="309563" cy="309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800" b="0">
              <a:latin typeface="Tahoma" charset="0"/>
              <a:cs typeface="Arial" charset="0"/>
            </a:endParaRPr>
          </a:p>
        </p:txBody>
      </p:sp>
      <p:sp>
        <p:nvSpPr>
          <p:cNvPr id="344074" name="Rectangle 10"/>
          <p:cNvSpPr>
            <a:spLocks noChangeArrowheads="1"/>
          </p:cNvSpPr>
          <p:nvPr/>
        </p:nvSpPr>
        <p:spPr bwMode="auto">
          <a:xfrm>
            <a:off x="3303588" y="3252788"/>
            <a:ext cx="309562" cy="3095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800" b="0">
              <a:latin typeface="Tahoma" charset="0"/>
              <a:cs typeface="Arial" charset="0"/>
            </a:endParaRPr>
          </a:p>
        </p:txBody>
      </p:sp>
      <p:sp>
        <p:nvSpPr>
          <p:cNvPr id="344075" name="Rectangle 11"/>
          <p:cNvSpPr>
            <a:spLocks noChangeArrowheads="1"/>
          </p:cNvSpPr>
          <p:nvPr/>
        </p:nvSpPr>
        <p:spPr bwMode="auto">
          <a:xfrm>
            <a:off x="3740150" y="3209925"/>
            <a:ext cx="309563" cy="428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800" b="0">
              <a:latin typeface="Tahoma" charset="0"/>
              <a:cs typeface="Arial" charset="0"/>
            </a:endParaRPr>
          </a:p>
        </p:txBody>
      </p:sp>
      <p:sp>
        <p:nvSpPr>
          <p:cNvPr id="344076" name="Rectangle 12"/>
          <p:cNvSpPr>
            <a:spLocks noChangeArrowheads="1"/>
          </p:cNvSpPr>
          <p:nvPr/>
        </p:nvSpPr>
        <p:spPr bwMode="auto">
          <a:xfrm>
            <a:off x="3740150" y="3217863"/>
            <a:ext cx="2540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800" b="0">
              <a:latin typeface="Tahoma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1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3" y="103188"/>
            <a:ext cx="5600700" cy="665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6115" name="Rectangle 3"/>
          <p:cNvSpPr>
            <a:spLocks noChangeArrowheads="1"/>
          </p:cNvSpPr>
          <p:nvPr/>
        </p:nvSpPr>
        <p:spPr bwMode="auto">
          <a:xfrm>
            <a:off x="7196138" y="0"/>
            <a:ext cx="111125" cy="6672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3175"/>
            <a:ext cx="5932488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Content Placeholder 5" descr="goldinstal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79" r="-13179"/>
          <a:stretch>
            <a:fillRect/>
          </a:stretch>
        </p:blipFill>
        <p:spPr bwMode="auto">
          <a:xfrm>
            <a:off x="-609600" y="381000"/>
            <a:ext cx="10287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0"/>
            <a:ext cx="8410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76201"/>
            <a:ext cx="5029200" cy="6765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10600" cy="762000"/>
          </a:xfrm>
        </p:spPr>
        <p:txBody>
          <a:bodyPr/>
          <a:lstStyle/>
          <a:p>
            <a:r>
              <a:rPr lang="en-US" sz="4100" b="1"/>
              <a:t>The Underground Economy</a:t>
            </a:r>
            <a:endParaRPr lang="en-US"/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763000" cy="533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Why is its emergence significant?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400"/>
          </a:p>
          <a:p>
            <a:pPr>
              <a:lnSpc>
                <a:spcPct val="90000"/>
              </a:lnSpc>
            </a:pPr>
            <a:r>
              <a:rPr lang="en-US" sz="2400"/>
              <a:t>Markets enable </a:t>
            </a:r>
            <a:r>
              <a:rPr lang="en-US" sz="2400">
                <a:solidFill>
                  <a:srgbClr val="006B01"/>
                </a:solidFill>
              </a:rPr>
              <a:t>efficiencies</a:t>
            </a:r>
            <a:endParaRPr lang="en-US" sz="2400"/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sz="2000" i="1">
                <a:solidFill>
                  <a:srgbClr val="FF0000"/>
                </a:solidFill>
              </a:rPr>
              <a:t>Specialization</a:t>
            </a:r>
            <a:r>
              <a:rPr lang="en-US" sz="2000"/>
              <a:t>: individuals rewarded for doing a single thing particularly well</a:t>
            </a:r>
          </a:p>
          <a:p>
            <a:pPr>
              <a:lnSpc>
                <a:spcPct val="90000"/>
              </a:lnSpc>
            </a:pPr>
            <a:r>
              <a:rPr lang="en-US" sz="2400"/>
              <a:t>Lowers </a:t>
            </a:r>
            <a:r>
              <a:rPr lang="en-US" sz="2400">
                <a:solidFill>
                  <a:srgbClr val="0000FF"/>
                </a:solidFill>
              </a:rPr>
              <a:t>barrier-to-entry</a:t>
            </a:r>
            <a:endParaRPr lang="en-US" sz="2400"/>
          </a:p>
          <a:p>
            <a:pPr lvl="1">
              <a:lnSpc>
                <a:spcPct val="90000"/>
              </a:lnSpc>
            </a:pPr>
            <a:r>
              <a:rPr lang="en-US" sz="2000"/>
              <a:t>Only need a single skill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Some underground market activities are </a:t>
            </a:r>
            <a:r>
              <a:rPr lang="en-US" sz="2000">
                <a:solidFill>
                  <a:srgbClr val="FF8000"/>
                </a:solidFill>
              </a:rPr>
              <a:t>legal</a:t>
            </a:r>
            <a:endParaRPr lang="en-US" sz="2000"/>
          </a:p>
          <a:p>
            <a:pPr>
              <a:lnSpc>
                <a:spcPct val="90000"/>
              </a:lnSpc>
            </a:pPr>
            <a:r>
              <a:rPr lang="en-US" sz="2400"/>
              <a:t>Competition spurs </a:t>
            </a:r>
            <a:r>
              <a:rPr lang="en-US" sz="2400" i="1">
                <a:solidFill>
                  <a:srgbClr val="006B01"/>
                </a:solidFill>
              </a:rPr>
              <a:t>innovation</a:t>
            </a:r>
            <a:endParaRPr lang="en-US" sz="2400"/>
          </a:p>
          <a:p>
            <a:pPr lvl="1">
              <a:lnSpc>
                <a:spcPct val="90000"/>
              </a:lnSpc>
            </a:pPr>
            <a:r>
              <a:rPr lang="en-US" sz="2000"/>
              <a:t>Accelerates </a:t>
            </a:r>
            <a:r>
              <a:rPr lang="en-US" sz="2000" b="1"/>
              <a:t>arms race</a:t>
            </a:r>
            <a:endParaRPr lang="en-US" sz="2000"/>
          </a:p>
          <a:p>
            <a:pPr lvl="1">
              <a:lnSpc>
                <a:spcPct val="90000"/>
              </a:lnSpc>
            </a:pPr>
            <a:r>
              <a:rPr lang="en-US" sz="2000"/>
              <a:t>Defenders must assume a more pessimistic threat model</a:t>
            </a:r>
          </a:p>
          <a:p>
            <a:pPr>
              <a:lnSpc>
                <a:spcPct val="90000"/>
              </a:lnSpc>
            </a:pPr>
            <a:r>
              <a:rPr lang="en-US" sz="2400"/>
              <a:t>Facilitates non-$ Internet attacks (political, nation-state)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Provides actors with </a:t>
            </a:r>
            <a:r>
              <a:rPr lang="en-US" sz="2000">
                <a:solidFill>
                  <a:srgbClr val="FF0000"/>
                </a:solidFill>
              </a:rPr>
              <a:t>cheap attack components</a:t>
            </a:r>
            <a:endParaRPr lang="en-US" sz="2000"/>
          </a:p>
          <a:p>
            <a:pPr lvl="1">
              <a:lnSpc>
                <a:spcPct val="90000"/>
              </a:lnSpc>
            </a:pPr>
            <a:r>
              <a:rPr lang="en-US" sz="2000"/>
              <a:t>Provides stealthy actors with </a:t>
            </a:r>
            <a:r>
              <a:rPr lang="en-US" sz="2000">
                <a:solidFill>
                  <a:srgbClr val="FF0000"/>
                </a:solidFill>
              </a:rPr>
              <a:t>plausible cover</a:t>
            </a: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3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3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3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3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3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32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32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32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35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7863"/>
            <a:ext cx="9140825" cy="618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563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98438"/>
            <a:ext cx="4592637" cy="2132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6356" name="TextBox 3"/>
          <p:cNvSpPr txBox="1">
            <a:spLocks noChangeArrowheads="1"/>
          </p:cNvSpPr>
          <p:nvPr/>
        </p:nvSpPr>
        <p:spPr bwMode="auto">
          <a:xfrm>
            <a:off x="5014913" y="120650"/>
            <a:ext cx="4062412" cy="1457325"/>
          </a:xfrm>
          <a:prstGeom prst="rect">
            <a:avLst/>
          </a:prstGeom>
          <a:noFill/>
          <a:ln w="25400">
            <a:solidFill>
              <a:srgbClr val="4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algn="r" defTabSz="45720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algn="r" defTabSz="45720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4400">
                <a:solidFill>
                  <a:srgbClr val="408000"/>
                </a:solidFill>
                <a:latin typeface="Calibri" charset="0"/>
                <a:cs typeface="ＭＳ Ｐゴシック" charset="0"/>
              </a:rPr>
              <a:t>#</a:t>
            </a:r>
            <a:r>
              <a:rPr lang="ru-RU" sz="4400">
                <a:solidFill>
                  <a:srgbClr val="408000"/>
                </a:solidFill>
                <a:latin typeface="Calibri" charset="0"/>
                <a:cs typeface="ＭＳ Ｐゴシック" charset="0"/>
              </a:rPr>
              <a:t>триумфальная</a:t>
            </a:r>
            <a:r>
              <a:rPr lang="en-US" sz="4400">
                <a:solidFill>
                  <a:srgbClr val="408000"/>
                </a:solidFill>
                <a:latin typeface="Calibri" charset="0"/>
                <a:cs typeface="ＭＳ Ｐゴシック" charset="0"/>
              </a:rPr>
              <a:t/>
            </a:r>
            <a:br>
              <a:rPr lang="en-US" sz="4400">
                <a:solidFill>
                  <a:srgbClr val="408000"/>
                </a:solidFill>
                <a:latin typeface="Calibri" charset="0"/>
                <a:cs typeface="ＭＳ Ｐゴシック" charset="0"/>
              </a:rPr>
            </a:br>
            <a:r>
              <a:rPr lang="en-US" sz="4400">
                <a:solidFill>
                  <a:srgbClr val="408000"/>
                </a:solidFill>
                <a:latin typeface="Calibri" charset="0"/>
                <a:cs typeface="ＭＳ Ｐゴシック" charset="0"/>
              </a:rPr>
              <a:t>(#triumphal)</a:t>
            </a:r>
            <a:endParaRPr lang="ru-RU" sz="4400">
              <a:solidFill>
                <a:srgbClr val="408000"/>
              </a:solidFill>
              <a:latin typeface="Calibri" charset="0"/>
              <a:cs typeface="ＭＳ Ｐゴシック" charset="0"/>
            </a:endParaRPr>
          </a:p>
        </p:txBody>
      </p:sp>
      <p:sp>
        <p:nvSpPr>
          <p:cNvPr id="356357" name="Rectangle 5"/>
          <p:cNvSpPr>
            <a:spLocks noChangeArrowheads="1"/>
          </p:cNvSpPr>
          <p:nvPr/>
        </p:nvSpPr>
        <p:spPr bwMode="auto">
          <a:xfrm>
            <a:off x="228600" y="5781675"/>
            <a:ext cx="6818313" cy="847725"/>
          </a:xfrm>
          <a:prstGeom prst="rect">
            <a:avLst/>
          </a:prstGeom>
          <a:solidFill>
            <a:srgbClr val="FF6666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400" b="0">
                <a:latin typeface="Tahoma" charset="0"/>
                <a:cs typeface="Arial" charset="0"/>
              </a:rPr>
              <a:t>26K Twitter accounts tweet 440K junk messages to drown out discourse / coordination.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356" grpId="0" animBg="1"/>
      <p:bldP spid="35635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10600" cy="990600"/>
          </a:xfrm>
        </p:spPr>
        <p:txBody>
          <a:bodyPr/>
          <a:lstStyle/>
          <a:p>
            <a:r>
              <a:rPr lang="en-US" sz="4100" b="1"/>
              <a:t>Monetizing Malware Locally</a:t>
            </a: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0"/>
            <a:ext cx="8763000" cy="5105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General malware monetization approaches: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chemeClr val="bg2"/>
                </a:solidFill>
              </a:rPr>
              <a:t>Keylogging: steal financial/email/social network accounts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chemeClr val="bg2"/>
                </a:solidFill>
              </a:rPr>
              <a:t>Ransomware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chemeClr val="bg2"/>
                </a:solidFill>
              </a:rPr>
              <a:t>Scareware (</a:t>
            </a:r>
            <a:r>
              <a:rPr lang="ja-JP" altLang="en-US">
                <a:solidFill>
                  <a:schemeClr val="bg2"/>
                </a:solidFill>
              </a:rPr>
              <a:t>“</a:t>
            </a:r>
            <a:r>
              <a:rPr lang="en-US">
                <a:solidFill>
                  <a:schemeClr val="bg2"/>
                </a:solidFill>
              </a:rPr>
              <a:t>fake AV</a:t>
            </a:r>
            <a:r>
              <a:rPr lang="ja-JP" altLang="en-US">
                <a:solidFill>
                  <a:schemeClr val="bg2"/>
                </a:solidFill>
              </a:rPr>
              <a:t>”</a:t>
            </a:r>
            <a:r>
              <a:rPr lang="en-US">
                <a:solidFill>
                  <a:schemeClr val="bg2"/>
                </a:solidFill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en-US" i="1">
                <a:solidFill>
                  <a:srgbClr val="006B01"/>
                </a:solidFill>
              </a:rPr>
              <a:t>Transaction generators</a:t>
            </a:r>
            <a:r>
              <a:rPr lang="en-US">
                <a:solidFill>
                  <a:srgbClr val="006B01"/>
                </a:solidFill>
              </a:rPr>
              <a:t> </a:t>
            </a:r>
            <a:r>
              <a:rPr lang="en-US"/>
              <a:t>(</a:t>
            </a:r>
            <a:r>
              <a:rPr lang="ja-JP" altLang="en-US"/>
              <a:t>“</a:t>
            </a:r>
            <a:r>
              <a:rPr lang="en-US"/>
              <a:t>man-in-the-browser</a:t>
            </a:r>
            <a:r>
              <a:rPr lang="ja-JP" altLang="en-US"/>
              <a:t>”</a:t>
            </a:r>
            <a:r>
              <a:rPr lang="en-US"/>
              <a:t>)</a:t>
            </a:r>
          </a:p>
          <a:p>
            <a:pPr lvl="2">
              <a:lnSpc>
                <a:spcPct val="90000"/>
              </a:lnSpc>
            </a:pPr>
            <a:r>
              <a:rPr lang="en-US"/>
              <a:t>Malware watches user</a:t>
            </a:r>
            <a:r>
              <a:rPr lang="ja-JP" altLang="en-US"/>
              <a:t>’</a:t>
            </a:r>
            <a:r>
              <a:rPr lang="en-US"/>
              <a:t>s surfing …</a:t>
            </a:r>
          </a:p>
          <a:p>
            <a:pPr lvl="2">
              <a:lnSpc>
                <a:spcPct val="90000"/>
              </a:lnSpc>
            </a:pPr>
            <a:r>
              <a:rPr lang="en-US"/>
              <a:t>… waits for them to log into banking site (say) …</a:t>
            </a:r>
          </a:p>
          <a:p>
            <a:pPr lvl="2">
              <a:lnSpc>
                <a:spcPct val="90000"/>
              </a:lnSpc>
            </a:pPr>
            <a:r>
              <a:rPr lang="en-US"/>
              <a:t>… and then injects </a:t>
            </a:r>
            <a:r>
              <a:rPr lang="en-US">
                <a:solidFill>
                  <a:srgbClr val="FF8000"/>
                </a:solidFill>
              </a:rPr>
              <a:t>additional</a:t>
            </a:r>
            <a:r>
              <a:rPr lang="en-US"/>
              <a:t> banking transactions like </a:t>
            </a:r>
            <a:r>
              <a:rPr lang="ja-JP" altLang="en-US"/>
              <a:t>“</a:t>
            </a:r>
            <a:r>
              <a:rPr lang="en-US" i="1"/>
              <a:t>send $50,000 to Nigeria</a:t>
            </a:r>
            <a:r>
              <a:rPr lang="ja-JP" altLang="en-US"/>
              <a:t>”</a:t>
            </a:r>
            <a:r>
              <a:rPr lang="en-US"/>
              <a:t> …</a:t>
            </a:r>
          </a:p>
          <a:p>
            <a:pPr lvl="2">
              <a:lnSpc>
                <a:spcPct val="90000"/>
              </a:lnSpc>
            </a:pPr>
            <a:r>
              <a:rPr lang="en-US"/>
              <a:t>… and </a:t>
            </a:r>
            <a:r>
              <a:rPr lang="en-US" b="1"/>
              <a:t>alters</a:t>
            </a:r>
            <a:r>
              <a:rPr lang="en-US"/>
              <a:t> web server replies to </a:t>
            </a:r>
            <a:r>
              <a:rPr lang="en-US">
                <a:solidFill>
                  <a:srgbClr val="FF0000"/>
                </a:solidFill>
              </a:rPr>
              <a:t>mask the change in the user</a:t>
            </a:r>
            <a:r>
              <a:rPr lang="ja-JP" altLang="en-US">
                <a:solidFill>
                  <a:srgbClr val="FF0000"/>
                </a:solidFill>
              </a:rPr>
              <a:t>’</a:t>
            </a:r>
            <a:r>
              <a:rPr lang="en-US">
                <a:solidFill>
                  <a:srgbClr val="FF0000"/>
                </a:solidFill>
              </a:rPr>
              <a:t>s balance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3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3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3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459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Geolocation of Logins</a:t>
            </a:r>
          </a:p>
        </p:txBody>
      </p:sp>
      <p:pic>
        <p:nvPicPr>
          <p:cNvPr id="35840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71725"/>
            <a:ext cx="3838575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0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850" y="2371725"/>
            <a:ext cx="384175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05" name="TextBox 5"/>
          <p:cNvSpPr txBox="1">
            <a:spLocks noChangeArrowheads="1"/>
          </p:cNvSpPr>
          <p:nvPr/>
        </p:nvSpPr>
        <p:spPr bwMode="auto">
          <a:xfrm>
            <a:off x="1816100" y="4954588"/>
            <a:ext cx="17430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defTabSz="45720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algn="r" defTabSz="45720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800">
                <a:latin typeface="Calibri" charset="0"/>
                <a:cs typeface="ＭＳ Ｐゴシック" charset="0"/>
              </a:rPr>
              <a:t>Nonspam Logins</a:t>
            </a:r>
          </a:p>
        </p:txBody>
      </p:sp>
      <p:sp>
        <p:nvSpPr>
          <p:cNvPr id="358406" name="TextBox 6"/>
          <p:cNvSpPr txBox="1">
            <a:spLocks noChangeArrowheads="1"/>
          </p:cNvSpPr>
          <p:nvPr/>
        </p:nvSpPr>
        <p:spPr bwMode="auto">
          <a:xfrm>
            <a:off x="6116638" y="4922838"/>
            <a:ext cx="13636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defTabSz="45720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algn="r" defTabSz="45720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800">
                <a:latin typeface="Calibri" charset="0"/>
                <a:cs typeface="ＭＳ Ｐゴシック" charset="0"/>
              </a:rPr>
              <a:t>Spam Logins</a:t>
            </a:r>
          </a:p>
        </p:txBody>
      </p:sp>
      <p:grpSp>
        <p:nvGrpSpPr>
          <p:cNvPr id="358407" name="Group 11"/>
          <p:cNvGrpSpPr>
            <a:grpSpLocks/>
          </p:cNvGrpSpPr>
          <p:nvPr/>
        </p:nvGrpSpPr>
        <p:grpSpPr bwMode="auto">
          <a:xfrm>
            <a:off x="3543300" y="2286000"/>
            <a:ext cx="819150" cy="812800"/>
            <a:chOff x="3401719" y="2371136"/>
            <a:chExt cx="819880" cy="812801"/>
          </a:xfrm>
        </p:grpSpPr>
        <p:sp>
          <p:nvSpPr>
            <p:cNvPr id="10" name="Oval 9"/>
            <p:cNvSpPr/>
            <p:nvPr/>
          </p:nvSpPr>
          <p:spPr>
            <a:xfrm>
              <a:off x="3401719" y="2371136"/>
              <a:ext cx="813524" cy="812801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/>
              <a:endParaRPr lang="en-US" sz="1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409" name="TextBox 10"/>
            <p:cNvSpPr txBox="1">
              <a:spLocks noChangeArrowheads="1"/>
            </p:cNvSpPr>
            <p:nvPr/>
          </p:nvSpPr>
          <p:spPr bwMode="auto">
            <a:xfrm>
              <a:off x="3504998" y="2523536"/>
              <a:ext cx="716601" cy="457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defTabSz="45720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algn="r" defTabSz="45720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/>
              <a:r>
                <a:rPr lang="en-US" sz="2400">
                  <a:latin typeface="Calibri" charset="0"/>
                  <a:cs typeface="ＭＳ Ｐゴシック" charset="0"/>
                </a:rPr>
                <a:t>56%</a:t>
              </a:r>
            </a:p>
          </p:txBody>
        </p:sp>
      </p:grpSp>
      <p:grpSp>
        <p:nvGrpSpPr>
          <p:cNvPr id="358410" name="Group 12"/>
          <p:cNvGrpSpPr>
            <a:grpSpLocks/>
          </p:cNvGrpSpPr>
          <p:nvPr/>
        </p:nvGrpSpPr>
        <p:grpSpPr bwMode="auto">
          <a:xfrm>
            <a:off x="7786688" y="2286000"/>
            <a:ext cx="812800" cy="812800"/>
            <a:chOff x="3401719" y="2371136"/>
            <a:chExt cx="812801" cy="812801"/>
          </a:xfrm>
        </p:grpSpPr>
        <p:sp>
          <p:nvSpPr>
            <p:cNvPr id="14" name="Oval 13"/>
            <p:cNvSpPr/>
            <p:nvPr/>
          </p:nvSpPr>
          <p:spPr>
            <a:xfrm>
              <a:off x="3401719" y="2371136"/>
              <a:ext cx="812801" cy="812801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/>
              <a:endParaRPr lang="en-US" sz="1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412" name="TextBox 14"/>
            <p:cNvSpPr txBox="1">
              <a:spLocks noChangeArrowheads="1"/>
            </p:cNvSpPr>
            <p:nvPr/>
          </p:nvSpPr>
          <p:spPr bwMode="auto">
            <a:xfrm>
              <a:off x="3571582" y="2523536"/>
              <a:ext cx="560388" cy="457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defTabSz="45720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algn="r" defTabSz="45720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/>
              <a:r>
                <a:rPr lang="en-US" sz="2400">
                  <a:latin typeface="Calibri" charset="0"/>
                  <a:cs typeface="ＭＳ Ｐゴシック" charset="0"/>
                </a:rPr>
                <a:t>1%</a:t>
              </a:r>
            </a:p>
          </p:txBody>
        </p:sp>
      </p:grpSp>
      <p:sp>
        <p:nvSpPr>
          <p:cNvPr id="358413" name="Rectangle 13"/>
          <p:cNvSpPr>
            <a:spLocks noChangeArrowheads="1"/>
          </p:cNvSpPr>
          <p:nvPr/>
        </p:nvSpPr>
        <p:spPr bwMode="auto">
          <a:xfrm>
            <a:off x="4575175" y="1900238"/>
            <a:ext cx="4395788" cy="35702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Geolocation of Logins</a:t>
            </a:r>
          </a:p>
        </p:txBody>
      </p:sp>
      <p:pic>
        <p:nvPicPr>
          <p:cNvPr id="36045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71725"/>
            <a:ext cx="3838575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045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850" y="2371725"/>
            <a:ext cx="384175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0453" name="TextBox 5"/>
          <p:cNvSpPr txBox="1">
            <a:spLocks noChangeArrowheads="1"/>
          </p:cNvSpPr>
          <p:nvPr/>
        </p:nvSpPr>
        <p:spPr bwMode="auto">
          <a:xfrm>
            <a:off x="1816100" y="4954588"/>
            <a:ext cx="17430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defTabSz="45720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algn="r" defTabSz="45720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800">
                <a:latin typeface="Calibri" charset="0"/>
                <a:cs typeface="ＭＳ Ｐゴシック" charset="0"/>
              </a:rPr>
              <a:t>Nonspam Logins</a:t>
            </a:r>
          </a:p>
        </p:txBody>
      </p:sp>
      <p:sp>
        <p:nvSpPr>
          <p:cNvPr id="360454" name="TextBox 6"/>
          <p:cNvSpPr txBox="1">
            <a:spLocks noChangeArrowheads="1"/>
          </p:cNvSpPr>
          <p:nvPr/>
        </p:nvSpPr>
        <p:spPr bwMode="auto">
          <a:xfrm>
            <a:off x="6116638" y="4922838"/>
            <a:ext cx="13636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defTabSz="45720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algn="r" defTabSz="45720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800">
                <a:latin typeface="Calibri" charset="0"/>
                <a:cs typeface="ＭＳ Ｐゴシック" charset="0"/>
              </a:rPr>
              <a:t>Spam Logins</a:t>
            </a:r>
          </a:p>
        </p:txBody>
      </p:sp>
      <p:grpSp>
        <p:nvGrpSpPr>
          <p:cNvPr id="360455" name="Group 11"/>
          <p:cNvGrpSpPr>
            <a:grpSpLocks/>
          </p:cNvGrpSpPr>
          <p:nvPr/>
        </p:nvGrpSpPr>
        <p:grpSpPr bwMode="auto">
          <a:xfrm>
            <a:off x="3543300" y="2286000"/>
            <a:ext cx="819150" cy="812800"/>
            <a:chOff x="3401719" y="2371136"/>
            <a:chExt cx="819880" cy="812801"/>
          </a:xfrm>
        </p:grpSpPr>
        <p:sp>
          <p:nvSpPr>
            <p:cNvPr id="10" name="Oval 9"/>
            <p:cNvSpPr/>
            <p:nvPr/>
          </p:nvSpPr>
          <p:spPr>
            <a:xfrm>
              <a:off x="3401719" y="2371136"/>
              <a:ext cx="813524" cy="812801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/>
              <a:endParaRPr lang="en-US" sz="1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457" name="TextBox 10"/>
            <p:cNvSpPr txBox="1">
              <a:spLocks noChangeArrowheads="1"/>
            </p:cNvSpPr>
            <p:nvPr/>
          </p:nvSpPr>
          <p:spPr bwMode="auto">
            <a:xfrm>
              <a:off x="3504998" y="2523536"/>
              <a:ext cx="716601" cy="457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defTabSz="45720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algn="r" defTabSz="45720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/>
              <a:r>
                <a:rPr lang="en-US" sz="2400">
                  <a:latin typeface="Calibri" charset="0"/>
                  <a:cs typeface="ＭＳ Ｐゴシック" charset="0"/>
                </a:rPr>
                <a:t>56%</a:t>
              </a:r>
            </a:p>
          </p:txBody>
        </p:sp>
      </p:grpSp>
      <p:grpSp>
        <p:nvGrpSpPr>
          <p:cNvPr id="360458" name="Group 12"/>
          <p:cNvGrpSpPr>
            <a:grpSpLocks/>
          </p:cNvGrpSpPr>
          <p:nvPr/>
        </p:nvGrpSpPr>
        <p:grpSpPr bwMode="auto">
          <a:xfrm>
            <a:off x="7786688" y="2286000"/>
            <a:ext cx="812800" cy="812800"/>
            <a:chOff x="3401719" y="2371136"/>
            <a:chExt cx="812801" cy="812801"/>
          </a:xfrm>
        </p:grpSpPr>
        <p:sp>
          <p:nvSpPr>
            <p:cNvPr id="14" name="Oval 13"/>
            <p:cNvSpPr/>
            <p:nvPr/>
          </p:nvSpPr>
          <p:spPr>
            <a:xfrm>
              <a:off x="3401719" y="2371136"/>
              <a:ext cx="812801" cy="812801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/>
              <a:endParaRPr lang="en-US" sz="1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460" name="TextBox 14"/>
            <p:cNvSpPr txBox="1">
              <a:spLocks noChangeArrowheads="1"/>
            </p:cNvSpPr>
            <p:nvPr/>
          </p:nvSpPr>
          <p:spPr bwMode="auto">
            <a:xfrm>
              <a:off x="3571582" y="2523536"/>
              <a:ext cx="560388" cy="457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defTabSz="45720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algn="r" defTabSz="45720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/>
              <a:r>
                <a:rPr lang="en-US" sz="2400">
                  <a:latin typeface="Calibri" charset="0"/>
                  <a:cs typeface="ＭＳ Ｐゴシック" charset="0"/>
                </a:rPr>
                <a:t>1%</a:t>
              </a:r>
            </a:p>
          </p:txBody>
        </p:sp>
      </p:grpSp>
      <p:sp>
        <p:nvSpPr>
          <p:cNvPr id="360461" name="Rectangle 13"/>
          <p:cNvSpPr>
            <a:spLocks noChangeArrowheads="1"/>
          </p:cNvSpPr>
          <p:nvPr/>
        </p:nvSpPr>
        <p:spPr bwMode="auto">
          <a:xfrm>
            <a:off x="381000" y="5715000"/>
            <a:ext cx="8307388" cy="8477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400" b="0">
                <a:solidFill>
                  <a:srgbClr val="FF0000"/>
                </a:solidFill>
                <a:latin typeface="Tahoma" charset="0"/>
                <a:cs typeface="Arial" charset="0"/>
              </a:rPr>
              <a:t>26K accounts purchased from </a:t>
            </a:r>
            <a:r>
              <a:rPr lang="en-US" sz="2400" b="0" i="1">
                <a:solidFill>
                  <a:srgbClr val="FF0000"/>
                </a:solidFill>
                <a:latin typeface="Tahoma" charset="0"/>
                <a:cs typeface="Arial" charset="0"/>
              </a:rPr>
              <a:t>spam-as-a-service</a:t>
            </a:r>
            <a:r>
              <a:rPr lang="en-US" sz="2400" b="0">
                <a:solidFill>
                  <a:srgbClr val="FF0000"/>
                </a:solidFill>
                <a:latin typeface="Tahoma" charset="0"/>
                <a:cs typeface="Arial" charset="0"/>
              </a:rPr>
              <a:t> program.  Part of a </a:t>
            </a:r>
            <a:r>
              <a:rPr lang="ja-JP" altLang="en-US" sz="2400" b="0">
                <a:solidFill>
                  <a:srgbClr val="FF0000"/>
                </a:solidFill>
                <a:latin typeface="Arial"/>
                <a:cs typeface="Arial" charset="0"/>
              </a:rPr>
              <a:t>“</a:t>
            </a:r>
            <a:r>
              <a:rPr lang="en-US" sz="2400" b="0">
                <a:solidFill>
                  <a:srgbClr val="FF0000"/>
                </a:solidFill>
                <a:latin typeface="Tahoma" charset="0"/>
                <a:cs typeface="Arial" charset="0"/>
              </a:rPr>
              <a:t>lot</a:t>
            </a:r>
            <a:r>
              <a:rPr lang="ja-JP" altLang="en-US" sz="2400" b="0">
                <a:solidFill>
                  <a:srgbClr val="FF0000"/>
                </a:solidFill>
                <a:latin typeface="Arial"/>
                <a:cs typeface="Arial" charset="0"/>
              </a:rPr>
              <a:t>”</a:t>
            </a:r>
            <a:r>
              <a:rPr lang="en-US" sz="2400" b="0">
                <a:solidFill>
                  <a:srgbClr val="FF0000"/>
                </a:solidFill>
                <a:latin typeface="Tahoma" charset="0"/>
                <a:cs typeface="Arial" charset="0"/>
              </a:rPr>
              <a:t> of 975K.  Used ~20K distinct IP addresses.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046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10600" cy="762000"/>
          </a:xfrm>
        </p:spPr>
        <p:txBody>
          <a:bodyPr/>
          <a:lstStyle/>
          <a:p>
            <a:r>
              <a:rPr lang="en-US" sz="4100" b="1"/>
              <a:t>The Underground Economy, con</a:t>
            </a:r>
            <a:r>
              <a:rPr lang="ja-JP" altLang="en-US" sz="4100" b="1"/>
              <a:t>’</a:t>
            </a:r>
            <a:r>
              <a:rPr lang="en-US" sz="4100" b="1"/>
              <a:t>t</a:t>
            </a:r>
            <a:endParaRPr lang="en-US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763000" cy="533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What problems do underground markets face?</a:t>
            </a:r>
          </a:p>
          <a:p>
            <a:pPr>
              <a:lnSpc>
                <a:spcPct val="90000"/>
              </a:lnSpc>
            </a:pPr>
            <a:endParaRPr lang="en-US" sz="2800"/>
          </a:p>
          <a:p>
            <a:pPr>
              <a:lnSpc>
                <a:spcPct val="90000"/>
              </a:lnSpc>
            </a:pPr>
            <a:r>
              <a:rPr lang="en-US" sz="2800"/>
              <a:t>Depending on marketplace architecture, can present a target / </a:t>
            </a:r>
            <a:r>
              <a:rPr lang="en-US" sz="2800">
                <a:solidFill>
                  <a:srgbClr val="FF0000"/>
                </a:solidFill>
              </a:rPr>
              <a:t>single point of failure</a:t>
            </a:r>
            <a:endParaRPr lang="en-US" sz="2800"/>
          </a:p>
          <a:p>
            <a:pPr>
              <a:lnSpc>
                <a:spcPct val="90000"/>
              </a:lnSpc>
            </a:pPr>
            <a:endParaRPr lang="en-US" sz="2800"/>
          </a:p>
          <a:p>
            <a:pPr>
              <a:lnSpc>
                <a:spcPct val="90000"/>
              </a:lnSpc>
            </a:pPr>
            <a:r>
              <a:rPr lang="en-US" sz="2800"/>
              <a:t> By definition, deals are between </a:t>
            </a:r>
            <a:r>
              <a:rPr lang="en-US" sz="2800" b="1"/>
              <a:t>crooks</a:t>
            </a:r>
            <a:endParaRPr lang="en-US" sz="2800"/>
          </a:p>
          <a:p>
            <a:pPr lvl="1">
              <a:lnSpc>
                <a:spcPct val="90000"/>
              </a:lnSpc>
            </a:pPr>
            <a:r>
              <a:rPr lang="en-US" sz="2400"/>
              <a:t>Major issue of betrayal by </a:t>
            </a:r>
            <a:r>
              <a:rPr lang="ja-JP" altLang="en-US" sz="2400"/>
              <a:t>“</a:t>
            </a:r>
            <a:r>
              <a:rPr lang="en-US" sz="2400" i="1">
                <a:solidFill>
                  <a:srgbClr val="006B01"/>
                </a:solidFill>
              </a:rPr>
              <a:t>rippers</a:t>
            </a:r>
            <a:r>
              <a:rPr lang="ja-JP" altLang="en-US" sz="2400"/>
              <a:t>”</a:t>
            </a:r>
            <a:endParaRPr lang="en-US" sz="2400"/>
          </a:p>
          <a:p>
            <a:pPr>
              <a:lnSpc>
                <a:spcPct val="90000"/>
              </a:lnSpc>
            </a:pPr>
            <a:endParaRPr lang="en-US" sz="2800"/>
          </a:p>
          <a:p>
            <a:pPr>
              <a:lnSpc>
                <a:spcPct val="90000"/>
              </a:lnSpc>
            </a:pPr>
            <a:r>
              <a:rPr lang="en-US" sz="2800"/>
              <a:t>Markets only provide major efficiencies if they facilitate deals between strangers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Susceptible to </a:t>
            </a:r>
            <a:r>
              <a:rPr lang="en-US" sz="2400" i="1">
                <a:solidFill>
                  <a:srgbClr val="0000FF"/>
                </a:solidFill>
              </a:rPr>
              <a:t>infiltration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5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5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5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8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31188" cy="75088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3200"/>
              <a:t>Welcome to </a:t>
            </a:r>
            <a:r>
              <a:rPr lang="en-GB" sz="3200" b="1"/>
              <a:t>Storm</a:t>
            </a:r>
            <a:r>
              <a:rPr lang="en-GB" sz="3200"/>
              <a:t>!  What can we sell you?</a:t>
            </a:r>
            <a:endParaRPr lang="en-GB"/>
          </a:p>
        </p:txBody>
      </p:sp>
      <p:pic>
        <p:nvPicPr>
          <p:cNvPr id="271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75" y="1476375"/>
            <a:ext cx="6927850" cy="497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738" name="Picture 2" descr="do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2438400"/>
            <a:ext cx="466725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786" name="Picture 2" descr="do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2438400"/>
            <a:ext cx="466725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47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25" y="4848225"/>
            <a:ext cx="3040063" cy="184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4" name="Picture 2"/>
          <p:cNvPicPr>
            <a:picLocks noChangeAspect="1" noChangeArrowheads="1"/>
          </p:cNvPicPr>
          <p:nvPr/>
        </p:nvPicPr>
        <p:blipFill>
          <a:blip r:embed="rId3">
            <a:lum bright="-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0" y="581025"/>
            <a:ext cx="5878513" cy="594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97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50" y="420688"/>
            <a:ext cx="681038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289796" name="Group 4"/>
          <p:cNvGrpSpPr>
            <a:grpSpLocks/>
          </p:cNvGrpSpPr>
          <p:nvPr/>
        </p:nvGrpSpPr>
        <p:grpSpPr bwMode="auto">
          <a:xfrm>
            <a:off x="6421438" y="1730375"/>
            <a:ext cx="1325562" cy="1155700"/>
            <a:chOff x="4983" y="1369"/>
            <a:chExt cx="921" cy="802"/>
          </a:xfrm>
        </p:grpSpPr>
        <p:pic>
          <p:nvPicPr>
            <p:cNvPr id="289797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3" y="1369"/>
              <a:ext cx="388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89798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" y="1538"/>
              <a:ext cx="463" cy="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89799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0" y="1754"/>
              <a:ext cx="565" cy="4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289800" name="Group 8"/>
          <p:cNvGrpSpPr>
            <a:grpSpLocks/>
          </p:cNvGrpSpPr>
          <p:nvPr/>
        </p:nvGrpSpPr>
        <p:grpSpPr bwMode="auto">
          <a:xfrm>
            <a:off x="2573338" y="3460750"/>
            <a:ext cx="6570662" cy="3225800"/>
            <a:chOff x="1621" y="2180"/>
            <a:chExt cx="4139" cy="2032"/>
          </a:xfrm>
        </p:grpSpPr>
        <p:pic>
          <p:nvPicPr>
            <p:cNvPr id="289801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6" y="2532"/>
              <a:ext cx="1085" cy="9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89802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1" y="2504"/>
              <a:ext cx="1085" cy="9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89803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8" y="2849"/>
              <a:ext cx="1085" cy="9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89804" name="Picture 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" y="3290"/>
              <a:ext cx="1085" cy="9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89805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7" y="2180"/>
              <a:ext cx="1085" cy="9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pic>
        <p:nvPicPr>
          <p:cNvPr id="289806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5376863"/>
            <a:ext cx="682625" cy="74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89807" name="Line 15"/>
          <p:cNvSpPr>
            <a:spLocks noChangeShapeType="1"/>
          </p:cNvSpPr>
          <p:nvPr/>
        </p:nvSpPr>
        <p:spPr bwMode="auto">
          <a:xfrm>
            <a:off x="6388100" y="1390650"/>
            <a:ext cx="0" cy="809625"/>
          </a:xfrm>
          <a:prstGeom prst="line">
            <a:avLst/>
          </a:prstGeom>
          <a:noFill/>
          <a:ln w="19050">
            <a:solidFill>
              <a:srgbClr val="FF7C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9808" name="Line 16"/>
          <p:cNvSpPr>
            <a:spLocks noChangeShapeType="1"/>
          </p:cNvSpPr>
          <p:nvPr/>
        </p:nvSpPr>
        <p:spPr bwMode="auto">
          <a:xfrm>
            <a:off x="6388100" y="2649538"/>
            <a:ext cx="0" cy="809625"/>
          </a:xfrm>
          <a:prstGeom prst="line">
            <a:avLst/>
          </a:prstGeom>
          <a:noFill/>
          <a:ln w="19050">
            <a:solidFill>
              <a:srgbClr val="FF7C8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9809" name="Line 17"/>
          <p:cNvSpPr>
            <a:spLocks noChangeShapeType="1"/>
          </p:cNvSpPr>
          <p:nvPr/>
        </p:nvSpPr>
        <p:spPr bwMode="auto">
          <a:xfrm flipV="1">
            <a:off x="1954213" y="3427413"/>
            <a:ext cx="9525" cy="1947862"/>
          </a:xfrm>
          <a:prstGeom prst="line">
            <a:avLst/>
          </a:prstGeom>
          <a:noFill/>
          <a:ln w="19050">
            <a:solidFill>
              <a:srgbClr val="FF7C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89810" name="Group 18"/>
          <p:cNvGrpSpPr>
            <a:grpSpLocks/>
          </p:cNvGrpSpPr>
          <p:nvPr/>
        </p:nvGrpSpPr>
        <p:grpSpPr bwMode="auto">
          <a:xfrm>
            <a:off x="6986588" y="1095375"/>
            <a:ext cx="1881187" cy="623888"/>
            <a:chOff x="4401" y="690"/>
            <a:chExt cx="1185" cy="393"/>
          </a:xfrm>
        </p:grpSpPr>
        <p:sp>
          <p:nvSpPr>
            <p:cNvPr id="289811" name="AutoShape 19"/>
            <p:cNvSpPr>
              <a:spLocks noChangeArrowheads="1"/>
            </p:cNvSpPr>
            <p:nvPr/>
          </p:nvSpPr>
          <p:spPr bwMode="auto">
            <a:xfrm>
              <a:off x="4401" y="690"/>
              <a:ext cx="1185" cy="393"/>
            </a:xfrm>
            <a:prstGeom prst="wedgeEllipseCallout">
              <a:avLst>
                <a:gd name="adj1" fmla="val -80213"/>
                <a:gd name="adj2" fmla="val 52546"/>
              </a:avLst>
            </a:prstGeom>
            <a:solidFill>
              <a:srgbClr val="FFCE51">
                <a:alpha val="58000"/>
              </a:srgbClr>
            </a:solidFill>
            <a:ln w="9525">
              <a:solidFill>
                <a:srgbClr val="FFC58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1800" b="0">
                <a:latin typeface="Tahoma" charset="0"/>
                <a:cs typeface="Arial" charset="0"/>
              </a:endParaRPr>
            </a:p>
          </p:txBody>
        </p:sp>
        <p:sp>
          <p:nvSpPr>
            <p:cNvPr id="289812" name="Text Box 20"/>
            <p:cNvSpPr txBox="1">
              <a:spLocks noChangeArrowheads="1"/>
            </p:cNvSpPr>
            <p:nvPr/>
          </p:nvSpPr>
          <p:spPr bwMode="auto">
            <a:xfrm>
              <a:off x="4510" y="744"/>
              <a:ext cx="99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b="0">
                  <a:latin typeface="Tahoma" charset="0"/>
                  <a:cs typeface="Arial" charset="0"/>
                </a:rPr>
                <a:t>Template points to spammer</a:t>
              </a:r>
              <a:r>
                <a:rPr lang="ja-JP" altLang="en-US" sz="1200" b="0">
                  <a:latin typeface="Arial"/>
                  <a:cs typeface="Arial" charset="0"/>
                </a:rPr>
                <a:t>’</a:t>
              </a:r>
              <a:r>
                <a:rPr lang="en-US" sz="1200" b="0">
                  <a:latin typeface="Tahoma" charset="0"/>
                  <a:cs typeface="Arial" charset="0"/>
                </a:rPr>
                <a:t>s server</a:t>
              </a:r>
            </a:p>
          </p:txBody>
        </p:sp>
      </p:grpSp>
      <p:grpSp>
        <p:nvGrpSpPr>
          <p:cNvPr id="289813" name="Group 21"/>
          <p:cNvGrpSpPr>
            <a:grpSpLocks/>
          </p:cNvGrpSpPr>
          <p:nvPr/>
        </p:nvGrpSpPr>
        <p:grpSpPr bwMode="auto">
          <a:xfrm>
            <a:off x="2738438" y="2112963"/>
            <a:ext cx="1881187" cy="1352550"/>
            <a:chOff x="1725" y="1331"/>
            <a:chExt cx="1185" cy="852"/>
          </a:xfrm>
        </p:grpSpPr>
        <p:sp>
          <p:nvSpPr>
            <p:cNvPr id="289814" name="AutoShape 22"/>
            <p:cNvSpPr>
              <a:spLocks noChangeArrowheads="1"/>
            </p:cNvSpPr>
            <p:nvPr/>
          </p:nvSpPr>
          <p:spPr bwMode="auto">
            <a:xfrm>
              <a:off x="1725" y="1331"/>
              <a:ext cx="1185" cy="393"/>
            </a:xfrm>
            <a:prstGeom prst="wedgeEllipseCallout">
              <a:avLst>
                <a:gd name="adj1" fmla="val 139116"/>
                <a:gd name="adj2" fmla="val 85880"/>
              </a:avLst>
            </a:prstGeom>
            <a:solidFill>
              <a:srgbClr val="FFCE51">
                <a:alpha val="58000"/>
              </a:srgbClr>
            </a:solidFill>
            <a:ln w="9525">
              <a:solidFill>
                <a:srgbClr val="FFC58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1800" b="0">
                <a:latin typeface="Tahoma" charset="0"/>
                <a:cs typeface="Arial" charset="0"/>
              </a:endParaRPr>
            </a:p>
          </p:txBody>
        </p:sp>
        <p:sp>
          <p:nvSpPr>
            <p:cNvPr id="289815" name="Text Box 23"/>
            <p:cNvSpPr txBox="1">
              <a:spLocks noChangeArrowheads="1"/>
            </p:cNvSpPr>
            <p:nvPr/>
          </p:nvSpPr>
          <p:spPr bwMode="auto">
            <a:xfrm>
              <a:off x="1846" y="1377"/>
              <a:ext cx="99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b="0">
                  <a:latin typeface="Tahoma" charset="0"/>
                  <a:cs typeface="Arial" charset="0"/>
                </a:rPr>
                <a:t>Modified template points to </a:t>
              </a:r>
              <a:r>
                <a:rPr lang="en-US" sz="1200">
                  <a:latin typeface="Tahoma" charset="0"/>
                  <a:cs typeface="Arial" charset="0"/>
                </a:rPr>
                <a:t>our</a:t>
              </a:r>
              <a:r>
                <a:rPr lang="en-US" sz="1200" b="0">
                  <a:latin typeface="Tahoma" charset="0"/>
                  <a:cs typeface="Arial" charset="0"/>
                </a:rPr>
                <a:t> server</a:t>
              </a:r>
            </a:p>
          </p:txBody>
        </p:sp>
        <p:sp>
          <p:nvSpPr>
            <p:cNvPr id="289816" name="Freeform 24"/>
            <p:cNvSpPr>
              <a:spLocks/>
            </p:cNvSpPr>
            <p:nvPr/>
          </p:nvSpPr>
          <p:spPr bwMode="auto">
            <a:xfrm>
              <a:off x="2069" y="1724"/>
              <a:ext cx="427" cy="459"/>
            </a:xfrm>
            <a:custGeom>
              <a:avLst/>
              <a:gdLst>
                <a:gd name="T0" fmla="*/ 427 w 427"/>
                <a:gd name="T1" fmla="*/ 0 h 459"/>
                <a:gd name="T2" fmla="*/ 241 w 427"/>
                <a:gd name="T3" fmla="*/ 414 h 459"/>
                <a:gd name="T4" fmla="*/ 0 w 427"/>
                <a:gd name="T5" fmla="*/ 269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7" h="459">
                  <a:moveTo>
                    <a:pt x="427" y="0"/>
                  </a:moveTo>
                  <a:cubicBezTo>
                    <a:pt x="369" y="184"/>
                    <a:pt x="312" y="369"/>
                    <a:pt x="241" y="414"/>
                  </a:cubicBezTo>
                  <a:cubicBezTo>
                    <a:pt x="170" y="459"/>
                    <a:pt x="85" y="364"/>
                    <a:pt x="0" y="269"/>
                  </a:cubicBezTo>
                </a:path>
              </a:pathLst>
            </a:custGeom>
            <a:noFill/>
            <a:ln w="22225" cap="flat" cmpd="sng">
              <a:solidFill>
                <a:srgbClr val="FFC58A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807" grpId="0" animBg="1"/>
      <p:bldP spid="289808" grpId="0" animBg="1"/>
      <p:bldP spid="28980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10600" cy="762000"/>
          </a:xfrm>
        </p:spPr>
        <p:txBody>
          <a:bodyPr/>
          <a:lstStyle/>
          <a:p>
            <a:r>
              <a:rPr lang="en-US" sz="4100" b="1"/>
              <a:t>Life As A Spammer …</a:t>
            </a:r>
            <a:endParaRPr lang="en-US"/>
          </a:p>
        </p:txBody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8763000" cy="5257800"/>
          </a:xfrm>
        </p:spPr>
        <p:txBody>
          <a:bodyPr/>
          <a:lstStyle/>
          <a:p>
            <a:r>
              <a:rPr lang="en-US" sz="2800"/>
              <a:t>Storm infiltration study found:</a:t>
            </a:r>
          </a:p>
          <a:p>
            <a:pPr lvl="1"/>
            <a:r>
              <a:rPr lang="en-US" sz="2400"/>
              <a:t>Modern spam campaigns can send </a:t>
            </a:r>
            <a:r>
              <a:rPr lang="en-US" sz="2400">
                <a:solidFill>
                  <a:srgbClr val="FF8000"/>
                </a:solidFill>
              </a:rPr>
              <a:t>10s of billions</a:t>
            </a:r>
            <a:r>
              <a:rPr lang="en-US" sz="2400"/>
              <a:t> of spams using mailing lists of </a:t>
            </a:r>
            <a:r>
              <a:rPr lang="en-US" sz="2400">
                <a:solidFill>
                  <a:srgbClr val="FF8000"/>
                </a:solidFill>
              </a:rPr>
              <a:t>100s of millions</a:t>
            </a:r>
            <a:r>
              <a:rPr lang="en-US" sz="2400"/>
              <a:t> of addresses</a:t>
            </a:r>
          </a:p>
          <a:p>
            <a:pPr lvl="1">
              <a:buClr>
                <a:schemeClr val="tx1"/>
              </a:buClr>
            </a:pPr>
            <a:r>
              <a:rPr lang="en-US" sz="2400">
                <a:solidFill>
                  <a:srgbClr val="008000"/>
                </a:solidFill>
              </a:rPr>
              <a:t>3/4 to 5/6</a:t>
            </a:r>
            <a:r>
              <a:rPr lang="en-US" sz="2400"/>
              <a:t> of all spam delivery attempts </a:t>
            </a:r>
            <a:r>
              <a:rPr lang="en-US" sz="2400">
                <a:solidFill>
                  <a:srgbClr val="008000"/>
                </a:solidFill>
              </a:rPr>
              <a:t>fail</a:t>
            </a:r>
            <a:r>
              <a:rPr lang="en-US" sz="2400"/>
              <a:t> before the message is even sent to the receiver</a:t>
            </a:r>
            <a:r>
              <a:rPr lang="ja-JP" altLang="en-US" sz="2400"/>
              <a:t>’</a:t>
            </a:r>
            <a:r>
              <a:rPr lang="en-US" sz="2400"/>
              <a:t>s server …</a:t>
            </a:r>
          </a:p>
          <a:p>
            <a:pPr lvl="2"/>
            <a:r>
              <a:rPr lang="en-US" sz="2000"/>
              <a:t>… due to heavy &amp; effective use of black-listing</a:t>
            </a:r>
          </a:p>
          <a:p>
            <a:pPr lvl="1"/>
            <a:r>
              <a:rPr lang="en-US" sz="2400"/>
              <a:t>It takes around </a:t>
            </a:r>
            <a:r>
              <a:rPr lang="en-US" sz="2400">
                <a:solidFill>
                  <a:srgbClr val="0000FF"/>
                </a:solidFill>
              </a:rPr>
              <a:t>20,000 </a:t>
            </a:r>
            <a:r>
              <a:rPr lang="ja-JP" altLang="en-US" sz="2400">
                <a:solidFill>
                  <a:srgbClr val="0000FF"/>
                </a:solidFill>
              </a:rPr>
              <a:t>“</a:t>
            </a:r>
            <a:r>
              <a:rPr lang="en-US" sz="2400">
                <a:solidFill>
                  <a:srgbClr val="0000FF"/>
                </a:solidFill>
              </a:rPr>
              <a:t>postcard</a:t>
            </a:r>
            <a:r>
              <a:rPr lang="ja-JP" altLang="en-US" sz="2400">
                <a:solidFill>
                  <a:srgbClr val="0000FF"/>
                </a:solidFill>
              </a:rPr>
              <a:t>”</a:t>
            </a:r>
            <a:r>
              <a:rPr lang="en-US" sz="2400">
                <a:solidFill>
                  <a:srgbClr val="0000FF"/>
                </a:solidFill>
              </a:rPr>
              <a:t> spams</a:t>
            </a:r>
            <a:r>
              <a:rPr lang="en-US" sz="2400"/>
              <a:t> to get one person to visit the postcard site</a:t>
            </a:r>
          </a:p>
          <a:p>
            <a:pPr lvl="2"/>
            <a:r>
              <a:rPr lang="en-US" sz="2000"/>
              <a:t>1 in 10 of the visitors will click to download the postcard</a:t>
            </a:r>
          </a:p>
          <a:p>
            <a:pPr lvl="1"/>
            <a:r>
              <a:rPr lang="en-US" sz="2400"/>
              <a:t>It takes around </a:t>
            </a:r>
            <a:r>
              <a:rPr lang="en-US" sz="2400">
                <a:solidFill>
                  <a:srgbClr val="FF0000"/>
                </a:solidFill>
              </a:rPr>
              <a:t>12,000,000 Viagra spams</a:t>
            </a:r>
            <a:r>
              <a:rPr lang="en-US" sz="2400"/>
              <a:t> to get one person to visit the site and make a purchase (~$100)</a:t>
            </a:r>
          </a:p>
          <a:p>
            <a:pPr lvl="1"/>
            <a:r>
              <a:rPr lang="en-US" sz="2400"/>
              <a:t>Even given those low rates, huge volume </a:t>
            </a:r>
            <a:r>
              <a:rPr lang="en-US" sz="2400">
                <a:sym typeface="Symbol" charset="0"/>
              </a:rPr>
              <a:t> </a:t>
            </a:r>
            <a:r>
              <a:rPr lang="en-US" sz="2400" b="1">
                <a:solidFill>
                  <a:srgbClr val="FF8000"/>
                </a:solidFill>
                <a:sym typeface="Symbol" charset="0"/>
              </a:rPr>
              <a:t>profitable</a:t>
            </a:r>
            <a:endParaRPr lang="en-US" sz="2400"/>
          </a:p>
        </p:txBody>
      </p:sp>
      <p:sp>
        <p:nvSpPr>
          <p:cNvPr id="275460" name="Rectangle 4"/>
          <p:cNvSpPr>
            <a:spLocks noChangeArrowheads="1"/>
          </p:cNvSpPr>
          <p:nvPr/>
        </p:nvSpPr>
        <p:spPr bwMode="auto">
          <a:xfrm>
            <a:off x="5943600" y="6324600"/>
            <a:ext cx="2978150" cy="415925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b="0">
                <a:solidFill>
                  <a:srgbClr val="008000"/>
                </a:solidFill>
                <a:latin typeface="Arial" charset="0"/>
              </a:rPr>
              <a:t>~ $1.5-2M/year revenue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5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5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5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5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5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5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459" grpId="0" build="p"/>
      <p:bldP spid="27546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10600" cy="762000"/>
          </a:xfrm>
        </p:spPr>
        <p:txBody>
          <a:bodyPr/>
          <a:lstStyle/>
          <a:p>
            <a:r>
              <a:rPr lang="en-US" sz="4100" b="1"/>
              <a:t>Life As A Spammer …</a:t>
            </a:r>
            <a:endParaRPr lang="en-US"/>
          </a:p>
        </p:txBody>
      </p:sp>
      <p:sp>
        <p:nvSpPr>
          <p:cNvPr id="470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8763000" cy="5257800"/>
          </a:xfrm>
        </p:spPr>
        <p:txBody>
          <a:bodyPr/>
          <a:lstStyle/>
          <a:p>
            <a:r>
              <a:rPr lang="en-US" sz="2800">
                <a:solidFill>
                  <a:schemeClr val="bg2"/>
                </a:solidFill>
              </a:rPr>
              <a:t>Storm infiltration study found:</a:t>
            </a:r>
          </a:p>
          <a:p>
            <a:pPr lvl="1"/>
            <a:r>
              <a:rPr lang="en-US" sz="2400">
                <a:solidFill>
                  <a:schemeClr val="bg2"/>
                </a:solidFill>
              </a:rPr>
              <a:t>Modern spam campaigns can send 10s of billions of spams using mailing lists of 100s of millions of addresses</a:t>
            </a:r>
          </a:p>
          <a:p>
            <a:pPr lvl="1">
              <a:buClr>
                <a:schemeClr val="tx1"/>
              </a:buClr>
            </a:pPr>
            <a:r>
              <a:rPr lang="en-US" sz="2400">
                <a:solidFill>
                  <a:schemeClr val="bg2"/>
                </a:solidFill>
              </a:rPr>
              <a:t>3/4 to 5/6 of all spam delivery attempts fail before the message is even sent to the receiver</a:t>
            </a:r>
            <a:r>
              <a:rPr lang="ja-JP" altLang="en-US" sz="2400">
                <a:solidFill>
                  <a:schemeClr val="bg2"/>
                </a:solidFill>
              </a:rPr>
              <a:t>’</a:t>
            </a:r>
            <a:r>
              <a:rPr lang="en-US" sz="2400">
                <a:solidFill>
                  <a:schemeClr val="bg2"/>
                </a:solidFill>
              </a:rPr>
              <a:t>s server …</a:t>
            </a:r>
          </a:p>
          <a:p>
            <a:pPr lvl="2"/>
            <a:r>
              <a:rPr lang="en-US" sz="2000">
                <a:solidFill>
                  <a:schemeClr val="bg2"/>
                </a:solidFill>
              </a:rPr>
              <a:t>… due to heavy &amp; effective use of black-listing</a:t>
            </a:r>
          </a:p>
          <a:p>
            <a:pPr lvl="1"/>
            <a:r>
              <a:rPr lang="en-US" sz="2400">
                <a:solidFill>
                  <a:schemeClr val="bg2"/>
                </a:solidFill>
              </a:rPr>
              <a:t>It takes around 20,000 </a:t>
            </a:r>
            <a:r>
              <a:rPr lang="ja-JP" altLang="en-US" sz="2400">
                <a:solidFill>
                  <a:schemeClr val="bg2"/>
                </a:solidFill>
              </a:rPr>
              <a:t>“</a:t>
            </a:r>
            <a:r>
              <a:rPr lang="en-US" sz="2400">
                <a:solidFill>
                  <a:schemeClr val="bg2"/>
                </a:solidFill>
              </a:rPr>
              <a:t>postcard</a:t>
            </a:r>
            <a:r>
              <a:rPr lang="ja-JP" altLang="en-US" sz="2400">
                <a:solidFill>
                  <a:schemeClr val="bg2"/>
                </a:solidFill>
              </a:rPr>
              <a:t>”</a:t>
            </a:r>
            <a:r>
              <a:rPr lang="en-US" sz="2400">
                <a:solidFill>
                  <a:schemeClr val="bg2"/>
                </a:solidFill>
              </a:rPr>
              <a:t> spams to get one person to visit the postcard site</a:t>
            </a:r>
          </a:p>
          <a:p>
            <a:pPr lvl="2"/>
            <a:r>
              <a:rPr lang="en-US" sz="2000">
                <a:solidFill>
                  <a:schemeClr val="bg2"/>
                </a:solidFill>
              </a:rPr>
              <a:t>1 in 10 of the visitors will click to download the postcard</a:t>
            </a:r>
          </a:p>
          <a:p>
            <a:pPr lvl="1"/>
            <a:r>
              <a:rPr lang="en-US" sz="2400">
                <a:solidFill>
                  <a:schemeClr val="bg2"/>
                </a:solidFill>
              </a:rPr>
              <a:t>It takes around 12,000,000 Viagra spams to get one person to visit the site and make a purchase (~$100)</a:t>
            </a:r>
          </a:p>
          <a:p>
            <a:pPr lvl="1"/>
            <a:r>
              <a:rPr lang="en-US" sz="2400">
                <a:solidFill>
                  <a:schemeClr val="bg2"/>
                </a:solidFill>
              </a:rPr>
              <a:t>Even given those low rates, huge volume </a:t>
            </a:r>
            <a:r>
              <a:rPr lang="en-US" sz="2400">
                <a:solidFill>
                  <a:schemeClr val="bg2"/>
                </a:solidFill>
                <a:sym typeface="Symbol" charset="0"/>
              </a:rPr>
              <a:t> </a:t>
            </a:r>
            <a:r>
              <a:rPr lang="en-US" sz="2400" b="1">
                <a:solidFill>
                  <a:schemeClr val="bg2"/>
                </a:solidFill>
                <a:sym typeface="Symbol" charset="0"/>
              </a:rPr>
              <a:t>profitable</a:t>
            </a:r>
            <a:endParaRPr lang="en-US" sz="2400">
              <a:solidFill>
                <a:schemeClr val="bg2"/>
              </a:solidFill>
            </a:endParaRPr>
          </a:p>
        </p:txBody>
      </p:sp>
      <p:sp>
        <p:nvSpPr>
          <p:cNvPr id="470020" name="Rectangle 4"/>
          <p:cNvSpPr>
            <a:spLocks noChangeArrowheads="1"/>
          </p:cNvSpPr>
          <p:nvPr/>
        </p:nvSpPr>
        <p:spPr bwMode="auto">
          <a:xfrm>
            <a:off x="5943600" y="6324600"/>
            <a:ext cx="2978150" cy="415925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b="0">
                <a:solidFill>
                  <a:schemeClr val="bg2"/>
                </a:solidFill>
                <a:latin typeface="Arial" charset="0"/>
              </a:rPr>
              <a:t>~ $1.5-2M/year revenue 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09600" y="2362200"/>
            <a:ext cx="7696200" cy="2701925"/>
          </a:xfrm>
          <a:prstGeom prst="rect">
            <a:avLst/>
          </a:prstGeom>
          <a:solidFill>
            <a:srgbClr val="FFCC99"/>
          </a:solidFill>
          <a:ln w="48000" cmpd="thickThin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800" b="0">
                <a:latin typeface="Arial" charset="0"/>
              </a:rPr>
              <a:t>Another study based on making purchases of spam-advertised pharamaceuticals found that 3 merchant banks hosted </a:t>
            </a:r>
            <a:r>
              <a:rPr lang="en-US" sz="2800">
                <a:latin typeface="Arial" charset="0"/>
              </a:rPr>
              <a:t>95+% of all sales</a:t>
            </a:r>
            <a:r>
              <a:rPr lang="en-US" sz="2800" b="0">
                <a:latin typeface="Arial" charset="0"/>
              </a:rPr>
              <a:t> …</a:t>
            </a:r>
          </a:p>
          <a:p>
            <a:pPr algn="ctr"/>
            <a:endParaRPr lang="en-US" sz="2800" b="0">
              <a:latin typeface="Arial" charset="0"/>
            </a:endParaRPr>
          </a:p>
          <a:p>
            <a:pPr algn="ctr"/>
            <a:r>
              <a:rPr lang="en-US" sz="2800" b="0">
                <a:latin typeface="Arial" charset="0"/>
              </a:rPr>
              <a:t>… suggesting a novel way to suppress spam is to </a:t>
            </a:r>
            <a:r>
              <a:rPr lang="en-US" sz="2800" b="0" i="1">
                <a:latin typeface="Arial" charset="0"/>
              </a:rPr>
              <a:t>undermine the credit-card processing</a:t>
            </a:r>
            <a:endParaRPr lang="en-US" sz="2800" b="0">
              <a:latin typeface="Corbe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834" name="Picture 4" descr="value-chain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6050"/>
            <a:ext cx="91440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6835" name="Picture 5" descr="value-chain-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6050"/>
            <a:ext cx="91440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value-chain-0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6050"/>
            <a:ext cx="91440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value-chain-0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6050"/>
            <a:ext cx="91440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value-chain-0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6050"/>
            <a:ext cx="91440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value-chain-0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6050"/>
            <a:ext cx="91440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value-chain-07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6050"/>
            <a:ext cx="91440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value-chain-08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6050"/>
            <a:ext cx="91440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value-chain-09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6050"/>
            <a:ext cx="91440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6843" name="Title 1"/>
          <p:cNvSpPr>
            <a:spLocks/>
          </p:cNvSpPr>
          <p:nvPr/>
        </p:nvSpPr>
        <p:spPr bwMode="auto">
          <a:xfrm>
            <a:off x="460375" y="246063"/>
            <a:ext cx="8229600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/>
            <a:r>
              <a:rPr lang="en-US" sz="4000">
                <a:solidFill>
                  <a:schemeClr val="accent2"/>
                </a:solidFill>
                <a:latin typeface="Arial" charset="0"/>
                <a:cs typeface="Arial" charset="0"/>
              </a:rPr>
              <a:t>Phases of the Spam Value Chain</a:t>
            </a:r>
          </a:p>
        </p:txBody>
      </p:sp>
      <p:sp>
        <p:nvSpPr>
          <p:cNvPr id="376844" name="Text Box 12"/>
          <p:cNvSpPr txBox="1">
            <a:spLocks noChangeArrowheads="1"/>
          </p:cNvSpPr>
          <p:nvPr/>
        </p:nvSpPr>
        <p:spPr bwMode="auto">
          <a:xfrm>
            <a:off x="1003300" y="4654550"/>
            <a:ext cx="7142163" cy="2125663"/>
          </a:xfrm>
          <a:prstGeom prst="rect">
            <a:avLst/>
          </a:prstGeom>
          <a:solidFill>
            <a:schemeClr val="bg1"/>
          </a:solidFill>
          <a:ln w="22225">
            <a:solidFill>
              <a:srgbClr val="FF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200" b="0">
                <a:solidFill>
                  <a:srgbClr val="FF8000"/>
                </a:solidFill>
                <a:latin typeface="Tahoma" charset="0"/>
                <a:cs typeface="Arial" charset="0"/>
              </a:rPr>
              <a:t>If we were to </a:t>
            </a:r>
            <a:r>
              <a:rPr lang="ja-JP" altLang="en-US" sz="2200" b="0">
                <a:solidFill>
                  <a:srgbClr val="FF8000"/>
                </a:solidFill>
                <a:latin typeface="Arial"/>
                <a:cs typeface="Arial" charset="0"/>
              </a:rPr>
              <a:t>“</a:t>
            </a:r>
            <a:r>
              <a:rPr lang="en-US" sz="2200" b="0">
                <a:solidFill>
                  <a:srgbClr val="FF8000"/>
                </a:solidFill>
                <a:latin typeface="Tahoma" charset="0"/>
                <a:cs typeface="Arial" charset="0"/>
              </a:rPr>
              <a:t>snip</a:t>
            </a:r>
            <a:r>
              <a:rPr lang="ja-JP" altLang="en-US" sz="2200" b="0">
                <a:solidFill>
                  <a:srgbClr val="FF8000"/>
                </a:solidFill>
                <a:latin typeface="Arial"/>
                <a:cs typeface="Arial" charset="0"/>
              </a:rPr>
              <a:t>”</a:t>
            </a:r>
            <a:r>
              <a:rPr lang="en-US" sz="2200" b="0">
                <a:solidFill>
                  <a:srgbClr val="FF8000"/>
                </a:solidFill>
                <a:latin typeface="Tahoma" charset="0"/>
                <a:cs typeface="Arial" charset="0"/>
              </a:rPr>
              <a:t> a link in this chain, which one would be the most disruptive for our least expenditure?</a:t>
            </a:r>
          </a:p>
          <a:p>
            <a:pPr eaLnBrk="0" hangingPunct="0">
              <a:spcBef>
                <a:spcPct val="50000"/>
              </a:spcBef>
            </a:pPr>
            <a:r>
              <a:rPr lang="en-US" sz="2200" b="0">
                <a:solidFill>
                  <a:srgbClr val="FF8000"/>
                </a:solidFill>
                <a:latin typeface="Tahoma" charset="0"/>
                <a:cs typeface="Arial" charset="0"/>
              </a:rPr>
              <a:t>Measuring URLs, DNS servers, HTTP redirection, etc. all a matter of energetic crawling &amp; recording.</a:t>
            </a:r>
          </a:p>
          <a:p>
            <a:pPr eaLnBrk="0" hangingPunct="0">
              <a:spcBef>
                <a:spcPct val="50000"/>
              </a:spcBef>
            </a:pPr>
            <a:r>
              <a:rPr lang="en-US" sz="2200" b="0">
                <a:solidFill>
                  <a:srgbClr val="FF8000"/>
                </a:solidFill>
                <a:latin typeface="Tahoma" charset="0"/>
                <a:cs typeface="Arial" charset="0"/>
              </a:rPr>
              <a:t>But </a:t>
            </a:r>
            <a:r>
              <a:rPr lang="en-US" sz="2200">
                <a:solidFill>
                  <a:srgbClr val="FF8000"/>
                </a:solidFill>
                <a:latin typeface="Tahoma" charset="0"/>
                <a:cs typeface="Arial" charset="0"/>
              </a:rPr>
              <a:t>merchant</a:t>
            </a:r>
            <a:r>
              <a:rPr lang="en-US" sz="2200" b="0">
                <a:solidFill>
                  <a:srgbClr val="FF8000"/>
                </a:solidFill>
                <a:latin typeface="Tahoma" charset="0"/>
                <a:cs typeface="Arial" charset="0"/>
              </a:rPr>
              <a:t> </a:t>
            </a:r>
            <a:r>
              <a:rPr lang="en-US" sz="2200">
                <a:solidFill>
                  <a:srgbClr val="FF8000"/>
                </a:solidFill>
                <a:latin typeface="Tahoma" charset="0"/>
                <a:cs typeface="Arial" charset="0"/>
              </a:rPr>
              <a:t>banks</a:t>
            </a:r>
            <a:r>
              <a:rPr lang="en-US" sz="2200" b="0">
                <a:solidFill>
                  <a:srgbClr val="FF8000"/>
                </a:solidFill>
                <a:latin typeface="Tahoma" charset="0"/>
                <a:cs typeface="Arial" charset="0"/>
              </a:rPr>
              <a:t> / </a:t>
            </a:r>
            <a:r>
              <a:rPr lang="en-US" sz="2200">
                <a:solidFill>
                  <a:srgbClr val="FF8000"/>
                </a:solidFill>
                <a:latin typeface="Tahoma" charset="0"/>
                <a:cs typeface="Arial" charset="0"/>
              </a:rPr>
              <a:t>Visa</a:t>
            </a:r>
            <a:r>
              <a:rPr lang="en-US" sz="2200" b="0">
                <a:solidFill>
                  <a:srgbClr val="FF8000"/>
                </a:solidFill>
                <a:latin typeface="Tahoma" charset="0"/>
                <a:cs typeface="Arial" charset="0"/>
              </a:rPr>
              <a:t> / </a:t>
            </a:r>
            <a:r>
              <a:rPr lang="ja-JP" altLang="en-US" sz="2200" b="0">
                <a:solidFill>
                  <a:srgbClr val="FF8000"/>
                </a:solidFill>
                <a:latin typeface="Arial"/>
                <a:cs typeface="Arial" charset="0"/>
              </a:rPr>
              <a:t>“</a:t>
            </a:r>
            <a:r>
              <a:rPr lang="en-US" sz="2200">
                <a:solidFill>
                  <a:srgbClr val="FF8000"/>
                </a:solidFill>
                <a:latin typeface="Tahoma" charset="0"/>
                <a:cs typeface="Arial" charset="0"/>
              </a:rPr>
              <a:t>fulfillment</a:t>
            </a:r>
            <a:r>
              <a:rPr lang="ja-JP" altLang="en-US" sz="2200" b="0">
                <a:solidFill>
                  <a:srgbClr val="FF8000"/>
                </a:solidFill>
                <a:latin typeface="Arial"/>
                <a:cs typeface="Arial" charset="0"/>
              </a:rPr>
              <a:t>”</a:t>
            </a:r>
            <a:r>
              <a:rPr lang="en-US" sz="2200" b="0">
                <a:solidFill>
                  <a:srgbClr val="FF8000"/>
                </a:solidFill>
                <a:latin typeface="Tahoma" charset="0"/>
                <a:cs typeface="Arial" charset="0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844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10600" cy="990600"/>
          </a:xfrm>
        </p:spPr>
        <p:txBody>
          <a:bodyPr/>
          <a:lstStyle/>
          <a:p>
            <a:r>
              <a:rPr lang="en-US" sz="4100" b="1"/>
              <a:t>Monetizing Large-Scale Malware</a:t>
            </a:r>
            <a:endParaRPr lang="en-US"/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763000" cy="53340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sz="2800"/>
          </a:p>
          <a:p>
            <a:pPr>
              <a:lnSpc>
                <a:spcPct val="90000"/>
              </a:lnSpc>
            </a:pPr>
            <a:r>
              <a:rPr lang="en-US" sz="2800"/>
              <a:t>Monetization that leverages </a:t>
            </a:r>
            <a:r>
              <a:rPr lang="en-US" sz="2800" i="1">
                <a:solidFill>
                  <a:srgbClr val="FF8000"/>
                </a:solidFill>
              </a:rPr>
              <a:t>botnet scale</a:t>
            </a:r>
            <a:endParaRPr lang="en-US" sz="2800"/>
          </a:p>
          <a:p>
            <a:pPr lvl="1">
              <a:lnSpc>
                <a:spcPct val="90000"/>
              </a:lnSpc>
            </a:pPr>
            <a:r>
              <a:rPr lang="en-US" sz="2400"/>
              <a:t>DDoS (extortion)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Spam </a:t>
            </a:r>
          </a:p>
          <a:p>
            <a:pPr lvl="1">
              <a:lnSpc>
                <a:spcPct val="90000"/>
              </a:lnSpc>
            </a:pPr>
            <a:r>
              <a:rPr lang="en-US" sz="2400" i="1"/>
              <a:t>Click fraud</a:t>
            </a:r>
            <a:endParaRPr lang="en-US" sz="2400"/>
          </a:p>
          <a:p>
            <a:pPr lvl="1">
              <a:lnSpc>
                <a:spcPct val="90000"/>
              </a:lnSpc>
            </a:pPr>
            <a:r>
              <a:rPr lang="en-US" sz="2400"/>
              <a:t>Scam </a:t>
            </a:r>
            <a:r>
              <a:rPr lang="en-US" sz="2400">
                <a:solidFill>
                  <a:srgbClr val="FF0000"/>
                </a:solidFill>
              </a:rPr>
              <a:t>infrastructure</a:t>
            </a:r>
            <a:endParaRPr lang="en-US" sz="2400"/>
          </a:p>
          <a:p>
            <a:pPr lvl="2">
              <a:lnSpc>
                <a:spcPct val="90000"/>
              </a:lnSpc>
            </a:pPr>
            <a:r>
              <a:rPr lang="en-US" sz="2000"/>
              <a:t>Hosting web pages (e.g., phishing)</a:t>
            </a:r>
          </a:p>
          <a:p>
            <a:pPr lvl="2">
              <a:lnSpc>
                <a:spcPct val="90000"/>
              </a:lnSpc>
            </a:pPr>
            <a:r>
              <a:rPr lang="en-US" sz="2000"/>
              <a:t>Redirection to evade blacklisting/</a:t>
            </a:r>
            <a:r>
              <a:rPr lang="en-US" sz="2000">
                <a:solidFill>
                  <a:srgbClr val="0000FF"/>
                </a:solidFill>
              </a:rPr>
              <a:t>takedown</a:t>
            </a:r>
            <a:r>
              <a:rPr lang="en-US" sz="2000"/>
              <a:t> (DNS)</a:t>
            </a:r>
          </a:p>
          <a:p>
            <a:pPr lvl="2">
              <a:lnSpc>
                <a:spcPct val="90000"/>
              </a:lnSpc>
            </a:pPr>
            <a:r>
              <a:rPr lang="en-US" sz="2000"/>
              <a:t>Proxying traffic to thwart tracing / provide </a:t>
            </a:r>
            <a:r>
              <a:rPr lang="en-US" sz="2000" i="1"/>
              <a:t>IP diversity</a:t>
            </a:r>
          </a:p>
          <a:p>
            <a:pPr lvl="2">
              <a:lnSpc>
                <a:spcPct val="90000"/>
              </a:lnSpc>
            </a:pPr>
            <a:endParaRPr lang="en-US" sz="2000"/>
          </a:p>
          <a:p>
            <a:pPr>
              <a:lnSpc>
                <a:spcPct val="90000"/>
              </a:lnSpc>
            </a:pPr>
            <a:r>
              <a:rPr lang="en-US" sz="2700"/>
              <a:t>Which of these cause serious pain for infected user?</a:t>
            </a:r>
            <a:endParaRPr lang="en-US" sz="2800"/>
          </a:p>
          <a:p>
            <a:pPr lvl="1">
              <a:lnSpc>
                <a:spcPct val="90000"/>
              </a:lnSpc>
            </a:pPr>
            <a:r>
              <a:rPr lang="en-US" sz="2300" b="1"/>
              <a:t>None</a:t>
            </a:r>
            <a:r>
              <a:rPr lang="en-US" sz="2300"/>
              <a:t>.  Users have </a:t>
            </a:r>
            <a:r>
              <a:rPr lang="en-US" sz="2300">
                <a:solidFill>
                  <a:srgbClr val="FF0000"/>
                </a:solidFill>
              </a:rPr>
              <a:t>little incentive</a:t>
            </a:r>
            <a:r>
              <a:rPr lang="en-US" sz="2300"/>
              <a:t> to prevent</a:t>
            </a:r>
          </a:p>
          <a:p>
            <a:pPr lvl="1">
              <a:lnSpc>
                <a:spcPct val="90000"/>
              </a:lnSpc>
              <a:buFont typeface="Symbol" charset="0"/>
              <a:buChar char=""/>
            </a:pPr>
            <a:r>
              <a:rPr lang="en-US" sz="2300" b="1" i="1">
                <a:solidFill>
                  <a:srgbClr val="006B01"/>
                </a:solidFill>
              </a:rPr>
              <a:t> Externality</a:t>
            </a:r>
            <a:r>
              <a:rPr lang="en-US" sz="2300"/>
              <a:t> (cost one party</a:t>
            </a:r>
            <a:r>
              <a:rPr lang="ja-JP" altLang="en-US" sz="2300"/>
              <a:t>’</a:t>
            </a:r>
            <a:r>
              <a:rPr lang="en-US" sz="2300"/>
              <a:t>s actions impose on another)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7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tle 1"/>
          <p:cNvPicPr>
            <a:picLocks noGrp="1" noChangeArrowheads="1"/>
          </p:cNvPicPr>
          <p:nvPr>
            <p:ph type="title" idx="4294967295"/>
          </p:nvPr>
        </p:nvPicPr>
        <p:blipFill>
          <a:blip r:embed="rId3">
            <a:lum brigh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850" y="152400"/>
            <a:ext cx="8242300" cy="1262063"/>
          </a:xfrm>
        </p:spPr>
      </p:pic>
      <p:pic>
        <p:nvPicPr>
          <p:cNvPr id="4587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75" y="1360488"/>
            <a:ext cx="5899150" cy="526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413375" y="2900363"/>
            <a:ext cx="3081338" cy="163353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48000" cmpd="thickTh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2800" b="0">
              <a:solidFill>
                <a:schemeClr val="bg1"/>
              </a:solidFill>
              <a:latin typeface="Corbel" charset="0"/>
            </a:endParaRPr>
          </a:p>
          <a:p>
            <a:r>
              <a:rPr lang="en-US" sz="2800" b="0">
                <a:solidFill>
                  <a:schemeClr val="bg1"/>
                </a:solidFill>
                <a:latin typeface="Arial" charset="0"/>
              </a:rPr>
              <a:t>3 banks host</a:t>
            </a:r>
            <a:br>
              <a:rPr lang="en-US" sz="2800" b="0">
                <a:solidFill>
                  <a:schemeClr val="bg1"/>
                </a:solidFill>
                <a:latin typeface="Arial" charset="0"/>
              </a:rPr>
            </a:br>
            <a:r>
              <a:rPr lang="en-US" sz="2800" b="0">
                <a:solidFill>
                  <a:schemeClr val="bg1"/>
                </a:solidFill>
                <a:latin typeface="Arial" charset="0"/>
              </a:rPr>
              <a:t>95+% of all sales</a:t>
            </a:r>
            <a:endParaRPr lang="en-US" sz="2800" b="0">
              <a:solidFill>
                <a:schemeClr val="bg1"/>
              </a:solidFill>
              <a:latin typeface="Corbel" charset="0"/>
            </a:endParaRPr>
          </a:p>
          <a:p>
            <a:endParaRPr lang="en-US" sz="2800" b="0">
              <a:solidFill>
                <a:schemeClr val="bg1"/>
              </a:solidFill>
              <a:latin typeface="Corbel" charset="0"/>
            </a:endParaRPr>
          </a:p>
        </p:txBody>
      </p:sp>
      <p:sp>
        <p:nvSpPr>
          <p:cNvPr id="458757" name="Text Box 5"/>
          <p:cNvSpPr txBox="1">
            <a:spLocks noChangeArrowheads="1"/>
          </p:cNvSpPr>
          <p:nvPr/>
        </p:nvSpPr>
        <p:spPr bwMode="auto">
          <a:xfrm rot="16200000">
            <a:off x="347663" y="3552825"/>
            <a:ext cx="1409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b="0">
                <a:latin typeface="Tahoma" charset="0"/>
                <a:cs typeface="Arial" charset="0"/>
              </a:rPr>
              <a:t>% of spam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1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85725"/>
            <a:ext cx="8848725" cy="668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1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38538"/>
            <a:ext cx="9186863" cy="163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2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013"/>
            <a:ext cx="9086850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3219" name="Group 3"/>
          <p:cNvGrpSpPr>
            <a:grpSpLocks/>
          </p:cNvGrpSpPr>
          <p:nvPr/>
        </p:nvGrpSpPr>
        <p:grpSpPr bwMode="auto">
          <a:xfrm>
            <a:off x="1085850" y="2986088"/>
            <a:ext cx="6978650" cy="3684587"/>
            <a:chOff x="625" y="1273"/>
            <a:chExt cx="4396" cy="2321"/>
          </a:xfrm>
        </p:grpSpPr>
        <p:sp>
          <p:nvSpPr>
            <p:cNvPr id="4" name="TextBox 3"/>
            <p:cNvSpPr txBox="1">
              <a:spLocks noChangeArrowheads="1"/>
            </p:cNvSpPr>
            <p:nvPr/>
          </p:nvSpPr>
          <p:spPr bwMode="auto">
            <a:xfrm>
              <a:off x="625" y="1273"/>
              <a:ext cx="4396" cy="2321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9900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algn="r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algn="r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/>
              <a:r>
                <a:rPr lang="en-US" sz="1800" b="0">
                  <a:latin typeface="Corbel" charset="0"/>
                  <a:cs typeface="ＭＳ Ｐゴシック" charset="0"/>
                </a:rPr>
                <a:t>6/29/2012</a:t>
              </a:r>
            </a:p>
            <a:p>
              <a:pPr algn="l"/>
              <a:endParaRPr lang="en-US" sz="1800" b="0">
                <a:latin typeface="Corbel" charset="0"/>
                <a:cs typeface="ＭＳ Ｐゴシック" charset="0"/>
              </a:endParaRPr>
            </a:p>
            <a:p>
              <a:pPr algn="l"/>
              <a:r>
                <a:rPr lang="en-US" sz="1800" b="0">
                  <a:latin typeface="Corbel" charset="0"/>
                  <a:cs typeface="ＭＳ Ｐゴシック" charset="0"/>
                </a:rPr>
                <a:t>Dear Partners,</a:t>
              </a:r>
              <a:br>
                <a:rPr lang="en-US" sz="1800" b="0">
                  <a:latin typeface="Corbel" charset="0"/>
                  <a:cs typeface="ＭＳ Ｐゴシック" charset="0"/>
                </a:rPr>
              </a:br>
              <a:r>
                <a:rPr lang="en-US" sz="1800" b="0">
                  <a:latin typeface="Corbel" charset="0"/>
                  <a:cs typeface="ＭＳ Ｐゴシック" charset="0"/>
                </a:rPr>
                <a:t/>
              </a:r>
              <a:br>
                <a:rPr lang="en-US" sz="1800" b="0">
                  <a:latin typeface="Corbel" charset="0"/>
                  <a:cs typeface="ＭＳ Ｐゴシック" charset="0"/>
                </a:rPr>
              </a:br>
              <a:r>
                <a:rPr lang="en-US" sz="1800" b="0">
                  <a:latin typeface="Corbel" charset="0"/>
                  <a:cs typeface="ＭＳ Ｐゴシック" charset="0"/>
                </a:rPr>
                <a:t>As you may have noticed, in the last couple of days we've had problems with processing. We don't have a solution yet, and there is no concrete time when it will be resolved.</a:t>
              </a:r>
              <a:br>
                <a:rPr lang="en-US" sz="1800" b="0">
                  <a:latin typeface="Corbel" charset="0"/>
                  <a:cs typeface="ＭＳ Ｐゴシック" charset="0"/>
                </a:rPr>
              </a:br>
              <a:r>
                <a:rPr lang="en-US" sz="1800" b="0">
                  <a:latin typeface="Corbel" charset="0"/>
                  <a:cs typeface="ＭＳ Ｐゴシック" charset="0"/>
                </a:rPr>
                <a:t>…….</a:t>
              </a:r>
              <a:br>
                <a:rPr lang="en-US" sz="1800" b="0">
                  <a:latin typeface="Corbel" charset="0"/>
                  <a:cs typeface="ＭＳ Ｐゴシック" charset="0"/>
                </a:rPr>
              </a:br>
              <a:r>
                <a:rPr lang="en-US" sz="1800" b="0">
                  <a:latin typeface="Corbel" charset="0"/>
                  <a:cs typeface="ＭＳ Ｐゴシック" charset="0"/>
                </a:rPr>
                <a:t>From this point forward, GlavMed is switching to a "PAUSED" mode. No new orders will be processed until the processing issue is resolved. </a:t>
              </a:r>
            </a:p>
            <a:p>
              <a:pPr algn="l"/>
              <a:r>
                <a:rPr lang="en-US" sz="1800" b="0">
                  <a:latin typeface="Corbel" charset="0"/>
                  <a:cs typeface="ＭＳ Ｐゴシック" charset="0"/>
                </a:rPr>
                <a:t>……..</a:t>
              </a:r>
              <a:br>
                <a:rPr lang="en-US" sz="1800" b="0">
                  <a:latin typeface="Corbel" charset="0"/>
                  <a:cs typeface="ＭＳ Ｐゴシック" charset="0"/>
                </a:rPr>
              </a:br>
              <a:r>
                <a:rPr lang="en-US" sz="1800" b="0">
                  <a:latin typeface="Corbel" charset="0"/>
                  <a:cs typeface="ＭＳ Ｐゴシック" charset="0"/>
                </a:rPr>
                <a:t>We urge you to temporarily switch your traffic to other shops/projects.</a:t>
              </a:r>
              <a:br>
                <a:rPr lang="en-US" sz="1800" b="0">
                  <a:latin typeface="Corbel" charset="0"/>
                  <a:cs typeface="ＭＳ Ｐゴシック" charset="0"/>
                </a:rPr>
              </a:br>
              <a:endParaRPr lang="en-US" sz="1800" b="0">
                <a:latin typeface="Corbel" charset="0"/>
                <a:cs typeface="ＭＳ Ｐゴシック" charset="0"/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4319" y="2018"/>
              <a:ext cx="576" cy="167"/>
            </a:xfrm>
            <a:prstGeom prst="rect">
              <a:avLst/>
            </a:prstGeom>
            <a:solidFill>
              <a:srgbClr val="C00000">
                <a:alpha val="50195"/>
              </a:srgbClr>
            </a:solidFill>
            <a:ln w="22225">
              <a:solidFill>
                <a:srgbClr val="990033"/>
              </a:solidFill>
              <a:round/>
              <a:headEnd/>
              <a:tailEnd type="none" w="med" len="lg"/>
            </a:ln>
          </p:spPr>
          <p:txBody>
            <a:bodyPr wrap="none" anchor="ctr"/>
            <a:lstStyle/>
            <a:p>
              <a:pPr algn="ctr" eaLnBrk="0" hangingPunct="0"/>
              <a:endParaRPr lang="en-US" sz="1600">
                <a:latin typeface="Arial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708" y="2162"/>
              <a:ext cx="912" cy="167"/>
            </a:xfrm>
            <a:prstGeom prst="rect">
              <a:avLst/>
            </a:prstGeom>
            <a:solidFill>
              <a:srgbClr val="C00000">
                <a:alpha val="50195"/>
              </a:srgbClr>
            </a:solidFill>
            <a:ln w="22225">
              <a:solidFill>
                <a:srgbClr val="990033"/>
              </a:solidFill>
              <a:round/>
              <a:headEnd/>
              <a:tailEnd type="none" w="med" len="lg"/>
            </a:ln>
          </p:spPr>
          <p:txBody>
            <a:bodyPr wrap="none" anchor="ctr"/>
            <a:lstStyle/>
            <a:p>
              <a:pPr algn="ctr" eaLnBrk="0" hangingPunct="0"/>
              <a:endParaRPr lang="en-US" sz="1600">
                <a:latin typeface="Arial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672" y="2857"/>
              <a:ext cx="1744" cy="167"/>
            </a:xfrm>
            <a:prstGeom prst="rect">
              <a:avLst/>
            </a:prstGeom>
            <a:solidFill>
              <a:srgbClr val="C00000">
                <a:alpha val="50195"/>
              </a:srgbClr>
            </a:solidFill>
            <a:ln w="22225">
              <a:solidFill>
                <a:srgbClr val="990033"/>
              </a:solidFill>
              <a:round/>
              <a:headEnd/>
              <a:tailEnd type="none" w="med" len="lg"/>
            </a:ln>
          </p:spPr>
          <p:txBody>
            <a:bodyPr wrap="none" anchor="ctr"/>
            <a:lstStyle/>
            <a:p>
              <a:pPr algn="ctr" eaLnBrk="0" hangingPunct="0"/>
              <a:endParaRPr lang="en-US" sz="1600">
                <a:latin typeface="Arial" charset="0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733" y="2690"/>
              <a:ext cx="258" cy="167"/>
            </a:xfrm>
            <a:prstGeom prst="rect">
              <a:avLst/>
            </a:prstGeom>
            <a:solidFill>
              <a:srgbClr val="C00000">
                <a:alpha val="50195"/>
              </a:srgbClr>
            </a:solidFill>
            <a:ln w="22225">
              <a:solidFill>
                <a:srgbClr val="990033"/>
              </a:solidFill>
              <a:round/>
              <a:headEnd/>
              <a:tailEnd type="none" w="med" len="lg"/>
            </a:ln>
          </p:spPr>
          <p:txBody>
            <a:bodyPr wrap="none" anchor="ctr"/>
            <a:lstStyle/>
            <a:p>
              <a:pPr algn="ctr" eaLnBrk="0" hangingPunct="0"/>
              <a:endParaRPr lang="en-US" sz="1600">
                <a:latin typeface="Arial" charset="0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1676400"/>
            <a:ext cx="70104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0" dirty="0">
                <a:latin typeface="+mn-lt"/>
              </a:rPr>
              <a:t>Measuring Pay-per-Install: The Commoditization of Malware </a:t>
            </a:r>
            <a:r>
              <a:rPr lang="en-US" sz="2800" b="0" dirty="0" smtClean="0">
                <a:latin typeface="+mn-lt"/>
              </a:rPr>
              <a:t>Distribution</a:t>
            </a:r>
          </a:p>
          <a:p>
            <a:pPr algn="ctr"/>
            <a:endParaRPr lang="en-US" sz="2800" b="0" dirty="0">
              <a:latin typeface="+mn-lt"/>
            </a:endParaRPr>
          </a:p>
          <a:p>
            <a:pPr algn="ctr"/>
            <a:r>
              <a:rPr lang="en-US" sz="2800" b="0" dirty="0">
                <a:latin typeface="+mn-lt"/>
              </a:rPr>
              <a:t>Juan </a:t>
            </a:r>
            <a:r>
              <a:rPr lang="en-US" sz="2800" b="0" dirty="0" smtClean="0">
                <a:latin typeface="+mn-lt"/>
              </a:rPr>
              <a:t>Caballero, </a:t>
            </a:r>
            <a:r>
              <a:rPr lang="en-US" sz="2800" b="0" dirty="0">
                <a:latin typeface="+mn-lt"/>
              </a:rPr>
              <a:t>Chris </a:t>
            </a:r>
            <a:r>
              <a:rPr lang="en-US" sz="2800" b="0" dirty="0" smtClean="0">
                <a:latin typeface="+mn-lt"/>
              </a:rPr>
              <a:t>Grier, </a:t>
            </a:r>
            <a:r>
              <a:rPr lang="en-US" sz="2800" b="0" dirty="0">
                <a:latin typeface="+mn-lt"/>
              </a:rPr>
              <a:t>Christian </a:t>
            </a:r>
            <a:r>
              <a:rPr lang="en-US" sz="2800" b="0" dirty="0" err="1" smtClean="0">
                <a:latin typeface="+mn-lt"/>
              </a:rPr>
              <a:t>Kreibich</a:t>
            </a:r>
            <a:r>
              <a:rPr lang="en-US" sz="2800" b="0" dirty="0" smtClean="0">
                <a:latin typeface="+mn-lt"/>
              </a:rPr>
              <a:t>, </a:t>
            </a:r>
            <a:r>
              <a:rPr lang="en-US" sz="2800" b="0" dirty="0">
                <a:latin typeface="+mn-lt"/>
              </a:rPr>
              <a:t>Vern </a:t>
            </a:r>
            <a:r>
              <a:rPr lang="en-US" sz="2800" b="0" dirty="0" err="1" smtClean="0">
                <a:latin typeface="+mn-lt"/>
              </a:rPr>
              <a:t>Paxson</a:t>
            </a:r>
            <a:endParaRPr lang="en-US" sz="2800" b="0" dirty="0" smtClean="0">
              <a:latin typeface="+mn-lt"/>
            </a:endParaRPr>
          </a:p>
          <a:p>
            <a:pPr algn="ctr"/>
            <a:endParaRPr lang="en-US" sz="2800" b="0" dirty="0">
              <a:latin typeface="+mn-lt"/>
            </a:endParaRPr>
          </a:p>
          <a:p>
            <a:pPr algn="ctr"/>
            <a:r>
              <a:rPr lang="en-US" sz="2800" b="0" dirty="0" smtClean="0">
                <a:latin typeface="+mn-lt"/>
              </a:rPr>
              <a:t>USENIX Security Symposium, August 2011</a:t>
            </a:r>
            <a:endParaRPr lang="en-US" sz="28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2218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4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3" y="103188"/>
            <a:ext cx="5600700" cy="665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2499" name="Rectangle 3"/>
          <p:cNvSpPr>
            <a:spLocks noChangeArrowheads="1"/>
          </p:cNvSpPr>
          <p:nvPr/>
        </p:nvSpPr>
        <p:spPr bwMode="auto">
          <a:xfrm>
            <a:off x="7196138" y="0"/>
            <a:ext cx="111125" cy="6672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62500" name="Group 4"/>
          <p:cNvGrpSpPr>
            <a:grpSpLocks/>
          </p:cNvGrpSpPr>
          <p:nvPr/>
        </p:nvGrpSpPr>
        <p:grpSpPr bwMode="auto">
          <a:xfrm>
            <a:off x="5673725" y="2536825"/>
            <a:ext cx="2994025" cy="1547813"/>
            <a:chOff x="3574" y="1598"/>
            <a:chExt cx="1886" cy="975"/>
          </a:xfrm>
        </p:grpSpPr>
        <p:sp>
          <p:nvSpPr>
            <p:cNvPr id="362501" name="Oval 5"/>
            <p:cNvSpPr>
              <a:spLocks noChangeArrowheads="1"/>
            </p:cNvSpPr>
            <p:nvPr/>
          </p:nvSpPr>
          <p:spPr bwMode="auto">
            <a:xfrm>
              <a:off x="3574" y="2228"/>
              <a:ext cx="1099" cy="345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2502" name="Text Box 6"/>
            <p:cNvSpPr txBox="1">
              <a:spLocks noChangeArrowheads="1"/>
            </p:cNvSpPr>
            <p:nvPr/>
          </p:nvSpPr>
          <p:spPr bwMode="auto">
            <a:xfrm>
              <a:off x="4179" y="1598"/>
              <a:ext cx="1281" cy="528"/>
            </a:xfrm>
            <a:prstGeom prst="rect">
              <a:avLst/>
            </a:prstGeom>
            <a:noFill/>
            <a:ln w="158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2400" b="0" i="1">
                  <a:solidFill>
                    <a:srgbClr val="0000FF"/>
                  </a:solidFill>
                  <a:latin typeface="Tahoma" charset="0"/>
                  <a:cs typeface="Arial" charset="0"/>
                </a:rPr>
                <a:t>Infiltration </a:t>
              </a:r>
              <a:r>
                <a:rPr lang="en-US" sz="2400" b="0">
                  <a:solidFill>
                    <a:srgbClr val="0000FF"/>
                  </a:solidFill>
                  <a:latin typeface="Tahoma" charset="0"/>
                  <a:cs typeface="Arial" charset="0"/>
                </a:rPr>
                <a:t>opportunity</a:t>
              </a:r>
              <a:endParaRPr lang="en-US" sz="2400" b="0" i="1">
                <a:solidFill>
                  <a:srgbClr val="0000FF"/>
                </a:solidFill>
                <a:latin typeface="Tahoma" charset="0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5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938"/>
            <a:ext cx="9140825" cy="507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4547" name="Rectangle 3"/>
          <p:cNvSpPr>
            <a:spLocks noChangeArrowheads="1"/>
          </p:cNvSpPr>
          <p:nvPr/>
        </p:nvSpPr>
        <p:spPr bwMode="auto">
          <a:xfrm>
            <a:off x="1493838" y="5614988"/>
            <a:ext cx="6162675" cy="838200"/>
          </a:xfrm>
          <a:prstGeom prst="rect">
            <a:avLst/>
          </a:prstGeom>
          <a:noFill/>
          <a:ln w="158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400" b="0">
                <a:solidFill>
                  <a:srgbClr val="0000FF"/>
                </a:solidFill>
                <a:latin typeface="Tahoma" charset="0"/>
                <a:cs typeface="Arial" charset="0"/>
              </a:rPr>
              <a:t>Via protocol emulation, extracted (</a:t>
            </a:r>
            <a:r>
              <a:rPr lang="ja-JP" altLang="en-US" sz="2400" b="0">
                <a:solidFill>
                  <a:srgbClr val="0000FF"/>
                </a:solidFill>
                <a:latin typeface="Arial"/>
                <a:cs typeface="Arial" charset="0"/>
              </a:rPr>
              <a:t>“</a:t>
            </a:r>
            <a:r>
              <a:rPr lang="en-US" sz="2400" b="0">
                <a:solidFill>
                  <a:srgbClr val="0000FF"/>
                </a:solidFill>
                <a:latin typeface="Tahoma" charset="0"/>
                <a:cs typeface="Arial" charset="0"/>
              </a:rPr>
              <a:t>milked</a:t>
            </a:r>
            <a:r>
              <a:rPr lang="ja-JP" altLang="en-US" sz="2400" b="0">
                <a:solidFill>
                  <a:srgbClr val="0000FF"/>
                </a:solidFill>
                <a:latin typeface="Arial"/>
                <a:cs typeface="Arial" charset="0"/>
              </a:rPr>
              <a:t>”</a:t>
            </a:r>
            <a:r>
              <a:rPr lang="en-US" sz="2400" b="0">
                <a:solidFill>
                  <a:srgbClr val="0000FF"/>
                </a:solidFill>
                <a:latin typeface="Tahoma" charset="0"/>
                <a:cs typeface="Arial" charset="0"/>
              </a:rPr>
              <a:t>) &gt; 1M malicious binaries over 6 months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552450"/>
            <a:ext cx="5156200" cy="575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9619" name="Oval 3"/>
          <p:cNvSpPr>
            <a:spLocks noChangeArrowheads="1"/>
          </p:cNvSpPr>
          <p:nvPr/>
        </p:nvSpPr>
        <p:spPr bwMode="auto">
          <a:xfrm>
            <a:off x="6443663" y="279400"/>
            <a:ext cx="558800" cy="5383213"/>
          </a:xfrm>
          <a:prstGeom prst="ellipse">
            <a:avLst/>
          </a:prstGeom>
          <a:noFill/>
          <a:ln w="19050">
            <a:solidFill>
              <a:srgbClr val="FF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9620" name="Text Box 4"/>
          <p:cNvSpPr txBox="1">
            <a:spLocks noChangeArrowheads="1"/>
          </p:cNvSpPr>
          <p:nvPr/>
        </p:nvSpPr>
        <p:spPr bwMode="auto">
          <a:xfrm>
            <a:off x="7183438" y="1082675"/>
            <a:ext cx="1730375" cy="1484313"/>
          </a:xfrm>
          <a:prstGeom prst="rect">
            <a:avLst/>
          </a:prstGeom>
          <a:noFill/>
          <a:ln w="19050">
            <a:solidFill>
              <a:srgbClr val="FF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1800" b="0">
                <a:solidFill>
                  <a:srgbClr val="FF8000"/>
                </a:solidFill>
                <a:latin typeface="Tahoma" charset="0"/>
                <a:cs typeface="Arial" charset="0"/>
              </a:rPr>
              <a:t>The majority of the world</a:t>
            </a:r>
            <a:r>
              <a:rPr lang="ja-JP" altLang="en-US" sz="1800" b="0">
                <a:solidFill>
                  <a:srgbClr val="FF8000"/>
                </a:solidFill>
                <a:latin typeface="Arial"/>
                <a:cs typeface="Arial" charset="0"/>
              </a:rPr>
              <a:t>’</a:t>
            </a:r>
            <a:r>
              <a:rPr lang="en-US" sz="1800" b="0">
                <a:solidFill>
                  <a:srgbClr val="FF8000"/>
                </a:solidFill>
                <a:latin typeface="Tahoma" charset="0"/>
                <a:cs typeface="Arial" charset="0"/>
              </a:rPr>
              <a:t>s top malware appeared in PPI downloads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19" grpId="0" animBg="1"/>
      <p:bldP spid="23962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Title 1"/>
          <p:cNvSpPr>
            <a:spLocks noGrp="1"/>
          </p:cNvSpPr>
          <p:nvPr>
            <p:ph type="title" idx="4294967295"/>
          </p:nvPr>
        </p:nvSpPr>
        <p:spPr>
          <a:xfrm>
            <a:off x="233363" y="379413"/>
            <a:ext cx="8682037" cy="1143000"/>
          </a:xfrm>
        </p:spPr>
        <p:txBody>
          <a:bodyPr/>
          <a:lstStyle/>
          <a:p>
            <a:r>
              <a:rPr lang="en-US" b="1" dirty="0" smtClean="0"/>
              <a:t>Axiom</a:t>
            </a:r>
            <a:r>
              <a:rPr lang="en-US" b="1" dirty="0" smtClean="0">
                <a:solidFill>
                  <a:schemeClr val="bg1"/>
                </a:solidFill>
              </a:rPr>
              <a:t>*</a:t>
            </a:r>
            <a:r>
              <a:rPr lang="en-US" b="1" dirty="0" smtClean="0"/>
              <a:t>of </a:t>
            </a:r>
            <a:r>
              <a:rPr lang="en-US" b="1" dirty="0"/>
              <a:t>Criminal Laziness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Title 1"/>
          <p:cNvSpPr>
            <a:spLocks noGrp="1"/>
          </p:cNvSpPr>
          <p:nvPr>
            <p:ph type="title" idx="4294967295"/>
          </p:nvPr>
        </p:nvSpPr>
        <p:spPr>
          <a:xfrm>
            <a:off x="233363" y="379413"/>
            <a:ext cx="8682037" cy="1143000"/>
          </a:xfrm>
        </p:spPr>
        <p:txBody>
          <a:bodyPr/>
          <a:lstStyle/>
          <a:p>
            <a:r>
              <a:rPr lang="en-US" b="1"/>
              <a:t>Axiom* of Criminal Laziness</a:t>
            </a:r>
            <a:endParaRPr lang="en-US"/>
          </a:p>
        </p:txBody>
      </p:sp>
      <p:sp>
        <p:nvSpPr>
          <p:cNvPr id="450563" name="Rectangle 3"/>
          <p:cNvSpPr>
            <a:spLocks noChangeArrowheads="1"/>
          </p:cNvSpPr>
          <p:nvPr/>
        </p:nvSpPr>
        <p:spPr bwMode="auto">
          <a:xfrm>
            <a:off x="763588" y="2187575"/>
            <a:ext cx="7645400" cy="252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3200" b="0">
                <a:latin typeface="Optima" charset="0"/>
                <a:ea typeface="Osaka" charset="0"/>
                <a:cs typeface="Osaka" charset="0"/>
              </a:rPr>
              <a:t>Cybercrooks will </a:t>
            </a:r>
            <a:r>
              <a:rPr lang="en-US" sz="3200" b="0">
                <a:solidFill>
                  <a:srgbClr val="FF8000"/>
                </a:solidFill>
                <a:latin typeface="Optima" charset="0"/>
                <a:ea typeface="Osaka" charset="0"/>
                <a:cs typeface="Osaka" charset="0"/>
              </a:rPr>
              <a:t>work energetically</a:t>
            </a:r>
            <a:r>
              <a:rPr lang="en-US" sz="3200" b="0">
                <a:latin typeface="Optima" charset="0"/>
                <a:ea typeface="Osaka" charset="0"/>
                <a:cs typeface="Osaka" charset="0"/>
              </a:rPr>
              <a:t> to sustain their current cash flow …</a:t>
            </a:r>
          </a:p>
          <a:p>
            <a:pPr algn="ctr" eaLnBrk="0" hangingPunct="0"/>
            <a:endParaRPr lang="en-US" sz="3200" b="0">
              <a:latin typeface="Optima" charset="0"/>
              <a:ea typeface="Osaka" charset="0"/>
              <a:cs typeface="Osaka" charset="0"/>
            </a:endParaRPr>
          </a:p>
          <a:p>
            <a:pPr eaLnBrk="0" hangingPunct="0"/>
            <a:r>
              <a:rPr lang="en-US" sz="3200" b="0">
                <a:latin typeface="Optima" charset="0"/>
                <a:ea typeface="Osaka" charset="0"/>
                <a:cs typeface="Osaka" charset="0"/>
              </a:rPr>
              <a:t>… but </a:t>
            </a:r>
            <a:r>
              <a:rPr lang="en-US" sz="3200" b="0">
                <a:solidFill>
                  <a:srgbClr val="FF0000"/>
                </a:solidFill>
                <a:latin typeface="Optima" charset="0"/>
                <a:ea typeface="Osaka" charset="0"/>
                <a:cs typeface="Osaka" charset="0"/>
              </a:rPr>
              <a:t>will not look out strategically</a:t>
            </a:r>
            <a:r>
              <a:rPr lang="en-US" sz="3200" b="0">
                <a:latin typeface="Optima" charset="0"/>
                <a:ea typeface="Osaka" charset="0"/>
                <a:cs typeface="Osaka" charset="0"/>
              </a:rPr>
              <a:t> beyond it to serve their long-term interests</a:t>
            </a:r>
          </a:p>
        </p:txBody>
      </p:sp>
      <p:sp>
        <p:nvSpPr>
          <p:cNvPr id="450564" name="Rectangle 4"/>
          <p:cNvSpPr>
            <a:spLocks noChangeArrowheads="1"/>
          </p:cNvSpPr>
          <p:nvPr/>
        </p:nvSpPr>
        <p:spPr bwMode="auto">
          <a:xfrm>
            <a:off x="493713" y="5927725"/>
            <a:ext cx="80406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0" dirty="0">
                <a:solidFill>
                  <a:srgbClr val="333333"/>
                </a:solidFill>
                <a:latin typeface="Arial" charset="0"/>
              </a:rPr>
              <a:t>(* </a:t>
            </a:r>
            <a:r>
              <a:rPr lang="en-US" b="0" dirty="0" smtClean="0">
                <a:solidFill>
                  <a:srgbClr val="333333"/>
                </a:solidFill>
                <a:latin typeface="Arial" charset="0"/>
              </a:rPr>
              <a:t>Vern: This </a:t>
            </a:r>
            <a:r>
              <a:rPr lang="en-US" b="0" dirty="0">
                <a:solidFill>
                  <a:srgbClr val="333333"/>
                </a:solidFill>
                <a:latin typeface="Arial" charset="0"/>
              </a:rPr>
              <a:t>is my own working hypothesis to explain the observed</a:t>
            </a:r>
            <a:br>
              <a:rPr lang="en-US" b="0" dirty="0">
                <a:solidFill>
                  <a:srgbClr val="333333"/>
                </a:solidFill>
                <a:latin typeface="Arial" charset="0"/>
              </a:rPr>
            </a:br>
            <a:r>
              <a:rPr lang="en-US" b="0" dirty="0">
                <a:solidFill>
                  <a:srgbClr val="333333"/>
                </a:solidFill>
                <a:latin typeface="Arial" charset="0"/>
              </a:rPr>
              <a:t>    pace of attacker innovation - not something concretely established)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0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63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57500"/>
            <a:ext cx="7772400" cy="1143000"/>
          </a:xfrm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b="1"/>
              <a:t>Spam &amp; Spam Profit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10600" cy="762000"/>
          </a:xfrm>
        </p:spPr>
        <p:txBody>
          <a:bodyPr/>
          <a:lstStyle/>
          <a:p>
            <a:r>
              <a:rPr lang="en-US" sz="4100" b="1"/>
              <a:t>Monetizing Spam</a:t>
            </a:r>
            <a:endParaRPr lang="en-US"/>
          </a:p>
        </p:txBody>
      </p:sp>
      <p:sp>
        <p:nvSpPr>
          <p:cNvPr id="27750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763000" cy="5486400"/>
          </a:xfrm>
        </p:spPr>
        <p:txBody>
          <a:bodyPr/>
          <a:lstStyle/>
          <a:p>
            <a:r>
              <a:rPr lang="en-US" sz="2800"/>
              <a:t>In what different ways can spammers make money off of sending spam?</a:t>
            </a:r>
          </a:p>
          <a:p>
            <a:pPr lvl="1"/>
            <a:r>
              <a:rPr lang="en-US" sz="2200"/>
              <a:t>And who has </a:t>
            </a:r>
            <a:r>
              <a:rPr lang="en-US" sz="2200">
                <a:solidFill>
                  <a:srgbClr val="359321"/>
                </a:solidFill>
              </a:rPr>
              <a:t>incentives</a:t>
            </a:r>
            <a:r>
              <a:rPr lang="en-US" sz="2200"/>
              <a:t> to thwart these schemes?</a:t>
            </a:r>
          </a:p>
          <a:p>
            <a:pPr lvl="2"/>
            <a:r>
              <a:rPr lang="en-US" sz="2000"/>
              <a:t>(Other than law enforcement)</a:t>
            </a:r>
          </a:p>
          <a:p>
            <a:r>
              <a:rPr lang="en-US" sz="2800"/>
              <a:t>Scheme #1: </a:t>
            </a:r>
            <a:r>
              <a:rPr lang="en-US" sz="2800">
                <a:solidFill>
                  <a:srgbClr val="FF8000"/>
                </a:solidFill>
              </a:rPr>
              <a:t>advertise</a:t>
            </a:r>
            <a:r>
              <a:rPr lang="en-US" sz="2800"/>
              <a:t> goods or services</a:t>
            </a:r>
          </a:p>
          <a:p>
            <a:pPr lvl="1"/>
            <a:r>
              <a:rPr lang="en-US" sz="2200"/>
              <a:t>Examples: fake Rolexes, Viagra, university degrees</a:t>
            </a:r>
          </a:p>
          <a:p>
            <a:pPr lvl="1"/>
            <a:r>
              <a:rPr lang="en-US" sz="2200"/>
              <a:t>Profit angle: increased sales</a:t>
            </a:r>
          </a:p>
          <a:p>
            <a:pPr lvl="1"/>
            <a:r>
              <a:rPr lang="en-US" sz="2200"/>
              <a:t>Who</a:t>
            </a:r>
            <a:r>
              <a:rPr lang="ja-JP" altLang="en-US" sz="2200"/>
              <a:t>’</a:t>
            </a:r>
            <a:r>
              <a:rPr lang="en-US" sz="2200"/>
              <a:t>ll try to stop: brand holders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0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0" name="Picture 2" descr="http://www.modernlifeisrubbish.co.uk/images/illustrations/how-viagra-spam-works-lar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07"/>
          <a:stretch>
            <a:fillRect/>
          </a:stretch>
        </p:blipFill>
        <p:spPr bwMode="auto">
          <a:xfrm>
            <a:off x="39688" y="1233488"/>
            <a:ext cx="9017000" cy="486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46850" y="5980113"/>
            <a:ext cx="2406650" cy="5175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algn="r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742950" indent="-285750" algn="r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marL="1143000" indent="-228600" algn="r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marL="1600200" indent="-228600" algn="r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marL="2057400" indent="-228600" algn="r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2514600" indent="-228600" algn="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2971800" indent="-228600" algn="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3429000" indent="-228600" algn="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3886200" indent="-228600" algn="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0" hangingPunct="0"/>
            <a:r>
              <a:rPr lang="en-US" sz="1400">
                <a:latin typeface="Arial" charset="0"/>
              </a:rPr>
              <a:t>Diagram by Stuart Brown</a:t>
            </a:r>
          </a:p>
          <a:p>
            <a:pPr algn="ctr" eaLnBrk="0" hangingPunct="0"/>
            <a:r>
              <a:rPr lang="en-US" sz="1400">
                <a:latin typeface="Arial" charset="0"/>
              </a:rPr>
              <a:t>modernlifeisrubbish.co.uk</a:t>
            </a:r>
          </a:p>
        </p:txBody>
      </p:sp>
      <p:sp>
        <p:nvSpPr>
          <p:cNvPr id="24580" name="Title 1"/>
          <p:cNvSpPr>
            <a:spLocks/>
          </p:cNvSpPr>
          <p:nvPr/>
        </p:nvSpPr>
        <p:spPr bwMode="auto">
          <a:xfrm>
            <a:off x="304800" y="152400"/>
            <a:ext cx="8534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/>
          <a:p>
            <a:pPr algn="ctr"/>
            <a:r>
              <a:rPr lang="en-US" sz="39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Anatomy of a modern Pharma spam campaign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300" b="0" i="1" u="none" strike="noStrike" cap="none" normalizeH="0" baseline="0">
            <a:ln>
              <a:noFill/>
            </a:ln>
            <a:solidFill>
              <a:srgbClr val="0000FF"/>
            </a:solidFill>
            <a:effectLst/>
            <a:latin typeface="Courier New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300" b="0" i="1" u="none" strike="noStrike" cap="none" normalizeH="0" baseline="0">
            <a:ln>
              <a:noFill/>
            </a:ln>
            <a:solidFill>
              <a:srgbClr val="0000FF"/>
            </a:solidFill>
            <a:effectLst/>
            <a:latin typeface="Courier New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300" b="0" i="1" u="none" strike="noStrike" cap="none" normalizeH="0" baseline="0">
            <a:ln>
              <a:noFill/>
            </a:ln>
            <a:solidFill>
              <a:srgbClr val="0000FF"/>
            </a:solidFill>
            <a:effectLst/>
            <a:latin typeface="Courier New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300" b="0" i="1" u="none" strike="noStrike" cap="none" normalizeH="0" baseline="0">
            <a:ln>
              <a:noFill/>
            </a:ln>
            <a:solidFill>
              <a:srgbClr val="0000FF"/>
            </a:solidFill>
            <a:effectLst/>
            <a:latin typeface="Courier New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000080"/>
      </a:accent1>
      <a:accent2>
        <a:srgbClr val="9999CC"/>
      </a:accent2>
      <a:accent3>
        <a:srgbClr val="FFFFFF"/>
      </a:accent3>
      <a:accent4>
        <a:srgbClr val="000000"/>
      </a:accent4>
      <a:accent5>
        <a:srgbClr val="AAAAC0"/>
      </a:accent5>
      <a:accent6>
        <a:srgbClr val="8A8AB9"/>
      </a:accent6>
      <a:hlink>
        <a:srgbClr val="CCCCE6"/>
      </a:hlink>
      <a:folHlink>
        <a:srgbClr val="B2B2B2"/>
      </a:folHlink>
    </a:clrScheme>
    <a:fontScheme name="Pix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300" b="0" i="1" u="none" strike="noStrike" cap="none" normalizeH="0" baseline="0">
            <a:ln>
              <a:noFill/>
            </a:ln>
            <a:solidFill>
              <a:srgbClr val="0000FF"/>
            </a:solidFill>
            <a:effectLst/>
            <a:latin typeface="Courier New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300" b="0" i="1" u="none" strike="noStrike" cap="none" normalizeH="0" baseline="0">
            <a:ln>
              <a:noFill/>
            </a:ln>
            <a:solidFill>
              <a:srgbClr val="0000FF"/>
            </a:solidFill>
            <a:effectLst/>
            <a:latin typeface="Courier New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ixel 1">
        <a:dk1>
          <a:srgbClr val="666699"/>
        </a:dk1>
        <a:lt1>
          <a:srgbClr val="FFFFFF"/>
        </a:lt1>
        <a:dk2>
          <a:srgbClr val="000066"/>
        </a:dk2>
        <a:lt2>
          <a:srgbClr val="FFFFFF"/>
        </a:lt2>
        <a:accent1>
          <a:srgbClr val="0066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2DE7"/>
        </a:accent6>
        <a:hlink>
          <a:srgbClr val="0000C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0000"/>
        </a:dk1>
        <a:lt1>
          <a:srgbClr val="FFFFFF"/>
        </a:lt1>
        <a:dk2>
          <a:srgbClr val="334B49"/>
        </a:dk2>
        <a:lt2>
          <a:srgbClr val="FFFFFF"/>
        </a:lt2>
        <a:accent1>
          <a:srgbClr val="009999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ACACA"/>
        </a:accent5>
        <a:accent6>
          <a:srgbClr val="007373"/>
        </a:accent6>
        <a:hlink>
          <a:srgbClr val="006666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FF9900"/>
        </a:accent1>
        <a:accent2>
          <a:srgbClr val="FCB138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4A032"/>
        </a:accent6>
        <a:hlink>
          <a:srgbClr val="FCC66E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4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440044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B0AAB0"/>
        </a:accent5>
        <a:accent6>
          <a:srgbClr val="6D0466"/>
        </a:accent6>
        <a:hlink>
          <a:srgbClr val="9F839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5">
        <a:dk1>
          <a:srgbClr val="000000"/>
        </a:dk1>
        <a:lt1>
          <a:srgbClr val="FFFFFF"/>
        </a:lt1>
        <a:dk2>
          <a:srgbClr val="FFFFFF"/>
        </a:dk2>
        <a:lt2>
          <a:srgbClr val="666699"/>
        </a:lt2>
        <a:accent1>
          <a:srgbClr val="779F92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BDCDC7"/>
        </a:accent5>
        <a:accent6>
          <a:srgbClr val="8EB0C3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6">
        <a:dk1>
          <a:srgbClr val="6A0000"/>
        </a:dk1>
        <a:lt1>
          <a:srgbClr val="FFFFFF"/>
        </a:lt1>
        <a:dk2>
          <a:srgbClr val="FFFFFF"/>
        </a:dk2>
        <a:lt2>
          <a:srgbClr val="666699"/>
        </a:lt2>
        <a:accent1>
          <a:srgbClr val="CC3300"/>
        </a:accent1>
        <a:accent2>
          <a:srgbClr val="CC6600"/>
        </a:accent2>
        <a:accent3>
          <a:srgbClr val="FFFFFF"/>
        </a:accent3>
        <a:accent4>
          <a:srgbClr val="590000"/>
        </a:accent4>
        <a:accent5>
          <a:srgbClr val="E2ADAA"/>
        </a:accent5>
        <a:accent6>
          <a:srgbClr val="B95C00"/>
        </a:accent6>
        <a:hlink>
          <a:srgbClr val="CC99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7">
        <a:dk1>
          <a:srgbClr val="4F4F77"/>
        </a:dk1>
        <a:lt1>
          <a:srgbClr val="FFFFFF"/>
        </a:lt1>
        <a:dk2>
          <a:srgbClr val="4A7911"/>
        </a:dk2>
        <a:lt2>
          <a:srgbClr val="FFFFFF"/>
        </a:lt2>
        <a:accent1>
          <a:srgbClr val="336600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ADB8AA"/>
        </a:accent5>
        <a:accent6>
          <a:srgbClr val="5C8A00"/>
        </a:accent6>
        <a:hlink>
          <a:srgbClr val="99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FFFFFF"/>
        </a:dk2>
        <a:lt2>
          <a:srgbClr val="4F4F77"/>
        </a:lt2>
        <a:accent1>
          <a:srgbClr val="3366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ADB8AA"/>
        </a:accent5>
        <a:accent6>
          <a:srgbClr val="5C8A00"/>
        </a:accent6>
        <a:hlink>
          <a:srgbClr val="99CC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8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8080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0C0"/>
        </a:accent5>
        <a:accent6>
          <a:srgbClr val="008A8A"/>
        </a:accent6>
        <a:hlink>
          <a:srgbClr val="70CAC6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10">
        <a:dk1>
          <a:srgbClr val="4F4F77"/>
        </a:dk1>
        <a:lt1>
          <a:srgbClr val="FFFFFF"/>
        </a:lt1>
        <a:dk2>
          <a:srgbClr val="330000"/>
        </a:dk2>
        <a:lt2>
          <a:srgbClr val="FFFFFF"/>
        </a:lt2>
        <a:accent1>
          <a:srgbClr val="822504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C1ACAA"/>
        </a:accent5>
        <a:accent6>
          <a:srgbClr val="8F2505"/>
        </a:accent6>
        <a:hlink>
          <a:srgbClr val="7C0704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11">
        <a:dk1>
          <a:srgbClr val="333333"/>
        </a:dk1>
        <a:lt1>
          <a:srgbClr val="FFFFFF"/>
        </a:lt1>
        <a:dk2>
          <a:srgbClr val="333399"/>
        </a:dk2>
        <a:lt2>
          <a:srgbClr val="FFFFFF"/>
        </a:lt2>
        <a:accent1>
          <a:srgbClr val="006699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B8CA"/>
        </a:accent5>
        <a:accent6>
          <a:srgbClr val="02799E"/>
        </a:accent6>
        <a:hlink>
          <a:srgbClr val="6699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0080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AAAAC0"/>
        </a:accent5>
        <a:accent6>
          <a:srgbClr val="8A8AB9"/>
        </a:accent6>
        <a:hlink>
          <a:srgbClr val="CCCCE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2004:Templates:Presentations:Designs:Blank Presentation</Template>
  <TotalTime>11534</TotalTime>
  <Words>1575</Words>
  <Application>Microsoft Office PowerPoint</Application>
  <PresentationFormat>On-screen Show (4:3)</PresentationFormat>
  <Paragraphs>291</Paragraphs>
  <Slides>68</Slides>
  <Notes>66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68</vt:i4>
      </vt:variant>
    </vt:vector>
  </HeadingPairs>
  <TitlesOfParts>
    <vt:vector size="87" baseType="lpstr">
      <vt:lpstr>ＭＳ Ｐゴシック</vt:lpstr>
      <vt:lpstr>Arial</vt:lpstr>
      <vt:lpstr>Arial Bold</vt:lpstr>
      <vt:lpstr>Calibri</vt:lpstr>
      <vt:lpstr>Consolas</vt:lpstr>
      <vt:lpstr>Corbel</vt:lpstr>
      <vt:lpstr>Courier New</vt:lpstr>
      <vt:lpstr>DejaVu Sans</vt:lpstr>
      <vt:lpstr>Lucida Grande</vt:lpstr>
      <vt:lpstr>Optima</vt:lpstr>
      <vt:lpstr>Osaka</vt:lpstr>
      <vt:lpstr>Symbol</vt:lpstr>
      <vt:lpstr>Tahoma</vt:lpstr>
      <vt:lpstr>Times</vt:lpstr>
      <vt:lpstr>Times New Roman</vt:lpstr>
      <vt:lpstr>Wingdings</vt:lpstr>
      <vt:lpstr>Blank Presentation</vt:lpstr>
      <vt:lpstr>Network</vt:lpstr>
      <vt:lpstr>Pixel</vt:lpstr>
      <vt:lpstr>Monetizing Attacks / The Underground Economy</vt:lpstr>
      <vt:lpstr>Today</vt:lpstr>
      <vt:lpstr>Monetizing Malware Locally</vt:lpstr>
      <vt:lpstr>PowerPoint Presentation</vt:lpstr>
      <vt:lpstr>Monetizing Malware Locally</vt:lpstr>
      <vt:lpstr>Monetizing Large-Scale Malware</vt:lpstr>
      <vt:lpstr>Spam &amp; Spam Profit</vt:lpstr>
      <vt:lpstr>Monetizing Spam</vt:lpstr>
      <vt:lpstr>PowerPoint Presentation</vt:lpstr>
      <vt:lpstr>Monetizing Spam</vt:lpstr>
      <vt:lpstr>Monetizing Spam, con’t</vt:lpstr>
      <vt:lpstr>Monetizing Spam, con’t</vt:lpstr>
      <vt:lpstr>Monetizing Spam, con’t</vt:lpstr>
      <vt:lpstr>Monetizing Spam, con’t</vt:lpstr>
      <vt:lpstr>Welcome to Storm!  "230 dead as storm batters Europe“ (Windows virus spread by spam)</vt:lpstr>
      <vt:lpstr>The Storm Spambot</vt:lpstr>
      <vt:lpstr>The Storm Botnet</vt:lpstr>
      <vt:lpstr>Spam “Campaign” Mechanics</vt:lpstr>
      <vt:lpstr>Campaign Mechanics: Harvest</vt:lpstr>
      <vt:lpstr>Campaign Mechanics: Spamming</vt:lpstr>
      <vt:lpstr>PowerPoint Presentation</vt:lpstr>
      <vt:lpstr>PowerPoint Presentation</vt:lpstr>
      <vt:lpstr>Campaign Mechanics: Spamming</vt:lpstr>
      <vt:lpstr>Campaign Mechanics: Reporting</vt:lpstr>
      <vt:lpstr>The Rise of the Underground Economy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Marketplace Ads for Services</vt:lpstr>
      <vt:lpstr>Marketplace Ads for Goods</vt:lpstr>
      <vt:lpstr>Pay-Per-Install (PPI)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Underground Economy</vt:lpstr>
      <vt:lpstr>PowerPoint Presentation</vt:lpstr>
      <vt:lpstr>Geolocation of Logins</vt:lpstr>
      <vt:lpstr>Geolocation of Logins</vt:lpstr>
      <vt:lpstr>The Underground Economy, con’t</vt:lpstr>
      <vt:lpstr>Welcome to Storm!  What can we sell you?</vt:lpstr>
      <vt:lpstr>PowerPoint Presentation</vt:lpstr>
      <vt:lpstr>PowerPoint Presentation</vt:lpstr>
      <vt:lpstr>PowerPoint Presentation</vt:lpstr>
      <vt:lpstr>Life As A Spammer …</vt:lpstr>
      <vt:lpstr>Life As A Spammer 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Axiom*of Criminal Laziness</vt:lpstr>
      <vt:lpstr>Axiom* of Criminal Laziness</vt:lpstr>
    </vt:vector>
  </TitlesOfParts>
  <Company>ICSI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 122: Introduction To Communication Networks</dc:title>
  <dc:creator>Vern Paxson</dc:creator>
  <cp:lastModifiedBy>Bruce Maggs</cp:lastModifiedBy>
  <cp:revision>221</cp:revision>
  <cp:lastPrinted>2013-02-08T06:38:16Z</cp:lastPrinted>
  <dcterms:created xsi:type="dcterms:W3CDTF">2007-08-31T05:34:37Z</dcterms:created>
  <dcterms:modified xsi:type="dcterms:W3CDTF">2019-04-10T19:01:16Z</dcterms:modified>
</cp:coreProperties>
</file>