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4" r:id="rId3"/>
    <p:sldId id="275" r:id="rId4"/>
    <p:sldId id="276" r:id="rId5"/>
    <p:sldId id="277" r:id="rId6"/>
    <p:sldId id="279" r:id="rId7"/>
    <p:sldId id="280" r:id="rId8"/>
    <p:sldId id="281" r:id="rId9"/>
    <p:sldId id="282" r:id="rId10"/>
    <p:sldId id="283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0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20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4898-5AF5-43E1-B561-32EE8C3BF8F7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0605-BCAB-4481-AFF5-E58CCF14E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117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4898-5AF5-43E1-B561-32EE8C3BF8F7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0605-BCAB-4481-AFF5-E58CCF14E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885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4898-5AF5-43E1-B561-32EE8C3BF8F7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0605-BCAB-4481-AFF5-E58CCF14E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249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4898-5AF5-43E1-B561-32EE8C3BF8F7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0605-BCAB-4481-AFF5-E58CCF14E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815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4898-5AF5-43E1-B561-32EE8C3BF8F7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0605-BCAB-4481-AFF5-E58CCF14E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466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4898-5AF5-43E1-B561-32EE8C3BF8F7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0605-BCAB-4481-AFF5-E58CCF14E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031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4898-5AF5-43E1-B561-32EE8C3BF8F7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0605-BCAB-4481-AFF5-E58CCF14E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676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4898-5AF5-43E1-B561-32EE8C3BF8F7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0605-BCAB-4481-AFF5-E58CCF14E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107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4898-5AF5-43E1-B561-32EE8C3BF8F7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0605-BCAB-4481-AFF5-E58CCF14E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329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4898-5AF5-43E1-B561-32EE8C3BF8F7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0605-BCAB-4481-AFF5-E58CCF14E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183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4898-5AF5-43E1-B561-32EE8C3BF8F7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0605-BCAB-4481-AFF5-E58CCF14E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95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254898-5AF5-43E1-B561-32EE8C3BF8F7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20605-BCAB-4481-AFF5-E58CCF14E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268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4A304E-786B-4BA3-BBB8-20EE7F615A3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Lecture 11 Graph Algorithms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B12FBA-250E-4D91-AA56-E41D08E719C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2051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3F4D4C-C2AC-4FDE-86EA-DE97C574D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Running Time of Graph Traversal Algorithms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106B6E-8B4E-4C83-A69F-04040F9517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both BFS and DFS</a:t>
            </a:r>
          </a:p>
          <a:p>
            <a:pPr lvl="1"/>
            <a:r>
              <a:rPr lang="en-US" dirty="0"/>
              <a:t>Enumerating all starting point takes O(n) time.</a:t>
            </a:r>
          </a:p>
          <a:p>
            <a:pPr lvl="1"/>
            <a:r>
              <a:rPr lang="en-US" dirty="0"/>
              <a:t>In the recursive call/</a:t>
            </a:r>
            <a:r>
              <a:rPr lang="en-US" dirty="0" err="1"/>
              <a:t>BFS_vsit</a:t>
            </a:r>
            <a:r>
              <a:rPr lang="en-US" dirty="0"/>
              <a:t>, each edge is processed at most twice. This is O(m) time.</a:t>
            </a:r>
          </a:p>
          <a:p>
            <a:pPr lvl="1"/>
            <a:r>
              <a:rPr lang="en-US" dirty="0"/>
              <a:t>Total running time = O(</a:t>
            </a:r>
            <a:r>
              <a:rPr lang="en-US" dirty="0" err="1"/>
              <a:t>n+m</a:t>
            </a:r>
            <a:r>
              <a:rPr lang="en-US" dirty="0"/>
              <a:t>)</a:t>
            </a:r>
          </a:p>
          <a:p>
            <a:r>
              <a:rPr lang="en-US" dirty="0"/>
              <a:t>For connected graphs: m &gt; n - 2, so total running time is O(m).</a:t>
            </a:r>
          </a:p>
          <a:p>
            <a:r>
              <a:rPr lang="en-US" dirty="0"/>
              <a:t>If we just want to start at a fixed location, then the running time is also O(m).</a:t>
            </a:r>
          </a:p>
        </p:txBody>
      </p:sp>
    </p:spTree>
    <p:extLst>
      <p:ext uri="{BB962C8B-B14F-4D97-AF65-F5344CB8AC3E}">
        <p14:creationId xmlns:p14="http://schemas.microsoft.com/office/powerpoint/2010/main" val="2712750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E611C8-A945-4C97-9B74-E2A8C2D3E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of Edges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0528B2-0836-4A45-A091-A80335925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4963885"/>
            <a:ext cx="7886700" cy="1793966"/>
          </a:xfrm>
        </p:spPr>
        <p:txBody>
          <a:bodyPr/>
          <a:lstStyle/>
          <a:p>
            <a:r>
              <a:rPr lang="en-US" dirty="0"/>
              <a:t>Tree/Forward: pre(u) &lt; pre(v) &lt; post(v) &lt; post(u)</a:t>
            </a:r>
          </a:p>
          <a:p>
            <a:r>
              <a:rPr lang="en-US" dirty="0"/>
              <a:t>Back: pre(v) &lt; pre(u) &lt; post(u) &lt; post(v)</a:t>
            </a:r>
          </a:p>
          <a:p>
            <a:r>
              <a:rPr lang="en-US" dirty="0"/>
              <a:t>Cross: pre(v) &lt; post(v)  &lt; pre(u) &lt; post(u)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868B6DE-2A10-48D6-94F8-C9DAF34B17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0860" y="1690689"/>
            <a:ext cx="6109472" cy="2889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0321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17C0A9-3710-49A9-A0C3-9BBD8EB4E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1 – Cycle Finding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09F6C0-F04A-40E2-A4B3-C5F39ED0C8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601301"/>
          </a:xfrm>
        </p:spPr>
        <p:txBody>
          <a:bodyPr>
            <a:normAutofit/>
          </a:bodyPr>
          <a:lstStyle/>
          <a:p>
            <a:r>
              <a:rPr lang="en-US" dirty="0"/>
              <a:t>Given a directed graph G, find if there is a cycle in the graph.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What edge type causes a cycle?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F3EBCD9-45C1-446C-AC3A-6BD11FA662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0894" y="2700883"/>
            <a:ext cx="6109472" cy="2889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2925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E56248-8C2B-4CAD-849F-1BC63B4EB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E8510F3-6561-4D06-BEE0-2194CB256ABB}"/>
              </a:ext>
            </a:extLst>
          </p:cNvPr>
          <p:cNvSpPr txBox="1"/>
          <p:nvPr/>
        </p:nvSpPr>
        <p:spPr>
          <a:xfrm>
            <a:off x="1297577" y="1976846"/>
            <a:ext cx="6043749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/>
              <a:t>DFS_cycle</a:t>
            </a:r>
            <a:r>
              <a:rPr lang="en-US" sz="2000" dirty="0"/>
              <a:t>(u)</a:t>
            </a:r>
          </a:p>
          <a:p>
            <a:r>
              <a:rPr lang="en-US" sz="2000" dirty="0"/>
              <a:t>     Mark u as visited</a:t>
            </a:r>
          </a:p>
          <a:p>
            <a:r>
              <a:rPr lang="en-US" sz="2000" dirty="0"/>
              <a:t>     Mark u as in stack</a:t>
            </a:r>
          </a:p>
          <a:p>
            <a:r>
              <a:rPr lang="en-US" sz="2000" dirty="0"/>
              <a:t>     </a:t>
            </a:r>
            <a:r>
              <a:rPr lang="en-US" sz="2000" dirty="0">
                <a:solidFill>
                  <a:schemeClr val="tx2"/>
                </a:solidFill>
              </a:rPr>
              <a:t>FOR</a:t>
            </a:r>
            <a:r>
              <a:rPr lang="en-US" sz="2000" dirty="0"/>
              <a:t> each edge (u, v)</a:t>
            </a:r>
          </a:p>
          <a:p>
            <a:r>
              <a:rPr lang="en-US" sz="2000" dirty="0"/>
              <a:t>            IF v is in stack</a:t>
            </a:r>
          </a:p>
          <a:p>
            <a:r>
              <a:rPr lang="en-US" sz="2000" dirty="0"/>
              <a:t>                  (</a:t>
            </a:r>
            <a:r>
              <a:rPr lang="en-US" sz="2000" dirty="0" err="1"/>
              <a:t>u,v</a:t>
            </a:r>
            <a:r>
              <a:rPr lang="en-US" sz="2000" dirty="0"/>
              <a:t>) is a back edge, found a cycle</a:t>
            </a:r>
          </a:p>
          <a:p>
            <a:r>
              <a:rPr lang="en-US" sz="2000" dirty="0"/>
              <a:t>            </a:t>
            </a:r>
            <a:r>
              <a:rPr lang="en-US" sz="2000" dirty="0">
                <a:solidFill>
                  <a:schemeClr val="tx2"/>
                </a:solidFill>
              </a:rPr>
              <a:t>IF</a:t>
            </a:r>
            <a:r>
              <a:rPr lang="en-US" sz="2000" dirty="0"/>
              <a:t> v is not visited</a:t>
            </a:r>
          </a:p>
          <a:p>
            <a:r>
              <a:rPr lang="en-US" sz="2000" dirty="0"/>
              <a:t>                 </a:t>
            </a:r>
            <a:r>
              <a:rPr lang="en-US" sz="2000" dirty="0" err="1"/>
              <a:t>DFS_cycle</a:t>
            </a:r>
            <a:r>
              <a:rPr lang="en-US" sz="2000" dirty="0"/>
              <a:t>(v)</a:t>
            </a:r>
          </a:p>
          <a:p>
            <a:r>
              <a:rPr lang="en-US" sz="2000" dirty="0"/>
              <a:t>      Mark u as not in stack.</a:t>
            </a:r>
          </a:p>
          <a:p>
            <a:r>
              <a:rPr lang="en-US" sz="2000" dirty="0"/>
              <a:t>DFS</a:t>
            </a:r>
          </a:p>
          <a:p>
            <a:r>
              <a:rPr lang="en-US" sz="2000" dirty="0"/>
              <a:t>      </a:t>
            </a:r>
            <a:r>
              <a:rPr lang="en-US" sz="2000" dirty="0">
                <a:solidFill>
                  <a:schemeClr val="tx2"/>
                </a:solidFill>
              </a:rPr>
              <a:t>FOR</a:t>
            </a:r>
            <a:r>
              <a:rPr lang="en-US" sz="2000" dirty="0"/>
              <a:t> u = 1 to n</a:t>
            </a:r>
          </a:p>
          <a:p>
            <a:r>
              <a:rPr lang="en-US" sz="2000" dirty="0"/>
              <a:t>	    </a:t>
            </a:r>
            <a:r>
              <a:rPr lang="en-US" sz="2000" dirty="0">
                <a:solidFill>
                  <a:schemeClr val="tx2"/>
                </a:solidFill>
              </a:rPr>
              <a:t>IF</a:t>
            </a:r>
            <a:r>
              <a:rPr lang="en-US" sz="2000" dirty="0"/>
              <a:t> u is not visited</a:t>
            </a:r>
          </a:p>
          <a:p>
            <a:r>
              <a:rPr lang="en-US" sz="2000" dirty="0"/>
              <a:t>                 </a:t>
            </a:r>
            <a:r>
              <a:rPr lang="en-US" sz="2000" dirty="0" err="1"/>
              <a:t>DFS_</a:t>
            </a:r>
            <a:r>
              <a:rPr lang="en-US" sz="2000" err="1"/>
              <a:t>cycle</a:t>
            </a:r>
            <a:r>
              <a:rPr lang="en-US" sz="2000"/>
              <a:t>(u)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443956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621AD1-09E4-48ED-997E-DF5CFA2FC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2 – Topological Sort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600E45-4AB6-4174-9375-1F391B897E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67096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Given a directed acyclic graph, want to output an ordering of vertices such that all edges are from an earlier vertex to a later vertex.</a:t>
            </a:r>
          </a:p>
          <a:p>
            <a:endParaRPr lang="en-US" dirty="0"/>
          </a:p>
          <a:p>
            <a:r>
              <a:rPr lang="en-US" dirty="0"/>
              <a:t>Idea: In a DFS, all the vertices that can</a:t>
            </a:r>
            <a:br>
              <a:rPr lang="en-US" dirty="0"/>
            </a:br>
            <a:r>
              <a:rPr lang="en-US" dirty="0"/>
              <a:t>be reached from u will be reached.</a:t>
            </a:r>
          </a:p>
          <a:p>
            <a:r>
              <a:rPr lang="en-US" dirty="0"/>
              <a:t>Examine pre-order and post-order</a:t>
            </a:r>
          </a:p>
          <a:p>
            <a:r>
              <a:rPr lang="en-US" dirty="0"/>
              <a:t>Pre: a c e h d b f g</a:t>
            </a:r>
          </a:p>
          <a:p>
            <a:r>
              <a:rPr lang="en-US" dirty="0"/>
              <a:t>Post: h e d c a b g f</a:t>
            </a:r>
          </a:p>
          <a:p>
            <a:r>
              <a:rPr lang="en-US" dirty="0"/>
              <a:t>Output the inverse of post-order!                    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20B91BB-8B32-46C6-B209-4B41FB2F8E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17335" y="3102790"/>
            <a:ext cx="1708332" cy="3209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8672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B4D805-76FF-41F7-BF7C-D0BA1E07EF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 First 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645997-2786-4625-93FF-DC09A51E51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Visit neighbor first (before neighbor’s neighbor).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92D3F2F-C546-42CB-9918-1BB21D273BD0}"/>
              </a:ext>
            </a:extLst>
          </p:cNvPr>
          <p:cNvSpPr txBox="1"/>
          <p:nvPr/>
        </p:nvSpPr>
        <p:spPr>
          <a:xfrm>
            <a:off x="1112634" y="2218471"/>
            <a:ext cx="7014983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/>
              <a:t>BFS_visit</a:t>
            </a:r>
            <a:r>
              <a:rPr lang="en-US" sz="2000" dirty="0"/>
              <a:t>(u)</a:t>
            </a:r>
          </a:p>
          <a:p>
            <a:r>
              <a:rPr lang="en-US" sz="2000" dirty="0"/>
              <a:t>     Mark u as visited</a:t>
            </a:r>
          </a:p>
          <a:p>
            <a:r>
              <a:rPr lang="en-US" sz="2000" dirty="0"/>
              <a:t>     Put u into a queue</a:t>
            </a:r>
          </a:p>
          <a:p>
            <a:r>
              <a:rPr lang="en-US" sz="2000" dirty="0"/>
              <a:t>     </a:t>
            </a:r>
            <a:r>
              <a:rPr lang="en-US" sz="2000" dirty="0">
                <a:solidFill>
                  <a:schemeClr val="accent1"/>
                </a:solidFill>
              </a:rPr>
              <a:t>WHILE</a:t>
            </a:r>
            <a:r>
              <a:rPr lang="en-US" sz="2000" dirty="0"/>
              <a:t> queue is not empty</a:t>
            </a:r>
          </a:p>
          <a:p>
            <a:r>
              <a:rPr lang="en-US" sz="2000" dirty="0"/>
              <a:t>            Let x be the head of the queue</a:t>
            </a:r>
          </a:p>
          <a:p>
            <a:r>
              <a:rPr lang="en-US" sz="2000" dirty="0"/>
              <a:t>            </a:t>
            </a:r>
            <a:r>
              <a:rPr lang="en-US" sz="2000" dirty="0">
                <a:solidFill>
                  <a:schemeClr val="accent1"/>
                </a:solidFill>
              </a:rPr>
              <a:t>FOR</a:t>
            </a:r>
            <a:r>
              <a:rPr lang="en-US" sz="2000" dirty="0"/>
              <a:t> all edges (x, y)</a:t>
            </a:r>
          </a:p>
          <a:p>
            <a:r>
              <a:rPr lang="en-US" sz="2000" dirty="0"/>
              <a:t>                   </a:t>
            </a:r>
            <a:r>
              <a:rPr lang="en-US" sz="2000" dirty="0">
                <a:solidFill>
                  <a:schemeClr val="accent1"/>
                </a:solidFill>
              </a:rPr>
              <a:t>IF</a:t>
            </a:r>
            <a:r>
              <a:rPr lang="en-US" sz="2000" dirty="0"/>
              <a:t> y has not been visited </a:t>
            </a:r>
            <a:r>
              <a:rPr lang="en-US" sz="2000" dirty="0">
                <a:solidFill>
                  <a:schemeClr val="accent1"/>
                </a:solidFill>
              </a:rPr>
              <a:t>THEN</a:t>
            </a:r>
          </a:p>
          <a:p>
            <a:r>
              <a:rPr lang="en-US" sz="2000" dirty="0"/>
              <a:t>                         add y to the queue</a:t>
            </a:r>
          </a:p>
          <a:p>
            <a:r>
              <a:rPr lang="en-US" sz="2000" dirty="0"/>
              <a:t>                         Mark y as visited</a:t>
            </a:r>
          </a:p>
          <a:p>
            <a:r>
              <a:rPr lang="en-US" sz="2000" dirty="0"/>
              <a:t>            Remove x from the queue</a:t>
            </a:r>
          </a:p>
          <a:p>
            <a:r>
              <a:rPr lang="en-US" sz="2000" dirty="0"/>
              <a:t>BFS</a:t>
            </a:r>
          </a:p>
          <a:p>
            <a:r>
              <a:rPr lang="en-US" sz="2000" dirty="0"/>
              <a:t>      </a:t>
            </a:r>
            <a:r>
              <a:rPr lang="en-US" sz="2000" dirty="0">
                <a:solidFill>
                  <a:schemeClr val="accent1"/>
                </a:solidFill>
              </a:rPr>
              <a:t>FOR</a:t>
            </a:r>
            <a:r>
              <a:rPr lang="en-US" sz="2000" dirty="0"/>
              <a:t> u = 1 to n</a:t>
            </a:r>
          </a:p>
          <a:p>
            <a:r>
              <a:rPr lang="en-US" sz="2000" dirty="0"/>
              <a:t>             </a:t>
            </a:r>
            <a:r>
              <a:rPr lang="en-US" sz="2000" dirty="0" err="1"/>
              <a:t>BFS_visit</a:t>
            </a:r>
            <a:r>
              <a:rPr lang="en-US" sz="2000" dirty="0"/>
              <a:t>(u)</a:t>
            </a:r>
          </a:p>
        </p:txBody>
      </p:sp>
    </p:spTree>
    <p:extLst>
      <p:ext uri="{BB962C8B-B14F-4D97-AF65-F5344CB8AC3E}">
        <p14:creationId xmlns:p14="http://schemas.microsoft.com/office/powerpoint/2010/main" val="3368031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8919A2-918F-4F78-9446-BC84D6961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 First Search Tree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5DC82C-C5F8-496D-97E4-B7A64B9DE3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825625"/>
            <a:ext cx="8158299" cy="4351338"/>
          </a:xfrm>
        </p:spPr>
        <p:txBody>
          <a:bodyPr/>
          <a:lstStyle/>
          <a:p>
            <a:r>
              <a:rPr lang="en-US" dirty="0"/>
              <a:t>IF y is added to the queue while examining x, then </a:t>
            </a:r>
            <a:br>
              <a:rPr lang="en-US" dirty="0"/>
            </a:br>
            <a:r>
              <a:rPr lang="en-US" dirty="0"/>
              <a:t>(x, y) is an edge in the BFS tree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32B8790C-91D7-4837-BA9B-20A6E685F51C}"/>
              </a:ext>
            </a:extLst>
          </p:cNvPr>
          <p:cNvSpPr/>
          <p:nvPr/>
        </p:nvSpPr>
        <p:spPr>
          <a:xfrm>
            <a:off x="2417557" y="3558380"/>
            <a:ext cx="261258" cy="26125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E97B3014-E15C-4E2C-82B6-0CD6F04C18B4}"/>
              </a:ext>
            </a:extLst>
          </p:cNvPr>
          <p:cNvSpPr/>
          <p:nvPr/>
        </p:nvSpPr>
        <p:spPr>
          <a:xfrm>
            <a:off x="2417557" y="4501029"/>
            <a:ext cx="261258" cy="26125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54B210A-5FDC-4388-8B46-5F56907D7435}"/>
              </a:ext>
            </a:extLst>
          </p:cNvPr>
          <p:cNvSpPr/>
          <p:nvPr/>
        </p:nvSpPr>
        <p:spPr>
          <a:xfrm>
            <a:off x="1454331" y="4101737"/>
            <a:ext cx="261258" cy="26125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A3CA2A3F-C7BD-4079-BF10-53B5D3FCD3C6}"/>
              </a:ext>
            </a:extLst>
          </p:cNvPr>
          <p:cNvSpPr/>
          <p:nvPr/>
        </p:nvSpPr>
        <p:spPr>
          <a:xfrm>
            <a:off x="3361508" y="4101737"/>
            <a:ext cx="261258" cy="26125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024ABB7-B491-471F-8754-5EB6E6F6F184}"/>
              </a:ext>
            </a:extLst>
          </p:cNvPr>
          <p:cNvCxnSpPr>
            <a:stCxn id="11" idx="7"/>
            <a:endCxn id="9" idx="3"/>
          </p:cNvCxnSpPr>
          <p:nvPr/>
        </p:nvCxnSpPr>
        <p:spPr>
          <a:xfrm flipV="1">
            <a:off x="1677329" y="3781378"/>
            <a:ext cx="778488" cy="358619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F7C94BB-9F26-47A0-B2AC-D1EC370E042E}"/>
              </a:ext>
            </a:extLst>
          </p:cNvPr>
          <p:cNvCxnSpPr>
            <a:stCxn id="9" idx="5"/>
            <a:endCxn id="12" idx="1"/>
          </p:cNvCxnSpPr>
          <p:nvPr/>
        </p:nvCxnSpPr>
        <p:spPr>
          <a:xfrm>
            <a:off x="2640555" y="3781378"/>
            <a:ext cx="759213" cy="358619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E82D48E-6888-4F22-A455-89BB8DFE79B9}"/>
              </a:ext>
            </a:extLst>
          </p:cNvPr>
          <p:cNvCxnSpPr>
            <a:stCxn id="10" idx="2"/>
            <a:endCxn id="11" idx="5"/>
          </p:cNvCxnSpPr>
          <p:nvPr/>
        </p:nvCxnSpPr>
        <p:spPr>
          <a:xfrm flipH="1" flipV="1">
            <a:off x="1677329" y="4324735"/>
            <a:ext cx="740228" cy="306923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C5B3E20-8070-4B50-8114-ABFECC3EB481}"/>
              </a:ext>
            </a:extLst>
          </p:cNvPr>
          <p:cNvCxnSpPr>
            <a:cxnSpLocks/>
            <a:stCxn id="9" idx="4"/>
            <a:endCxn id="10" idx="0"/>
          </p:cNvCxnSpPr>
          <p:nvPr/>
        </p:nvCxnSpPr>
        <p:spPr>
          <a:xfrm>
            <a:off x="2548186" y="3819638"/>
            <a:ext cx="0" cy="681391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21" name="Oval 20">
            <a:extLst>
              <a:ext uri="{FF2B5EF4-FFF2-40B4-BE49-F238E27FC236}">
                <a16:creationId xmlns:a16="http://schemas.microsoft.com/office/drawing/2014/main" id="{650514E6-8A89-4838-8BF2-ED48FD74DFC5}"/>
              </a:ext>
            </a:extLst>
          </p:cNvPr>
          <p:cNvSpPr/>
          <p:nvPr/>
        </p:nvSpPr>
        <p:spPr>
          <a:xfrm>
            <a:off x="937100" y="4936457"/>
            <a:ext cx="261258" cy="26125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89C49F9-E86F-4047-A5C1-317D61920DF3}"/>
              </a:ext>
            </a:extLst>
          </p:cNvPr>
          <p:cNvCxnSpPr>
            <a:stCxn id="11" idx="3"/>
            <a:endCxn id="21" idx="7"/>
          </p:cNvCxnSpPr>
          <p:nvPr/>
        </p:nvCxnSpPr>
        <p:spPr>
          <a:xfrm flipH="1">
            <a:off x="1160098" y="4324735"/>
            <a:ext cx="332493" cy="64998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Arrow: Right 23">
            <a:extLst>
              <a:ext uri="{FF2B5EF4-FFF2-40B4-BE49-F238E27FC236}">
                <a16:creationId xmlns:a16="http://schemas.microsoft.com/office/drawing/2014/main" id="{7211CD70-D172-4018-98FB-424CFEF3C6EC}"/>
              </a:ext>
            </a:extLst>
          </p:cNvPr>
          <p:cNvSpPr/>
          <p:nvPr/>
        </p:nvSpPr>
        <p:spPr>
          <a:xfrm>
            <a:off x="4066903" y="4001294"/>
            <a:ext cx="1097280" cy="10657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1B9AB64D-6D12-4900-ABF4-C34A7482E82D}"/>
              </a:ext>
            </a:extLst>
          </p:cNvPr>
          <p:cNvSpPr/>
          <p:nvPr/>
        </p:nvSpPr>
        <p:spPr>
          <a:xfrm>
            <a:off x="7229041" y="3558380"/>
            <a:ext cx="261258" cy="26125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AB51B5F0-E7FB-429C-AF22-E1BC25F40F15}"/>
              </a:ext>
            </a:extLst>
          </p:cNvPr>
          <p:cNvSpPr/>
          <p:nvPr/>
        </p:nvSpPr>
        <p:spPr>
          <a:xfrm>
            <a:off x="7229041" y="4501029"/>
            <a:ext cx="261258" cy="26125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B993681D-423F-47ED-8FC2-FFE4657C8BCA}"/>
              </a:ext>
            </a:extLst>
          </p:cNvPr>
          <p:cNvSpPr/>
          <p:nvPr/>
        </p:nvSpPr>
        <p:spPr>
          <a:xfrm>
            <a:off x="6265815" y="4101737"/>
            <a:ext cx="261258" cy="26125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9CFD1259-9CA2-4462-AE3C-660EC99327D5}"/>
              </a:ext>
            </a:extLst>
          </p:cNvPr>
          <p:cNvSpPr/>
          <p:nvPr/>
        </p:nvSpPr>
        <p:spPr>
          <a:xfrm>
            <a:off x="8172992" y="4101737"/>
            <a:ext cx="261258" cy="26125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8DB78C7E-1835-44D4-AD6E-2C36411855B8}"/>
              </a:ext>
            </a:extLst>
          </p:cNvPr>
          <p:cNvCxnSpPr>
            <a:stCxn id="27" idx="7"/>
            <a:endCxn id="25" idx="3"/>
          </p:cNvCxnSpPr>
          <p:nvPr/>
        </p:nvCxnSpPr>
        <p:spPr>
          <a:xfrm flipV="1">
            <a:off x="6488813" y="3781378"/>
            <a:ext cx="778488" cy="358619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64F05C07-78FA-4822-B357-941448079A40}"/>
              </a:ext>
            </a:extLst>
          </p:cNvPr>
          <p:cNvCxnSpPr>
            <a:stCxn id="25" idx="5"/>
            <a:endCxn id="28" idx="1"/>
          </p:cNvCxnSpPr>
          <p:nvPr/>
        </p:nvCxnSpPr>
        <p:spPr>
          <a:xfrm>
            <a:off x="7452039" y="3781378"/>
            <a:ext cx="759213" cy="358619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B312C122-E69F-4247-9153-AE2369B58408}"/>
              </a:ext>
            </a:extLst>
          </p:cNvPr>
          <p:cNvCxnSpPr>
            <a:cxnSpLocks/>
            <a:stCxn id="26" idx="0"/>
            <a:endCxn id="25" idx="4"/>
          </p:cNvCxnSpPr>
          <p:nvPr/>
        </p:nvCxnSpPr>
        <p:spPr>
          <a:xfrm flipV="1">
            <a:off x="7359670" y="3819638"/>
            <a:ext cx="0" cy="681391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33" name="Oval 32">
            <a:extLst>
              <a:ext uri="{FF2B5EF4-FFF2-40B4-BE49-F238E27FC236}">
                <a16:creationId xmlns:a16="http://schemas.microsoft.com/office/drawing/2014/main" id="{FB08347D-371F-4A04-B769-71EA1C6C4387}"/>
              </a:ext>
            </a:extLst>
          </p:cNvPr>
          <p:cNvSpPr/>
          <p:nvPr/>
        </p:nvSpPr>
        <p:spPr>
          <a:xfrm>
            <a:off x="5748584" y="4936457"/>
            <a:ext cx="261258" cy="26125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A9EE723A-C929-4A6D-9372-B196A4B6B51F}"/>
              </a:ext>
            </a:extLst>
          </p:cNvPr>
          <p:cNvCxnSpPr>
            <a:stCxn id="27" idx="3"/>
            <a:endCxn id="33" idx="7"/>
          </p:cNvCxnSpPr>
          <p:nvPr/>
        </p:nvCxnSpPr>
        <p:spPr>
          <a:xfrm flipH="1">
            <a:off x="5971582" y="4324735"/>
            <a:ext cx="332493" cy="64998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9420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 animBg="1"/>
      <p:bldP spid="10" grpId="0" animBg="1"/>
      <p:bldP spid="11" grpId="0" animBg="1"/>
      <p:bldP spid="12" grpId="0" animBg="1"/>
      <p:bldP spid="21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3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1BF9E5-BD1A-4D52-AFA2-0B4018237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BFS and Queue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47F2F5-C3AB-456C-9E3D-DD39190825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BFS Order: The order that vertices enter (and exit) the queue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08577B59-38E3-46A9-BC0C-470A2F1942E0}"/>
              </a:ext>
            </a:extLst>
          </p:cNvPr>
          <p:cNvSpPr/>
          <p:nvPr/>
        </p:nvSpPr>
        <p:spPr>
          <a:xfrm>
            <a:off x="6240620" y="2844278"/>
            <a:ext cx="261258" cy="26125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CCF3DE73-94BB-4057-A139-A04C4BA49E4F}"/>
              </a:ext>
            </a:extLst>
          </p:cNvPr>
          <p:cNvSpPr/>
          <p:nvPr/>
        </p:nvSpPr>
        <p:spPr>
          <a:xfrm>
            <a:off x="6240620" y="3786927"/>
            <a:ext cx="261258" cy="26125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B5C23F1-D603-4933-A4C3-757B7E247EC3}"/>
              </a:ext>
            </a:extLst>
          </p:cNvPr>
          <p:cNvSpPr/>
          <p:nvPr/>
        </p:nvSpPr>
        <p:spPr>
          <a:xfrm>
            <a:off x="5277394" y="3387635"/>
            <a:ext cx="261258" cy="26125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C61205FC-B089-4F2D-A5E6-9696B6D2E9D6}"/>
              </a:ext>
            </a:extLst>
          </p:cNvPr>
          <p:cNvSpPr/>
          <p:nvPr/>
        </p:nvSpPr>
        <p:spPr>
          <a:xfrm>
            <a:off x="7184571" y="3387635"/>
            <a:ext cx="261258" cy="26125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1297AB5-FE09-4B24-AD5E-213AF346A94C}"/>
              </a:ext>
            </a:extLst>
          </p:cNvPr>
          <p:cNvCxnSpPr>
            <a:stCxn id="6" idx="7"/>
            <a:endCxn id="4" idx="3"/>
          </p:cNvCxnSpPr>
          <p:nvPr/>
        </p:nvCxnSpPr>
        <p:spPr>
          <a:xfrm flipV="1">
            <a:off x="5500392" y="3067276"/>
            <a:ext cx="778488" cy="358619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A948B2C-8A21-416A-A597-287F5DEFCE89}"/>
              </a:ext>
            </a:extLst>
          </p:cNvPr>
          <p:cNvCxnSpPr>
            <a:stCxn id="4" idx="5"/>
            <a:endCxn id="7" idx="1"/>
          </p:cNvCxnSpPr>
          <p:nvPr/>
        </p:nvCxnSpPr>
        <p:spPr>
          <a:xfrm>
            <a:off x="6463618" y="3067276"/>
            <a:ext cx="759213" cy="358619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B981B04-972D-4C4E-90BB-1FE582120D5E}"/>
              </a:ext>
            </a:extLst>
          </p:cNvPr>
          <p:cNvCxnSpPr>
            <a:stCxn id="5" idx="2"/>
            <a:endCxn id="6" idx="5"/>
          </p:cNvCxnSpPr>
          <p:nvPr/>
        </p:nvCxnSpPr>
        <p:spPr>
          <a:xfrm flipH="1" flipV="1">
            <a:off x="5500392" y="3610633"/>
            <a:ext cx="740228" cy="306923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EBA4A41-31B1-428C-B3D1-F2B9061B14F8}"/>
              </a:ext>
            </a:extLst>
          </p:cNvPr>
          <p:cNvCxnSpPr>
            <a:cxnSpLocks/>
            <a:stCxn id="4" idx="4"/>
            <a:endCxn id="5" idx="0"/>
          </p:cNvCxnSpPr>
          <p:nvPr/>
        </p:nvCxnSpPr>
        <p:spPr>
          <a:xfrm>
            <a:off x="6371249" y="3105536"/>
            <a:ext cx="0" cy="681391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12" name="Oval 11">
            <a:extLst>
              <a:ext uri="{FF2B5EF4-FFF2-40B4-BE49-F238E27FC236}">
                <a16:creationId xmlns:a16="http://schemas.microsoft.com/office/drawing/2014/main" id="{F721CA01-8BAF-4235-A848-8242E5B49AB4}"/>
              </a:ext>
            </a:extLst>
          </p:cNvPr>
          <p:cNvSpPr/>
          <p:nvPr/>
        </p:nvSpPr>
        <p:spPr>
          <a:xfrm>
            <a:off x="4760163" y="4222355"/>
            <a:ext cx="261258" cy="26125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3AED956-81C7-4F76-B01C-4916D9EDAFC9}"/>
              </a:ext>
            </a:extLst>
          </p:cNvPr>
          <p:cNvCxnSpPr>
            <a:stCxn id="6" idx="3"/>
            <a:endCxn id="12" idx="7"/>
          </p:cNvCxnSpPr>
          <p:nvPr/>
        </p:nvCxnSpPr>
        <p:spPr>
          <a:xfrm flipH="1">
            <a:off x="4983161" y="3610633"/>
            <a:ext cx="332493" cy="64998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75866B49-C280-4138-9D21-38D0DC14BD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7819480"/>
              </p:ext>
            </p:extLst>
          </p:nvPr>
        </p:nvGraphicFramePr>
        <p:xfrm>
          <a:off x="257951" y="2863071"/>
          <a:ext cx="4340290" cy="1854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8058">
                  <a:extLst>
                    <a:ext uri="{9D8B030D-6E8A-4147-A177-3AD203B41FA5}">
                      <a16:colId xmlns:a16="http://schemas.microsoft.com/office/drawing/2014/main" val="4028067286"/>
                    </a:ext>
                  </a:extLst>
                </a:gridCol>
                <a:gridCol w="868058">
                  <a:extLst>
                    <a:ext uri="{9D8B030D-6E8A-4147-A177-3AD203B41FA5}">
                      <a16:colId xmlns:a16="http://schemas.microsoft.com/office/drawing/2014/main" val="2827513319"/>
                    </a:ext>
                  </a:extLst>
                </a:gridCol>
                <a:gridCol w="868058">
                  <a:extLst>
                    <a:ext uri="{9D8B030D-6E8A-4147-A177-3AD203B41FA5}">
                      <a16:colId xmlns:a16="http://schemas.microsoft.com/office/drawing/2014/main" val="1729281627"/>
                    </a:ext>
                  </a:extLst>
                </a:gridCol>
                <a:gridCol w="868058">
                  <a:extLst>
                    <a:ext uri="{9D8B030D-6E8A-4147-A177-3AD203B41FA5}">
                      <a16:colId xmlns:a16="http://schemas.microsoft.com/office/drawing/2014/main" val="3472675756"/>
                    </a:ext>
                  </a:extLst>
                </a:gridCol>
                <a:gridCol w="868058">
                  <a:extLst>
                    <a:ext uri="{9D8B030D-6E8A-4147-A177-3AD203B41FA5}">
                      <a16:colId xmlns:a16="http://schemas.microsoft.com/office/drawing/2014/main" val="25875286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092624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964518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640067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974163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703284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3896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  <p:bldP spid="7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A9A79-EF14-432C-AE1B-4BE3D2255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– Shortest Path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33CF4A-5A4B-4A14-ACA8-E2D9DF1F6D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a graph, vertices (u, v), find the path between (u, v) that minimizes the number of edges.</a:t>
            </a:r>
          </a:p>
          <a:p>
            <a:endParaRPr lang="en-US" dirty="0"/>
          </a:p>
          <a:p>
            <a:r>
              <a:rPr lang="en-US" dirty="0"/>
              <a:t>Claim: The BFS tree rooted at u contains shortest paths to all vertices reachable from u.</a:t>
            </a:r>
          </a:p>
        </p:txBody>
      </p:sp>
    </p:spTree>
    <p:extLst>
      <p:ext uri="{BB962C8B-B14F-4D97-AF65-F5344CB8AC3E}">
        <p14:creationId xmlns:p14="http://schemas.microsoft.com/office/powerpoint/2010/main" val="6155741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228</TotalTime>
  <Words>580</Words>
  <Application>Microsoft Office PowerPoint</Application>
  <PresentationFormat>On-screen Show (4:3)</PresentationFormat>
  <Paragraphs>97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Lecture 11 Graph Algorithms</vt:lpstr>
      <vt:lpstr>Type of Edges</vt:lpstr>
      <vt:lpstr>Application 1 – Cycle Finding</vt:lpstr>
      <vt:lpstr>Algorithm</vt:lpstr>
      <vt:lpstr>Application 2 – Topological Sort</vt:lpstr>
      <vt:lpstr>Breadth First Search</vt:lpstr>
      <vt:lpstr>Breadth First Search Tree</vt:lpstr>
      <vt:lpstr>BFS and Queue</vt:lpstr>
      <vt:lpstr>Application – Shortest Path</vt:lpstr>
      <vt:lpstr>Running Time of Graph Traversal Algorithms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10 Hashing</dc:title>
  <dc:creator>Rong Ge</dc:creator>
  <cp:lastModifiedBy>Rong Ge</cp:lastModifiedBy>
  <cp:revision>94</cp:revision>
  <dcterms:created xsi:type="dcterms:W3CDTF">2017-09-24T21:46:53Z</dcterms:created>
  <dcterms:modified xsi:type="dcterms:W3CDTF">2020-02-25T14:31:37Z</dcterms:modified>
</cp:coreProperties>
</file>