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375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17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85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24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1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66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31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67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107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29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183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4898-5AF5-43E1-B561-32EE8C3BF8F7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9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54898-5AF5-43E1-B561-32EE8C3BF8F7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20605-BCAB-4481-AFF5-E58CCF14E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268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A304E-786B-4BA3-BBB8-20EE7F615A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Lecture 14 </a:t>
            </a:r>
            <a:r>
              <a:rPr lang="en-US" sz="3200" dirty="0"/>
              <a:t>Minimum Spanning Tree (cont’d)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12FBA-250E-4D91-AA56-E41D08E719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205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A65D9-B7C2-4289-8B16-67B0C811A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 vs. Kruskal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7D745-C374-46B1-A60C-53FD68E42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Running Time: Prim seems to be always faster</a:t>
            </a:r>
            <a:br>
              <a:rPr lang="en-US" dirty="0"/>
            </a:br>
            <a:r>
              <a:rPr lang="en-US" dirty="0"/>
              <a:t>O(</a:t>
            </a:r>
            <a:r>
              <a:rPr lang="en-US" dirty="0" err="1"/>
              <a:t>m+nlog</a:t>
            </a:r>
            <a:r>
              <a:rPr lang="en-US" dirty="0"/>
              <a:t> n) vs. O(m log m)</a:t>
            </a:r>
          </a:p>
          <a:p>
            <a:r>
              <a:rPr lang="en-US" dirty="0"/>
              <a:t>However, the O(</a:t>
            </a:r>
            <a:r>
              <a:rPr lang="en-US" dirty="0" err="1"/>
              <a:t>m+nlog</a:t>
            </a:r>
            <a:r>
              <a:rPr lang="en-US" dirty="0"/>
              <a:t> n) version of Prim is not very easy to implement, and has a large hidden constant</a:t>
            </a:r>
          </a:p>
          <a:p>
            <a:r>
              <a:rPr lang="en-US" dirty="0"/>
              <a:t>If you use a regular binary heap, the running time are the same, and Kruskal is usually faster in practice/easier to implement.</a:t>
            </a:r>
          </a:p>
          <a:p>
            <a:r>
              <a:rPr lang="en-US" dirty="0"/>
              <a:t>If the graph is dense, O(n</a:t>
            </a:r>
            <a:r>
              <a:rPr lang="en-US" baseline="30000" dirty="0"/>
              <a:t>2</a:t>
            </a:r>
            <a:r>
              <a:rPr lang="en-US" dirty="0"/>
              <a:t>) version of Prim is easy to implement and faster than Kruskal.</a:t>
            </a:r>
          </a:p>
        </p:txBody>
      </p:sp>
    </p:spTree>
    <p:extLst>
      <p:ext uri="{BB962C8B-B14F-4D97-AF65-F5344CB8AC3E}">
        <p14:creationId xmlns:p14="http://schemas.microsoft.com/office/powerpoint/2010/main" val="266952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E909B-2435-4CEB-9E68-47E3D66B8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Property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A24B393-DB23-4FEF-90D0-A533B268C84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Key Lemma: Suppose </a:t>
                </a:r>
                <a:r>
                  <a:rPr lang="en-US" dirty="0">
                    <a:solidFill>
                      <a:schemeClr val="accent1"/>
                    </a:solidFill>
                  </a:rPr>
                  <a:t>F</a:t>
                </a:r>
                <a:r>
                  <a:rPr lang="en-US" dirty="0"/>
                  <a:t> is a set of edges that is inside some MST T, if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</m:acc>
                      </m:e>
                    </m:d>
                  </m:oMath>
                </a14:m>
                <a:r>
                  <a:rPr lang="en-US" dirty="0"/>
                  <a:t> is a cut that does not contain any edge in </a:t>
                </a:r>
                <a:r>
                  <a:rPr lang="en-US" dirty="0">
                    <a:solidFill>
                      <a:schemeClr val="accent1"/>
                    </a:solidFill>
                  </a:rPr>
                  <a:t>F</a:t>
                </a:r>
                <a:r>
                  <a:rPr lang="en-US" dirty="0"/>
                  <a:t> and </a:t>
                </a:r>
                <a:r>
                  <a:rPr lang="en-US" dirty="0">
                    <a:solidFill>
                      <a:schemeClr val="accent1"/>
                    </a:solidFill>
                  </a:rPr>
                  <a:t>e</a:t>
                </a:r>
                <a:r>
                  <a:rPr lang="en-US" dirty="0"/>
                  <a:t> is the minimum cost edge in the cut, then it is safe to add </a:t>
                </a:r>
                <a:r>
                  <a:rPr lang="en-US" dirty="0">
                    <a:solidFill>
                      <a:schemeClr val="accent1"/>
                    </a:solidFill>
                  </a:rPr>
                  <a:t>e</a:t>
                </a:r>
                <a:r>
                  <a:rPr lang="en-US" dirty="0"/>
                  <a:t> to </a:t>
                </a:r>
                <a:r>
                  <a:rPr lang="en-US" dirty="0">
                    <a:solidFill>
                      <a:schemeClr val="accent1"/>
                    </a:solidFill>
                  </a:rPr>
                  <a:t>F</a:t>
                </a:r>
                <a:r>
                  <a:rPr lang="en-US" dirty="0"/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∪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⊂</m:t>
                    </m:r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 for some MST </a:t>
                </a:r>
                <a:r>
                  <a:rPr lang="en-US" dirty="0">
                    <a:solidFill>
                      <a:schemeClr val="accent1"/>
                    </a:solidFill>
                  </a:rPr>
                  <a:t>T’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A24B393-DB23-4FEF-90D0-A533B268C84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72B9643-E607-4C7B-8CBB-CAF5CE1ACC7E}"/>
              </a:ext>
            </a:extLst>
          </p:cNvPr>
          <p:cNvCxnSpPr>
            <a:stCxn id="5" idx="7"/>
            <a:endCxn id="6" idx="3"/>
          </p:cNvCxnSpPr>
          <p:nvPr/>
        </p:nvCxnSpPr>
        <p:spPr>
          <a:xfrm flipV="1">
            <a:off x="4229996" y="4369334"/>
            <a:ext cx="1293607" cy="1119435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52C16F5-1970-47CD-BCE1-709417F545C8}"/>
              </a:ext>
            </a:extLst>
          </p:cNvPr>
          <p:cNvGrpSpPr/>
          <p:nvPr/>
        </p:nvGrpSpPr>
        <p:grpSpPr>
          <a:xfrm>
            <a:off x="2360022" y="4101737"/>
            <a:ext cx="3744687" cy="2168435"/>
            <a:chOff x="2360022" y="4101737"/>
            <a:chExt cx="3744687" cy="2168435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A69721D7-B407-4292-8C25-252641C9BE6B}"/>
                </a:ext>
              </a:extLst>
            </p:cNvPr>
            <p:cNvSpPr/>
            <p:nvPr/>
          </p:nvSpPr>
          <p:spPr>
            <a:xfrm>
              <a:off x="2360022" y="4528457"/>
              <a:ext cx="313509" cy="31350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52CDA07E-CA9D-433E-882B-273D48AFC3A5}"/>
                </a:ext>
              </a:extLst>
            </p:cNvPr>
            <p:cNvSpPr/>
            <p:nvPr/>
          </p:nvSpPr>
          <p:spPr>
            <a:xfrm>
              <a:off x="3962399" y="5442857"/>
              <a:ext cx="313509" cy="31350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48F694A-6BDC-4C24-888A-282398BBD2A3}"/>
                </a:ext>
              </a:extLst>
            </p:cNvPr>
            <p:cNvSpPr/>
            <p:nvPr/>
          </p:nvSpPr>
          <p:spPr>
            <a:xfrm>
              <a:off x="5477691" y="4101737"/>
              <a:ext cx="313509" cy="31350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583BD02-7A7B-4A7E-B11F-3974BF698878}"/>
                </a:ext>
              </a:extLst>
            </p:cNvPr>
            <p:cNvSpPr/>
            <p:nvPr/>
          </p:nvSpPr>
          <p:spPr>
            <a:xfrm>
              <a:off x="5791200" y="5956663"/>
              <a:ext cx="313509" cy="31350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DDCC1B94-8C8F-4A0D-972A-9C4204B462B9}"/>
                </a:ext>
              </a:extLst>
            </p:cNvPr>
            <p:cNvCxnSpPr>
              <a:stCxn id="4" idx="5"/>
            </p:cNvCxnSpPr>
            <p:nvPr/>
          </p:nvCxnSpPr>
          <p:spPr>
            <a:xfrm>
              <a:off x="2627619" y="4796054"/>
              <a:ext cx="1334780" cy="7338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D4A36E4-6B46-47EC-B391-8EDD3E73F5E0}"/>
                </a:ext>
              </a:extLst>
            </p:cNvPr>
            <p:cNvCxnSpPr>
              <a:stCxn id="6" idx="5"/>
              <a:endCxn id="7" idx="0"/>
            </p:cNvCxnSpPr>
            <p:nvPr/>
          </p:nvCxnSpPr>
          <p:spPr>
            <a:xfrm>
              <a:off x="5745288" y="4369334"/>
              <a:ext cx="202667" cy="158732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2581D44-50FD-4D16-8156-D761E6563CF4}"/>
              </a:ext>
            </a:extLst>
          </p:cNvPr>
          <p:cNvCxnSpPr>
            <a:stCxn id="7" idx="2"/>
            <a:endCxn id="5" idx="5"/>
          </p:cNvCxnSpPr>
          <p:nvPr/>
        </p:nvCxnSpPr>
        <p:spPr>
          <a:xfrm flipH="1" flipV="1">
            <a:off x="4229996" y="5710454"/>
            <a:ext cx="1561204" cy="40296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D49BC79-3BFD-4683-B92A-73DB2F291C76}"/>
              </a:ext>
            </a:extLst>
          </p:cNvPr>
          <p:cNvGrpSpPr/>
          <p:nvPr/>
        </p:nvGrpSpPr>
        <p:grpSpPr>
          <a:xfrm>
            <a:off x="1833155" y="3744685"/>
            <a:ext cx="4839594" cy="2699658"/>
            <a:chOff x="1833155" y="3744685"/>
            <a:chExt cx="4839594" cy="2699658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E2372E67-C305-45C1-ABCB-EF550E9A2476}"/>
                </a:ext>
              </a:extLst>
            </p:cNvPr>
            <p:cNvSpPr/>
            <p:nvPr/>
          </p:nvSpPr>
          <p:spPr>
            <a:xfrm>
              <a:off x="1833155" y="4249783"/>
              <a:ext cx="2952206" cy="219456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EC0CDBCB-044C-49DD-AFBA-168A1EC39567}"/>
                </a:ext>
              </a:extLst>
            </p:cNvPr>
            <p:cNvSpPr/>
            <p:nvPr/>
          </p:nvSpPr>
          <p:spPr>
            <a:xfrm>
              <a:off x="4929049" y="3744685"/>
              <a:ext cx="1743700" cy="2699657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0100F73-F8E3-4645-B2E7-C86B2BA5295D}"/>
              </a:ext>
            </a:extLst>
          </p:cNvPr>
          <p:cNvCxnSpPr/>
          <p:nvPr/>
        </p:nvCxnSpPr>
        <p:spPr>
          <a:xfrm flipH="1" flipV="1">
            <a:off x="4259486" y="5732225"/>
            <a:ext cx="1561204" cy="4029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3212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E6328-32CE-4173-B22C-5335693E4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Algorithm for MST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8F40F-3407-4D8E-9FFC-30FBB8718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Initialize the tree to be empty.</a:t>
            </a:r>
            <a:br>
              <a:rPr lang="en-US" dirty="0"/>
            </a:br>
            <a:r>
              <a:rPr lang="en-US" dirty="0"/>
              <a:t>(initially a subset of some MST)</a:t>
            </a:r>
          </a:p>
          <a:p>
            <a:r>
              <a:rPr lang="en-US" dirty="0"/>
              <a:t>Repeat</a:t>
            </a:r>
          </a:p>
          <a:p>
            <a:r>
              <a:rPr lang="en-US" dirty="0"/>
              <a:t>    Find a cut that does not have any edge in the current tree</a:t>
            </a:r>
          </a:p>
          <a:p>
            <a:r>
              <a:rPr lang="en-US" dirty="0"/>
              <a:t>    Add the min cost edge of the cut to the tree</a:t>
            </a:r>
            <a:br>
              <a:rPr lang="en-US" dirty="0"/>
            </a:br>
            <a:r>
              <a:rPr lang="en-US" dirty="0"/>
              <a:t>(by Key Lemma: still a subset of some MST)</a:t>
            </a:r>
          </a:p>
          <a:p>
            <a:r>
              <a:rPr lang="en-US" dirty="0"/>
              <a:t>Until the tree has n-1 edges</a:t>
            </a:r>
            <a:br>
              <a:rPr lang="en-US" dirty="0"/>
            </a:br>
            <a:r>
              <a:rPr lang="en-US" dirty="0"/>
              <a:t>(Now we already have a tree, so it must be a MST)</a:t>
            </a:r>
          </a:p>
        </p:txBody>
      </p:sp>
    </p:spTree>
    <p:extLst>
      <p:ext uri="{BB962C8B-B14F-4D97-AF65-F5344CB8AC3E}">
        <p14:creationId xmlns:p14="http://schemas.microsoft.com/office/powerpoint/2010/main" val="2796658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9DA2B-F0DF-47AD-ACB9-BA36B5670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a MST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87008-76D0-40AF-9701-2881768CB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 do the two operations efficiently</a:t>
            </a:r>
          </a:p>
          <a:p>
            <a:endParaRPr lang="en-US" dirty="0"/>
          </a:p>
          <a:p>
            <a:r>
              <a:rPr lang="en-US" dirty="0"/>
              <a:t>1. How to find a cut that does not go through any edges we have chosen</a:t>
            </a:r>
          </a:p>
          <a:p>
            <a:r>
              <a:rPr lang="en-US" dirty="0"/>
              <a:t>2. How to find a minimum cost edge in the cut.</a:t>
            </a:r>
          </a:p>
        </p:txBody>
      </p:sp>
    </p:spTree>
    <p:extLst>
      <p:ext uri="{BB962C8B-B14F-4D97-AF65-F5344CB8AC3E}">
        <p14:creationId xmlns:p14="http://schemas.microsoft.com/office/powerpoint/2010/main" val="120596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168D3-7272-4435-8BAA-52E35BC98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Prim’s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E76DE-D993-43F4-AB49-02B198173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Starting from an arbitrary vertex s.</a:t>
            </a:r>
          </a:p>
          <a:p>
            <a:r>
              <a:rPr lang="en-US" dirty="0"/>
              <a:t>Make sure that the edges we select form a connected component including s.</a:t>
            </a:r>
          </a:p>
          <a:p>
            <a:endParaRPr lang="en-US" dirty="0"/>
          </a:p>
          <a:p>
            <a:r>
              <a:rPr lang="en-US" dirty="0"/>
              <a:t>Choosing the cut: </a:t>
            </a:r>
            <a:br>
              <a:rPr lang="en-US" dirty="0"/>
            </a:br>
            <a:r>
              <a:rPr lang="en-US" dirty="0"/>
              <a:t>The set of vertices connected to s.</a:t>
            </a:r>
          </a:p>
          <a:p>
            <a:r>
              <a:rPr lang="en-US" dirty="0"/>
              <a:t>Finding the minimum cost edge:</a:t>
            </a:r>
            <a:br>
              <a:rPr lang="en-US" dirty="0"/>
            </a:br>
            <a:r>
              <a:rPr lang="en-US" dirty="0"/>
              <a:t>Use a data-structure similar to Dijkstra.</a:t>
            </a:r>
          </a:p>
        </p:txBody>
      </p:sp>
    </p:spTree>
    <p:extLst>
      <p:ext uri="{BB962C8B-B14F-4D97-AF65-F5344CB8AC3E}">
        <p14:creationId xmlns:p14="http://schemas.microsoft.com/office/powerpoint/2010/main" val="1676916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056A3-6B6A-4F12-8EAF-2E8A51450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Prim’s algorithm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A1362A-EB97-4BE9-8474-74603F967965}"/>
              </a:ext>
            </a:extLst>
          </p:cNvPr>
          <p:cNvSpPr txBox="1"/>
          <p:nvPr/>
        </p:nvSpPr>
        <p:spPr>
          <a:xfrm>
            <a:off x="1064508" y="1690689"/>
            <a:ext cx="701498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Prim</a:t>
            </a:r>
            <a:r>
              <a:rPr lang="en-US" sz="2000" dirty="0"/>
              <a:t>(s)</a:t>
            </a:r>
          </a:p>
          <a:p>
            <a:r>
              <a:rPr lang="en-US" sz="2000" dirty="0"/>
              <a:t>      initialize dis[u] to be all infinity, </a:t>
            </a:r>
            <a:r>
              <a:rPr lang="en-US" sz="2000" dirty="0" err="1"/>
              <a:t>prev</a:t>
            </a:r>
            <a:r>
              <a:rPr lang="en-US" sz="2000" dirty="0"/>
              <a:t>[u] to be NULL</a:t>
            </a:r>
          </a:p>
          <a:p>
            <a:r>
              <a:rPr lang="en-US" sz="2000" dirty="0"/>
              <a:t>      For neighbors of s, initialize dis[u] = w[</a:t>
            </a:r>
            <a:r>
              <a:rPr lang="en-US" sz="2000" dirty="0" err="1"/>
              <a:t>s,u</a:t>
            </a:r>
            <a:r>
              <a:rPr lang="en-US" sz="2000" dirty="0"/>
              <a:t>], </a:t>
            </a:r>
            <a:r>
              <a:rPr lang="en-US" sz="2000" dirty="0" err="1"/>
              <a:t>prev</a:t>
            </a:r>
            <a:r>
              <a:rPr lang="en-US" sz="2000" dirty="0"/>
              <a:t>[u] = s</a:t>
            </a:r>
          </a:p>
          <a:p>
            <a:r>
              <a:rPr lang="en-US" sz="2000" dirty="0"/>
              <a:t>      Mark s as visited</a:t>
            </a:r>
          </a:p>
          <a:p>
            <a:r>
              <a:rPr lang="en-US" sz="2000" dirty="0"/>
              <a:t>      FOR </a:t>
            </a:r>
            <a:r>
              <a:rPr lang="en-US" sz="2000" dirty="0" err="1"/>
              <a:t>i</a:t>
            </a:r>
            <a:r>
              <a:rPr lang="en-US" sz="2000" dirty="0"/>
              <a:t> = 2 to n</a:t>
            </a:r>
          </a:p>
          <a:p>
            <a:r>
              <a:rPr lang="en-US" sz="2000" dirty="0"/>
              <a:t>             Among all vertices that are not visited, find the one with smallest distance, call it u.</a:t>
            </a:r>
          </a:p>
          <a:p>
            <a:r>
              <a:rPr lang="en-US" sz="2000" dirty="0"/>
              <a:t>             Mark u as visited</a:t>
            </a:r>
          </a:p>
          <a:p>
            <a:r>
              <a:rPr lang="en-US" sz="2000" dirty="0"/>
              <a:t>             FOR all edges (</a:t>
            </a:r>
            <a:r>
              <a:rPr lang="en-US" sz="2000" dirty="0" err="1"/>
              <a:t>u,v</a:t>
            </a:r>
            <a:r>
              <a:rPr lang="en-US" sz="2000" dirty="0"/>
              <a:t>)</a:t>
            </a:r>
          </a:p>
          <a:p>
            <a:r>
              <a:rPr lang="en-US" sz="2000" dirty="0"/>
              <a:t>                    IF </a:t>
            </a:r>
            <a:r>
              <a:rPr lang="en-US" sz="2000" dirty="0">
                <a:solidFill>
                  <a:srgbClr val="FF0000"/>
                </a:solidFill>
              </a:rPr>
              <a:t>w[</a:t>
            </a:r>
            <a:r>
              <a:rPr lang="en-US" sz="2000" dirty="0" err="1">
                <a:solidFill>
                  <a:srgbClr val="FF0000"/>
                </a:solidFill>
              </a:rPr>
              <a:t>u,v</a:t>
            </a:r>
            <a:r>
              <a:rPr lang="en-US" sz="2000" dirty="0">
                <a:solidFill>
                  <a:srgbClr val="FF0000"/>
                </a:solidFill>
              </a:rPr>
              <a:t>] &lt; dis[v]</a:t>
            </a:r>
            <a:r>
              <a:rPr lang="en-US" sz="2000" dirty="0"/>
              <a:t> THEN</a:t>
            </a:r>
          </a:p>
          <a:p>
            <a:r>
              <a:rPr lang="en-US" sz="2000" dirty="0"/>
              <a:t>                          </a:t>
            </a:r>
            <a:r>
              <a:rPr lang="en-US" sz="2000" dirty="0">
                <a:solidFill>
                  <a:srgbClr val="FF0000"/>
                </a:solidFill>
              </a:rPr>
              <a:t>dis[v] = w[</a:t>
            </a:r>
            <a:r>
              <a:rPr lang="en-US" sz="2000" dirty="0" err="1">
                <a:solidFill>
                  <a:srgbClr val="FF0000"/>
                </a:solidFill>
              </a:rPr>
              <a:t>u,v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</a:p>
          <a:p>
            <a:r>
              <a:rPr lang="en-US" sz="2000" dirty="0"/>
              <a:t>                          </a:t>
            </a:r>
            <a:r>
              <a:rPr lang="en-US" sz="2000" dirty="0" err="1"/>
              <a:t>prev</a:t>
            </a:r>
            <a:r>
              <a:rPr lang="en-US" sz="2000" dirty="0"/>
              <a:t>[v] = u.</a:t>
            </a:r>
          </a:p>
        </p:txBody>
      </p:sp>
    </p:spTree>
    <p:extLst>
      <p:ext uri="{BB962C8B-B14F-4D97-AF65-F5344CB8AC3E}">
        <p14:creationId xmlns:p14="http://schemas.microsoft.com/office/powerpoint/2010/main" val="2872688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42A20-6735-445B-9A87-50B2A855B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Dijkstra’s algorithm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9B9058-39B2-46BD-8773-B72D45C416FC}"/>
              </a:ext>
            </a:extLst>
          </p:cNvPr>
          <p:cNvSpPr txBox="1"/>
          <p:nvPr/>
        </p:nvSpPr>
        <p:spPr>
          <a:xfrm>
            <a:off x="1064508" y="1690689"/>
            <a:ext cx="701498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Dijkstra</a:t>
            </a:r>
            <a:r>
              <a:rPr lang="en-US" sz="2000" dirty="0"/>
              <a:t>(s)</a:t>
            </a:r>
          </a:p>
          <a:p>
            <a:r>
              <a:rPr lang="en-US" sz="2000" dirty="0"/>
              <a:t>      initialize dis[u] to be all infinity, </a:t>
            </a:r>
            <a:r>
              <a:rPr lang="en-US" sz="2000" dirty="0" err="1"/>
              <a:t>prev</a:t>
            </a:r>
            <a:r>
              <a:rPr lang="en-US" sz="2000" dirty="0"/>
              <a:t>[u] to be NULL</a:t>
            </a:r>
          </a:p>
          <a:p>
            <a:r>
              <a:rPr lang="en-US" sz="2000" dirty="0"/>
              <a:t>      For neighbors of s, initialize dis[u] = w[</a:t>
            </a:r>
            <a:r>
              <a:rPr lang="en-US" sz="2000" dirty="0" err="1"/>
              <a:t>s,u</a:t>
            </a:r>
            <a:r>
              <a:rPr lang="en-US" sz="2000" dirty="0"/>
              <a:t>], </a:t>
            </a:r>
            <a:r>
              <a:rPr lang="en-US" sz="2000" dirty="0" err="1"/>
              <a:t>prev</a:t>
            </a:r>
            <a:r>
              <a:rPr lang="en-US" sz="2000" dirty="0"/>
              <a:t>[u] = s</a:t>
            </a:r>
          </a:p>
          <a:p>
            <a:r>
              <a:rPr lang="en-US" sz="2000" dirty="0"/>
              <a:t>      Mark s as visited</a:t>
            </a:r>
          </a:p>
          <a:p>
            <a:r>
              <a:rPr lang="en-US" sz="2000" dirty="0"/>
              <a:t>      FOR </a:t>
            </a:r>
            <a:r>
              <a:rPr lang="en-US" sz="2000" dirty="0" err="1"/>
              <a:t>i</a:t>
            </a:r>
            <a:r>
              <a:rPr lang="en-US" sz="2000" dirty="0"/>
              <a:t> = 2 to n</a:t>
            </a:r>
          </a:p>
          <a:p>
            <a:r>
              <a:rPr lang="en-US" sz="2000" dirty="0"/>
              <a:t>             Among all vertices that are not visited, find the one with smallest distance, call it u.</a:t>
            </a:r>
          </a:p>
          <a:p>
            <a:r>
              <a:rPr lang="en-US" sz="2000" dirty="0"/>
              <a:t>             Mark u as visited</a:t>
            </a:r>
          </a:p>
          <a:p>
            <a:r>
              <a:rPr lang="en-US" sz="2000" dirty="0"/>
              <a:t>             FOR all edges (</a:t>
            </a:r>
            <a:r>
              <a:rPr lang="en-US" sz="2000" dirty="0" err="1"/>
              <a:t>u,v</a:t>
            </a:r>
            <a:r>
              <a:rPr lang="en-US" sz="2000" dirty="0"/>
              <a:t>)</a:t>
            </a:r>
          </a:p>
          <a:p>
            <a:r>
              <a:rPr lang="en-US" sz="2000" dirty="0"/>
              <a:t>                    IF </a:t>
            </a:r>
            <a:r>
              <a:rPr lang="en-US" sz="2000" dirty="0">
                <a:solidFill>
                  <a:srgbClr val="FF0000"/>
                </a:solidFill>
              </a:rPr>
              <a:t>dis[u]+w[</a:t>
            </a:r>
            <a:r>
              <a:rPr lang="en-US" sz="2000" dirty="0" err="1">
                <a:solidFill>
                  <a:srgbClr val="FF0000"/>
                </a:solidFill>
              </a:rPr>
              <a:t>u,v</a:t>
            </a:r>
            <a:r>
              <a:rPr lang="en-US" sz="2000" dirty="0">
                <a:solidFill>
                  <a:srgbClr val="FF0000"/>
                </a:solidFill>
              </a:rPr>
              <a:t>] &lt; dis[v]</a:t>
            </a:r>
            <a:r>
              <a:rPr lang="en-US" sz="2000" dirty="0"/>
              <a:t> THEN</a:t>
            </a:r>
          </a:p>
          <a:p>
            <a:r>
              <a:rPr lang="en-US" sz="2000" dirty="0"/>
              <a:t>                          </a:t>
            </a:r>
            <a:r>
              <a:rPr lang="en-US" sz="2000" dirty="0">
                <a:solidFill>
                  <a:srgbClr val="FF0000"/>
                </a:solidFill>
              </a:rPr>
              <a:t>dis[v] = dis[u]+w[</a:t>
            </a:r>
            <a:r>
              <a:rPr lang="en-US" sz="2000" dirty="0" err="1">
                <a:solidFill>
                  <a:srgbClr val="FF0000"/>
                </a:solidFill>
              </a:rPr>
              <a:t>u,v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</a:p>
          <a:p>
            <a:r>
              <a:rPr lang="en-US" sz="2000" dirty="0"/>
              <a:t>                          </a:t>
            </a:r>
            <a:r>
              <a:rPr lang="en-US" sz="2000" dirty="0" err="1"/>
              <a:t>prev</a:t>
            </a:r>
            <a:r>
              <a:rPr lang="en-US" sz="2000" dirty="0"/>
              <a:t>[v] = u.</a:t>
            </a:r>
          </a:p>
        </p:txBody>
      </p:sp>
    </p:spTree>
    <p:extLst>
      <p:ext uri="{BB962C8B-B14F-4D97-AF65-F5344CB8AC3E}">
        <p14:creationId xmlns:p14="http://schemas.microsoft.com/office/powerpoint/2010/main" val="2954572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814D6-AC3D-4642-B083-3976D7092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Kruskal’s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FFBE6-176B-4B4A-9828-665753146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don’t try to find a cut, directly find the shortest edge.</a:t>
            </a:r>
          </a:p>
          <a:p>
            <a:endParaRPr lang="en-US" dirty="0"/>
          </a:p>
          <a:p>
            <a:r>
              <a:rPr lang="en-US" dirty="0"/>
              <a:t>Algorithm: Sort the edges in ascending order of weight.</a:t>
            </a:r>
          </a:p>
          <a:p>
            <a:r>
              <a:rPr lang="en-US" dirty="0"/>
              <a:t>For each edge, if adding it does not create a cycle, then add the edge to the tree.</a:t>
            </a:r>
          </a:p>
          <a:p>
            <a:r>
              <a:rPr lang="en-US" dirty="0"/>
              <a:t>Checking the cycle needs a special data structure that we will talk about later.</a:t>
            </a:r>
          </a:p>
        </p:txBody>
      </p:sp>
    </p:spTree>
    <p:extLst>
      <p:ext uri="{BB962C8B-B14F-4D97-AF65-F5344CB8AC3E}">
        <p14:creationId xmlns:p14="http://schemas.microsoft.com/office/powerpoint/2010/main" val="2435091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61835-14ED-430F-9D30-E67BF0221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 of Kruskal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11B93-FBD1-48CB-B0C9-80F407CCE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Sorting takes O(</a:t>
            </a:r>
            <a:r>
              <a:rPr lang="en-US" dirty="0" err="1"/>
              <a:t>mlog</a:t>
            </a:r>
            <a:r>
              <a:rPr lang="en-US" dirty="0"/>
              <a:t> m) time.</a:t>
            </a:r>
          </a:p>
          <a:p>
            <a:r>
              <a:rPr lang="en-US" dirty="0"/>
              <a:t>For each edge, we need to check whether adding the edge creates a cycle.</a:t>
            </a:r>
          </a:p>
          <a:p>
            <a:r>
              <a:rPr lang="en-US" dirty="0"/>
              <a:t>This can be done very efficiently (o(log m)).</a:t>
            </a:r>
          </a:p>
          <a:p>
            <a:endParaRPr lang="en-US" dirty="0"/>
          </a:p>
          <a:p>
            <a:r>
              <a:rPr lang="en-US" dirty="0"/>
              <a:t>Total running time O(m log m)</a:t>
            </a:r>
          </a:p>
        </p:txBody>
      </p:sp>
    </p:spTree>
    <p:extLst>
      <p:ext uri="{BB962C8B-B14F-4D97-AF65-F5344CB8AC3E}">
        <p14:creationId xmlns:p14="http://schemas.microsoft.com/office/powerpoint/2010/main" val="352822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1439</TotalTime>
  <Words>542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Theme</vt:lpstr>
      <vt:lpstr>Lecture 14 Minimum Spanning Tree (cont’d)</vt:lpstr>
      <vt:lpstr>Key Property</vt:lpstr>
      <vt:lpstr>General Algorithm for MST</vt:lpstr>
      <vt:lpstr>Designing a MST algorithm</vt:lpstr>
      <vt:lpstr>Prim’s algorithm</vt:lpstr>
      <vt:lpstr>Prim’s algorithm</vt:lpstr>
      <vt:lpstr>Dijkstra’s algorithm</vt:lpstr>
      <vt:lpstr>Kruskal’s algorithm</vt:lpstr>
      <vt:lpstr>Running time of Kruskal</vt:lpstr>
      <vt:lpstr>Prim vs. Kruskal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10 Hashing</dc:title>
  <dc:creator>Rong Ge</dc:creator>
  <cp:lastModifiedBy>Rong Ge</cp:lastModifiedBy>
  <cp:revision>179</cp:revision>
  <dcterms:created xsi:type="dcterms:W3CDTF">2017-09-24T21:46:53Z</dcterms:created>
  <dcterms:modified xsi:type="dcterms:W3CDTF">2020-03-05T16:00:28Z</dcterms:modified>
</cp:coreProperties>
</file>