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0" autoAdjust="0"/>
    <p:restoredTop sz="94660"/>
  </p:normalViewPr>
  <p:slideViewPr>
    <p:cSldViewPr snapToGrid="0">
      <p:cViewPr varScale="1">
        <p:scale>
          <a:sx n="91" d="100"/>
          <a:sy n="91" d="100"/>
        </p:scale>
        <p:origin x="1037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54898-5AF5-43E1-B561-32EE8C3BF8F7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20605-BCAB-4481-AFF5-E58CCF14E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117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54898-5AF5-43E1-B561-32EE8C3BF8F7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20605-BCAB-4481-AFF5-E58CCF14E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885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54898-5AF5-43E1-B561-32EE8C3BF8F7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20605-BCAB-4481-AFF5-E58CCF14E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249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54898-5AF5-43E1-B561-32EE8C3BF8F7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20605-BCAB-4481-AFF5-E58CCF14E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815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54898-5AF5-43E1-B561-32EE8C3BF8F7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20605-BCAB-4481-AFF5-E58CCF14E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466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54898-5AF5-43E1-B561-32EE8C3BF8F7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20605-BCAB-4481-AFF5-E58CCF14E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031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54898-5AF5-43E1-B561-32EE8C3BF8F7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20605-BCAB-4481-AFF5-E58CCF14E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676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54898-5AF5-43E1-B561-32EE8C3BF8F7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20605-BCAB-4481-AFF5-E58CCF14E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107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54898-5AF5-43E1-B561-32EE8C3BF8F7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20605-BCAB-4481-AFF5-E58CCF14E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329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54898-5AF5-43E1-B561-32EE8C3BF8F7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20605-BCAB-4481-AFF5-E58CCF14E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183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54898-5AF5-43E1-B561-32EE8C3BF8F7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20605-BCAB-4481-AFF5-E58CCF14E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95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254898-5AF5-43E1-B561-32EE8C3BF8F7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20605-BCAB-4481-AFF5-E58CCF14E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268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4A304E-786B-4BA3-BBB8-20EE7F615A3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Lecture 16 Linear Program Duality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B12FBA-250E-4D91-AA56-E41D08E719C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2051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6545D5-629D-41AB-AAAA-5A6B4FA0D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Comparing the Solution to two LPs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5CB3C82-CAB6-4666-83E7-6F04FC87D30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Solution to 1</a:t>
                </a:r>
                <a:r>
                  <a:rPr lang="en-US" baseline="30000" dirty="0"/>
                  <a:t>st</a:t>
                </a:r>
                <a:r>
                  <a:rPr lang="en-US" dirty="0"/>
                  <a:t> LP: no matter what UNC does, Duke can always get x</a:t>
                </a:r>
                <a:r>
                  <a:rPr lang="en-US" baseline="-25000" dirty="0"/>
                  <a:t>4</a:t>
                </a:r>
                <a:r>
                  <a:rPr lang="en-US" dirty="0"/>
                  <a:t> points (in expectation).</a:t>
                </a:r>
              </a:p>
              <a:p>
                <a:r>
                  <a:rPr lang="en-US" dirty="0"/>
                  <a:t>Solution to 2</a:t>
                </a:r>
                <a:r>
                  <a:rPr lang="en-US" baseline="30000" dirty="0"/>
                  <a:t>nd</a:t>
                </a:r>
                <a:r>
                  <a:rPr lang="en-US" dirty="0"/>
                  <a:t>  LP: no matter what Duke does, UNC can always make sure Duke don’t get more than y</a:t>
                </a:r>
                <a:r>
                  <a:rPr lang="en-US" baseline="-25000" dirty="0"/>
                  <a:t>4</a:t>
                </a:r>
                <a:r>
                  <a:rPr lang="en-US" dirty="0"/>
                  <a:t> points (in expectation).</a:t>
                </a:r>
              </a:p>
              <a:p>
                <a:r>
                  <a:rPr lang="en-US" dirty="0"/>
                  <a:t>Relationship between x</a:t>
                </a:r>
                <a:r>
                  <a:rPr lang="en-US" baseline="-25000" dirty="0"/>
                  <a:t>4</a:t>
                </a:r>
                <a:r>
                  <a:rPr lang="en-US" dirty="0"/>
                  <a:t> and y</a:t>
                </a:r>
                <a:r>
                  <a:rPr lang="en-US" baseline="-25000" dirty="0"/>
                  <a:t>4</a:t>
                </a:r>
                <a:r>
                  <a:rPr lang="en-US" dirty="0"/>
                  <a:t>?</a:t>
                </a:r>
              </a:p>
              <a:p>
                <a:r>
                  <a:rPr lang="en-US" dirty="0"/>
                  <a:t>Claim (Weak Duality):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≤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</m:oMath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5CB3C82-CAB6-4666-83E7-6F04FC87D30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91" t="-2241" r="-17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28028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503C59-3C80-4588-B41F-C38753AA7B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Min-Max Theorem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F0E382-BCE9-4EB6-8569-A64D8EF873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825625"/>
            <a:ext cx="8193133" cy="43513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Theorem [Von Neumann] For any two-player, zero-sum game, there is always a pair of optimal strategies and a single value V.</a:t>
            </a:r>
          </a:p>
          <a:p>
            <a:r>
              <a:rPr lang="en-US" dirty="0"/>
              <a:t>If the row player plays its optimal strategy, then it can guarantee a payoff of at least V.</a:t>
            </a:r>
          </a:p>
          <a:p>
            <a:r>
              <a:rPr lang="en-US" dirty="0"/>
              <a:t>If the column player plays its optimal strategy, then it can guarantee a payoff of at most V.</a:t>
            </a:r>
          </a:p>
          <a:p>
            <a:endParaRPr lang="en-US" dirty="0"/>
          </a:p>
          <a:p>
            <a:r>
              <a:rPr lang="en-US" dirty="0"/>
              <a:t>Corollary: The solution to the two LP must be equal.</a:t>
            </a:r>
            <a:br>
              <a:rPr lang="en-US" dirty="0"/>
            </a:br>
            <a:r>
              <a:rPr lang="en-US" dirty="0"/>
              <a:t>(x</a:t>
            </a:r>
            <a:r>
              <a:rPr lang="en-US" baseline="-25000" dirty="0"/>
              <a:t>4</a:t>
            </a:r>
            <a:r>
              <a:rPr lang="en-US" dirty="0"/>
              <a:t>=y</a:t>
            </a:r>
            <a:r>
              <a:rPr lang="en-US" baseline="-25000" dirty="0"/>
              <a:t>4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719653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CF1CDD-8DFE-4D64-AC79-783D275496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Duality for Linear Programs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9A785C0-C0E0-421D-8C8E-695E13D70E4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Consider the following LP: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min</m:t>
                          </m:r>
                        </m:fNam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e>
                      </m:func>
                    </m:oMath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≥1</m:t>
                      </m:r>
                    </m:oMath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−2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≥2</m:t>
                      </m:r>
                    </m:oMath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≥−7</m:t>
                      </m:r>
                    </m:oMath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≥0</m:t>
                      </m:r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Question: How can I prove to you that optimal solution is at most -1?</a:t>
                </a:r>
              </a:p>
              <a:p>
                <a:r>
                  <a:rPr lang="en-US" dirty="0"/>
                  <a:t>Answer: You can check (4, 3, 0)</a:t>
                </a:r>
              </a:p>
              <a:p>
                <a:r>
                  <a:rPr lang="en-US" dirty="0"/>
                  <a:t>Question: How to prove the optimal is </a:t>
                </a:r>
                <a:r>
                  <a:rPr lang="en-US">
                    <a:solidFill>
                      <a:srgbClr val="FF0000"/>
                    </a:solidFill>
                  </a:rPr>
                  <a:t>at least</a:t>
                </a:r>
                <a:r>
                  <a:rPr lang="en-US"/>
                  <a:t> </a:t>
                </a:r>
                <a:r>
                  <a:rPr lang="en-US" dirty="0"/>
                  <a:t>-1?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9A785C0-C0E0-421D-8C8E-695E13D70E4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91" t="-2241" b="-30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42903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85AF1B-71D3-457A-A4E8-CBC8AAC7E1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Dual LP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63FF1E7-B0B9-49CE-B800-71D7C2358CF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8650" y="1825625"/>
                <a:ext cx="3682093" cy="4351338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min</m:t>
                          </m:r>
                          <m:r>
                            <a:rPr lang="en-US">
                              <a:latin typeface="Cambria Math" panose="02040503050406030204" pitchFamily="18" charset="0"/>
                            </a:rPr>
                            <m:t> </m:t>
                          </m:r>
                        </m:fName>
                        <m:e>
                          <m:d>
                            <m:dPr>
                              <m:begChr m:val="⟨"/>
                              <m:endChr m:val="⟩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</m:oMath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𝐴𝑥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𝑏</m:t>
                      </m:r>
                    </m:oMath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≥0</m:t>
                      </m:r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Primal</a:t>
                </a:r>
              </a:p>
              <a:p>
                <a:r>
                  <a:rPr lang="en-US" dirty="0"/>
                  <a:t>Constraints</a:t>
                </a:r>
              </a:p>
              <a:p>
                <a:r>
                  <a:rPr lang="en-US" dirty="0"/>
                  <a:t>Variables</a:t>
                </a:r>
              </a:p>
              <a:p>
                <a:r>
                  <a:rPr lang="en-US" dirty="0"/>
                  <a:t>Feasible solution gives an upper bound.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63FF1E7-B0B9-49CE-B800-71D7C2358CF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825625"/>
                <a:ext cx="3682093" cy="4351338"/>
              </a:xfrm>
              <a:blipFill>
                <a:blip r:embed="rId2"/>
                <a:stretch>
                  <a:fillRect l="-2980" r="-19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80FDE13D-5761-49B9-BFBA-40CC67215D2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678136" y="1825625"/>
                <a:ext cx="3403419" cy="435133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max</m:t>
                          </m:r>
                          <m:r>
                            <a:rPr lang="en-US">
                              <a:latin typeface="Cambria Math" panose="02040503050406030204" pitchFamily="18" charset="0"/>
                            </a:rPr>
                            <m:t> </m:t>
                          </m:r>
                        </m:fName>
                        <m:e>
                          <m:d>
                            <m:dPr>
                              <m:begChr m:val="⟨"/>
                              <m:endChr m:val="⟩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d>
                        </m:e>
                      </m:func>
                    </m:oMath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⊤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≥0</m:t>
                      </m:r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Dual</a:t>
                </a:r>
              </a:p>
              <a:p>
                <a:r>
                  <a:rPr lang="en-US" dirty="0"/>
                  <a:t>Variables</a:t>
                </a:r>
              </a:p>
              <a:p>
                <a:r>
                  <a:rPr lang="en-US" dirty="0"/>
                  <a:t>Constraints</a:t>
                </a:r>
              </a:p>
              <a:p>
                <a:r>
                  <a:rPr lang="en-US" dirty="0"/>
                  <a:t>Feasible solution gives a </a:t>
                </a:r>
                <a:r>
                  <a:rPr lang="en-US" dirty="0" err="1"/>
                  <a:t>lowerbound</a:t>
                </a:r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80FDE13D-5761-49B9-BFBA-40CC67215D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8136" y="1825625"/>
                <a:ext cx="3403419" cy="4351338"/>
              </a:xfrm>
              <a:prstGeom prst="rect">
                <a:avLst/>
              </a:prstGeom>
              <a:blipFill>
                <a:blip r:embed="rId3"/>
                <a:stretch>
                  <a:fillRect l="-3220" r="-3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1AAA3591-2C96-4CEF-9CDE-03E65E963726}"/>
              </a:ext>
            </a:extLst>
          </p:cNvPr>
          <p:cNvSpPr txBox="1"/>
          <p:nvPr/>
        </p:nvSpPr>
        <p:spPr>
          <a:xfrm>
            <a:off x="628650" y="5852160"/>
            <a:ext cx="81901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Strong Duality: The two LP has the same optimal value.</a:t>
            </a:r>
          </a:p>
        </p:txBody>
      </p:sp>
    </p:spTree>
    <p:extLst>
      <p:ext uri="{BB962C8B-B14F-4D97-AF65-F5344CB8AC3E}">
        <p14:creationId xmlns:p14="http://schemas.microsoft.com/office/powerpoint/2010/main" val="941295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330953-89B0-42FC-AFB2-1AD1DDF37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Duality</a:t>
            </a:r>
          </a:p>
        </p:txBody>
      </p:sp>
      <p:pic>
        <p:nvPicPr>
          <p:cNvPr id="1026" name="Picture 2" descr="Image result for spear and shield story">
            <a:extLst>
              <a:ext uri="{FF2B5EF4-FFF2-40B4-BE49-F238E27FC236}">
                <a16:creationId xmlns:a16="http://schemas.microsoft.com/office/drawing/2014/main" id="{2C308F5F-DD71-4324-89DB-B0538A00B3C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785" y="1825625"/>
            <a:ext cx="6958429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735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7B6C7-ABDE-4719-9F29-D8553BE725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Two-Player Zero-sum Games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CE6006-53A4-49C5-A0CD-C1A3A7F961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Game played with two competing players, </a:t>
            </a:r>
            <a:br>
              <a:rPr lang="en-US" dirty="0"/>
            </a:br>
            <a:r>
              <a:rPr lang="en-US" dirty="0"/>
              <a:t>when one player wins, the other player loses.</a:t>
            </a:r>
          </a:p>
          <a:p>
            <a:r>
              <a:rPr lang="en-US" dirty="0"/>
              <a:t>Goal: Find the best strategy in the game</a:t>
            </a:r>
          </a:p>
        </p:txBody>
      </p:sp>
      <p:pic>
        <p:nvPicPr>
          <p:cNvPr id="6" name="Picture 2" descr="Image result for rock paper scissors">
            <a:extLst>
              <a:ext uri="{FF2B5EF4-FFF2-40B4-BE49-F238E27FC236}">
                <a16:creationId xmlns:a16="http://schemas.microsoft.com/office/drawing/2014/main" id="{B95E9890-C381-4A48-A9A9-6350D007CA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3913" y="3443288"/>
            <a:ext cx="2857500" cy="2733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028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874AEE-130B-412C-A3F4-95361BF99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Game as a matrix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E008D5-EB95-4748-891A-ECBB57E93D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784181"/>
          </a:xfrm>
        </p:spPr>
        <p:txBody>
          <a:bodyPr>
            <a:normAutofit/>
          </a:bodyPr>
          <a:lstStyle/>
          <a:p>
            <a:r>
              <a:rPr lang="en-US" dirty="0"/>
              <a:t>Can represent the game using a 2-d array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A[</a:t>
            </a:r>
            <a:r>
              <a:rPr lang="en-US" dirty="0" err="1"/>
              <a:t>i</a:t>
            </a:r>
            <a:r>
              <a:rPr lang="en-US" dirty="0"/>
              <a:t>, j] = if row player uses strategy </a:t>
            </a:r>
            <a:r>
              <a:rPr lang="en-US" dirty="0" err="1"/>
              <a:t>i</a:t>
            </a:r>
            <a:r>
              <a:rPr lang="en-US" dirty="0"/>
              <a:t>, column player uses strategy j, the payoff for the row player</a:t>
            </a:r>
          </a:p>
          <a:p>
            <a:r>
              <a:rPr lang="en-US" dirty="0"/>
              <a:t>Recall: payoff for the column player is  - A[</a:t>
            </a:r>
            <a:r>
              <a:rPr lang="en-US" dirty="0" err="1"/>
              <a:t>i</a:t>
            </a:r>
            <a:r>
              <a:rPr lang="en-US" dirty="0"/>
              <a:t>, j]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C6AB697-1BB0-4ECB-8226-9E3798CFEA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2201340"/>
              </p:ext>
            </p:extLst>
          </p:nvPr>
        </p:nvGraphicFramePr>
        <p:xfrm>
          <a:off x="1837508" y="2433320"/>
          <a:ext cx="4467500" cy="2260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16875">
                  <a:extLst>
                    <a:ext uri="{9D8B030D-6E8A-4147-A177-3AD203B41FA5}">
                      <a16:colId xmlns:a16="http://schemas.microsoft.com/office/drawing/2014/main" val="879534626"/>
                    </a:ext>
                  </a:extLst>
                </a:gridCol>
                <a:gridCol w="1116875">
                  <a:extLst>
                    <a:ext uri="{9D8B030D-6E8A-4147-A177-3AD203B41FA5}">
                      <a16:colId xmlns:a16="http://schemas.microsoft.com/office/drawing/2014/main" val="2349674992"/>
                    </a:ext>
                  </a:extLst>
                </a:gridCol>
                <a:gridCol w="1116875">
                  <a:extLst>
                    <a:ext uri="{9D8B030D-6E8A-4147-A177-3AD203B41FA5}">
                      <a16:colId xmlns:a16="http://schemas.microsoft.com/office/drawing/2014/main" val="4154468341"/>
                    </a:ext>
                  </a:extLst>
                </a:gridCol>
                <a:gridCol w="1116875">
                  <a:extLst>
                    <a:ext uri="{9D8B030D-6E8A-4147-A177-3AD203B41FA5}">
                      <a16:colId xmlns:a16="http://schemas.microsoft.com/office/drawing/2014/main" val="1912329807"/>
                    </a:ext>
                  </a:extLst>
                </a:gridCol>
              </a:tblGrid>
              <a:tr h="56515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0802825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r>
                        <a:rPr lang="en-US" sz="24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1941108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r>
                        <a:rPr lang="en-US" sz="24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-1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9453079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r>
                        <a:rPr lang="en-US" sz="2400" dirty="0"/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73051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698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A199CF-4049-4D6C-8F2F-3DAE1A1BE3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Pure Strategy vs. Mixed Strategy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6D7048-C2F1-4FF9-AB2E-CA6025004F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845141"/>
          </a:xfrm>
        </p:spPr>
        <p:txBody>
          <a:bodyPr>
            <a:normAutofit/>
          </a:bodyPr>
          <a:lstStyle/>
          <a:p>
            <a:r>
              <a:rPr lang="en-US" dirty="0"/>
              <a:t>Pure strategy: use a single strategy (correspond to a single row/column of the matrix)</a:t>
            </a:r>
          </a:p>
          <a:p>
            <a:r>
              <a:rPr lang="en-US" dirty="0"/>
              <a:t>Obviously not a good idea for Rock-Paper-Scissors.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Mixed strategy: Play Rock with probability p</a:t>
            </a:r>
            <a:r>
              <a:rPr lang="en-US" baseline="-25000" dirty="0"/>
              <a:t>1</a:t>
            </a:r>
            <a:r>
              <a:rPr lang="en-US" dirty="0"/>
              <a:t>…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C136C62-2344-482D-A9EC-C867D40CA3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4299115"/>
              </p:ext>
            </p:extLst>
          </p:nvPr>
        </p:nvGraphicFramePr>
        <p:xfrm>
          <a:off x="1907176" y="3147423"/>
          <a:ext cx="4467500" cy="2260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16875">
                  <a:extLst>
                    <a:ext uri="{9D8B030D-6E8A-4147-A177-3AD203B41FA5}">
                      <a16:colId xmlns:a16="http://schemas.microsoft.com/office/drawing/2014/main" val="879534626"/>
                    </a:ext>
                  </a:extLst>
                </a:gridCol>
                <a:gridCol w="1116875">
                  <a:extLst>
                    <a:ext uri="{9D8B030D-6E8A-4147-A177-3AD203B41FA5}">
                      <a16:colId xmlns:a16="http://schemas.microsoft.com/office/drawing/2014/main" val="2349674992"/>
                    </a:ext>
                  </a:extLst>
                </a:gridCol>
                <a:gridCol w="1116875">
                  <a:extLst>
                    <a:ext uri="{9D8B030D-6E8A-4147-A177-3AD203B41FA5}">
                      <a16:colId xmlns:a16="http://schemas.microsoft.com/office/drawing/2014/main" val="4154468341"/>
                    </a:ext>
                  </a:extLst>
                </a:gridCol>
                <a:gridCol w="1116875">
                  <a:extLst>
                    <a:ext uri="{9D8B030D-6E8A-4147-A177-3AD203B41FA5}">
                      <a16:colId xmlns:a16="http://schemas.microsoft.com/office/drawing/2014/main" val="1912329807"/>
                    </a:ext>
                  </a:extLst>
                </a:gridCol>
              </a:tblGrid>
              <a:tr h="56515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0802825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r>
                        <a:rPr lang="en-US" sz="24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1941108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r>
                        <a:rPr lang="en-US" sz="24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-1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9453079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r>
                        <a:rPr lang="en-US" sz="2400" dirty="0"/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73051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6407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E6D8E1-DB96-441C-AAA4-F92693ABA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Payoff of the game.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2E80FC1-632A-47E8-962C-5D04842320D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Let </a:t>
                </a:r>
                <a:r>
                  <a:rPr lang="en-US" dirty="0" err="1"/>
                  <a:t>S</a:t>
                </a:r>
                <a:r>
                  <a:rPr lang="en-US" baseline="-25000" dirty="0" err="1"/>
                  <a:t>row</a:t>
                </a:r>
                <a:r>
                  <a:rPr lang="en-US" dirty="0"/>
                  <a:t> be a mixed strategy for the row player, </a:t>
                </a:r>
                <a:r>
                  <a:rPr lang="en-US" dirty="0" err="1"/>
                  <a:t>S</a:t>
                </a:r>
                <a:r>
                  <a:rPr lang="en-US" baseline="-25000" dirty="0" err="1"/>
                  <a:t>col</a:t>
                </a:r>
                <a:r>
                  <a:rPr lang="en-US" dirty="0"/>
                  <a:t> be a mixed strategy for the column player.</a:t>
                </a:r>
              </a:p>
              <a:p>
                <a:r>
                  <a:rPr lang="en-US" dirty="0"/>
                  <a:t>Payoff for the row player: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𝔼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∼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𝑟𝑜𝑤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∼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𝑐𝑜𝑙</m:t>
                              </m:r>
                            </m:sub>
                          </m:sSub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[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𝑗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2E80FC1-632A-47E8-962C-5D04842320D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91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BF880E2-D3C7-49BF-9AE6-5F27B8BCAA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7850341"/>
              </p:ext>
            </p:extLst>
          </p:nvPr>
        </p:nvGraphicFramePr>
        <p:xfrm>
          <a:off x="1907176" y="4051299"/>
          <a:ext cx="4467500" cy="2260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16875">
                  <a:extLst>
                    <a:ext uri="{9D8B030D-6E8A-4147-A177-3AD203B41FA5}">
                      <a16:colId xmlns:a16="http://schemas.microsoft.com/office/drawing/2014/main" val="879534626"/>
                    </a:ext>
                  </a:extLst>
                </a:gridCol>
                <a:gridCol w="1116875">
                  <a:extLst>
                    <a:ext uri="{9D8B030D-6E8A-4147-A177-3AD203B41FA5}">
                      <a16:colId xmlns:a16="http://schemas.microsoft.com/office/drawing/2014/main" val="2349674992"/>
                    </a:ext>
                  </a:extLst>
                </a:gridCol>
                <a:gridCol w="1116875">
                  <a:extLst>
                    <a:ext uri="{9D8B030D-6E8A-4147-A177-3AD203B41FA5}">
                      <a16:colId xmlns:a16="http://schemas.microsoft.com/office/drawing/2014/main" val="4154468341"/>
                    </a:ext>
                  </a:extLst>
                </a:gridCol>
                <a:gridCol w="1116875">
                  <a:extLst>
                    <a:ext uri="{9D8B030D-6E8A-4147-A177-3AD203B41FA5}">
                      <a16:colId xmlns:a16="http://schemas.microsoft.com/office/drawing/2014/main" val="1912329807"/>
                    </a:ext>
                  </a:extLst>
                </a:gridCol>
              </a:tblGrid>
              <a:tr h="56515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0802825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r>
                        <a:rPr lang="en-US" sz="2400" dirty="0"/>
                        <a:t>0.25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1941108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r>
                        <a:rPr lang="en-US" sz="2400" dirty="0"/>
                        <a:t>0.25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-1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9453079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r>
                        <a:rPr lang="en-US" sz="2400" dirty="0"/>
                        <a:t>0.5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73051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6474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1EC9B-D7F2-4186-A72D-DC4899518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Solving two player games by LP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E6CCA2-4D02-489D-98FB-47F4F01949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Try to use LP to find a good strategy for Duke.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9D3E569-6E26-4932-98EA-C906AC1831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2599736"/>
              </p:ext>
            </p:extLst>
          </p:nvPr>
        </p:nvGraphicFramePr>
        <p:xfrm>
          <a:off x="2142308" y="2450737"/>
          <a:ext cx="4467500" cy="2260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16875">
                  <a:extLst>
                    <a:ext uri="{9D8B030D-6E8A-4147-A177-3AD203B41FA5}">
                      <a16:colId xmlns:a16="http://schemas.microsoft.com/office/drawing/2014/main" val="879534626"/>
                    </a:ext>
                  </a:extLst>
                </a:gridCol>
                <a:gridCol w="1116875">
                  <a:extLst>
                    <a:ext uri="{9D8B030D-6E8A-4147-A177-3AD203B41FA5}">
                      <a16:colId xmlns:a16="http://schemas.microsoft.com/office/drawing/2014/main" val="2349674992"/>
                    </a:ext>
                  </a:extLst>
                </a:gridCol>
                <a:gridCol w="1116875">
                  <a:extLst>
                    <a:ext uri="{9D8B030D-6E8A-4147-A177-3AD203B41FA5}">
                      <a16:colId xmlns:a16="http://schemas.microsoft.com/office/drawing/2014/main" val="4154468341"/>
                    </a:ext>
                  </a:extLst>
                </a:gridCol>
                <a:gridCol w="1116875">
                  <a:extLst>
                    <a:ext uri="{9D8B030D-6E8A-4147-A177-3AD203B41FA5}">
                      <a16:colId xmlns:a16="http://schemas.microsoft.com/office/drawing/2014/main" val="1912329807"/>
                    </a:ext>
                  </a:extLst>
                </a:gridCol>
              </a:tblGrid>
              <a:tr h="56515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0802825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r>
                        <a:rPr lang="en-US" sz="24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-1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1941108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r>
                        <a:rPr lang="en-US" sz="24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-2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9453079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r>
                        <a:rPr lang="en-US" sz="24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-2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7305193"/>
                  </a:ext>
                </a:extLst>
              </a:tr>
            </a:tbl>
          </a:graphicData>
        </a:graphic>
      </p:graphicFrame>
      <p:pic>
        <p:nvPicPr>
          <p:cNvPr id="3074" name="Picture 2" descr="Image result for duke">
            <a:extLst>
              <a:ext uri="{FF2B5EF4-FFF2-40B4-BE49-F238E27FC236}">
                <a16:creationId xmlns:a16="http://schemas.microsoft.com/office/drawing/2014/main" id="{0DBF3204-79AF-48AB-888D-9006BD5456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446" y="3135136"/>
            <a:ext cx="712197" cy="636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Image result for UNC">
            <a:extLst>
              <a:ext uri="{FF2B5EF4-FFF2-40B4-BE49-F238E27FC236}">
                <a16:creationId xmlns:a16="http://schemas.microsoft.com/office/drawing/2014/main" id="{93672AFA-94BC-4419-8162-B130A9E6E2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4353" y="1538138"/>
            <a:ext cx="980531" cy="777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50137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B22C1D-5AC3-4E30-B7A1-196B0055A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good strategy for Duke?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F564573-4ADA-4D49-BFF5-B018F9F120A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Strategy: Make play A with probability x</a:t>
                </a:r>
                <a:r>
                  <a:rPr lang="en-US" baseline="-25000" dirty="0"/>
                  <a:t>1</a:t>
                </a:r>
                <a:r>
                  <a:rPr lang="en-US" dirty="0"/>
                  <a:t>, B with probability x</a:t>
                </a:r>
                <a:r>
                  <a:rPr lang="en-US" baseline="-25000" dirty="0"/>
                  <a:t>2</a:t>
                </a:r>
                <a:r>
                  <a:rPr lang="en-US" dirty="0"/>
                  <a:t>, C with probability x</a:t>
                </a:r>
                <a:r>
                  <a:rPr lang="en-US" baseline="-25000" dirty="0"/>
                  <a:t>3</a:t>
                </a:r>
                <a:r>
                  <a:rPr lang="en-US" dirty="0"/>
                  <a:t>.</a:t>
                </a:r>
              </a:p>
              <a:p>
                <a:r>
                  <a:rPr lang="en-US" dirty="0"/>
                  <a:t>Good strategy: no matter what the opponent does, we get a good payoff. Let the payoff be x4.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max</m:t>
                          </m:r>
                        </m:fName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e>
                      </m:func>
                    </m:oMath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3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−2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≥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+3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−2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≥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+4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≥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≥0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F564573-4ADA-4D49-BFF5-B018F9F120A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91" t="-2241" r="-12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3D31A1A-A0E1-4CB8-8D11-8EDAD71FF2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9126494"/>
              </p:ext>
            </p:extLst>
          </p:nvPr>
        </p:nvGraphicFramePr>
        <p:xfrm>
          <a:off x="2338250" y="1292497"/>
          <a:ext cx="4467500" cy="2260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16875">
                  <a:extLst>
                    <a:ext uri="{9D8B030D-6E8A-4147-A177-3AD203B41FA5}">
                      <a16:colId xmlns:a16="http://schemas.microsoft.com/office/drawing/2014/main" val="879534626"/>
                    </a:ext>
                  </a:extLst>
                </a:gridCol>
                <a:gridCol w="1116875">
                  <a:extLst>
                    <a:ext uri="{9D8B030D-6E8A-4147-A177-3AD203B41FA5}">
                      <a16:colId xmlns:a16="http://schemas.microsoft.com/office/drawing/2014/main" val="2349674992"/>
                    </a:ext>
                  </a:extLst>
                </a:gridCol>
                <a:gridCol w="1116875">
                  <a:extLst>
                    <a:ext uri="{9D8B030D-6E8A-4147-A177-3AD203B41FA5}">
                      <a16:colId xmlns:a16="http://schemas.microsoft.com/office/drawing/2014/main" val="4154468341"/>
                    </a:ext>
                  </a:extLst>
                </a:gridCol>
                <a:gridCol w="1116875">
                  <a:extLst>
                    <a:ext uri="{9D8B030D-6E8A-4147-A177-3AD203B41FA5}">
                      <a16:colId xmlns:a16="http://schemas.microsoft.com/office/drawing/2014/main" val="1912329807"/>
                    </a:ext>
                  </a:extLst>
                </a:gridCol>
              </a:tblGrid>
              <a:tr h="56515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0802825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r>
                        <a:rPr lang="en-US" sz="24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-1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1941108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r>
                        <a:rPr lang="en-US" sz="24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-2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9453079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r>
                        <a:rPr lang="en-US" sz="24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-2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730519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8A68DB81-330D-46C2-8C60-0F34104F650B}"/>
              </a:ext>
            </a:extLst>
          </p:cNvPr>
          <p:cNvSpPr txBox="1"/>
          <p:nvPr/>
        </p:nvSpPr>
        <p:spPr>
          <a:xfrm>
            <a:off x="1236617" y="5913120"/>
            <a:ext cx="35654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Solution: (9,6,4,19)/19.</a:t>
            </a:r>
          </a:p>
        </p:txBody>
      </p:sp>
    </p:spTree>
    <p:extLst>
      <p:ext uri="{BB962C8B-B14F-4D97-AF65-F5344CB8AC3E}">
        <p14:creationId xmlns:p14="http://schemas.microsoft.com/office/powerpoint/2010/main" val="1706174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74994C-6E77-4D50-BB7F-712CDC077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Duality: what would UNC do?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AE38006-596F-404C-AEEF-1503DF32A0B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Strategy: Make play A with probability y</a:t>
                </a:r>
                <a:r>
                  <a:rPr lang="en-US" baseline="-25000" dirty="0"/>
                  <a:t>1</a:t>
                </a:r>
                <a:r>
                  <a:rPr lang="en-US" dirty="0"/>
                  <a:t>, B with probability y</a:t>
                </a:r>
                <a:r>
                  <a:rPr lang="en-US" baseline="-25000" dirty="0"/>
                  <a:t>2</a:t>
                </a:r>
                <a:r>
                  <a:rPr lang="en-US" dirty="0"/>
                  <a:t>, C with probability y</a:t>
                </a:r>
                <a:r>
                  <a:rPr lang="en-US" baseline="-25000" dirty="0"/>
                  <a:t>3</a:t>
                </a:r>
                <a:r>
                  <a:rPr lang="en-US" dirty="0"/>
                  <a:t>.</a:t>
                </a:r>
              </a:p>
              <a:p>
                <a:r>
                  <a:rPr lang="en-US" dirty="0"/>
                  <a:t>UNC wants to make sure no matter what we do, the payoff is always low (say lower than y</a:t>
                </a:r>
                <a:r>
                  <a:rPr lang="en-US" baseline="-25000" dirty="0"/>
                  <a:t>4</a:t>
                </a:r>
                <a:r>
                  <a:rPr lang="en-US" dirty="0"/>
                  <a:t>)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min</m:t>
                          </m:r>
                        </m:fName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e>
                      </m:func>
                    </m:oMath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=1</m:t>
                      </m:r>
                    </m:oMath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3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≤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−2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+3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+2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≤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  <m:oMath xmlns:m="http://schemas.openxmlformats.org/officeDocument/2006/math">
                      <m:sSub>
                        <m:sSubPr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i="1" dirty="0" smtClean="0">
                              <a:latin typeface="Cambria Math" panose="02040503050406030204" pitchFamily="18" charset="0"/>
                            </a:rPr>
                            <m:t>y</m:t>
                          </m:r>
                        </m:e>
                        <m:sub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−2</m:t>
                      </m:r>
                      <m:sSub>
                        <m:sSubPr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+4</m:t>
                      </m:r>
                      <m:sSub>
                        <m:sSubPr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≤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≥0</m:t>
                      </m:r>
                    </m:oMath>
                  </m:oMathPara>
                </a14:m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AE38006-596F-404C-AEEF-1503DF32A0B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91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CE3E9EC-A9BA-45C3-AAE9-50E5996A16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8964926"/>
              </p:ext>
            </p:extLst>
          </p:nvPr>
        </p:nvGraphicFramePr>
        <p:xfrm>
          <a:off x="2338250" y="1292497"/>
          <a:ext cx="4467500" cy="2260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16875">
                  <a:extLst>
                    <a:ext uri="{9D8B030D-6E8A-4147-A177-3AD203B41FA5}">
                      <a16:colId xmlns:a16="http://schemas.microsoft.com/office/drawing/2014/main" val="879534626"/>
                    </a:ext>
                  </a:extLst>
                </a:gridCol>
                <a:gridCol w="1116875">
                  <a:extLst>
                    <a:ext uri="{9D8B030D-6E8A-4147-A177-3AD203B41FA5}">
                      <a16:colId xmlns:a16="http://schemas.microsoft.com/office/drawing/2014/main" val="2349674992"/>
                    </a:ext>
                  </a:extLst>
                </a:gridCol>
                <a:gridCol w="1116875">
                  <a:extLst>
                    <a:ext uri="{9D8B030D-6E8A-4147-A177-3AD203B41FA5}">
                      <a16:colId xmlns:a16="http://schemas.microsoft.com/office/drawing/2014/main" val="4154468341"/>
                    </a:ext>
                  </a:extLst>
                </a:gridCol>
                <a:gridCol w="1116875">
                  <a:extLst>
                    <a:ext uri="{9D8B030D-6E8A-4147-A177-3AD203B41FA5}">
                      <a16:colId xmlns:a16="http://schemas.microsoft.com/office/drawing/2014/main" val="1912329807"/>
                    </a:ext>
                  </a:extLst>
                </a:gridCol>
              </a:tblGrid>
              <a:tr h="56515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0802825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r>
                        <a:rPr lang="en-US" sz="24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-1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1941108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r>
                        <a:rPr lang="en-US" sz="24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-2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9453079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r>
                        <a:rPr lang="en-US" sz="24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-2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730519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81655EB0-78FB-4721-B93A-C342B8B4D9E6}"/>
              </a:ext>
            </a:extLst>
          </p:cNvPr>
          <p:cNvSpPr txBox="1"/>
          <p:nvPr/>
        </p:nvSpPr>
        <p:spPr>
          <a:xfrm>
            <a:off x="1236617" y="5913120"/>
            <a:ext cx="31999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Solution: (1,1,1,3)/3.</a:t>
            </a:r>
          </a:p>
        </p:txBody>
      </p:sp>
    </p:spTree>
    <p:extLst>
      <p:ext uri="{BB962C8B-B14F-4D97-AF65-F5344CB8AC3E}">
        <p14:creationId xmlns:p14="http://schemas.microsoft.com/office/powerpoint/2010/main" val="3822935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1671</TotalTime>
  <Words>790</Words>
  <Application>Microsoft Office PowerPoint</Application>
  <PresentationFormat>On-screen Show (4:3)</PresentationFormat>
  <Paragraphs>165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Office Theme</vt:lpstr>
      <vt:lpstr>Lecture 16 Linear Program Duality</vt:lpstr>
      <vt:lpstr>Duality</vt:lpstr>
      <vt:lpstr>Two-Player Zero-sum Games</vt:lpstr>
      <vt:lpstr>Game as a matrix</vt:lpstr>
      <vt:lpstr>Pure Strategy vs. Mixed Strategy</vt:lpstr>
      <vt:lpstr>Payoff of the game.</vt:lpstr>
      <vt:lpstr>Solving two player games by LP</vt:lpstr>
      <vt:lpstr>What is a good strategy for Duke?</vt:lpstr>
      <vt:lpstr>Duality: what would UNC do?</vt:lpstr>
      <vt:lpstr>Comparing the Solution to two LPs</vt:lpstr>
      <vt:lpstr>Min-Max Theorem</vt:lpstr>
      <vt:lpstr>Duality for Linear Programs</vt:lpstr>
      <vt:lpstr>Dual LP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10 Hashing</dc:title>
  <dc:creator>Rong Ge</dc:creator>
  <cp:lastModifiedBy>Rong Ge</cp:lastModifiedBy>
  <cp:revision>338</cp:revision>
  <dcterms:created xsi:type="dcterms:W3CDTF">2017-09-24T21:46:53Z</dcterms:created>
  <dcterms:modified xsi:type="dcterms:W3CDTF">2020-03-21T20:31:57Z</dcterms:modified>
</cp:coreProperties>
</file>