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1" r:id="rId7"/>
    <p:sldId id="269" r:id="rId8"/>
    <p:sldId id="270" r:id="rId9"/>
    <p:sldId id="271" r:id="rId10"/>
    <p:sldId id="25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7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1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EDE6-DF4A-45C5-8E13-CC7D4EA61F3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DCBC-A6FE-456B-8739-55D31E5F4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9382-8305-484B-94DF-DF8A83A54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Lecture 19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57087-AC86-4F11-B8DE-AFCEE50AF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6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Sort a list of numbers</a:t>
            </a:r>
            <a:br>
              <a:rPr lang="en-US" dirty="0"/>
            </a:br>
            <a:r>
              <a:rPr lang="en-US" dirty="0"/>
              <a:t>a[] = {4, 2, 8, 6, 3, 1, 7, 5}</a:t>
            </a:r>
          </a:p>
          <a:p>
            <a:r>
              <a:rPr lang="en-US" dirty="0"/>
              <a:t>Algorithm:</a:t>
            </a:r>
          </a:p>
          <a:p>
            <a:r>
              <a:rPr lang="en-US" dirty="0"/>
              <a:t>Pick a random pivot number (say 3)</a:t>
            </a:r>
          </a:p>
          <a:p>
            <a:r>
              <a:rPr lang="en-US" dirty="0"/>
              <a:t>Partition the array into numbers smaller and larger than the pivot ({2, 1}, {4, 8, 6, 7, 5})</a:t>
            </a:r>
          </a:p>
          <a:p>
            <a:r>
              <a:rPr lang="en-US" dirty="0"/>
              <a:t>Recursively sort the two parts.</a:t>
            </a:r>
          </a:p>
        </p:txBody>
      </p:sp>
    </p:spTree>
    <p:extLst>
      <p:ext uri="{BB962C8B-B14F-4D97-AF65-F5344CB8AC3E}">
        <p14:creationId xmlns:p14="http://schemas.microsoft.com/office/powerpoint/2010/main" val="365920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45FA-27C7-4967-AABE-C89B08CC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F9384-B7E9-4B2F-8D01-1683D8E38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possible choices for the first pivot</a:t>
                </a:r>
              </a:p>
              <a:p>
                <a:r>
                  <a:rPr lang="en-US" dirty="0"/>
                  <a:t>Let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X</a:t>
                </a:r>
                <a:r>
                  <a:rPr lang="en-US" baseline="-25000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be a random variable that represents the running time of </a:t>
                </a:r>
                <a:r>
                  <a:rPr lang="en-US" dirty="0" err="1"/>
                  <a:t>QuickSort</a:t>
                </a:r>
                <a:r>
                  <a:rPr lang="en-US" dirty="0"/>
                  <a:t> on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numbers.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𝑝𝑖𝑣𝑜𝑡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𝑝𝑖𝑣𝑜𝑡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F9384-B7E9-4B2F-8D01-1683D8E38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1CAD0D8-6DBF-4954-8821-C883582C8809}"/>
              </a:ext>
            </a:extLst>
          </p:cNvPr>
          <p:cNvSpPr/>
          <p:nvPr/>
        </p:nvSpPr>
        <p:spPr>
          <a:xfrm>
            <a:off x="2621280" y="5704112"/>
            <a:ext cx="2063931" cy="505097"/>
          </a:xfrm>
          <a:prstGeom prst="wedgeRectCallout">
            <a:avLst>
              <a:gd name="adj1" fmla="val 23049"/>
              <a:gd name="adj2" fmla="val -1547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Left Part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7AE7317-02CB-4A49-AA1A-272ED94F3581}"/>
              </a:ext>
            </a:extLst>
          </p:cNvPr>
          <p:cNvSpPr/>
          <p:nvPr/>
        </p:nvSpPr>
        <p:spPr>
          <a:xfrm>
            <a:off x="6641373" y="5684879"/>
            <a:ext cx="2063931" cy="505097"/>
          </a:xfrm>
          <a:prstGeom prst="wedgeRectCallout">
            <a:avLst>
              <a:gd name="adj1" fmla="val -32225"/>
              <a:gd name="adj2" fmla="val -16853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Right Part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DDB7C43-F81C-4D0D-B0E8-9D75514F690E}"/>
              </a:ext>
            </a:extLst>
          </p:cNvPr>
          <p:cNvSpPr/>
          <p:nvPr/>
        </p:nvSpPr>
        <p:spPr>
          <a:xfrm>
            <a:off x="4786448" y="5684878"/>
            <a:ext cx="1664971" cy="505097"/>
          </a:xfrm>
          <a:prstGeom prst="wedgeRectCallout">
            <a:avLst>
              <a:gd name="adj1" fmla="val -19149"/>
              <a:gd name="adj2" fmla="val -16508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Split cost</a:t>
            </a:r>
          </a:p>
        </p:txBody>
      </p:sp>
    </p:spTree>
    <p:extLst>
      <p:ext uri="{BB962C8B-B14F-4D97-AF65-F5344CB8AC3E}">
        <p14:creationId xmlns:p14="http://schemas.microsoft.com/office/powerpoint/2010/main" val="36044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that make use of random decisions.</a:t>
            </a:r>
          </a:p>
          <a:p>
            <a:r>
              <a:rPr lang="en-US" dirty="0"/>
              <a:t>Avoid worst-case of algorithms.</a:t>
            </a:r>
          </a:p>
          <a:p>
            <a:endParaRPr lang="en-US" dirty="0"/>
          </a:p>
          <a:p>
            <a:r>
              <a:rPr lang="en-US" dirty="0"/>
              <a:t>Note: Algorithm still works for all possible inputs.</a:t>
            </a:r>
          </a:p>
          <a:p>
            <a:endParaRPr lang="en-US" dirty="0"/>
          </a:p>
        </p:txBody>
      </p:sp>
      <p:pic>
        <p:nvPicPr>
          <p:cNvPr id="4" name="Picture 3" descr="TheMathWall - Probabil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62" y="3928242"/>
            <a:ext cx="1912974" cy="22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Probability -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Variable: variable whose value depend on a random phenomenon.</a:t>
            </a:r>
          </a:p>
        </p:txBody>
      </p:sp>
      <p:pic>
        <p:nvPicPr>
          <p:cNvPr id="7" name="Picture 6" descr="Gold Dollar &lt;strong&gt;Coin&lt;/strong&gt; by casin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95" y="3102898"/>
            <a:ext cx="1519922" cy="1084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2005" y="3102898"/>
            <a:ext cx="3698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 0 (tails) or 1 (heads) </a:t>
            </a:r>
            <a:br>
              <a:rPr lang="en-US" sz="2800" dirty="0"/>
            </a:br>
            <a:r>
              <a:rPr lang="en-US" sz="2800" dirty="0"/>
              <a:t>with probability ½ </a:t>
            </a:r>
          </a:p>
        </p:txBody>
      </p:sp>
      <p:pic>
        <p:nvPicPr>
          <p:cNvPr id="12" name="Picture 11" descr="&lt;strong&gt;Dice&lt;/strong&gt; - vector Clip 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28" y="4528771"/>
            <a:ext cx="1725855" cy="1648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42005" y="4731400"/>
            <a:ext cx="3157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 1, 2, 3, 4, 5, 6</a:t>
            </a:r>
            <a:br>
              <a:rPr lang="en-US" sz="2800" dirty="0"/>
            </a:br>
            <a:r>
              <a:rPr lang="en-US" sz="2800" dirty="0"/>
              <a:t>with probability 1/6 </a:t>
            </a:r>
          </a:p>
        </p:txBody>
      </p:sp>
    </p:spTree>
    <p:extLst>
      <p:ext uri="{BB962C8B-B14F-4D97-AF65-F5344CB8AC3E}">
        <p14:creationId xmlns:p14="http://schemas.microsoft.com/office/powerpoint/2010/main" val="32422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X, Y</a:t>
            </a:r>
            <a:r>
              <a:rPr lang="en-US" dirty="0"/>
              <a:t> result of two dice</a:t>
            </a:r>
          </a:p>
          <a:p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1,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2] = 1/36</a:t>
            </a:r>
          </a:p>
          <a:p>
            <a:endParaRPr lang="en-US" dirty="0"/>
          </a:p>
          <a:p>
            <a:r>
              <a:rPr lang="en-US" dirty="0"/>
              <a:t>Independence</a:t>
            </a:r>
          </a:p>
          <a:p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j] =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]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j]</a:t>
            </a:r>
          </a:p>
          <a:p>
            <a:endParaRPr lang="en-US" dirty="0"/>
          </a:p>
          <a:p>
            <a:r>
              <a:rPr lang="en-US" dirty="0"/>
              <a:t>Let </a:t>
            </a:r>
            <a:r>
              <a:rPr lang="en-US" dirty="0">
                <a:solidFill>
                  <a:schemeClr val="accent1"/>
                </a:solidFill>
              </a:rPr>
              <a:t>Z</a:t>
            </a:r>
            <a:r>
              <a:rPr lang="en-US" dirty="0"/>
              <a:t> =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+</a:t>
            </a:r>
            <a:r>
              <a:rPr lang="en-US" dirty="0">
                <a:solidFill>
                  <a:schemeClr val="accent1"/>
                </a:solidFill>
              </a:rPr>
              <a:t>Y</a:t>
            </a:r>
          </a:p>
          <a:p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1, </a:t>
            </a:r>
            <a:r>
              <a:rPr lang="en-US" dirty="0">
                <a:solidFill>
                  <a:schemeClr val="accent1"/>
                </a:solidFill>
              </a:rPr>
              <a:t>Z</a:t>
            </a:r>
            <a:r>
              <a:rPr lang="en-US" dirty="0"/>
              <a:t> = 8] = ?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2, </a:t>
            </a:r>
            <a:r>
              <a:rPr lang="en-US" dirty="0">
                <a:solidFill>
                  <a:schemeClr val="accent1"/>
                </a:solidFill>
              </a:rPr>
              <a:t>Z</a:t>
            </a:r>
            <a:r>
              <a:rPr lang="en-US" dirty="0"/>
              <a:t> = 7] = ?</a:t>
            </a:r>
          </a:p>
        </p:txBody>
      </p:sp>
      <p:pic>
        <p:nvPicPr>
          <p:cNvPr id="4" name="Picture 3" descr="File:&lt;strong&gt;Dice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38" y="1985366"/>
            <a:ext cx="2687904" cy="20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probability of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br>
              <a:rPr lang="en-US" dirty="0"/>
            </a:br>
            <a:r>
              <a:rPr lang="en-US" dirty="0"/>
              <a:t>given we already know value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>
                <a:solidFill>
                  <a:schemeClr val="accent1"/>
                </a:solidFill>
              </a:rPr>
              <a:t>Y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chemeClr val="accent1"/>
                </a:solidFill>
              </a:rPr>
              <a:t>X </a:t>
            </a:r>
            <a:r>
              <a:rPr lang="en-US" dirty="0"/>
              <a:t>= value of one die</a:t>
            </a:r>
          </a:p>
          <a:p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sum of two dice</a:t>
            </a:r>
          </a:p>
          <a:p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1|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3] = ½ (2 cases (1,2), (2,1))</a:t>
            </a:r>
          </a:p>
          <a:p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/>
              <a:t> = 7|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= 5] = ??</a:t>
            </a:r>
          </a:p>
        </p:txBody>
      </p:sp>
      <p:pic>
        <p:nvPicPr>
          <p:cNvPr id="4" name="Picture 3" descr="File:&lt;strong&gt;Dice&lt;/strong&gt;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38" y="1985366"/>
            <a:ext cx="2687904" cy="20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“Average value” of a random variable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dirty="0">
                    <a:solidFill>
                      <a:schemeClr val="accent1"/>
                    </a:solidFill>
                  </a:rPr>
                  <a:t>X, Y</a:t>
                </a:r>
                <a:r>
                  <a:rPr lang="en-US" dirty="0"/>
                  <a:t> independent dice, </a:t>
                </a:r>
                <a:r>
                  <a:rPr lang="en-US" dirty="0">
                    <a:solidFill>
                      <a:schemeClr val="accent1"/>
                    </a:solidFill>
                  </a:rPr>
                  <a:t>Z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</a:p>
              <a:p>
                <a:r>
                  <a:rPr lang="en-US" dirty="0"/>
                  <a:t>E[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] = 3.5, E[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/>
                  <a:t>] = 3.5</a:t>
                </a:r>
              </a:p>
              <a:p>
                <a:endParaRPr lang="en-US" dirty="0"/>
              </a:p>
              <a:p>
                <a:r>
                  <a:rPr lang="en-US" dirty="0"/>
                  <a:t>Linearity of expectation</a:t>
                </a:r>
              </a:p>
              <a:p>
                <a:r>
                  <a:rPr lang="en-US" dirty="0"/>
                  <a:t>E[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/>
                  <a:t>] = E[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] + E[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/>
                  <a:t>] = 7</a:t>
                </a:r>
              </a:p>
              <a:p>
                <a:r>
                  <a:rPr lang="en-US" dirty="0"/>
                  <a:t>No need for independence!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File:&lt;strong&gt;Dice&lt;/strong&gt;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2" y="3195857"/>
            <a:ext cx="2687904" cy="20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Expectations of the conditioned random variable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/>
                  <a:t> independent dice, </a:t>
                </a:r>
                <a:r>
                  <a:rPr lang="en-US" dirty="0">
                    <a:solidFill>
                      <a:schemeClr val="accent1"/>
                    </a:solidFill>
                  </a:rPr>
                  <a:t>Z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chemeClr val="accent1"/>
                    </a:solidFill>
                  </a:rPr>
                  <a:t>Y</a:t>
                </a:r>
              </a:p>
              <a:p>
                <a:r>
                  <a:rPr lang="en-US" dirty="0"/>
                  <a:t>E[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|</a:t>
                </a:r>
                <a:r>
                  <a:rPr lang="en-US" dirty="0">
                    <a:solidFill>
                      <a:schemeClr val="accent1"/>
                    </a:solidFill>
                  </a:rPr>
                  <a:t>Z</a:t>
                </a:r>
                <a:r>
                  <a:rPr lang="en-US" dirty="0"/>
                  <a:t> = 4] = 2</a:t>
                </a:r>
                <a:br>
                  <a:rPr lang="en-US" dirty="0"/>
                </a:br>
                <a:r>
                  <a:rPr lang="en-US" dirty="0"/>
                  <a:t>(3 cases (1, 3), (2, 2), (3,1))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File:&lt;strong&gt;Dice&lt;/strong&gt;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2" y="3195857"/>
            <a:ext cx="2687904" cy="20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llout: Line 3"/>
          <p:cNvSpPr/>
          <p:nvPr/>
        </p:nvSpPr>
        <p:spPr>
          <a:xfrm>
            <a:off x="783771" y="4032069"/>
            <a:ext cx="2595155" cy="1288868"/>
          </a:xfrm>
          <a:prstGeom prst="borderCallout1">
            <a:avLst>
              <a:gd name="adj1" fmla="val -845"/>
              <a:gd name="adj2" fmla="val 18848"/>
              <a:gd name="adj3" fmla="val -115203"/>
              <a:gd name="adj4" fmla="val 210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Expected Running Time of ALG</a:t>
            </a:r>
          </a:p>
        </p:txBody>
      </p:sp>
      <p:sp>
        <p:nvSpPr>
          <p:cNvPr id="5" name="Callout: Line 4"/>
          <p:cNvSpPr/>
          <p:nvPr/>
        </p:nvSpPr>
        <p:spPr>
          <a:xfrm>
            <a:off x="6426926" y="4032069"/>
            <a:ext cx="2002971" cy="1288868"/>
          </a:xfrm>
          <a:prstGeom prst="borderCallout1">
            <a:avLst>
              <a:gd name="adj1" fmla="val -845"/>
              <a:gd name="adj2" fmla="val 18848"/>
              <a:gd name="adj3" fmla="val -124662"/>
              <a:gd name="adj4" fmla="val -575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First Random Decision in ALG</a:t>
            </a:r>
          </a:p>
        </p:txBody>
      </p:sp>
      <p:sp>
        <p:nvSpPr>
          <p:cNvPr id="6" name="Callout: Line 5"/>
          <p:cNvSpPr/>
          <p:nvPr/>
        </p:nvSpPr>
        <p:spPr>
          <a:xfrm>
            <a:off x="3534047" y="4032069"/>
            <a:ext cx="2595155" cy="1288868"/>
          </a:xfrm>
          <a:prstGeom prst="borderCallout1">
            <a:avLst>
              <a:gd name="adj1" fmla="val -845"/>
              <a:gd name="adj2" fmla="val 18848"/>
              <a:gd name="adj3" fmla="val -124662"/>
              <a:gd name="adj4" fmla="val -67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Runtime of ALG after fixing the first decision</a:t>
            </a:r>
          </a:p>
        </p:txBody>
      </p:sp>
    </p:spTree>
    <p:extLst>
      <p:ext uri="{BB962C8B-B14F-4D97-AF65-F5344CB8AC3E}">
        <p14:creationId xmlns:p14="http://schemas.microsoft.com/office/powerpoint/2010/main" val="27579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Las Vegas vs. Monte Carlo algorithms</a:t>
            </a:r>
          </a:p>
        </p:txBody>
      </p:sp>
      <p:pic>
        <p:nvPicPr>
          <p:cNvPr id="5" name="Content Placeholder 4" descr="&lt;strong&gt;Las&lt;/strong&gt; &lt;strong&gt;Vegas&lt;/strong&gt; Boulevard - Kleiner Eiffelturm bei Nacht - piq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2089315" cy="1548705"/>
          </a:xfrm>
        </p:spPr>
      </p:pic>
      <p:pic>
        <p:nvPicPr>
          <p:cNvPr id="7" name="Picture 6" descr="File:&lt;strong&gt;Monte carlo&lt;/strong&gt; vil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7" y="4122459"/>
            <a:ext cx="2846070" cy="1897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4335" y="1557100"/>
            <a:ext cx="64231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Las Vegas Algorithm: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Always outputs the correct 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Running time is random </a:t>
            </a:r>
          </a:p>
          <a:p>
            <a:r>
              <a:rPr lang="en-US" sz="2800" dirty="0"/>
              <a:t>Analysis: Compute expected running time.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820" y="4025448"/>
            <a:ext cx="59590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Monte Carlo Algorithm: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Always run in a fixed amount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Result may be incorrect.</a:t>
            </a:r>
          </a:p>
          <a:p>
            <a:r>
              <a:rPr lang="en-US" sz="2800" dirty="0"/>
              <a:t>Requirement: Result is correct with </a:t>
            </a:r>
            <a:br>
              <a:rPr lang="en-US" sz="2800" dirty="0"/>
            </a:br>
            <a:r>
              <a:rPr lang="en-US" sz="2800" dirty="0"/>
              <a:t>probability at least 2/3.</a:t>
            </a:r>
          </a:p>
        </p:txBody>
      </p:sp>
    </p:spTree>
    <p:extLst>
      <p:ext uri="{BB962C8B-B14F-4D97-AF65-F5344CB8AC3E}">
        <p14:creationId xmlns:p14="http://schemas.microsoft.com/office/powerpoint/2010/main" val="21937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370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Lecture 19 Randomized Algorithms</vt:lpstr>
      <vt:lpstr>Randomized Algorithm</vt:lpstr>
      <vt:lpstr>Basic Probability - Recap</vt:lpstr>
      <vt:lpstr>Joint probabilities</vt:lpstr>
      <vt:lpstr>Conditioning</vt:lpstr>
      <vt:lpstr>Expectation</vt:lpstr>
      <vt:lpstr>Conditional Expectations</vt:lpstr>
      <vt:lpstr>Law of total expectations</vt:lpstr>
      <vt:lpstr>Las Vegas vs. Monte Carlo algorithms</vt:lpstr>
      <vt:lpstr>Quicksort</vt:lpstr>
      <vt:lpstr>Recursion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 Randomized Algorithms</dc:title>
  <dc:creator>Rong Ge</dc:creator>
  <cp:lastModifiedBy>Rong Ge</cp:lastModifiedBy>
  <cp:revision>15</cp:revision>
  <dcterms:created xsi:type="dcterms:W3CDTF">2017-09-24T21:26:29Z</dcterms:created>
  <dcterms:modified xsi:type="dcterms:W3CDTF">2020-04-06T20:22:11Z</dcterms:modified>
</cp:coreProperties>
</file>