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73" r:id="rId5"/>
    <p:sldId id="274" r:id="rId6"/>
    <p:sldId id="275" r:id="rId7"/>
    <p:sldId id="276" r:id="rId8"/>
    <p:sldId id="277" r:id="rId9"/>
    <p:sldId id="272" r:id="rId10"/>
    <p:sldId id="257" r:id="rId11"/>
    <p:sldId id="258" r:id="rId12"/>
    <p:sldId id="259" r:id="rId13"/>
    <p:sldId id="260" r:id="rId14"/>
    <p:sldId id="264" r:id="rId15"/>
    <p:sldId id="265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7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898-5AF5-43E1-B561-32EE8C3BF8F7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304E-786B-4BA3-BBB8-20EE7F615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Lecture 20 </a:t>
            </a:r>
            <a:br>
              <a:rPr lang="en-US" sz="4800" dirty="0"/>
            </a:br>
            <a:r>
              <a:rPr lang="en-US" sz="4800" dirty="0"/>
              <a:t>Monte Carlo Algorithm</a:t>
            </a:r>
            <a:br>
              <a:rPr lang="en-US" sz="4800" dirty="0"/>
            </a:br>
            <a:r>
              <a:rPr lang="en-US" sz="4800" dirty="0"/>
              <a:t>Hashing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12FBA-250E-4D91-AA56-E41D08E71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7A52-B809-4464-8F84-3E0BEE9C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Set and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040C1-2B49-4192-ABFD-8CFE9BA6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5472"/>
          </a:xfrm>
        </p:spPr>
        <p:txBody>
          <a:bodyPr/>
          <a:lstStyle/>
          <a:p>
            <a:r>
              <a:rPr lang="en-US" dirty="0"/>
              <a:t>Goal: An array whose index can be any object.</a:t>
            </a:r>
          </a:p>
          <a:p>
            <a:endParaRPr lang="en-US" dirty="0"/>
          </a:p>
          <a:p>
            <a:r>
              <a:rPr lang="en-US" dirty="0"/>
              <a:t>Example: Dictionary</a:t>
            </a:r>
            <a:br>
              <a:rPr lang="en-US" dirty="0"/>
            </a:br>
            <a:r>
              <a:rPr lang="en-US" dirty="0"/>
              <a:t>Dictionary[“hash”] = “a dish of diced or chopped meat and often vegetables…”</a:t>
            </a:r>
          </a:p>
          <a:p>
            <a:r>
              <a:rPr lang="en-US" dirty="0"/>
              <a:t>Properties:</a:t>
            </a:r>
            <a:br>
              <a:rPr lang="en-US" dirty="0"/>
            </a:br>
            <a:r>
              <a:rPr lang="en-US" dirty="0"/>
              <a:t>1. Efficient lookup: Hope lookup is O(1)</a:t>
            </a:r>
            <a:br>
              <a:rPr lang="en-US" dirty="0"/>
            </a:br>
            <a:r>
              <a:rPr lang="en-US" dirty="0"/>
              <a:t>2. Space: space is within constant factor to a list.</a:t>
            </a:r>
          </a:p>
          <a:p>
            <a:r>
              <a:rPr lang="en-US" dirty="0"/>
              <a:t>This lecture: maintain a set of numbers from </a:t>
            </a:r>
            <a:br>
              <a:rPr lang="en-US" dirty="0"/>
            </a:br>
            <a:r>
              <a:rPr lang="en-US" dirty="0"/>
              <a:t>0 to N-1. N is very large (think N = 2</a:t>
            </a:r>
            <a:r>
              <a:rPr lang="en-US" baseline="30000" dirty="0"/>
              <a:t>32</a:t>
            </a:r>
            <a:r>
              <a:rPr lang="en-US" dirty="0"/>
              <a:t> or 2</a:t>
            </a:r>
            <a:r>
              <a:rPr lang="en-US" baseline="30000" dirty="0"/>
              <a:t>64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002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9D75-CD93-41F5-AE07-FC0B289B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implementation of 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D7A65-EDB7-4D87-8A5A-CDFFD9163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92592"/>
          </a:xfrm>
        </p:spPr>
        <p:txBody>
          <a:bodyPr/>
          <a:lstStyle/>
          <a:p>
            <a:r>
              <a:rPr lang="en-US" dirty="0"/>
              <a:t>Method 1: Maintain a linked list.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Problem: Lookup takes O(n) time.</a:t>
            </a:r>
          </a:p>
          <a:p>
            <a:r>
              <a:rPr lang="en-US" dirty="0"/>
              <a:t>Method 2: Use a large array</a:t>
            </a:r>
          </a:p>
          <a:p>
            <a:endParaRPr lang="en-US" dirty="0"/>
          </a:p>
          <a:p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 = 1 if </a:t>
            </a:r>
            <a:r>
              <a:rPr lang="en-US" dirty="0" err="1"/>
              <a:t>i</a:t>
            </a:r>
            <a:r>
              <a:rPr lang="en-US" dirty="0"/>
              <a:t> is in the set</a:t>
            </a:r>
          </a:p>
          <a:p>
            <a:r>
              <a:rPr lang="en-US" dirty="0"/>
              <a:t>Problem: Needs huge amount of memory.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2188A7-574E-4534-9E76-B5946D0C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497" y="2538549"/>
            <a:ext cx="5229225" cy="10668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F70DE2-4B5E-46AF-A616-B4E33BE9F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59650"/>
              </p:ext>
            </p:extLst>
          </p:nvPr>
        </p:nvGraphicFramePr>
        <p:xfrm>
          <a:off x="1254034" y="489784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9052360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063389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28754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3583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4115603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8765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61421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24886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03897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8263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187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29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96BE4-09D1-49C1-9EA1-4AD2AEC03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69E09-C105-4A6C-B9E3-943C9DEB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for each number, assign a random location</a:t>
            </a:r>
          </a:p>
          <a:p>
            <a:r>
              <a:rPr lang="en-US" dirty="0"/>
              <a:t>Example: {3, 10, 3424, 643523}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Store number </a:t>
            </a:r>
            <a:r>
              <a:rPr lang="en-US" dirty="0" err="1"/>
              <a:t>i</a:t>
            </a:r>
            <a:r>
              <a:rPr lang="en-US" dirty="0"/>
              <a:t> in a[f(</a:t>
            </a:r>
            <a:r>
              <a:rPr lang="en-US" dirty="0" err="1"/>
              <a:t>i</a:t>
            </a:r>
            <a:r>
              <a:rPr lang="en-US" dirty="0"/>
              <a:t>)]</a:t>
            </a:r>
          </a:p>
          <a:p>
            <a:r>
              <a:rPr lang="en-US" dirty="0"/>
              <a:t>f(</a:t>
            </a:r>
            <a:r>
              <a:rPr lang="en-US" dirty="0" err="1"/>
              <a:t>i</a:t>
            </a:r>
            <a:r>
              <a:rPr lang="en-US" dirty="0"/>
              <a:t>): hash function.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62C277-E752-45B3-A857-9198EDC8E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944745"/>
              </p:ext>
            </p:extLst>
          </p:nvPr>
        </p:nvGraphicFramePr>
        <p:xfrm>
          <a:off x="1114697" y="4209869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9052360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063389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28754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3583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4115603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8765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61421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24886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03897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8263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18773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886A89D9-1180-4C69-A06B-F70C76245444}"/>
              </a:ext>
            </a:extLst>
          </p:cNvPr>
          <p:cNvGrpSpPr/>
          <p:nvPr/>
        </p:nvGrpSpPr>
        <p:grpSpPr>
          <a:xfrm>
            <a:off x="2072640" y="2682240"/>
            <a:ext cx="4711337" cy="1428206"/>
            <a:chOff x="2072640" y="2682240"/>
            <a:chExt cx="4711337" cy="142820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4BAAAB1-5A97-43A8-8AD2-3D6ECD72DAF0}"/>
                </a:ext>
              </a:extLst>
            </p:cNvPr>
            <p:cNvCxnSpPr/>
            <p:nvPr/>
          </p:nvCxnSpPr>
          <p:spPr>
            <a:xfrm>
              <a:off x="2560320" y="2760617"/>
              <a:ext cx="592183" cy="13498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03F711E-4E69-4263-98B9-A1BC19AC5587}"/>
                </a:ext>
              </a:extLst>
            </p:cNvPr>
            <p:cNvCxnSpPr/>
            <p:nvPr/>
          </p:nvCxnSpPr>
          <p:spPr>
            <a:xfrm flipH="1">
              <a:off x="2072640" y="2682240"/>
              <a:ext cx="957943" cy="13926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3140C69-52DD-45B8-9D2A-0580387FFAD8}"/>
                </a:ext>
              </a:extLst>
            </p:cNvPr>
            <p:cNvCxnSpPr/>
            <p:nvPr/>
          </p:nvCxnSpPr>
          <p:spPr>
            <a:xfrm>
              <a:off x="3796937" y="2760617"/>
              <a:ext cx="78377" cy="13498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1925119-FD91-4167-8A95-A494FC5F7074}"/>
                </a:ext>
              </a:extLst>
            </p:cNvPr>
            <p:cNvCxnSpPr/>
            <p:nvPr/>
          </p:nvCxnSpPr>
          <p:spPr>
            <a:xfrm>
              <a:off x="4859383" y="2760617"/>
              <a:ext cx="1924594" cy="13143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58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9C37-BAC2-4942-BD19-03ED64D78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A73E6-08B8-4297-B086-1503C080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Problem: want to add 123, f(123) = 4 = f(3424).</a:t>
            </a:r>
          </a:p>
          <a:p>
            <a:r>
              <a:rPr lang="en-US" dirty="0"/>
              <a:t>(This will always happen because of pigeon hole principle)</a:t>
            </a:r>
          </a:p>
          <a:p>
            <a:r>
              <a:rPr lang="en-US" dirty="0"/>
              <a:t>Solution: 123 and 3424 will share this location.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0EE990-19E1-4567-845E-163352D2A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70950"/>
              </p:ext>
            </p:extLst>
          </p:nvPr>
        </p:nvGraphicFramePr>
        <p:xfrm>
          <a:off x="1410789" y="193693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9052360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063389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28754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3583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4115603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8765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61421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24886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03897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8263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187739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610180-4800-4CBD-8D38-3ABB87CB912D}"/>
              </a:ext>
            </a:extLst>
          </p:cNvPr>
          <p:cNvCxnSpPr/>
          <p:nvPr/>
        </p:nvCxnSpPr>
        <p:spPr>
          <a:xfrm flipH="1" flipV="1">
            <a:off x="4206240" y="2377440"/>
            <a:ext cx="1001486" cy="513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E12243E-F497-48DD-BE8A-3767AD903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72665"/>
              </p:ext>
            </p:extLst>
          </p:nvPr>
        </p:nvGraphicFramePr>
        <p:xfrm>
          <a:off x="496389" y="4845595"/>
          <a:ext cx="792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>
                  <a:extLst>
                    <a:ext uri="{9D8B030D-6E8A-4147-A177-3AD203B41FA5}">
                      <a16:colId xmlns:a16="http://schemas.microsoft.com/office/drawing/2014/main" val="905236018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806338951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892875410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57358370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1941156039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101876577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1716142174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112488682"/>
                    </a:ext>
                  </a:extLst>
                </a:gridCol>
                <a:gridCol w="592185">
                  <a:extLst>
                    <a:ext uri="{9D8B030D-6E8A-4147-A177-3AD203B41FA5}">
                      <a16:colId xmlns:a16="http://schemas.microsoft.com/office/drawing/2014/main" val="990389745"/>
                    </a:ext>
                  </a:extLst>
                </a:gridCol>
                <a:gridCol w="992775">
                  <a:extLst>
                    <a:ext uri="{9D8B030D-6E8A-4147-A177-3AD203B41FA5}">
                      <a16:colId xmlns:a16="http://schemas.microsoft.com/office/drawing/2014/main" val="358263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643523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518773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8158A22-F5D5-430B-AC9B-FAC7D35EB5A7}"/>
              </a:ext>
            </a:extLst>
          </p:cNvPr>
          <p:cNvCxnSpPr>
            <a:cxnSpLocks/>
          </p:cNvCxnSpPr>
          <p:nvPr/>
        </p:nvCxnSpPr>
        <p:spPr>
          <a:xfrm>
            <a:off x="4032069" y="5268686"/>
            <a:ext cx="0" cy="296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DC60D-6D4F-4DA0-BA35-C9FD2880647D}"/>
              </a:ext>
            </a:extLst>
          </p:cNvPr>
          <p:cNvSpPr/>
          <p:nvPr/>
        </p:nvSpPr>
        <p:spPr>
          <a:xfrm>
            <a:off x="3653246" y="5562873"/>
            <a:ext cx="757646" cy="348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</p:spTree>
    <p:extLst>
      <p:ext uri="{BB962C8B-B14F-4D97-AF65-F5344CB8AC3E}">
        <p14:creationId xmlns:p14="http://schemas.microsoft.com/office/powerpoint/2010/main" val="141175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5CF40-8CD1-4688-A12B-DB905C8A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Hash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4815-3695-45A6-93AA-B216E35C2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hash function is fixed, then it can be very slow for some bad examples.</a:t>
            </a:r>
          </a:p>
          <a:p>
            <a:endParaRPr lang="en-US" dirty="0"/>
          </a:p>
          <a:p>
            <a:r>
              <a:rPr lang="en-US" dirty="0"/>
              <a:t>Example: We can try to find n numbers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aseline="-25000" dirty="0">
                <a:solidFill>
                  <a:schemeClr val="accent1"/>
                </a:solidFill>
              </a:rPr>
              <a:t>1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aseline="-25000" dirty="0">
                <a:solidFill>
                  <a:schemeClr val="accent1"/>
                </a:solidFill>
              </a:rPr>
              <a:t>2</a:t>
            </a:r>
            <a:r>
              <a:rPr lang="en-US" dirty="0"/>
              <a:t>, …, </a:t>
            </a:r>
            <a:r>
              <a:rPr lang="en-US" dirty="0" err="1">
                <a:solidFill>
                  <a:schemeClr val="accent1"/>
                </a:solidFill>
              </a:rPr>
              <a:t>x</a:t>
            </a:r>
            <a:r>
              <a:rPr lang="en-US" baseline="-25000" dirty="0" err="1">
                <a:solidFill>
                  <a:schemeClr val="accent1"/>
                </a:solidFill>
              </a:rPr>
              <a:t>n</a:t>
            </a:r>
            <a:r>
              <a:rPr lang="en-US" dirty="0"/>
              <a:t> such that f(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aseline="-25000" dirty="0">
                <a:solidFill>
                  <a:schemeClr val="accent1"/>
                </a:solidFill>
              </a:rPr>
              <a:t>i</a:t>
            </a:r>
            <a:r>
              <a:rPr lang="en-US" dirty="0"/>
              <a:t>) =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dirty="0"/>
              <a:t> for some fixed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(always possible by pigeon hole principle)</a:t>
            </a:r>
          </a:p>
          <a:p>
            <a:r>
              <a:rPr lang="en-US" dirty="0"/>
              <a:t>Then hash table degenerates into a linked list.</a:t>
            </a:r>
          </a:p>
          <a:p>
            <a:r>
              <a:rPr lang="en-US" dirty="0"/>
              <a:t>Solution: Use a family of </a:t>
            </a:r>
            <a:r>
              <a:rPr lang="en-US" dirty="0">
                <a:solidFill>
                  <a:srgbClr val="FF0000"/>
                </a:solidFill>
              </a:rPr>
              <a:t>random</a:t>
            </a:r>
            <a:r>
              <a:rPr lang="en-US" dirty="0"/>
              <a:t> hash functions.</a:t>
            </a:r>
          </a:p>
        </p:txBody>
      </p:sp>
    </p:spTree>
    <p:extLst>
      <p:ext uri="{BB962C8B-B14F-4D97-AF65-F5344CB8AC3E}">
        <p14:creationId xmlns:p14="http://schemas.microsoft.com/office/powerpoint/2010/main" val="27527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2D6E0-173A-49D6-A2BE-8BB008E7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“randomly select” the hash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41B80-1F20-4F8A-8348-D1F553060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 1: Choose a new hash function every time we make a query.</a:t>
            </a:r>
          </a:p>
          <a:p>
            <a:r>
              <a:rPr lang="en-US" dirty="0"/>
              <a:t>Does not work. We may store 123 at position 4 because f(123) = 4, but after we choose a new hash function, f’(123) may not be equal to 4.</a:t>
            </a:r>
          </a:p>
          <a:p>
            <a:endParaRPr lang="en-US" dirty="0"/>
          </a:p>
          <a:p>
            <a:r>
              <a:rPr lang="en-US" dirty="0"/>
              <a:t>Idea 2: Choose a random hash function when creating the hash table.</a:t>
            </a:r>
          </a:p>
          <a:p>
            <a:r>
              <a:rPr lang="en-US" dirty="0"/>
              <a:t>This makes sure we can access the numbers consistently, need to consider this in analysis.</a:t>
            </a:r>
          </a:p>
        </p:txBody>
      </p:sp>
    </p:spTree>
    <p:extLst>
      <p:ext uri="{BB962C8B-B14F-4D97-AF65-F5344CB8AC3E}">
        <p14:creationId xmlns:p14="http://schemas.microsoft.com/office/powerpoint/2010/main" val="137516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962C-2A29-40A8-A3E4-11FD13112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Hash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611BC0-01F4-4B3A-88E7-021CAD2971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Hash function should be as “random” as possible.</a:t>
                </a:r>
              </a:p>
              <a:p>
                <a:r>
                  <a:rPr lang="en-US" dirty="0"/>
                  <a:t>Ideally: Choose a random function out of all functions!</a:t>
                </a:r>
              </a:p>
              <a:p>
                <a:r>
                  <a:rPr lang="en-US" dirty="0"/>
                  <a:t>However: cannot store a totally random function.</a:t>
                </a:r>
              </a:p>
              <a:p>
                <a:endParaRPr lang="en-US" dirty="0"/>
              </a:p>
              <a:p>
                <a:r>
                  <a:rPr lang="en-US" dirty="0"/>
                  <a:t>Definition: A family F is called pairwise independent, if for any x ≠ y, we have</a:t>
                </a:r>
                <a:br>
                  <a:rPr lang="en-US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611BC0-01F4-4B3A-88E7-021CAD2971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03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Given an array of numbers</a:t>
            </a:r>
            <a:br>
              <a:rPr lang="en-US" dirty="0"/>
            </a:br>
            <a:r>
              <a:rPr lang="en-US" dirty="0"/>
              <a:t>Find the k-</a:t>
            </a:r>
            <a:r>
              <a:rPr lang="en-US" dirty="0" err="1"/>
              <a:t>th</a:t>
            </a:r>
            <a:r>
              <a:rPr lang="en-US" dirty="0"/>
              <a:t> smallest number.</a:t>
            </a:r>
          </a:p>
          <a:p>
            <a:r>
              <a:rPr lang="en-US" dirty="0"/>
              <a:t>Example:</a:t>
            </a:r>
          </a:p>
          <a:p>
            <a:r>
              <a:rPr lang="en-US" dirty="0"/>
              <a:t>a[] = {4, 2, 8, 6, 3, 1, 7, 5}</a:t>
            </a:r>
            <a:br>
              <a:rPr lang="en-US" dirty="0"/>
            </a:br>
            <a:r>
              <a:rPr lang="en-US" dirty="0"/>
              <a:t>k = 3</a:t>
            </a:r>
          </a:p>
          <a:p>
            <a:r>
              <a:rPr lang="en-US" dirty="0"/>
              <a:t>Output = 3</a:t>
            </a:r>
          </a:p>
        </p:txBody>
      </p:sp>
    </p:spTree>
    <p:extLst>
      <p:ext uri="{BB962C8B-B14F-4D97-AF65-F5344CB8AC3E}">
        <p14:creationId xmlns:p14="http://schemas.microsoft.com/office/powerpoint/2010/main" val="42919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45FA-27C7-4967-AABE-C89B08CC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CF9384-B7E9-4B2F-8D01-1683D8E38C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the possible choices for the first pivot</a:t>
                </a:r>
              </a:p>
              <a:p>
                <a:r>
                  <a:rPr lang="en-US" dirty="0"/>
                  <a:t>Let </a:t>
                </a:r>
                <a:r>
                  <a:rPr lang="en-US" dirty="0" err="1">
                    <a:solidFill>
                      <a:schemeClr val="accent1"/>
                    </a:solidFill>
                  </a:rPr>
                  <a:t>X</a:t>
                </a:r>
                <a:r>
                  <a:rPr lang="en-US" baseline="-25000" dirty="0" err="1">
                    <a:solidFill>
                      <a:schemeClr val="accent1"/>
                    </a:solidFill>
                  </a:rPr>
                  <a:t>n</a:t>
                </a:r>
                <a:r>
                  <a:rPr lang="en-US" dirty="0"/>
                  <a:t> be a random variable that represents the running time of </a:t>
                </a:r>
                <a:r>
                  <a:rPr lang="en-US" dirty="0" err="1"/>
                  <a:t>QuickSelect</a:t>
                </a:r>
                <a:r>
                  <a:rPr lang="en-US" dirty="0"/>
                  <a:t> on </a:t>
                </a:r>
                <a:r>
                  <a:rPr lang="en-US" dirty="0">
                    <a:solidFill>
                      <a:schemeClr val="accent1"/>
                    </a:solidFill>
                  </a:rPr>
                  <a:t>n</a:t>
                </a:r>
                <a:r>
                  <a:rPr lang="en-US" dirty="0"/>
                  <a:t> numbers.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baseline="-25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𝑝𝑖𝑣𝑜𝑡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𝑝𝑖𝑣𝑜𝑡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e>
                          </m:func>
                        </m:e>
                      </m:nary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CF9384-B7E9-4B2F-8D01-1683D8E38C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1CAD0D8-6DBF-4954-8821-C883582C8809}"/>
              </a:ext>
            </a:extLst>
          </p:cNvPr>
          <p:cNvSpPr/>
          <p:nvPr/>
        </p:nvSpPr>
        <p:spPr>
          <a:xfrm>
            <a:off x="4786448" y="5806800"/>
            <a:ext cx="2063931" cy="505097"/>
          </a:xfrm>
          <a:prstGeom prst="wedgeRectCallout">
            <a:avLst>
              <a:gd name="adj1" fmla="val 23049"/>
              <a:gd name="adj2" fmla="val -15474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Left Part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7AE7317-02CB-4A49-AA1A-272ED94F3581}"/>
              </a:ext>
            </a:extLst>
          </p:cNvPr>
          <p:cNvSpPr/>
          <p:nvPr/>
        </p:nvSpPr>
        <p:spPr>
          <a:xfrm>
            <a:off x="2635431" y="5806800"/>
            <a:ext cx="2063931" cy="505097"/>
          </a:xfrm>
          <a:prstGeom prst="wedgeRectCallout">
            <a:avLst>
              <a:gd name="adj1" fmla="val -2267"/>
              <a:gd name="adj2" fmla="val -1840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Right Part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ADDB7C43-F81C-4D0D-B0E8-9D75514F690E}"/>
              </a:ext>
            </a:extLst>
          </p:cNvPr>
          <p:cNvSpPr/>
          <p:nvPr/>
        </p:nvSpPr>
        <p:spPr>
          <a:xfrm>
            <a:off x="7094220" y="5811539"/>
            <a:ext cx="1664971" cy="505097"/>
          </a:xfrm>
          <a:prstGeom prst="wedgeRectCallout">
            <a:avLst>
              <a:gd name="adj1" fmla="val -14965"/>
              <a:gd name="adj2" fmla="val -16508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Split cost</a:t>
            </a:r>
          </a:p>
        </p:txBody>
      </p:sp>
    </p:spTree>
    <p:extLst>
      <p:ext uri="{BB962C8B-B14F-4D97-AF65-F5344CB8AC3E}">
        <p14:creationId xmlns:p14="http://schemas.microsoft.com/office/powerpoint/2010/main" val="428068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14170-F673-4F94-ACDC-D5B99AA69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FA22-BC16-47C3-AAF1-0ED9B72C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Problem: Compute the area</a:t>
            </a:r>
            <a:br>
              <a:rPr lang="en-US" dirty="0"/>
            </a:br>
            <a:r>
              <a:rPr lang="en-US" dirty="0"/>
              <a:t>of a circle.</a:t>
            </a:r>
          </a:p>
          <a:p>
            <a:r>
              <a:rPr lang="en-US" dirty="0"/>
              <a:t>Monte-Carlo algorithm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9B90F5-CE37-4745-99BE-FF1B2184BEF1}"/>
              </a:ext>
            </a:extLst>
          </p:cNvPr>
          <p:cNvSpPr/>
          <p:nvPr/>
        </p:nvSpPr>
        <p:spPr>
          <a:xfrm>
            <a:off x="6087291" y="2229394"/>
            <a:ext cx="2281646" cy="2281646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8DE6600-3F39-4CCB-ACE0-148F059903D9}"/>
              </a:ext>
            </a:extLst>
          </p:cNvPr>
          <p:cNvSpPr/>
          <p:nvPr/>
        </p:nvSpPr>
        <p:spPr>
          <a:xfrm>
            <a:off x="6078583" y="2246811"/>
            <a:ext cx="2281646" cy="22816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EE7F64-60B6-4948-9747-5B1BA5CE3908}"/>
              </a:ext>
            </a:extLst>
          </p:cNvPr>
          <p:cNvGrpSpPr/>
          <p:nvPr/>
        </p:nvGrpSpPr>
        <p:grpSpPr>
          <a:xfrm>
            <a:off x="6270171" y="2358188"/>
            <a:ext cx="2007327" cy="2083184"/>
            <a:chOff x="6270171" y="2358188"/>
            <a:chExt cx="2007327" cy="208318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F280DE3-51DF-4457-8EB9-FE62AA8E0126}"/>
                </a:ext>
              </a:extLst>
            </p:cNvPr>
            <p:cNvSpPr/>
            <p:nvPr/>
          </p:nvSpPr>
          <p:spPr>
            <a:xfrm>
              <a:off x="6270171" y="2358188"/>
              <a:ext cx="156754" cy="1567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3B10034-B3E6-47CA-960D-E6C2A5406E2D}"/>
                </a:ext>
              </a:extLst>
            </p:cNvPr>
            <p:cNvSpPr/>
            <p:nvPr/>
          </p:nvSpPr>
          <p:spPr>
            <a:xfrm>
              <a:off x="7141029" y="2987040"/>
              <a:ext cx="156754" cy="1567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BC6F37A-5E8E-4FE7-93E6-03D94D1F6381}"/>
                </a:ext>
              </a:extLst>
            </p:cNvPr>
            <p:cNvSpPr/>
            <p:nvPr/>
          </p:nvSpPr>
          <p:spPr>
            <a:xfrm>
              <a:off x="6810102" y="3751559"/>
              <a:ext cx="156754" cy="1567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FA4E34D-DB98-441A-866A-F36F2CA6B0E1}"/>
                </a:ext>
              </a:extLst>
            </p:cNvPr>
            <p:cNvSpPr/>
            <p:nvPr/>
          </p:nvSpPr>
          <p:spPr>
            <a:xfrm>
              <a:off x="7750629" y="3143794"/>
              <a:ext cx="156754" cy="1567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14CF081-392D-425C-B50A-3E0DFB88BAB7}"/>
                </a:ext>
              </a:extLst>
            </p:cNvPr>
            <p:cNvSpPr/>
            <p:nvPr/>
          </p:nvSpPr>
          <p:spPr>
            <a:xfrm>
              <a:off x="8120744" y="4284618"/>
              <a:ext cx="156754" cy="1567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14AC72C-FBDE-467D-B53C-5A598BC4ADFF}"/>
              </a:ext>
            </a:extLst>
          </p:cNvPr>
          <p:cNvSpPr txBox="1"/>
          <p:nvPr/>
        </p:nvSpPr>
        <p:spPr>
          <a:xfrm>
            <a:off x="888273" y="3248298"/>
            <a:ext cx="44587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Count = 0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FOR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= 1 to n</a:t>
            </a:r>
          </a:p>
          <a:p>
            <a:r>
              <a:rPr lang="en-US" sz="2400" dirty="0"/>
              <a:t>      Generate x, y from [-1,1]</a:t>
            </a:r>
          </a:p>
          <a:p>
            <a:r>
              <a:rPr lang="en-US" sz="2400" dirty="0"/>
              <a:t>      </a:t>
            </a:r>
            <a:r>
              <a:rPr lang="en-US" sz="2400" dirty="0">
                <a:solidFill>
                  <a:schemeClr val="accent1"/>
                </a:solidFill>
              </a:rPr>
              <a:t>IF</a:t>
            </a:r>
            <a:r>
              <a:rPr lang="en-US" sz="2400" dirty="0"/>
              <a:t> x</a:t>
            </a:r>
            <a:r>
              <a:rPr lang="en-US" sz="2400" baseline="30000" dirty="0"/>
              <a:t>2</a:t>
            </a:r>
            <a:r>
              <a:rPr lang="en-US" sz="2400" dirty="0"/>
              <a:t>+y</a:t>
            </a:r>
            <a:r>
              <a:rPr lang="en-US" sz="2400" baseline="30000" dirty="0"/>
              <a:t>2</a:t>
            </a:r>
            <a:r>
              <a:rPr lang="en-US" sz="2400" dirty="0"/>
              <a:t> &lt;= 1 </a:t>
            </a:r>
            <a:r>
              <a:rPr lang="en-US" sz="2400" dirty="0">
                <a:solidFill>
                  <a:schemeClr val="accent1"/>
                </a:solidFill>
              </a:rPr>
              <a:t>THEN</a:t>
            </a:r>
          </a:p>
          <a:p>
            <a:r>
              <a:rPr lang="en-US" sz="2400" dirty="0"/>
              <a:t>            Count = Count + 1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RETURN</a:t>
            </a:r>
            <a:r>
              <a:rPr lang="en-US" sz="2400" dirty="0"/>
              <a:t> 4.0*Count/n</a:t>
            </a:r>
          </a:p>
        </p:txBody>
      </p:sp>
    </p:spTree>
    <p:extLst>
      <p:ext uri="{BB962C8B-B14F-4D97-AF65-F5344CB8AC3E}">
        <p14:creationId xmlns:p14="http://schemas.microsoft.com/office/powerpoint/2010/main" val="31403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6845-B04E-4106-831B-8A2742DF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18E1-5DE2-4420-BB3C-2A51CC71E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far is a random variable from its expectation.</a:t>
            </a:r>
          </a:p>
          <a:p>
            <a:r>
              <a:rPr lang="en-US" dirty="0"/>
              <a:t>Var[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] = E[(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 – E[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])</a:t>
            </a:r>
            <a:r>
              <a:rPr lang="en-US" baseline="30000" dirty="0"/>
              <a:t>2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 = 1 with probability </a:t>
            </a:r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 = 0 with probability </a:t>
            </a:r>
            <a:r>
              <a:rPr lang="en-US" dirty="0">
                <a:solidFill>
                  <a:schemeClr val="accent1"/>
                </a:solidFill>
              </a:rPr>
              <a:t>1-p</a:t>
            </a:r>
          </a:p>
          <a:p>
            <a:r>
              <a:rPr lang="en-US" dirty="0"/>
              <a:t>E[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] = </a:t>
            </a:r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, Var[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] = </a:t>
            </a:r>
            <a:r>
              <a:rPr lang="en-US" dirty="0">
                <a:solidFill>
                  <a:schemeClr val="accent1"/>
                </a:solidFill>
              </a:rPr>
              <a:t>p(1-p)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dirty="0"/>
              <a:t> independent, Var[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+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dirty="0"/>
              <a:t>] = Var[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dirty="0"/>
              <a:t>] + Var[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3899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37DE-77FE-4B78-BF81-C37FC2D7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Markov/Chebyshev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088AF1-9D2C-4799-8A7C-5101282593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Markov’s Inequality:</a:t>
                </a:r>
              </a:p>
              <a:p>
                <a:r>
                  <a:rPr lang="en-US" dirty="0"/>
                  <a:t>If </a:t>
                </a:r>
                <a:r>
                  <a:rPr lang="en-US" dirty="0">
                    <a:solidFill>
                      <a:schemeClr val="accent1"/>
                    </a:solidFill>
                  </a:rPr>
                  <a:t>X</a:t>
                </a:r>
                <a:r>
                  <a:rPr lang="en-US" dirty="0"/>
                  <a:t> is a </a:t>
                </a:r>
                <a:r>
                  <a:rPr lang="en-US" dirty="0">
                    <a:solidFill>
                      <a:srgbClr val="FF0000"/>
                    </a:solidFill>
                  </a:rPr>
                  <a:t>nonnegative</a:t>
                </a:r>
                <a:r>
                  <a:rPr lang="en-US" dirty="0"/>
                  <a:t> random variable, then</a:t>
                </a:r>
                <a:br>
                  <a:rPr lang="en-US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Chebyshev’s Inequality:</a:t>
                </a:r>
              </a:p>
              <a:p>
                <a:r>
                  <a:rPr lang="en-US" dirty="0"/>
                  <a:t>For every random variable </a:t>
                </a:r>
                <a:r>
                  <a:rPr lang="en-US" dirty="0">
                    <a:solidFill>
                      <a:schemeClr val="accent1"/>
                    </a:solidFill>
                  </a:rPr>
                  <a:t>X</a:t>
                </a:r>
                <a:r>
                  <a:rPr lang="en-US" dirty="0"/>
                  <a:t>, we have</a:t>
                </a:r>
                <a:br>
                  <a:rPr lang="en-US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𝑉𝑎𝑟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 smtClean="0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</m:e>
                            </m:rad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088AF1-9D2C-4799-8A7C-5101282593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7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53BB-3804-4979-8C3B-56B1B2FD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014A56-0A50-45CD-BEC7-619D1F68A5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an algorithm has k steps</a:t>
                </a:r>
              </a:p>
              <a:p>
                <a:r>
                  <a:rPr lang="en-US" dirty="0"/>
                  <a:t>Step </a:t>
                </a:r>
                <a:r>
                  <a:rPr lang="en-US" dirty="0" err="1"/>
                  <a:t>i</a:t>
                </a:r>
                <a:r>
                  <a:rPr lang="en-US" dirty="0"/>
                  <a:t> has failure probability p</a:t>
                </a:r>
                <a:r>
                  <a:rPr lang="en-US" baseline="-25000" dirty="0"/>
                  <a:t>i</a:t>
                </a:r>
              </a:p>
              <a:p>
                <a:r>
                  <a:rPr lang="en-US" dirty="0"/>
                  <a:t>Events that step </a:t>
                </a:r>
                <a:r>
                  <a:rPr lang="en-US" dirty="0" err="1"/>
                  <a:t>i</a:t>
                </a:r>
                <a:r>
                  <a:rPr lang="en-US" dirty="0"/>
                  <a:t> fails are not independent.</a:t>
                </a:r>
              </a:p>
              <a:p>
                <a:r>
                  <a:rPr lang="en-US" dirty="0"/>
                  <a:t>What is the overall success probability?</a:t>
                </a:r>
              </a:p>
              <a:p>
                <a:endParaRPr lang="en-US" dirty="0"/>
              </a:p>
              <a:p>
                <a:r>
                  <a:rPr lang="en-US" dirty="0"/>
                  <a:t>For any set of events E</a:t>
                </a:r>
                <a:r>
                  <a:rPr lang="en-US" baseline="-25000" dirty="0"/>
                  <a:t>1</a:t>
                </a:r>
                <a:r>
                  <a:rPr lang="en-US" dirty="0"/>
                  <a:t>,E</a:t>
                </a:r>
                <a:r>
                  <a:rPr lang="en-US" baseline="-25000" dirty="0"/>
                  <a:t>2</a:t>
                </a:r>
                <a:r>
                  <a:rPr lang="en-US" dirty="0"/>
                  <a:t>,…,</a:t>
                </a:r>
                <a:r>
                  <a:rPr lang="en-US" dirty="0" err="1"/>
                  <a:t>E</a:t>
                </a:r>
                <a:r>
                  <a:rPr lang="en-US" baseline="-25000" dirty="0" err="1"/>
                  <a:t>k</a:t>
                </a:r>
                <a:endParaRPr lang="en-US" baseline="-25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𝑜𝑛𝑒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h𝑎𝑝𝑝𝑒𝑛𝑠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014A56-0A50-45CD-BEC7-619D1F68A5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447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6E1C7-125C-40A4-ABCF-24F934EA9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BADF2-A71F-43D5-AAAD-A93552AFE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7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7A52-B809-4464-8F84-3E0BEE9C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Set and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040C1-2B49-4192-ABFD-8CFE9BA6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5472"/>
          </a:xfrm>
        </p:spPr>
        <p:txBody>
          <a:bodyPr/>
          <a:lstStyle/>
          <a:p>
            <a:r>
              <a:rPr lang="en-US" dirty="0"/>
              <a:t>Goal: An array whose index can be any object.</a:t>
            </a:r>
          </a:p>
          <a:p>
            <a:endParaRPr lang="en-US" dirty="0"/>
          </a:p>
          <a:p>
            <a:r>
              <a:rPr lang="en-US" dirty="0"/>
              <a:t>Example: Dictionary</a:t>
            </a:r>
            <a:br>
              <a:rPr lang="en-US" dirty="0"/>
            </a:br>
            <a:r>
              <a:rPr lang="en-US" dirty="0"/>
              <a:t>Dictionary[“hash”] = “a dish of diced or chopped meat and often vegetables…”</a:t>
            </a:r>
          </a:p>
          <a:p>
            <a:r>
              <a:rPr lang="en-US" dirty="0"/>
              <a:t>Properties:</a:t>
            </a:r>
            <a:br>
              <a:rPr lang="en-US" dirty="0"/>
            </a:br>
            <a:r>
              <a:rPr lang="en-US" dirty="0"/>
              <a:t>1. Efficient lookup: Hope lookup is O(1)</a:t>
            </a:r>
            <a:br>
              <a:rPr lang="en-US" dirty="0"/>
            </a:br>
            <a:r>
              <a:rPr lang="en-US" dirty="0"/>
              <a:t>2. Space: space is within constant factor to a list.</a:t>
            </a:r>
          </a:p>
          <a:p>
            <a:r>
              <a:rPr lang="en-US" dirty="0"/>
              <a:t>This lecture: maintain a set of numbers from </a:t>
            </a:r>
            <a:br>
              <a:rPr lang="en-US" dirty="0"/>
            </a:br>
            <a:r>
              <a:rPr lang="en-US" dirty="0"/>
              <a:t>0 to N-1. N is very large (think N = 2</a:t>
            </a:r>
            <a:r>
              <a:rPr lang="en-US" baseline="30000" dirty="0"/>
              <a:t>32</a:t>
            </a:r>
            <a:r>
              <a:rPr lang="en-US" dirty="0"/>
              <a:t> or 2</a:t>
            </a:r>
            <a:r>
              <a:rPr lang="en-US" baseline="30000" dirty="0"/>
              <a:t>64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67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2966</TotalTime>
  <Words>563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Lecture 20  Monte Carlo Algorithm Hashing</vt:lpstr>
      <vt:lpstr>QuickSelection</vt:lpstr>
      <vt:lpstr>Recursion</vt:lpstr>
      <vt:lpstr>Monte Carlo Algorithm</vt:lpstr>
      <vt:lpstr>Variance</vt:lpstr>
      <vt:lpstr>Markov/Chebyshev Inequality</vt:lpstr>
      <vt:lpstr>Union Bound</vt:lpstr>
      <vt:lpstr>Hash Tables</vt:lpstr>
      <vt:lpstr>Motivation: Set and Map</vt:lpstr>
      <vt:lpstr>Motivation: Set and Map</vt:lpstr>
      <vt:lpstr>Naïve implementation of a set</vt:lpstr>
      <vt:lpstr>Hashing</vt:lpstr>
      <vt:lpstr>Collisions</vt:lpstr>
      <vt:lpstr>Fixed Hash Function</vt:lpstr>
      <vt:lpstr>When do we “randomly select” the hash function?</vt:lpstr>
      <vt:lpstr>Universal Hash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Hashing</dc:title>
  <dc:creator>Rong Ge</dc:creator>
  <cp:lastModifiedBy>Rong Ge</cp:lastModifiedBy>
  <cp:revision>37</cp:revision>
  <dcterms:created xsi:type="dcterms:W3CDTF">2017-09-24T21:46:53Z</dcterms:created>
  <dcterms:modified xsi:type="dcterms:W3CDTF">2020-04-06T20:21:42Z</dcterms:modified>
</cp:coreProperties>
</file>