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9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4" autoAdjust="0"/>
    <p:restoredTop sz="94660"/>
  </p:normalViewPr>
  <p:slideViewPr>
    <p:cSldViewPr snapToGrid="0">
      <p:cViewPr varScale="1">
        <p:scale>
          <a:sx n="91" d="100"/>
          <a:sy n="91" d="100"/>
        </p:scale>
        <p:origin x="9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53E3-7EBB-4109-8926-77045F60E42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6CF6-F5BE-4C04-A3B1-8881EEA4C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7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53E3-7EBB-4109-8926-77045F60E42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6CF6-F5BE-4C04-A3B1-8881EEA4C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0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53E3-7EBB-4109-8926-77045F60E42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6CF6-F5BE-4C04-A3B1-8881EEA4C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53E3-7EBB-4109-8926-77045F60E42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6CF6-F5BE-4C04-A3B1-8881EEA4C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0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53E3-7EBB-4109-8926-77045F60E42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6CF6-F5BE-4C04-A3B1-8881EEA4C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53E3-7EBB-4109-8926-77045F60E42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6CF6-F5BE-4C04-A3B1-8881EEA4C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4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53E3-7EBB-4109-8926-77045F60E42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6CF6-F5BE-4C04-A3B1-8881EEA4C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53E3-7EBB-4109-8926-77045F60E42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6CF6-F5BE-4C04-A3B1-8881EEA4C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0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53E3-7EBB-4109-8926-77045F60E42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6CF6-F5BE-4C04-A3B1-8881EEA4C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0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53E3-7EBB-4109-8926-77045F60E42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6CF6-F5BE-4C04-A3B1-8881EEA4C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1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53E3-7EBB-4109-8926-77045F60E42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6CF6-F5BE-4C04-A3B1-8881EEA4C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6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153E3-7EBB-4109-8926-77045F60E42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36CF6-F5BE-4C04-A3B1-8881EEA4C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6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Lecture 3: </a:t>
            </a:r>
            <a:r>
              <a:rPr lang="en-US" sz="4800" dirty="0"/>
              <a:t>Divide and Conquer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83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51810-3444-450F-A6C1-0EC2D4AB5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Master’s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A7E09-266B-4988-91DA-544978F7B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3, If f(n) = O(</a:t>
            </a:r>
            <a:r>
              <a:rPr lang="en-US" dirty="0" err="1"/>
              <a:t>n</a:t>
            </a:r>
            <a:r>
              <a:rPr lang="en-US" baseline="30000" dirty="0" err="1"/>
              <a:t>c</a:t>
            </a:r>
            <a:r>
              <a:rPr lang="en-US" dirty="0"/>
              <a:t>), c &gt; </a:t>
            </a:r>
            <a:r>
              <a:rPr lang="en-US" dirty="0" err="1"/>
              <a:t>log</a:t>
            </a:r>
            <a:r>
              <a:rPr lang="en-US" baseline="-25000" dirty="0" err="1"/>
              <a:t>b</a:t>
            </a:r>
            <a:r>
              <a:rPr lang="en-US" dirty="0" err="1"/>
              <a:t>a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0EFD6B-2415-448A-9776-8B41ACB2052D}"/>
              </a:ext>
            </a:extLst>
          </p:cNvPr>
          <p:cNvSpPr/>
          <p:nvPr/>
        </p:nvSpPr>
        <p:spPr>
          <a:xfrm>
            <a:off x="1705047" y="2426941"/>
            <a:ext cx="5142640" cy="639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n</a:t>
            </a:r>
            <a:r>
              <a:rPr lang="en-US" sz="2800" baseline="30000" dirty="0" err="1"/>
              <a:t>c</a:t>
            </a:r>
            <a:endParaRPr lang="en-US" sz="2800" baseline="30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96D7A4-B600-4CFB-A9BE-B2219B076BD3}"/>
              </a:ext>
            </a:extLst>
          </p:cNvPr>
          <p:cNvSpPr/>
          <p:nvPr/>
        </p:nvSpPr>
        <p:spPr>
          <a:xfrm>
            <a:off x="1673249" y="3593806"/>
            <a:ext cx="1158899" cy="639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(n/b)</a:t>
            </a:r>
            <a:r>
              <a:rPr lang="en-US" sz="2800" baseline="30000" dirty="0"/>
              <a:t>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FD6116-AD12-42DB-BFFC-05DB27222C91}"/>
              </a:ext>
            </a:extLst>
          </p:cNvPr>
          <p:cNvSpPr/>
          <p:nvPr/>
        </p:nvSpPr>
        <p:spPr>
          <a:xfrm>
            <a:off x="3094695" y="3614440"/>
            <a:ext cx="1076396" cy="639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(n/b)</a:t>
            </a:r>
            <a:r>
              <a:rPr lang="en-US" sz="2800" baseline="30000" dirty="0"/>
              <a:t>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99EB09-E822-4F99-B477-2D89301B4BA6}"/>
              </a:ext>
            </a:extLst>
          </p:cNvPr>
          <p:cNvSpPr/>
          <p:nvPr/>
        </p:nvSpPr>
        <p:spPr>
          <a:xfrm>
            <a:off x="4867077" y="3605656"/>
            <a:ext cx="1076396" cy="639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(n/b)</a:t>
            </a:r>
            <a:r>
              <a:rPr lang="en-US" sz="2800" baseline="30000" dirty="0"/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99ED31-475D-45D9-B31F-4818E9F061BB}"/>
              </a:ext>
            </a:extLst>
          </p:cNvPr>
          <p:cNvSpPr txBox="1"/>
          <p:nvPr/>
        </p:nvSpPr>
        <p:spPr>
          <a:xfrm>
            <a:off x="4350588" y="3701242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……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BB4CEF44-42E2-4E0F-B813-2379CC751B5E}"/>
              </a:ext>
            </a:extLst>
          </p:cNvPr>
          <p:cNvSpPr/>
          <p:nvPr/>
        </p:nvSpPr>
        <p:spPr>
          <a:xfrm rot="5400000">
            <a:off x="3727461" y="2313923"/>
            <a:ext cx="161798" cy="42702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5D0C80-065D-4C6A-9A79-AFE33C026671}"/>
              </a:ext>
            </a:extLst>
          </p:cNvPr>
          <p:cNvSpPr txBox="1"/>
          <p:nvPr/>
        </p:nvSpPr>
        <p:spPr>
          <a:xfrm>
            <a:off x="2395573" y="4663256"/>
            <a:ext cx="3188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r>
              <a:rPr lang="en-US" sz="2400" dirty="0"/>
              <a:t> nodes of size n/b each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D4A6EE-B6ED-4141-9524-1761EEBCBB19}"/>
                  </a:ext>
                </a:extLst>
              </p:cNvPr>
              <p:cNvSpPr txBox="1"/>
              <p:nvPr/>
            </p:nvSpPr>
            <p:spPr>
              <a:xfrm>
                <a:off x="2139348" y="5232283"/>
                <a:ext cx="4063485" cy="687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Total cost: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D4A6EE-B6ED-4141-9524-1761EEBCB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348" y="5232283"/>
                <a:ext cx="4063485" cy="687945"/>
              </a:xfrm>
              <a:prstGeom prst="rect">
                <a:avLst/>
              </a:prstGeom>
              <a:blipFill>
                <a:blip r:embed="rId2"/>
                <a:stretch>
                  <a:fillRect l="-2399" b="-70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836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323E5-5A87-4842-9747-4378342CE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Facts about 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8BF4B-E05A-4A5B-A599-7B8F2BED0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 ab = log a + log b</a:t>
            </a:r>
          </a:p>
          <a:p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 err="1"/>
              <a:t>b</a:t>
            </a:r>
            <a:r>
              <a:rPr lang="en-US" dirty="0"/>
              <a:t> = (log b) / (log a)</a:t>
            </a:r>
          </a:p>
          <a:p>
            <a:r>
              <a:rPr lang="en-US" dirty="0"/>
              <a:t>log a</a:t>
            </a:r>
            <a:r>
              <a:rPr lang="en-US" baseline="30000" dirty="0"/>
              <a:t>b</a:t>
            </a:r>
            <a:r>
              <a:rPr lang="en-US" dirty="0"/>
              <a:t> = b log a</a:t>
            </a:r>
          </a:p>
          <a:p>
            <a:r>
              <a:rPr lang="en-US" dirty="0"/>
              <a:t>a^(</a:t>
            </a:r>
            <a:r>
              <a:rPr lang="en-US" dirty="0" err="1"/>
              <a:t>log</a:t>
            </a:r>
            <a:r>
              <a:rPr lang="en-US" baseline="-25000" dirty="0" err="1"/>
              <a:t>b</a:t>
            </a:r>
            <a:r>
              <a:rPr lang="en-US" dirty="0"/>
              <a:t> c) = c^(</a:t>
            </a:r>
            <a:r>
              <a:rPr lang="en-US" dirty="0" err="1"/>
              <a:t>log</a:t>
            </a:r>
            <a:r>
              <a:rPr lang="en-US" baseline="-25000" dirty="0" err="1"/>
              <a:t>b</a:t>
            </a:r>
            <a:r>
              <a:rPr lang="en-US" dirty="0"/>
              <a:t> a)</a:t>
            </a:r>
          </a:p>
          <a:p>
            <a:pPr lvl="1"/>
            <a:r>
              <a:rPr lang="en-US" dirty="0"/>
              <a:t>(easy to see if you take log b on both sides)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(</a:t>
            </a:r>
            <a:r>
              <a:rPr lang="en-US" dirty="0" err="1"/>
              <a:t>log</a:t>
            </a:r>
            <a:r>
              <a:rPr lang="en-US" baseline="-25000" dirty="0" err="1"/>
              <a:t>b</a:t>
            </a:r>
            <a:r>
              <a:rPr lang="en-US" dirty="0"/>
              <a:t> a) (</a:t>
            </a:r>
            <a:r>
              <a:rPr lang="en-US" dirty="0" err="1"/>
              <a:t>log</a:t>
            </a:r>
            <a:r>
              <a:rPr lang="en-US" baseline="-25000" dirty="0" err="1"/>
              <a:t>b</a:t>
            </a:r>
            <a:r>
              <a:rPr lang="en-US" dirty="0"/>
              <a:t> c) = (</a:t>
            </a:r>
            <a:r>
              <a:rPr lang="en-US" dirty="0" err="1"/>
              <a:t>log</a:t>
            </a:r>
            <a:r>
              <a:rPr lang="en-US" baseline="-25000" dirty="0" err="1"/>
              <a:t>b</a:t>
            </a:r>
            <a:r>
              <a:rPr lang="en-US" dirty="0"/>
              <a:t> c) (</a:t>
            </a:r>
            <a:r>
              <a:rPr lang="en-US" dirty="0" err="1"/>
              <a:t>log</a:t>
            </a:r>
            <a:r>
              <a:rPr lang="en-US" baseline="-25000" dirty="0" err="1"/>
              <a:t>b</a:t>
            </a:r>
            <a:r>
              <a:rPr lang="en-US" dirty="0"/>
              <a:t> a)</a:t>
            </a:r>
          </a:p>
        </p:txBody>
      </p:sp>
      <p:sp>
        <p:nvSpPr>
          <p:cNvPr id="4" name="Rectangle 3">
            <a:hlinkClick r:id="rId2" action="ppaction://hlinksldjump"/>
            <a:extLst>
              <a:ext uri="{FF2B5EF4-FFF2-40B4-BE49-F238E27FC236}">
                <a16:creationId xmlns:a16="http://schemas.microsoft.com/office/drawing/2014/main" id="{25B8A466-64E6-438A-B9CB-6B7404D4149A}"/>
              </a:ext>
            </a:extLst>
          </p:cNvPr>
          <p:cNvSpPr/>
          <p:nvPr/>
        </p:nvSpPr>
        <p:spPr>
          <a:xfrm>
            <a:off x="8277726" y="6176963"/>
            <a:ext cx="288758" cy="315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1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3 Integer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two positive integers a, b</a:t>
            </a:r>
          </a:p>
          <a:p>
            <a:r>
              <a:rPr lang="en-US" dirty="0"/>
              <a:t>Output: </a:t>
            </a:r>
            <a:r>
              <a:rPr lang="en-US" dirty="0" err="1"/>
              <a:t>a×b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if a = 73489553479834257983745 and</a:t>
            </a:r>
            <a:br>
              <a:rPr lang="en-US" dirty="0"/>
            </a:br>
            <a:r>
              <a:rPr lang="en-US" dirty="0"/>
              <a:t>b = 197878967893267834267324789?</a:t>
            </a:r>
          </a:p>
          <a:p>
            <a:r>
              <a:rPr lang="en-US" dirty="0"/>
              <a:t>Naïve algorithm: O(n</a:t>
            </a:r>
            <a:r>
              <a:rPr lang="en-US" baseline="30000" dirty="0"/>
              <a:t>2</a:t>
            </a:r>
            <a:r>
              <a:rPr lang="en-US" dirty="0"/>
              <a:t>) time </a:t>
            </a:r>
            <a:br>
              <a:rPr lang="en-US" dirty="0"/>
            </a:br>
            <a:r>
              <a:rPr lang="en-US" dirty="0"/>
              <a:t>(learned in elementary school)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54412" y="2956298"/>
            <a:ext cx="2028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multiply(a, b)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RETURN </a:t>
            </a:r>
            <a:r>
              <a:rPr lang="en-US" dirty="0"/>
              <a:t>a*b</a:t>
            </a:r>
          </a:p>
        </p:txBody>
      </p:sp>
      <p:sp>
        <p:nvSpPr>
          <p:cNvPr id="5" name="Rectangle 4"/>
          <p:cNvSpPr/>
          <p:nvPr/>
        </p:nvSpPr>
        <p:spPr>
          <a:xfrm>
            <a:off x="2877267" y="2817799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6024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= 123,456 b = 654,321</a:t>
            </a:r>
          </a:p>
          <a:p>
            <a:r>
              <a:rPr lang="en-US" dirty="0"/>
              <a:t>How to divide?</a:t>
            </a:r>
          </a:p>
          <a:p>
            <a:r>
              <a:rPr lang="en-US" dirty="0"/>
              <a:t>Write a = 123,000 + 456, b = 654,000 + 321.</a:t>
            </a:r>
          </a:p>
          <a:p>
            <a:endParaRPr lang="en-US" dirty="0"/>
          </a:p>
          <a:p>
            <a:r>
              <a:rPr lang="en-US" dirty="0"/>
              <a:t>Then</a:t>
            </a:r>
            <a:br>
              <a:rPr lang="en-US" dirty="0"/>
            </a:br>
            <a:r>
              <a:rPr lang="en-US" dirty="0"/>
              <a:t>a*b = 123*654*10</a:t>
            </a:r>
            <a:r>
              <a:rPr lang="en-US" baseline="30000" dirty="0"/>
              <a:t>6</a:t>
            </a:r>
            <a:r>
              <a:rPr lang="en-US" dirty="0"/>
              <a:t> + (123*321+456*654)*10</a:t>
            </a:r>
            <a:r>
              <a:rPr lang="en-US" baseline="30000" dirty="0"/>
              <a:t>3</a:t>
            </a:r>
            <a:br>
              <a:rPr lang="en-US" dirty="0"/>
            </a:br>
            <a:r>
              <a:rPr lang="en-US" dirty="0"/>
              <a:t>           + 456*321.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75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attempt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1865"/>
            <a:ext cx="78867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Partition a = a1*10</a:t>
            </a:r>
            <a:r>
              <a:rPr lang="en-US" sz="2400" baseline="30000" dirty="0"/>
              <a:t>n/2</a:t>
            </a:r>
            <a:r>
              <a:rPr lang="en-US" sz="2400" dirty="0"/>
              <a:t>+a2, b = b1*10</a:t>
            </a:r>
            <a:r>
              <a:rPr lang="en-US" sz="2400" baseline="30000" dirty="0"/>
              <a:t>n/2</a:t>
            </a:r>
            <a:r>
              <a:rPr lang="en-US" sz="2400" dirty="0"/>
              <a:t>+b2</a:t>
            </a:r>
          </a:p>
          <a:p>
            <a:r>
              <a:rPr lang="en-US" sz="2400" dirty="0"/>
              <a:t>Recursively compute A = a1*b1, B = a2*b1, </a:t>
            </a:r>
            <a:br>
              <a:rPr lang="en-US" sz="2400" dirty="0"/>
            </a:br>
            <a:r>
              <a:rPr lang="en-US" sz="2400" dirty="0"/>
              <a:t>C = a1*b2, D = a2*b2</a:t>
            </a:r>
          </a:p>
          <a:p>
            <a:r>
              <a:rPr lang="en-US" sz="2400" dirty="0"/>
              <a:t>Output A*10</a:t>
            </a:r>
            <a:r>
              <a:rPr lang="en-US" sz="2400" baseline="30000" dirty="0"/>
              <a:t>n</a:t>
            </a:r>
            <a:r>
              <a:rPr lang="en-US" sz="2400" dirty="0"/>
              <a:t>+(B+C)*10</a:t>
            </a:r>
            <a:r>
              <a:rPr lang="en-US" sz="2400" baseline="30000" dirty="0"/>
              <a:t>n/2</a:t>
            </a:r>
            <a:r>
              <a:rPr lang="en-US" sz="2400" dirty="0"/>
              <a:t>+D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1273" y="3105817"/>
            <a:ext cx="70883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Multiply(a, b)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(</a:t>
            </a:r>
            <a:r>
              <a:rPr lang="en-US" dirty="0" err="1"/>
              <a:t>wlog</a:t>
            </a:r>
            <a:r>
              <a:rPr lang="en-US" dirty="0"/>
              <a:t> assume n = length(a) = length(b), pad 0 for the shorter number)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IF</a:t>
            </a:r>
            <a:r>
              <a:rPr lang="en-US" dirty="0"/>
              <a:t> Length(a) &lt;= 1 </a:t>
            </a:r>
            <a:r>
              <a:rPr lang="en-US" dirty="0">
                <a:solidFill>
                  <a:schemeClr val="accent1"/>
                </a:solidFill>
              </a:rPr>
              <a:t>THEN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RETURN</a:t>
            </a:r>
            <a:r>
              <a:rPr lang="en-US" dirty="0"/>
              <a:t> a*b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Partition a into a = a1 * 10</a:t>
            </a:r>
            <a:r>
              <a:rPr lang="en-US" baseline="30000" dirty="0"/>
              <a:t>n/2</a:t>
            </a:r>
            <a:r>
              <a:rPr lang="en-US" dirty="0"/>
              <a:t>+a2, b = b1*10</a:t>
            </a:r>
            <a:r>
              <a:rPr lang="en-US" baseline="30000" dirty="0"/>
              <a:t>n/2</a:t>
            </a:r>
            <a:r>
              <a:rPr lang="en-US" dirty="0"/>
              <a:t>+b2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 = Multiply(a1, b1)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 = Multiply(a2, b1)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 = Multiply(a1, b2)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 = Multiply(a2, b2)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RETURN</a:t>
            </a:r>
            <a:r>
              <a:rPr lang="en-US" dirty="0"/>
              <a:t> A*10</a:t>
            </a:r>
            <a:r>
              <a:rPr lang="en-US" baseline="30000" dirty="0"/>
              <a:t>n</a:t>
            </a:r>
            <a:r>
              <a:rPr lang="en-US" dirty="0"/>
              <a:t>+(B+C)*10</a:t>
            </a:r>
            <a:r>
              <a:rPr lang="en-US" baseline="30000" dirty="0"/>
              <a:t>n/2</a:t>
            </a:r>
            <a:r>
              <a:rPr lang="en-US" dirty="0"/>
              <a:t> + D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peech Bubble: Rectangle with Corners Rounded 4"/>
          <p:cNvSpPr/>
          <p:nvPr/>
        </p:nvSpPr>
        <p:spPr>
          <a:xfrm>
            <a:off x="1818487" y="5815622"/>
            <a:ext cx="5073889" cy="666893"/>
          </a:xfrm>
          <a:prstGeom prst="wedgeRoundRectCallout">
            <a:avLst>
              <a:gd name="adj1" fmla="val -21695"/>
              <a:gd name="adj2" fmla="val -7667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Need an algorithm for adding long numbers. Standard algorithm suffices (O(n))</a:t>
            </a:r>
          </a:p>
        </p:txBody>
      </p:sp>
    </p:spTree>
    <p:extLst>
      <p:ext uri="{BB962C8B-B14F-4D97-AF65-F5344CB8AC3E}">
        <p14:creationId xmlns:p14="http://schemas.microsoft.com/office/powerpoint/2010/main" val="79459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the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make a divide and conquer algorithm faster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the merging step faster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the sub-problems smaller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Reduce the number of sub-problems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Observation:</a:t>
            </a:r>
            <a:br>
              <a:rPr lang="en-US" dirty="0"/>
            </a:br>
            <a:r>
              <a:rPr lang="en-US" dirty="0"/>
              <a:t>(a1*b2+a2*b1) = (a1+a2)*(b1+b2) – a1*b1 – a2*b2</a:t>
            </a:r>
          </a:p>
        </p:txBody>
      </p:sp>
    </p:spTree>
    <p:extLst>
      <p:ext uri="{BB962C8B-B14F-4D97-AF65-F5344CB8AC3E}">
        <p14:creationId xmlns:p14="http://schemas.microsoft.com/office/powerpoint/2010/main" val="371669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Improved Algorithm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1902" y="3318558"/>
            <a:ext cx="70883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Multiply(a, b)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(</a:t>
            </a:r>
            <a:r>
              <a:rPr lang="en-US" dirty="0" err="1"/>
              <a:t>wlog</a:t>
            </a:r>
            <a:r>
              <a:rPr lang="en-US" dirty="0"/>
              <a:t> assume n = length(a) = length(b), pad 0 for the shorter number)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IF</a:t>
            </a:r>
            <a:r>
              <a:rPr lang="en-US" dirty="0"/>
              <a:t> Length(a) &lt;= 1 </a:t>
            </a:r>
            <a:r>
              <a:rPr lang="en-US" dirty="0">
                <a:solidFill>
                  <a:schemeClr val="accent1"/>
                </a:solidFill>
              </a:rPr>
              <a:t>THEN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RETURN</a:t>
            </a:r>
            <a:r>
              <a:rPr lang="en-US" dirty="0"/>
              <a:t> a*b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Partition a into a = a1 * 10</a:t>
            </a:r>
            <a:r>
              <a:rPr lang="en-US" baseline="30000" dirty="0"/>
              <a:t>n/2</a:t>
            </a:r>
            <a:r>
              <a:rPr lang="en-US" dirty="0"/>
              <a:t>+a2, b = b1*10</a:t>
            </a:r>
            <a:r>
              <a:rPr lang="en-US" baseline="30000" dirty="0"/>
              <a:t>n/2</a:t>
            </a:r>
            <a:r>
              <a:rPr lang="en-US" dirty="0"/>
              <a:t>+b2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 = Multiply(a1, b1)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 = Multiply(a2, b2)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 = Multiply(a1+a2, b1+b2)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RETURN</a:t>
            </a:r>
            <a:r>
              <a:rPr lang="en-US" dirty="0"/>
              <a:t> A*10</a:t>
            </a:r>
            <a:r>
              <a:rPr lang="en-US" baseline="30000" dirty="0"/>
              <a:t>n</a:t>
            </a:r>
            <a:r>
              <a:rPr lang="en-US" dirty="0"/>
              <a:t>+(C-A-B)*10</a:t>
            </a:r>
            <a:r>
              <a:rPr lang="en-US" baseline="30000" dirty="0"/>
              <a:t>n/2</a:t>
            </a:r>
            <a:r>
              <a:rPr lang="en-US" dirty="0"/>
              <a:t> + B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1481865"/>
            <a:ext cx="78867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Partition a = a1*10</a:t>
            </a:r>
            <a:r>
              <a:rPr lang="en-US" sz="2400" baseline="30000" dirty="0"/>
              <a:t>n/2</a:t>
            </a:r>
            <a:r>
              <a:rPr lang="en-US" sz="2400" dirty="0"/>
              <a:t>+a2, b = b1*10</a:t>
            </a:r>
            <a:r>
              <a:rPr lang="en-US" sz="2400" baseline="30000" dirty="0"/>
              <a:t>n/2</a:t>
            </a:r>
            <a:r>
              <a:rPr lang="en-US" sz="2400" dirty="0"/>
              <a:t>+b2</a:t>
            </a:r>
          </a:p>
          <a:p>
            <a:r>
              <a:rPr lang="en-US" sz="2400" dirty="0"/>
              <a:t>Recursively compute A = a1*b1, B = a2*b2, </a:t>
            </a:r>
            <a:br>
              <a:rPr lang="en-US" sz="2400" dirty="0"/>
            </a:br>
            <a:r>
              <a:rPr lang="en-US" sz="2400" dirty="0"/>
              <a:t>C = (a1+a2)*(b1+b2)</a:t>
            </a:r>
          </a:p>
          <a:p>
            <a:r>
              <a:rPr lang="en-US" sz="2400" dirty="0"/>
              <a:t>Output A*10</a:t>
            </a:r>
            <a:r>
              <a:rPr lang="en-US" sz="2400" baseline="30000" dirty="0"/>
              <a:t>n</a:t>
            </a:r>
            <a:r>
              <a:rPr lang="en-US" sz="2400" dirty="0"/>
              <a:t>+(C-A-B)*10</a:t>
            </a:r>
            <a:r>
              <a:rPr lang="en-US" sz="2400" baseline="30000" dirty="0"/>
              <a:t>n/2</a:t>
            </a:r>
            <a:r>
              <a:rPr lang="en-US" sz="2400" dirty="0"/>
              <a:t>+B</a:t>
            </a:r>
          </a:p>
        </p:txBody>
      </p:sp>
      <p:sp>
        <p:nvSpPr>
          <p:cNvPr id="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AF7BC59F-45CC-4985-AF90-2F48A7EF55A0}"/>
              </a:ext>
            </a:extLst>
          </p:cNvPr>
          <p:cNvSpPr/>
          <p:nvPr/>
        </p:nvSpPr>
        <p:spPr>
          <a:xfrm>
            <a:off x="8408355" y="6263296"/>
            <a:ext cx="226881" cy="229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01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“Cheat sheet” for simple recursions</a:t>
                </a:r>
              </a:p>
              <a:p>
                <a:endParaRPr lang="en-US" dirty="0"/>
              </a:p>
              <a:p>
                <a:r>
                  <a:rPr lang="en-US" dirty="0"/>
                  <a:t>Theorem: If T(n) = </a:t>
                </a:r>
                <a:r>
                  <a:rPr lang="en-US" dirty="0" err="1"/>
                  <a:t>aT</a:t>
                </a:r>
                <a:r>
                  <a:rPr lang="en-US" dirty="0"/>
                  <a:t>(n/b) + f(n), then</a:t>
                </a:r>
              </a:p>
              <a:p>
                <a:r>
                  <a:rPr lang="en-US" dirty="0"/>
                  <a:t>1. If f(n) = O(</a:t>
                </a:r>
                <a:r>
                  <a:rPr lang="en-US" dirty="0" err="1"/>
                  <a:t>n</a:t>
                </a:r>
                <a:r>
                  <a:rPr lang="en-US" baseline="30000" dirty="0" err="1"/>
                  <a:t>c</a:t>
                </a:r>
                <a:r>
                  <a:rPr lang="en-US" dirty="0"/>
                  <a:t>), c &lt; </a:t>
                </a:r>
                <a:r>
                  <a:rPr lang="en-US" dirty="0" err="1"/>
                  <a:t>log</a:t>
                </a:r>
                <a:r>
                  <a:rPr lang="en-US" baseline="-25000" dirty="0" err="1"/>
                  <a:t>b</a:t>
                </a:r>
                <a:r>
                  <a:rPr lang="en-US" dirty="0" err="1"/>
                  <a:t>a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2. If f(n) = </a:t>
                </a:r>
                <a:r>
                  <a:rPr lang="el-GR" dirty="0"/>
                  <a:t>θ</a:t>
                </a:r>
                <a:r>
                  <a:rPr lang="en-US" dirty="0"/>
                  <a:t>(</a:t>
                </a:r>
                <a:r>
                  <a:rPr lang="en-US" dirty="0" err="1"/>
                  <a:t>n</a:t>
                </a:r>
                <a:r>
                  <a:rPr lang="en-US" baseline="30000" dirty="0" err="1"/>
                  <a:t>c</a:t>
                </a:r>
                <a:r>
                  <a:rPr lang="en-US" dirty="0" err="1"/>
                  <a:t>log</a:t>
                </a:r>
                <a:r>
                  <a:rPr lang="en-US" baseline="30000" dirty="0" err="1"/>
                  <a:t>t</a:t>
                </a:r>
                <a:r>
                  <a:rPr lang="en-US" dirty="0" err="1"/>
                  <a:t>n</a:t>
                </a:r>
                <a:r>
                  <a:rPr lang="en-US" dirty="0"/>
                  <a:t>), c = </a:t>
                </a:r>
                <a:r>
                  <a:rPr lang="en-US" dirty="0" err="1"/>
                  <a:t>log</a:t>
                </a:r>
                <a:r>
                  <a:rPr lang="en-US" baseline="-25000" dirty="0" err="1"/>
                  <a:t>b</a:t>
                </a:r>
                <a:r>
                  <a:rPr lang="en-US" dirty="0" err="1"/>
                  <a:t>a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func>
                            </m:sup>
                          </m:sSup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3. If f(n) = </a:t>
                </a:r>
                <a:r>
                  <a:rPr lang="el-GR" dirty="0"/>
                  <a:t>θ</a:t>
                </a:r>
                <a:r>
                  <a:rPr lang="en-US" dirty="0"/>
                  <a:t>(</a:t>
                </a:r>
                <a:r>
                  <a:rPr lang="en-US" dirty="0" err="1"/>
                  <a:t>n</a:t>
                </a:r>
                <a:r>
                  <a:rPr lang="en-US" baseline="30000" dirty="0" err="1"/>
                  <a:t>c</a:t>
                </a:r>
                <a:r>
                  <a:rPr lang="en-US" dirty="0"/>
                  <a:t>), c &gt; </a:t>
                </a:r>
                <a:r>
                  <a:rPr lang="en-US" dirty="0" err="1"/>
                  <a:t>log</a:t>
                </a:r>
                <a:r>
                  <a:rPr lang="en-US" baseline="-25000" dirty="0" err="1"/>
                  <a:t>b</a:t>
                </a:r>
                <a:r>
                  <a:rPr lang="en-US" dirty="0" err="1"/>
                  <a:t>a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US" dirty="0"/>
                </a:b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44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51810-3444-450F-A6C1-0EC2D4AB5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Master’s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A7E09-266B-4988-91DA-544978F7B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1, If f(n) = O(</a:t>
            </a:r>
            <a:r>
              <a:rPr lang="en-US" dirty="0" err="1"/>
              <a:t>n</a:t>
            </a:r>
            <a:r>
              <a:rPr lang="en-US" baseline="30000" dirty="0" err="1"/>
              <a:t>c</a:t>
            </a:r>
            <a:r>
              <a:rPr lang="en-US" dirty="0"/>
              <a:t>), c &lt; </a:t>
            </a:r>
            <a:r>
              <a:rPr lang="en-US" dirty="0" err="1"/>
              <a:t>log</a:t>
            </a:r>
            <a:r>
              <a:rPr lang="en-US" baseline="-25000" dirty="0" err="1"/>
              <a:t>b</a:t>
            </a:r>
            <a:r>
              <a:rPr lang="en-US" dirty="0" err="1"/>
              <a:t>a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0EFD6B-2415-448A-9776-8B41ACB2052D}"/>
              </a:ext>
            </a:extLst>
          </p:cNvPr>
          <p:cNvSpPr/>
          <p:nvPr/>
        </p:nvSpPr>
        <p:spPr>
          <a:xfrm>
            <a:off x="1705047" y="2426941"/>
            <a:ext cx="5142640" cy="639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n</a:t>
            </a:r>
            <a:r>
              <a:rPr lang="en-US" sz="2800" baseline="30000" dirty="0" err="1"/>
              <a:t>c</a:t>
            </a:r>
            <a:endParaRPr lang="en-US" sz="2800" baseline="30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96D7A4-B600-4CFB-A9BE-B2219B076BD3}"/>
              </a:ext>
            </a:extLst>
          </p:cNvPr>
          <p:cNvSpPr/>
          <p:nvPr/>
        </p:nvSpPr>
        <p:spPr>
          <a:xfrm>
            <a:off x="855531" y="3593807"/>
            <a:ext cx="2155801" cy="639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(n/b)</a:t>
            </a:r>
            <a:r>
              <a:rPr lang="en-US" sz="2800" baseline="30000" dirty="0"/>
              <a:t>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FD6116-AD12-42DB-BFFC-05DB27222C91}"/>
              </a:ext>
            </a:extLst>
          </p:cNvPr>
          <p:cNvSpPr/>
          <p:nvPr/>
        </p:nvSpPr>
        <p:spPr>
          <a:xfrm>
            <a:off x="3364975" y="3593807"/>
            <a:ext cx="2155801" cy="639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(n/b)</a:t>
            </a:r>
            <a:r>
              <a:rPr lang="en-US" sz="2800" baseline="30000" dirty="0"/>
              <a:t>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99EB09-E822-4F99-B477-2D89301B4BA6}"/>
              </a:ext>
            </a:extLst>
          </p:cNvPr>
          <p:cNvSpPr/>
          <p:nvPr/>
        </p:nvSpPr>
        <p:spPr>
          <a:xfrm>
            <a:off x="6586430" y="3593806"/>
            <a:ext cx="2155801" cy="639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(n/b)</a:t>
            </a:r>
            <a:r>
              <a:rPr lang="en-US" sz="2800" baseline="30000" dirty="0"/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99ED31-475D-45D9-B31F-4818E9F061BB}"/>
              </a:ext>
            </a:extLst>
          </p:cNvPr>
          <p:cNvSpPr txBox="1"/>
          <p:nvPr/>
        </p:nvSpPr>
        <p:spPr>
          <a:xfrm>
            <a:off x="5768283" y="3728836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……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BB4CEF44-42E2-4E0F-B813-2379CC751B5E}"/>
              </a:ext>
            </a:extLst>
          </p:cNvPr>
          <p:cNvSpPr/>
          <p:nvPr/>
        </p:nvSpPr>
        <p:spPr>
          <a:xfrm rot="5400000">
            <a:off x="4596062" y="875541"/>
            <a:ext cx="257824" cy="72430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5D0C80-065D-4C6A-9A79-AFE33C026671}"/>
              </a:ext>
            </a:extLst>
          </p:cNvPr>
          <p:cNvSpPr txBox="1"/>
          <p:nvPr/>
        </p:nvSpPr>
        <p:spPr>
          <a:xfrm>
            <a:off x="3364975" y="4664869"/>
            <a:ext cx="3188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r>
              <a:rPr lang="en-US" sz="2400" dirty="0"/>
              <a:t> nodes of size n/b each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D4A6EE-B6ED-4141-9524-1761EEBCBB19}"/>
                  </a:ext>
                </a:extLst>
              </p:cNvPr>
              <p:cNvSpPr txBox="1"/>
              <p:nvPr/>
            </p:nvSpPr>
            <p:spPr>
              <a:xfrm>
                <a:off x="2318846" y="5261470"/>
                <a:ext cx="4063485" cy="687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Total cost: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D4A6EE-B6ED-4141-9524-1761EEBCB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846" y="5261470"/>
                <a:ext cx="4063485" cy="687945"/>
              </a:xfrm>
              <a:prstGeom prst="rect">
                <a:avLst/>
              </a:prstGeom>
              <a:blipFill>
                <a:blip r:embed="rId2"/>
                <a:stretch>
                  <a:fillRect l="-2249" b="-70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655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51810-3444-450F-A6C1-0EC2D4AB5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Master’s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A7E09-266B-4988-91DA-544978F7B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2, If f(n) =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dirty="0" err="1"/>
              <a:t>n</a:t>
            </a:r>
            <a:r>
              <a:rPr lang="en-US" baseline="30000" dirty="0" err="1"/>
              <a:t>c</a:t>
            </a:r>
            <a:r>
              <a:rPr lang="en-US" dirty="0" err="1"/>
              <a:t>log</a:t>
            </a:r>
            <a:r>
              <a:rPr lang="en-US" baseline="30000" dirty="0" err="1"/>
              <a:t>t</a:t>
            </a:r>
            <a:r>
              <a:rPr lang="en-US" dirty="0" err="1"/>
              <a:t>n</a:t>
            </a:r>
            <a:r>
              <a:rPr lang="en-US" dirty="0"/>
              <a:t>), c = </a:t>
            </a:r>
            <a:r>
              <a:rPr lang="en-US" dirty="0" err="1"/>
              <a:t>log</a:t>
            </a:r>
            <a:r>
              <a:rPr lang="en-US" baseline="-25000" dirty="0" err="1"/>
              <a:t>b</a:t>
            </a:r>
            <a:r>
              <a:rPr lang="en-US" dirty="0" err="1"/>
              <a:t>a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0EFD6B-2415-448A-9776-8B41ACB2052D}"/>
              </a:ext>
            </a:extLst>
          </p:cNvPr>
          <p:cNvSpPr/>
          <p:nvPr/>
        </p:nvSpPr>
        <p:spPr>
          <a:xfrm>
            <a:off x="1705047" y="2426941"/>
            <a:ext cx="5142640" cy="639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n</a:t>
            </a:r>
            <a:r>
              <a:rPr lang="en-US" sz="2800" baseline="30000" dirty="0" err="1"/>
              <a:t>c</a:t>
            </a:r>
            <a:r>
              <a:rPr lang="en-US" sz="2800" dirty="0" err="1"/>
              <a:t>log</a:t>
            </a:r>
            <a:r>
              <a:rPr lang="en-US" sz="2800" baseline="30000" dirty="0" err="1"/>
              <a:t>t</a:t>
            </a:r>
            <a:r>
              <a:rPr lang="en-US" sz="2800" dirty="0" err="1"/>
              <a:t>n</a:t>
            </a:r>
            <a:endParaRPr lang="en-US" sz="2800" baseline="30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96D7A4-B600-4CFB-A9BE-B2219B076BD3}"/>
              </a:ext>
            </a:extLst>
          </p:cNvPr>
          <p:cNvSpPr/>
          <p:nvPr/>
        </p:nvSpPr>
        <p:spPr>
          <a:xfrm>
            <a:off x="1705047" y="3547722"/>
            <a:ext cx="2261937" cy="639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(n/b)</a:t>
            </a:r>
            <a:r>
              <a:rPr lang="en-US" sz="2800" baseline="30000" dirty="0" err="1"/>
              <a:t>c</a:t>
            </a:r>
            <a:r>
              <a:rPr lang="en-US" sz="2800" dirty="0" err="1"/>
              <a:t>log</a:t>
            </a:r>
            <a:r>
              <a:rPr lang="en-US" sz="2800" baseline="30000" dirty="0" err="1"/>
              <a:t>t</a:t>
            </a:r>
            <a:r>
              <a:rPr lang="en-US" sz="2800" dirty="0"/>
              <a:t>(n/b)</a:t>
            </a:r>
            <a:endParaRPr lang="en-US" sz="2800" baseline="30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99ED31-475D-45D9-B31F-4818E9F061BB}"/>
              </a:ext>
            </a:extLst>
          </p:cNvPr>
          <p:cNvSpPr txBox="1"/>
          <p:nvPr/>
        </p:nvSpPr>
        <p:spPr>
          <a:xfrm>
            <a:off x="4055512" y="364380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……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BB4CEF44-42E2-4E0F-B813-2379CC751B5E}"/>
              </a:ext>
            </a:extLst>
          </p:cNvPr>
          <p:cNvSpPr/>
          <p:nvPr/>
        </p:nvSpPr>
        <p:spPr>
          <a:xfrm rot="5400000">
            <a:off x="4252087" y="1896723"/>
            <a:ext cx="69185" cy="50120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D4A6EE-B6ED-4141-9524-1761EEBCBB19}"/>
                  </a:ext>
                </a:extLst>
              </p:cNvPr>
              <p:cNvSpPr txBox="1"/>
              <p:nvPr/>
            </p:nvSpPr>
            <p:spPr>
              <a:xfrm>
                <a:off x="1202359" y="4712963"/>
                <a:ext cx="6739281" cy="687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Total cost: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fName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D4A6EE-B6ED-4141-9524-1761EEBCB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359" y="4712963"/>
                <a:ext cx="6739281" cy="687945"/>
              </a:xfrm>
              <a:prstGeom prst="rect">
                <a:avLst/>
              </a:prstGeom>
              <a:blipFill>
                <a:blip r:embed="rId2"/>
                <a:stretch>
                  <a:fillRect l="-1356" b="-70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FB3F6058-7CDA-4861-9BFE-AB48FF218B63}"/>
              </a:ext>
            </a:extLst>
          </p:cNvPr>
          <p:cNvSpPr/>
          <p:nvPr/>
        </p:nvSpPr>
        <p:spPr>
          <a:xfrm>
            <a:off x="4585750" y="3522139"/>
            <a:ext cx="2261937" cy="639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(n/b)</a:t>
            </a:r>
            <a:r>
              <a:rPr lang="en-US" sz="2800" baseline="30000" dirty="0" err="1"/>
              <a:t>c</a:t>
            </a:r>
            <a:r>
              <a:rPr lang="en-US" sz="2800" dirty="0" err="1"/>
              <a:t>log</a:t>
            </a:r>
            <a:r>
              <a:rPr lang="en-US" sz="2800" baseline="30000" dirty="0" err="1"/>
              <a:t>t</a:t>
            </a:r>
            <a:r>
              <a:rPr lang="en-US" sz="2800" dirty="0"/>
              <a:t>(n/b)</a:t>
            </a:r>
            <a:endParaRPr lang="en-US" sz="2800" baseline="30000" dirty="0"/>
          </a:p>
        </p:txBody>
      </p:sp>
    </p:spTree>
    <p:extLst>
      <p:ext uri="{BB962C8B-B14F-4D97-AF65-F5344CB8AC3E}">
        <p14:creationId xmlns:p14="http://schemas.microsoft.com/office/powerpoint/2010/main" val="59301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831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Lecture 3: Divide and Conquer</vt:lpstr>
      <vt:lpstr>Example 3 Integer Multiplication</vt:lpstr>
      <vt:lpstr>Divide and Conquer</vt:lpstr>
      <vt:lpstr>First attempt</vt:lpstr>
      <vt:lpstr>Improving the algorithm</vt:lpstr>
      <vt:lpstr>Improved Algorithm</vt:lpstr>
      <vt:lpstr>Master Theorem</vt:lpstr>
      <vt:lpstr>Understanding Master’s Theorem</vt:lpstr>
      <vt:lpstr>Understanding Master’s Theorem</vt:lpstr>
      <vt:lpstr>Understanding Master’s Theorem</vt:lpstr>
      <vt:lpstr>Useful Facts about Log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Divide and Conquer</dc:title>
  <dc:creator>Rong Ge</dc:creator>
  <cp:lastModifiedBy>Rong Ge, Ph.D.</cp:lastModifiedBy>
  <cp:revision>58</cp:revision>
  <dcterms:created xsi:type="dcterms:W3CDTF">2017-08-30T20:42:10Z</dcterms:created>
  <dcterms:modified xsi:type="dcterms:W3CDTF">2020-01-11T21:40:17Z</dcterms:modified>
</cp:coreProperties>
</file>