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81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7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0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4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4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5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8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6370-C381-497D-99AE-8B6E3A2A385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91A9-D1BB-40CF-BCA7-C76FBBE2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elp:IPA/Englis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Lecture 6 Dynamic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3: Longest Common Subsequence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two strings a[] = ‘</a:t>
            </a:r>
            <a:r>
              <a:rPr lang="en-US" dirty="0" err="1"/>
              <a:t>ababcde</a:t>
            </a:r>
            <a:r>
              <a:rPr lang="en-US" dirty="0"/>
              <a:t>’ and b[] = ‘</a:t>
            </a:r>
            <a:r>
              <a:rPr lang="en-US" dirty="0" err="1"/>
              <a:t>abbecd</a:t>
            </a:r>
            <a:r>
              <a:rPr lang="en-US" dirty="0"/>
              <a:t>’</a:t>
            </a:r>
          </a:p>
          <a:p>
            <a:r>
              <a:rPr lang="en-US" dirty="0"/>
              <a:t>Subsequence: same definition as in LIS </a:t>
            </a:r>
            <a:br>
              <a:rPr lang="en-US" dirty="0"/>
            </a:br>
            <a:r>
              <a:rPr lang="en-US" dirty="0"/>
              <a:t>(can skip characters)</a:t>
            </a:r>
            <a:br>
              <a:rPr lang="en-US" dirty="0"/>
            </a:br>
            <a:r>
              <a:rPr lang="en-US" dirty="0"/>
              <a:t>E.g. ‘</a:t>
            </a:r>
            <a:r>
              <a:rPr lang="en-US" dirty="0" err="1"/>
              <a:t>abac</a:t>
            </a:r>
            <a:r>
              <a:rPr lang="en-US" dirty="0"/>
              <a:t>’ is a subsequence of a[], but not b[]</a:t>
            </a:r>
            <a:br>
              <a:rPr lang="en-US" dirty="0"/>
            </a:br>
            <a:r>
              <a:rPr lang="en-US" dirty="0"/>
              <a:t>‘abed’ is a subsequence of b[] but not a[]</a:t>
            </a:r>
          </a:p>
          <a:p>
            <a:r>
              <a:rPr lang="en-US" dirty="0"/>
              <a:t>Goal: Find the length of the longest common subsequence (LCS)</a:t>
            </a:r>
            <a:br>
              <a:rPr lang="en-US" dirty="0"/>
            </a:br>
            <a:r>
              <a:rPr lang="en-US" dirty="0"/>
              <a:t>In this example: LCS = ‘</a:t>
            </a:r>
            <a:r>
              <a:rPr lang="en-US" dirty="0" err="1"/>
              <a:t>abbcd</a:t>
            </a:r>
            <a:r>
              <a:rPr lang="en-US" dirty="0"/>
              <a:t>’, length = 5.</a:t>
            </a:r>
          </a:p>
        </p:txBody>
      </p:sp>
    </p:spTree>
    <p:extLst>
      <p:ext uri="{BB962C8B-B14F-4D97-AF65-F5344CB8AC3E}">
        <p14:creationId xmlns:p14="http://schemas.microsoft.com/office/powerpoint/2010/main" val="86630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1FD7-3619-4FAD-9BD6-22A6CB1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88" y="365126"/>
            <a:ext cx="8499565" cy="1325563"/>
          </a:xfrm>
        </p:spPr>
        <p:txBody>
          <a:bodyPr>
            <a:normAutofit/>
          </a:bodyPr>
          <a:lstStyle/>
          <a:p>
            <a:r>
              <a:rPr lang="en-US" sz="3600" dirty="0"/>
              <a:t>Designing a DP algorithm for LCS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DC0ED-B1F5-4603-9285-5EE1D1EAD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89" y="1825625"/>
            <a:ext cx="8769531" cy="4740638"/>
          </a:xfrm>
        </p:spPr>
        <p:txBody>
          <a:bodyPr>
            <a:normAutofit/>
          </a:bodyPr>
          <a:lstStyle/>
          <a:p>
            <a:r>
              <a:rPr lang="en-US" dirty="0"/>
              <a:t>Step 1: think of the problem as making a seq. of decisions</a:t>
            </a:r>
          </a:p>
          <a:p>
            <a:pPr lvl="1"/>
            <a:r>
              <a:rPr lang="en-US" dirty="0"/>
              <a:t>For any pair of characters, decide whether they are matched in the Longest Common Subsequence</a:t>
            </a:r>
          </a:p>
          <a:p>
            <a:r>
              <a:rPr lang="en-US" dirty="0"/>
              <a:t>Step 2: Focus on last decision, enumerate the options</a:t>
            </a:r>
          </a:p>
          <a:p>
            <a:pPr lvl="1"/>
            <a:r>
              <a:rPr lang="en-US" dirty="0"/>
              <a:t>For the last characters of both sequence, they are either </a:t>
            </a:r>
            <a:r>
              <a:rPr lang="en-US" dirty="0">
                <a:solidFill>
                  <a:schemeClr val="accent1"/>
                </a:solidFill>
              </a:rPr>
              <a:t>both in LCS</a:t>
            </a:r>
            <a:r>
              <a:rPr lang="en-US" dirty="0"/>
              <a:t>, or </a:t>
            </a:r>
            <a:r>
              <a:rPr lang="en-US" dirty="0">
                <a:solidFill>
                  <a:srgbClr val="FF0000"/>
                </a:solidFill>
              </a:rPr>
              <a:t>not</a:t>
            </a:r>
          </a:p>
          <a:p>
            <a:r>
              <a:rPr lang="en-US" dirty="0"/>
              <a:t>Step 3: Try to relate each option to a smaller subproblem</a:t>
            </a:r>
          </a:p>
          <a:p>
            <a:pPr lvl="1"/>
            <a:r>
              <a:rPr lang="en-US" dirty="0"/>
              <a:t>Subproblem: Longest Common Subsequence of two Prefixes.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both in LCS</a:t>
            </a:r>
            <a:r>
              <a:rPr lang="en-US" dirty="0"/>
              <a:t>: both sequences are now shorter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“not” (one of them is not in LCS)</a:t>
            </a:r>
            <a:r>
              <a:rPr lang="en-US" dirty="0"/>
              <a:t>: one of the sequences is now shorter</a:t>
            </a:r>
          </a:p>
        </p:txBody>
      </p:sp>
    </p:spTree>
    <p:extLst>
      <p:ext uri="{BB962C8B-B14F-4D97-AF65-F5344CB8AC3E}">
        <p14:creationId xmlns:p14="http://schemas.microsoft.com/office/powerpoint/2010/main" val="33952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651D0-8D63-40ED-BD9B-60ACE035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Viterbi’s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9A72-6EE0-45B0-8095-D2D65AF98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a simplified version of a voice recognition problem</a:t>
            </a:r>
          </a:p>
          <a:p>
            <a:r>
              <a:rPr lang="en-US" dirty="0"/>
              <a:t>Goal: Given n segments of sounds, output the phonemes (e.g. </a:t>
            </a:r>
            <a:r>
              <a:rPr lang="en-US" dirty="0">
                <a:hlinkClick r:id="rId2" tooltip="Help:IPA/English"/>
              </a:rPr>
              <a:t>/ˈ</a:t>
            </a:r>
            <a:r>
              <a:rPr lang="en-US" dirty="0" err="1">
                <a:hlinkClick r:id="rId2" tooltip="Help:IPA/English"/>
              </a:rPr>
              <a:t>foʊniːm</a:t>
            </a:r>
            <a:r>
              <a:rPr lang="en-US" dirty="0">
                <a:hlinkClick r:id="rId2" tooltip="Help:IPA/English"/>
              </a:rPr>
              <a:t>/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each sound might represent one of k phonemes.</a:t>
            </a:r>
          </a:p>
          <a:p>
            <a:r>
              <a:rPr lang="en-US" dirty="0"/>
              <a:t>Input: For each sound segment, a list of scores for the k phonemes. </a:t>
            </a:r>
            <a:br>
              <a:rPr lang="en-US" dirty="0"/>
            </a:br>
            <a:r>
              <a:rPr lang="en-US" dirty="0"/>
              <a:t>For every pair of phonemes, a score for how likely one comes after the other</a:t>
            </a:r>
          </a:p>
          <a:p>
            <a:r>
              <a:rPr lang="en-US" dirty="0"/>
              <a:t>Goal: Find a sequence of phonemes that has the highest score.</a:t>
            </a:r>
          </a:p>
        </p:txBody>
      </p:sp>
    </p:spTree>
    <p:extLst>
      <p:ext uri="{BB962C8B-B14F-4D97-AF65-F5344CB8AC3E}">
        <p14:creationId xmlns:p14="http://schemas.microsoft.com/office/powerpoint/2010/main" val="71762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AF3D-2CED-42FD-BE43-3B584E26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10892-F343-4E61-96EF-D7C432B6B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107191"/>
          </a:xfrm>
        </p:spPr>
        <p:txBody>
          <a:bodyPr>
            <a:normAutofit/>
          </a:bodyPr>
          <a:lstStyle/>
          <a:p>
            <a:r>
              <a:rPr lang="en-US" dirty="0"/>
              <a:t>n = 3, k = 2</a:t>
            </a:r>
          </a:p>
          <a:p>
            <a:r>
              <a:rPr lang="en-US" dirty="0"/>
              <a:t>Input: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Optimal solution: 1 2 1</a:t>
            </a:r>
            <a:br>
              <a:rPr lang="en-US" dirty="0"/>
            </a:br>
            <a:r>
              <a:rPr lang="en-US" dirty="0"/>
              <a:t>Score = (5 + 3 + 4) + (5 + 4) = 21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B3F2C9-9679-4F7B-8DE9-03F547957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53624"/>
              </p:ext>
            </p:extLst>
          </p:nvPr>
        </p:nvGraphicFramePr>
        <p:xfrm>
          <a:off x="628650" y="2872740"/>
          <a:ext cx="6651716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3590">
                  <a:extLst>
                    <a:ext uri="{9D8B030D-6E8A-4147-A177-3AD203B41FA5}">
                      <a16:colId xmlns:a16="http://schemas.microsoft.com/office/drawing/2014/main" val="1379010620"/>
                    </a:ext>
                  </a:extLst>
                </a:gridCol>
                <a:gridCol w="1506583">
                  <a:extLst>
                    <a:ext uri="{9D8B030D-6E8A-4147-A177-3AD203B41FA5}">
                      <a16:colId xmlns:a16="http://schemas.microsoft.com/office/drawing/2014/main" val="3816666916"/>
                    </a:ext>
                  </a:extLst>
                </a:gridCol>
                <a:gridCol w="1428614">
                  <a:extLst>
                    <a:ext uri="{9D8B030D-6E8A-4147-A177-3AD203B41FA5}">
                      <a16:colId xmlns:a16="http://schemas.microsoft.com/office/drawing/2014/main" val="78208060"/>
                    </a:ext>
                  </a:extLst>
                </a:gridCol>
                <a:gridCol w="1662929">
                  <a:extLst>
                    <a:ext uri="{9D8B030D-6E8A-4147-A177-3AD203B41FA5}">
                      <a16:colId xmlns:a16="http://schemas.microsoft.com/office/drawing/2014/main" val="3752376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Phoneme\Sound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273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1603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690341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5FE0CB-02F8-4FE0-9643-86627B826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98385"/>
              </p:ext>
            </p:extLst>
          </p:nvPr>
        </p:nvGraphicFramePr>
        <p:xfrm>
          <a:off x="705394" y="4239986"/>
          <a:ext cx="4859385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5189">
                  <a:extLst>
                    <a:ext uri="{9D8B030D-6E8A-4147-A177-3AD203B41FA5}">
                      <a16:colId xmlns:a16="http://schemas.microsoft.com/office/drawing/2014/main" val="1379010620"/>
                    </a:ext>
                  </a:extLst>
                </a:gridCol>
                <a:gridCol w="1271451">
                  <a:extLst>
                    <a:ext uri="{9D8B030D-6E8A-4147-A177-3AD203B41FA5}">
                      <a16:colId xmlns:a16="http://schemas.microsoft.com/office/drawing/2014/main" val="3816666916"/>
                    </a:ext>
                  </a:extLst>
                </a:gridCol>
                <a:gridCol w="1262745">
                  <a:extLst>
                    <a:ext uri="{9D8B030D-6E8A-4147-A177-3AD203B41FA5}">
                      <a16:colId xmlns:a16="http://schemas.microsoft.com/office/drawing/2014/main" val="78208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Phoneme\Phoneme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273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1603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6903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46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1FD7-3619-4FAD-9BD6-22A6CB1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88" y="365126"/>
            <a:ext cx="8499565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Designing a DP algorithm for Voice 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DC0ED-B1F5-4603-9285-5EE1D1EAD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89" y="1825625"/>
            <a:ext cx="8769531" cy="4740638"/>
          </a:xfrm>
        </p:spPr>
        <p:txBody>
          <a:bodyPr>
            <a:normAutofit/>
          </a:bodyPr>
          <a:lstStyle/>
          <a:p>
            <a:r>
              <a:rPr lang="en-US" dirty="0"/>
              <a:t>Step 1: think of the problem as making a seq. of decisions</a:t>
            </a:r>
          </a:p>
          <a:p>
            <a:pPr lvl="1"/>
            <a:r>
              <a:rPr lang="en-US" dirty="0"/>
              <a:t>For each sound segment, choose its phoneme</a:t>
            </a:r>
          </a:p>
          <a:p>
            <a:r>
              <a:rPr lang="en-US" dirty="0"/>
              <a:t>Step 2: Focus on last decision, enumerate the options</a:t>
            </a:r>
          </a:p>
          <a:p>
            <a:pPr lvl="1"/>
            <a:r>
              <a:rPr lang="en-US" dirty="0"/>
              <a:t>Choose the phoneme for last sound segment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Problem: cost also depend on previous phoneme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Solution: Fix the last phoneme and choose the second-to-last</a:t>
            </a:r>
          </a:p>
          <a:p>
            <a:r>
              <a:rPr lang="en-US" dirty="0"/>
              <a:t>Step 3: Try to relate each option to a smaller subproblem</a:t>
            </a:r>
          </a:p>
          <a:p>
            <a:pPr lvl="1"/>
            <a:r>
              <a:rPr lang="en-US" dirty="0"/>
              <a:t>Subproblem: optimal choice for sound segments 1..m, the k-</a:t>
            </a:r>
            <a:r>
              <a:rPr lang="en-US" dirty="0" err="1"/>
              <a:t>th</a:t>
            </a:r>
            <a:r>
              <a:rPr lang="en-US" dirty="0"/>
              <a:t> segment chooses phoneme p.</a:t>
            </a:r>
          </a:p>
        </p:txBody>
      </p:sp>
    </p:spTree>
    <p:extLst>
      <p:ext uri="{BB962C8B-B14F-4D97-AF65-F5344CB8AC3E}">
        <p14:creationId xmlns:p14="http://schemas.microsoft.com/office/powerpoint/2010/main" val="350528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456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Lecture 6 Dynamic Programming</vt:lpstr>
      <vt:lpstr>Example 3: Longest Common Subsequence</vt:lpstr>
      <vt:lpstr>Designing a DP algorithm for LCS</vt:lpstr>
      <vt:lpstr>Example 4 Viterbi’s Algorithm</vt:lpstr>
      <vt:lpstr>Example</vt:lpstr>
      <vt:lpstr>Designing a DP algorithm for Voice Recognition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Dynamic Programming</dc:title>
  <dc:creator>Rong Ge</dc:creator>
  <cp:lastModifiedBy>Rong Ge</cp:lastModifiedBy>
  <cp:revision>48</cp:revision>
  <dcterms:created xsi:type="dcterms:W3CDTF">2017-09-05T17:58:55Z</dcterms:created>
  <dcterms:modified xsi:type="dcterms:W3CDTF">2020-01-29T13:37:36Z</dcterms:modified>
</cp:coreProperties>
</file>