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sldIdLst>
    <p:sldId id="257" r:id="rId5"/>
    <p:sldId id="324" r:id="rId6"/>
    <p:sldId id="325" r:id="rId7"/>
    <p:sldId id="326" r:id="rId8"/>
    <p:sldId id="327" r:id="rId9"/>
    <p:sldId id="329" r:id="rId10"/>
    <p:sldId id="333" r:id="rId11"/>
    <p:sldId id="331" r:id="rId12"/>
    <p:sldId id="308" r:id="rId13"/>
    <p:sldId id="366" r:id="rId14"/>
    <p:sldId id="370" r:id="rId15"/>
    <p:sldId id="334" r:id="rId16"/>
    <p:sldId id="371" r:id="rId17"/>
    <p:sldId id="368" r:id="rId18"/>
    <p:sldId id="369" r:id="rId19"/>
    <p:sldId id="258" r:id="rId20"/>
    <p:sldId id="259" r:id="rId21"/>
    <p:sldId id="310" r:id="rId22"/>
    <p:sldId id="311" r:id="rId23"/>
    <p:sldId id="312" r:id="rId24"/>
    <p:sldId id="313" r:id="rId25"/>
    <p:sldId id="319" r:id="rId26"/>
    <p:sldId id="294" r:id="rId27"/>
    <p:sldId id="297" r:id="rId28"/>
    <p:sldId id="29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5895AE-C429-427C-9159-BB96D928DFFA}">
          <p14:sldIdLst/>
        </p14:section>
        <p14:section name="Default Section" id="{2ABB7F2D-B2E1-45B5-B0F1-E38222457BC1}">
          <p14:sldIdLst>
            <p14:sldId id="257"/>
            <p14:sldId id="324"/>
            <p14:sldId id="325"/>
            <p14:sldId id="326"/>
            <p14:sldId id="327"/>
            <p14:sldId id="329"/>
            <p14:sldId id="333"/>
            <p14:sldId id="331"/>
            <p14:sldId id="308"/>
            <p14:sldId id="366"/>
            <p14:sldId id="370"/>
            <p14:sldId id="334"/>
            <p14:sldId id="371"/>
            <p14:sldId id="368"/>
            <p14:sldId id="369"/>
            <p14:sldId id="258"/>
            <p14:sldId id="259"/>
            <p14:sldId id="310"/>
            <p14:sldId id="311"/>
            <p14:sldId id="312"/>
            <p14:sldId id="313"/>
            <p14:sldId id="319"/>
            <p14:sldId id="294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7" autoAdjust="0"/>
    <p:restoredTop sz="94670"/>
  </p:normalViewPr>
  <p:slideViewPr>
    <p:cSldViewPr snapToGrid="0" snapToObjects="1">
      <p:cViewPr varScale="1">
        <p:scale>
          <a:sx n="120" d="100"/>
          <a:sy n="12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9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C9143-5C5B-4E50-8016-10B3A7515BD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03C5E-150A-4AC3-A4C9-618DAA69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8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Ideally, we expect that clients will reach the closest anycast site so as to minimize the latency between a client and a service. For example, in this picture, we deploy a service at three anycast sites. One  in Chicago, one in London and one in Singapore. (show animation of three anycast sites only).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Ideally, this is what we want the catchment to look like, each client reaches its closest site, as shown by the different colored dots.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the catchment follows this ideal distribution, the average client round trip time to their catchment sites will be only 62ms.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F68C0-5F8B-42C0-A1FC-92DAE8E163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18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this pictures shows what the actual catchments look like. Clients do not necessarily reach their closest sites. Many clients in America and Europe reach the site in Singapore. </a:t>
            </a:r>
          </a:p>
          <a:p>
            <a:r>
              <a:rPr lang="en-US" dirty="0"/>
              <a:t>CL</a:t>
            </a:r>
          </a:p>
          <a:p>
            <a:r>
              <a:rPr lang="en-US" dirty="0"/>
              <a:t>the average client  round trip time to an anycast site reaches 133ms in this case, which is more than twice as the ideal case.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F68C0-5F8B-42C0-A1FC-92DAE8E163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35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Chaos query can distinguish different anycast replicas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FCF1A-F731-4595-91E2-3D32E1ABEA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24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D14DE32C-D5A2-4CBD-89DD-6CF8CBF65C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C9D700D3-F55B-0E1E-B0C4-19BE0A429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PE provider’s edge router</a:t>
            </a: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B75E485D-024E-9C71-AB26-40F89C829E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64193F-1916-4CDB-9551-23EF23F19FA2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2B806-273C-2A44-990F-6D361A305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F02831-FD0F-9446-BE3D-A4838047E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03E9F-F5CF-5146-AB3E-3AC78D117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7153-B658-BC4A-BAE9-B6A78E9A856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FA8A3-8DAE-BF42-91FB-3D07C2CE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6EBAA-9D5A-0B42-B0B5-0C9D251E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5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5BE49-20F2-F84B-8119-63BB77C6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C05E0B-C610-DB49-A185-24E7C3EC2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703DF-1BE7-1A41-A0EA-67D37ED08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7153-B658-BC4A-BAE9-B6A78E9A856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4C795-0A1C-B64C-94EB-C5F16B80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3F201-E985-F344-97FC-D4EFA0DA3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0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0F0BDD-6CC1-9545-B6DD-C394460F77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3D61AE-4017-B645-A4E6-0FEB2D4AC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B4309-4C0E-E64D-9488-EAF3ADDE4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7153-B658-BC4A-BAE9-B6A78E9A856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D13DF-B409-564E-84E2-1AAB41653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03EFC-B100-604F-9C7C-A7C5F0845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7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9B072-974D-E041-80E5-63E66371B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D26BD-F1D6-184E-ABDB-44B40411B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C029A-7EBF-8646-98C9-13F1CF22F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7153-B658-BC4A-BAE9-B6A78E9A856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5F8F3-0BB4-A041-8772-114A73C7A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B7673-C561-D843-A1EF-31B62C77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2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BAEBC-9D86-484D-82B4-60DE3C9EA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BC4E2-7C23-6943-B9C7-186E9C4C5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387AF-209D-054B-AA9F-9C87303BE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7153-B658-BC4A-BAE9-B6A78E9A856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A71E3-24FA-624A-83F1-329C9316B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095AD-56EF-BB42-A30D-7474759F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8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309C6-ECE4-C744-A3CB-1F061E9C6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2D9D0-7E0D-BE4C-88A7-2C22861F7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5F1AB-F99B-F34E-A77D-33C87F556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E9834-34FB-634C-BD62-FDE5BA0C8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7153-B658-BC4A-BAE9-B6A78E9A856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4613A-22BF-B140-8C42-006DB0B28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5B9F6-6059-5B41-A68A-A67C99B84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8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D7197-0EE2-A342-B5CD-547DCB81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3A180-9DC0-B64F-888A-AFA6C6EF4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E6241-6D71-4243-8A5E-651640355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576DB3-9D12-A042-B8A1-D30C1F8C4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C7BCB5-6D7D-3348-AC25-E623634A6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B7A8C6-C9B6-A54D-8B75-DCCB610CD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7153-B658-BC4A-BAE9-B6A78E9A856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98A7FE-7F17-AC4F-839C-6F4D5362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317801-B467-E545-B085-3D3D7E3D2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C621-AEAC-AD42-8CCE-13B08183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DB016D-E282-E640-9C92-B6251DCC6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7153-B658-BC4A-BAE9-B6A78E9A856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DB0AB-AEA3-1446-BC96-4EF18A79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B0A4FB-7D4F-8249-BFF1-DFDEB87BC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0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DA33E-0A63-C746-A744-46C41D971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7153-B658-BC4A-BAE9-B6A78E9A856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22E01F-9F4E-3049-9259-443BC5EA1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AA8FE-E5A8-274A-99EE-C6B6D7FE9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7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F87BD-F29A-374B-9234-F9F31FD28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1665D-1029-094F-9884-32A259E5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0633D-0122-B041-A85A-7924137A9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9E1E6-DBEF-E54E-A93E-6E3A7193A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7153-B658-BC4A-BAE9-B6A78E9A856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5A4F3-15B8-5948-8831-3CF884B02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DE4C2-5F3B-A74B-8653-02417379E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8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E74F6-1025-5E44-AEE3-A25A5C07B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3AA300-9699-B146-92B3-43FEB29EF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199DF-3794-9A4E-8DFD-FF5662F5F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FE4F8-DA2E-7A40-AF86-4F8ACCA94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7153-B658-BC4A-BAE9-B6A78E9A856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CEAD3-6493-E34F-87B9-1EF7CF91A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5AFD3-A240-B642-A617-2BEF1E7B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4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C978EC-9907-6E4C-A668-EC9E906DC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42C08-3D8F-EE44-AD04-E6C4E62AD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5358F-05A0-BC46-AE44-EADDC46D2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47153-B658-BC4A-BAE9-B6A78E9A856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78A00-85E6-BE4A-86D2-B297BF564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9717F-D07F-9948-BA45-D728523E7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root-servers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oudflare.com/ip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69AE7-016F-4F80-BCE8-7561DCD706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Anycast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37747-2494-415B-8EFD-6156ABE70D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Shane (Xiao) Zhang</a:t>
            </a:r>
          </a:p>
          <a:p>
            <a:r>
              <a:rPr lang="en-US" dirty="0"/>
              <a:t>Bruce </a:t>
            </a:r>
            <a:r>
              <a:rPr lang="en-US" dirty="0" err="1"/>
              <a:t>Maggs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158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A735F2-33E6-4EA6-9150-FE0488921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020936"/>
          </a:xfrm>
        </p:spPr>
        <p:txBody>
          <a:bodyPr/>
          <a:lstStyle/>
          <a:p>
            <a:r>
              <a:rPr lang="en-US" dirty="0"/>
              <a:t>Anycast Applications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A9CBBD-88DB-4ECE-A950-788F1BD19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98866"/>
            <a:ext cx="10515600" cy="1886493"/>
          </a:xfrm>
        </p:spPr>
        <p:txBody>
          <a:bodyPr>
            <a:noAutofit/>
          </a:bodyPr>
          <a:lstStyle/>
          <a:p>
            <a:r>
              <a:rPr lang="en-US" sz="3200" dirty="0"/>
              <a:t>DNS</a:t>
            </a:r>
          </a:p>
          <a:p>
            <a:r>
              <a:rPr lang="en-US" sz="3200" dirty="0"/>
              <a:t>CDNs</a:t>
            </a:r>
          </a:p>
          <a:p>
            <a:r>
              <a:rPr lang="en-US" sz="3200" dirty="0"/>
              <a:t>DDOS protection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51845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AC651-D72D-76C1-FE54-96AA3C82A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0221D-0229-CFA9-5D34-7AD058308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78E63-D76C-7835-BA8D-D95DA499E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915" y="1575104"/>
            <a:ext cx="10515600" cy="4351338"/>
          </a:xfrm>
        </p:spPr>
        <p:txBody>
          <a:bodyPr/>
          <a:lstStyle/>
          <a:p>
            <a:r>
              <a:rPr lang="en-US" dirty="0"/>
              <a:t>Authoritative name servers</a:t>
            </a:r>
          </a:p>
          <a:p>
            <a:pPr lvl="1"/>
            <a:r>
              <a:rPr lang="en-US" dirty="0"/>
              <a:t>Root name servers, authorities for the root domain .</a:t>
            </a:r>
            <a:br>
              <a:rPr lang="en-US" dirty="0"/>
            </a:br>
            <a:r>
              <a:rPr lang="en-US" dirty="0"/>
              <a:t>a.root-server.net, b.root-server.net, …, m.root-server.net</a:t>
            </a:r>
          </a:p>
          <a:p>
            <a:pPr lvl="1"/>
            <a:r>
              <a:rPr lang="en-US" dirty="0"/>
              <a:t>Top-level domain (TLD) name servers, authorities for .com, </a:t>
            </a:r>
            <a:r>
              <a:rPr lang="en-US" dirty="0" err="1"/>
              <a:t>.net</a:t>
            </a:r>
            <a:r>
              <a:rPr lang="en-US" dirty="0"/>
              <a:t>, .org, etc.</a:t>
            </a:r>
          </a:p>
          <a:p>
            <a:pPr lvl="1"/>
            <a:r>
              <a:rPr lang="en-US" dirty="0"/>
              <a:t>Akamai (and other CDN) top-level name servers</a:t>
            </a:r>
          </a:p>
          <a:p>
            <a:r>
              <a:rPr lang="en-US" dirty="0"/>
              <a:t>Open resolving nameservers</a:t>
            </a:r>
          </a:p>
          <a:p>
            <a:pPr lvl="1"/>
            <a:r>
              <a:rPr lang="en-US" dirty="0"/>
              <a:t>8.8.8.8 Google</a:t>
            </a:r>
          </a:p>
          <a:p>
            <a:pPr lvl="1"/>
            <a:r>
              <a:rPr lang="en-US" dirty="0"/>
              <a:t>1.1.1.1 Cloudflare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7B7726-9375-2A00-39CC-1908A61F78AD}"/>
              </a:ext>
            </a:extLst>
          </p:cNvPr>
          <p:cNvSpPr/>
          <p:nvPr/>
        </p:nvSpPr>
        <p:spPr>
          <a:xfrm>
            <a:off x="1665240" y="6197660"/>
            <a:ext cx="250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https://root-servers.org/</a:t>
            </a:r>
          </a:p>
        </p:txBody>
      </p:sp>
    </p:spTree>
    <p:extLst>
      <p:ext uri="{BB962C8B-B14F-4D97-AF65-F5344CB8AC3E}">
        <p14:creationId xmlns:p14="http://schemas.microsoft.com/office/powerpoint/2010/main" val="3987758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7B8E3-2101-4EA7-B48F-A4F8C85A8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85" y="290373"/>
            <a:ext cx="10515600" cy="1325563"/>
          </a:xfrm>
        </p:spPr>
        <p:txBody>
          <a:bodyPr/>
          <a:lstStyle/>
          <a:p>
            <a:r>
              <a:rPr lang="en-US" dirty="0"/>
              <a:t>Root server physical locations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78D2B1-0FCD-423E-A8C8-BEAB357AF412}"/>
              </a:ext>
            </a:extLst>
          </p:cNvPr>
          <p:cNvSpPr/>
          <p:nvPr/>
        </p:nvSpPr>
        <p:spPr>
          <a:xfrm>
            <a:off x="3100896" y="5418432"/>
            <a:ext cx="6026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https://root-servers.org/</a:t>
            </a:r>
            <a:r>
              <a:rPr lang="en-US" dirty="0"/>
              <a:t>   (Go to this page and click on circles)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0EFD9C-B6A7-4CE6-9AB5-74824B0B8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644" y="1770170"/>
            <a:ext cx="7318368" cy="331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97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0C749-F262-A354-4C29-C4548F85F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1BA71-BACB-375B-E226-E5AAC5D03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 Application (Cloudflare)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30D9E-CC9A-60F8-5590-026811067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081728"/>
          </a:xfrm>
        </p:spPr>
        <p:txBody>
          <a:bodyPr>
            <a:normAutofit/>
          </a:bodyPr>
          <a:lstStyle/>
          <a:p>
            <a:r>
              <a:rPr lang="en-US" dirty="0"/>
              <a:t>Cloudflare and (for full-site delivery) customer domain names resolve to anycast addresses</a:t>
            </a:r>
          </a:p>
          <a:p>
            <a:r>
              <a:rPr lang="en-US" dirty="0"/>
              <a:t>E.g</a:t>
            </a:r>
            <a:r>
              <a:rPr lang="en-US" dirty="0">
                <a:solidFill>
                  <a:srgbClr val="002060"/>
                </a:solidFill>
              </a:rPr>
              <a:t>., </a:t>
            </a:r>
            <a:r>
              <a:rPr lang="en-US" b="0" i="0" dirty="0">
                <a:solidFill>
                  <a:srgbClr val="002060"/>
                </a:solidFill>
                <a:effectLst/>
                <a:latin typeface="-apple-system"/>
              </a:rPr>
              <a:t>103.21.244.0/22 (see </a:t>
            </a:r>
            <a:r>
              <a:rPr lang="en-US" b="0" i="0" dirty="0">
                <a:solidFill>
                  <a:srgbClr val="002060"/>
                </a:solidFill>
                <a:effectLst/>
                <a:latin typeface="-apple-system"/>
                <a:hlinkClick r:id="rId2"/>
              </a:rPr>
              <a:t>https://www.cloudflare.com/ips/</a:t>
            </a:r>
            <a:r>
              <a:rPr lang="en-US" b="0" i="0" dirty="0">
                <a:solidFill>
                  <a:srgbClr val="002060"/>
                </a:solidFill>
                <a:effectLst/>
                <a:latin typeface="-apple-system"/>
              </a:rPr>
              <a:t>)</a:t>
            </a:r>
          </a:p>
          <a:p>
            <a:r>
              <a:rPr lang="en-US" dirty="0"/>
              <a:t>Unlike Akamai CDN, doesn’t use DNS-based redirection</a:t>
            </a:r>
          </a:p>
          <a:p>
            <a:r>
              <a:rPr lang="en-US" dirty="0"/>
              <a:t>DNS response doesn’t depend on client or client’s resolving name server IP address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29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D5F83-A9FC-40C0-BD87-F8465F287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Prolexic</a:t>
            </a:r>
            <a:r>
              <a:rPr lang="en-US" dirty="0"/>
              <a:t>-Anycast DDoS Mitigation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A5D5A1-3384-46FC-AFBF-A3D5B6632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354" y="1439836"/>
            <a:ext cx="7516795" cy="41712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0D3C75-2654-1CB9-8C9B-F5978C05F0E8}"/>
              </a:ext>
            </a:extLst>
          </p:cNvPr>
          <p:cNvSpPr txBox="1"/>
          <p:nvPr/>
        </p:nvSpPr>
        <p:spPr>
          <a:xfrm>
            <a:off x="3416388" y="5780615"/>
            <a:ext cx="5359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Triangular routing: client → scrubber → server → client</a:t>
            </a:r>
          </a:p>
        </p:txBody>
      </p:sp>
    </p:spTree>
    <p:extLst>
      <p:ext uri="{BB962C8B-B14F-4D97-AF65-F5344CB8AC3E}">
        <p14:creationId xmlns:p14="http://schemas.microsoft.com/office/powerpoint/2010/main" val="4022354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994D6-0522-C768-F460-C3A5EC968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F253D-88A1-C799-B9E3-B6FEE6CD6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Problems with Anycast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6E002-E0E3-4EB0-28BA-D2BB6C98A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03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Client’s traffic not always sent to a nearby site</a:t>
            </a:r>
          </a:p>
          <a:p>
            <a:pPr lvl="1"/>
            <a:r>
              <a:rPr lang="en-US" dirty="0"/>
              <a:t>Routing policy is not designed to choose the nearest site</a:t>
            </a:r>
          </a:p>
          <a:p>
            <a:pPr lvl="1"/>
            <a:r>
              <a:rPr lang="en-US" dirty="0"/>
              <a:t>Routers can’t distinguish the shortest route among several candidates anyway</a:t>
            </a:r>
          </a:p>
          <a:p>
            <a:r>
              <a:rPr lang="en-US" dirty="0"/>
              <a:t>Different datagrams in a TCP connection might be directed to different anycast instances</a:t>
            </a:r>
          </a:p>
          <a:p>
            <a:pPr lvl="1"/>
            <a:r>
              <a:rPr lang="en-US" dirty="0"/>
              <a:t>Selecting ECMP (equal-cost multipath) paths based on 4-tuple (source address, source port, destination address, destination port) alleviates this problem</a:t>
            </a:r>
          </a:p>
          <a:p>
            <a:pPr lvl="1"/>
            <a:r>
              <a:rPr lang="en-US" dirty="0"/>
              <a:t>Long-lived connections are vulnerable to route changes</a:t>
            </a:r>
          </a:p>
        </p:txBody>
      </p:sp>
    </p:spTree>
    <p:extLst>
      <p:ext uri="{BB962C8B-B14F-4D97-AF65-F5344CB8AC3E}">
        <p14:creationId xmlns:p14="http://schemas.microsoft.com/office/powerpoint/2010/main" val="4217268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D0C16-38A3-8F46-AD04-E78295910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372"/>
            <a:ext cx="10515600" cy="1325563"/>
          </a:xfrm>
        </p:spPr>
        <p:txBody>
          <a:bodyPr/>
          <a:lstStyle/>
          <a:p>
            <a:r>
              <a:rPr lang="en-US" dirty="0"/>
              <a:t> Ideal anycast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B040E-8183-C848-A051-DCEC48EA3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148" y="5587055"/>
            <a:ext cx="9325327" cy="1083968"/>
          </a:xfrm>
        </p:spPr>
        <p:txBody>
          <a:bodyPr>
            <a:normAutofit/>
          </a:bodyPr>
          <a:lstStyle/>
          <a:p>
            <a:r>
              <a:rPr lang="en-US" dirty="0"/>
              <a:t>A three-site deployment: Chicago, London, and Singapore 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E409E34-7D70-5341-9E3D-AD29EA86838E}"/>
              </a:ext>
            </a:extLst>
          </p:cNvPr>
          <p:cNvSpPr/>
          <p:nvPr/>
        </p:nvSpPr>
        <p:spPr>
          <a:xfrm>
            <a:off x="5515668" y="523604"/>
            <a:ext cx="3668617" cy="855024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Ideal avg RTT 62 </a:t>
            </a: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ms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2792EA8-82DE-394A-AC22-B5BB8641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674" y="1417320"/>
            <a:ext cx="7890641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3CB4ED2-988D-AA42-9EB0-00B84CBB5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673" y="1417320"/>
            <a:ext cx="7890641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2BBAF0A-E25D-8740-8DB1-178B15A312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84143" y="2682793"/>
            <a:ext cx="165493" cy="16549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1D48ACE9-4D82-B040-B512-0E88B7FB6F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13249" y="2248505"/>
            <a:ext cx="165493" cy="16549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7520768-A076-B047-8D5D-AE52D92A42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70123" y="3301976"/>
            <a:ext cx="165493" cy="16549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2709F1C-8794-D84F-84ED-CE4BCDD3E7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8407" y="1670322"/>
            <a:ext cx="165493" cy="165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232070-ACCC-C24A-BEA1-6A86353C7755}"/>
              </a:ext>
            </a:extLst>
          </p:cNvPr>
          <p:cNvSpPr txBox="1"/>
          <p:nvPr/>
        </p:nvSpPr>
        <p:spPr>
          <a:xfrm>
            <a:off x="945866" y="1568402"/>
            <a:ext cx="130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Anycast Site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ED3899-97B8-2749-886F-E860B70D7884}"/>
              </a:ext>
            </a:extLst>
          </p:cNvPr>
          <p:cNvSpPr/>
          <p:nvPr/>
        </p:nvSpPr>
        <p:spPr>
          <a:xfrm>
            <a:off x="794170" y="2014380"/>
            <a:ext cx="51629" cy="51629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C046CF-96D8-BF48-B242-2B4A56D2486E}"/>
              </a:ext>
            </a:extLst>
          </p:cNvPr>
          <p:cNvSpPr txBox="1"/>
          <p:nvPr/>
        </p:nvSpPr>
        <p:spPr>
          <a:xfrm>
            <a:off x="945865" y="1841442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D9F635-4171-8247-9198-9E4C8D53C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680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>
            <a:extLst>
              <a:ext uri="{FF2B5EF4-FFF2-40B4-BE49-F238E27FC236}">
                <a16:creationId xmlns:a16="http://schemas.microsoft.com/office/drawing/2014/main" id="{ABC7F2B2-9D22-0240-8D5F-63FAF14AF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674" y="1417320"/>
            <a:ext cx="7890641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75817D-2CA6-8D4A-B0DE-032D736FA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068" y="-208707"/>
            <a:ext cx="10515600" cy="1325563"/>
          </a:xfrm>
        </p:spPr>
        <p:txBody>
          <a:bodyPr/>
          <a:lstStyle/>
          <a:p>
            <a:r>
              <a:rPr lang="en-US" dirty="0"/>
              <a:t> IP anycast does not minimize latency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2FB028E-070F-2A42-9DAF-ACB3A9AED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4" y="1426922"/>
            <a:ext cx="7890641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010BB-1B12-1243-9A4D-4F90564FB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7590" y="5526483"/>
            <a:ext cx="10428714" cy="1776806"/>
          </a:xfrm>
        </p:spPr>
        <p:txBody>
          <a:bodyPr>
            <a:normAutofit/>
          </a:bodyPr>
          <a:lstStyle/>
          <a:p>
            <a:r>
              <a:rPr lang="en-US" dirty="0"/>
              <a:t>Clients reach far-away sites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B7A51D7-F1FA-6246-B819-4D438D0C6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69153" y="2633352"/>
            <a:ext cx="165493" cy="16549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4C7303E-9F23-B64F-92C2-AE2CC103B9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21569" y="2202859"/>
            <a:ext cx="165493" cy="16549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636E6F1-D68F-5144-9211-3893A639D9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88293" y="3330168"/>
            <a:ext cx="165493" cy="165493"/>
          </a:xfrm>
          <a:prstGeom prst="rect">
            <a:avLst/>
          </a:prstGeom>
        </p:spPr>
      </p:pic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5BDA501F-8523-C643-8552-0B5CF8C50D52}"/>
              </a:ext>
            </a:extLst>
          </p:cNvPr>
          <p:cNvSpPr/>
          <p:nvPr/>
        </p:nvSpPr>
        <p:spPr>
          <a:xfrm>
            <a:off x="383282" y="708210"/>
            <a:ext cx="3668617" cy="708949"/>
          </a:xfrm>
          <a:prstGeom prst="wedgeRoundRectCallout">
            <a:avLst>
              <a:gd name="adj1" fmla="val -713"/>
              <a:gd name="adj2" fmla="val 9084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Ideal avg RTT 62 </a:t>
            </a: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ms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7E287E75-DCF4-2542-9815-9195C4A42361}"/>
              </a:ext>
            </a:extLst>
          </p:cNvPr>
          <p:cNvSpPr/>
          <p:nvPr/>
        </p:nvSpPr>
        <p:spPr>
          <a:xfrm>
            <a:off x="5377301" y="692439"/>
            <a:ext cx="4109291" cy="558797"/>
          </a:xfrm>
          <a:prstGeom prst="wedgeRoundRectCallout">
            <a:avLst>
              <a:gd name="adj1" fmla="val -36749"/>
              <a:gd name="adj2" fmla="val 8618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E20806"/>
                </a:solidFill>
              </a:rPr>
              <a:t>Actual avg RTT 133 </a:t>
            </a:r>
            <a:r>
              <a:rPr lang="en-US" sz="3200" dirty="0" err="1">
                <a:solidFill>
                  <a:srgbClr val="E20806"/>
                </a:solidFill>
              </a:rPr>
              <a:t>ms</a:t>
            </a:r>
            <a:endParaRPr lang="en-US" sz="3200" dirty="0">
              <a:solidFill>
                <a:srgbClr val="E2080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E75E3-C647-EF47-A75E-0C70E76B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47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02"/>
    </mc:Choice>
    <mc:Fallback xmlns="">
      <p:transition spd="slow" advTm="29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175A2-3B8C-459E-83B3-F1A3403FB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distance to root 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AC51F-8C2F-4588-BE98-5FB318937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9844"/>
            <a:ext cx="10515600" cy="4351338"/>
          </a:xfrm>
        </p:spPr>
        <p:txBody>
          <a:bodyPr/>
          <a:lstStyle/>
          <a:p>
            <a:r>
              <a:rPr lang="en-US" dirty="0"/>
              <a:t>D-root server service logs</a:t>
            </a:r>
          </a:p>
          <a:p>
            <a:pPr lvl="1"/>
            <a:r>
              <a:rPr lang="en-US" dirty="0"/>
              <a:t>Contain the IP addresses of clients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RIPE Measurement Trace</a:t>
            </a:r>
          </a:p>
          <a:p>
            <a:pPr lvl="1"/>
            <a:r>
              <a:rPr lang="en-US" dirty="0"/>
              <a:t>Use DNS CHAOS query to determine catchments</a:t>
            </a:r>
          </a:p>
          <a:p>
            <a:pPr lvl="1"/>
            <a:r>
              <a:rPr lang="en-US" dirty="0"/>
              <a:t>CHAOS query can retrieve a site- and prefix-specific ID text</a:t>
            </a:r>
          </a:p>
          <a:p>
            <a:pPr lvl="1"/>
            <a:r>
              <a:rPr lang="en-US" dirty="0"/>
              <a:t>9000 probes, 180 countries and 3587 </a:t>
            </a:r>
            <a:r>
              <a:rPr lang="en-US" dirty="0" err="1"/>
              <a:t>ASes</a:t>
            </a:r>
            <a:endParaRPr lang="en-US" dirty="0"/>
          </a:p>
          <a:p>
            <a:pPr lvl="1"/>
            <a:r>
              <a:rPr lang="en-US" dirty="0"/>
              <a:t>Measure 9 out of 13 DNS root servers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09AE7F-5C5C-56F8-56D3-C8283B82B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960" y="5165000"/>
            <a:ext cx="4786082" cy="97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03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8BA5-A281-4316-BCA0-C57C53EDF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16" y="-94264"/>
            <a:ext cx="10515600" cy="1325563"/>
          </a:xfrm>
        </p:spPr>
        <p:txBody>
          <a:bodyPr/>
          <a:lstStyle/>
          <a:p>
            <a:r>
              <a:rPr lang="en-US" dirty="0"/>
              <a:t>CHAOS 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94969-A83C-44A1-85E5-3492FE5F1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724" y="926727"/>
            <a:ext cx="10771911" cy="5381606"/>
          </a:xfrm>
        </p:spPr>
        <p:txBody>
          <a:bodyPr>
            <a:normAutofit fontScale="32500" lnSpcReduction="20000"/>
          </a:bodyPr>
          <a:lstStyle/>
          <a:p>
            <a:r>
              <a:rPr lang="en-US" dirty="0"/>
              <a:t>dig @199.7.91.13 CH TXT </a:t>
            </a:r>
            <a:r>
              <a:rPr lang="en-US" dirty="0" err="1"/>
              <a:t>hostname.bind</a:t>
            </a:r>
            <a:r>
              <a:rPr lang="en-US" dirty="0"/>
              <a:t>. chaos</a:t>
            </a:r>
          </a:p>
          <a:p>
            <a:r>
              <a:rPr lang="en-US" dirty="0"/>
              <a:t>;; Warning, extra class option</a:t>
            </a:r>
          </a:p>
          <a:p>
            <a:endParaRPr lang="en-US" dirty="0"/>
          </a:p>
          <a:p>
            <a:r>
              <a:rPr lang="en-US" dirty="0"/>
              <a:t>; &lt;&lt;&gt;&gt; </a:t>
            </a:r>
            <a:r>
              <a:rPr lang="en-US" dirty="0" err="1"/>
              <a:t>DiG</a:t>
            </a:r>
            <a:r>
              <a:rPr lang="en-US" dirty="0"/>
              <a:t> 9.11.3-1ubuntu1.9-Ubuntu &lt;&lt;&gt;&gt; @199.7.91.13 CH TXT </a:t>
            </a:r>
            <a:r>
              <a:rPr lang="en-US" dirty="0" err="1"/>
              <a:t>hostname.bind</a:t>
            </a:r>
            <a:r>
              <a:rPr lang="en-US" dirty="0"/>
              <a:t>. chaos</a:t>
            </a:r>
          </a:p>
          <a:p>
            <a:r>
              <a:rPr lang="en-US" dirty="0"/>
              <a:t>; (1 server found)</a:t>
            </a:r>
          </a:p>
          <a:p>
            <a:r>
              <a:rPr lang="en-US" dirty="0"/>
              <a:t>;; global options: +</a:t>
            </a:r>
            <a:r>
              <a:rPr lang="en-US" dirty="0" err="1"/>
              <a:t>cmd</a:t>
            </a:r>
            <a:endParaRPr lang="en-US" dirty="0"/>
          </a:p>
          <a:p>
            <a:r>
              <a:rPr lang="en-US" dirty="0"/>
              <a:t>;; Got answer:</a:t>
            </a:r>
          </a:p>
          <a:p>
            <a:r>
              <a:rPr lang="en-US" dirty="0"/>
              <a:t>;; -&gt;&gt;HEADER&lt;&lt;- opcode: QUERY, status: NOERROR, id: 14509</a:t>
            </a:r>
          </a:p>
          <a:p>
            <a:r>
              <a:rPr lang="en-US" dirty="0"/>
              <a:t>;; flags: </a:t>
            </a:r>
            <a:r>
              <a:rPr lang="en-US" dirty="0" err="1"/>
              <a:t>qr</a:t>
            </a:r>
            <a:r>
              <a:rPr lang="en-US" dirty="0"/>
              <a:t> </a:t>
            </a:r>
            <a:r>
              <a:rPr lang="en-US" dirty="0" err="1"/>
              <a:t>rd</a:t>
            </a:r>
            <a:r>
              <a:rPr lang="en-US" dirty="0"/>
              <a:t>; QUERY: 1, ANSWER: 1, AUTHORITY: 0, ADDITIONAL: 1</a:t>
            </a:r>
          </a:p>
          <a:p>
            <a:r>
              <a:rPr lang="en-US" dirty="0"/>
              <a:t>;; WARNING: recursion requested but not available</a:t>
            </a:r>
          </a:p>
          <a:p>
            <a:endParaRPr lang="en-US" dirty="0"/>
          </a:p>
          <a:p>
            <a:r>
              <a:rPr lang="en-US" dirty="0"/>
              <a:t>;; OPT PSEUDOSECTION:</a:t>
            </a:r>
          </a:p>
          <a:p>
            <a:r>
              <a:rPr lang="en-US" dirty="0"/>
              <a:t>; EDNS: version: 0, flags:; </a:t>
            </a:r>
            <a:r>
              <a:rPr lang="en-US" dirty="0" err="1"/>
              <a:t>udp</a:t>
            </a:r>
            <a:r>
              <a:rPr lang="en-US" dirty="0"/>
              <a:t>: 1450</a:t>
            </a:r>
          </a:p>
          <a:p>
            <a:r>
              <a:rPr lang="en-US" dirty="0"/>
              <a:t>;; QUESTION SECTION:</a:t>
            </a:r>
          </a:p>
          <a:p>
            <a:r>
              <a:rPr lang="en-US" dirty="0"/>
              <a:t>;</a:t>
            </a:r>
            <a:r>
              <a:rPr lang="en-US" dirty="0" err="1"/>
              <a:t>hostname.bind</a:t>
            </a:r>
            <a:r>
              <a:rPr lang="en-US" dirty="0"/>
              <a:t>.                 CH      TXT</a:t>
            </a:r>
          </a:p>
          <a:p>
            <a:endParaRPr lang="en-US" dirty="0"/>
          </a:p>
          <a:p>
            <a:r>
              <a:rPr lang="en-US" dirty="0"/>
              <a:t>;; ANSWER SECTION:</a:t>
            </a:r>
          </a:p>
          <a:p>
            <a:r>
              <a:rPr lang="en-US" dirty="0" err="1"/>
              <a:t>hostname.bind</a:t>
            </a:r>
            <a:r>
              <a:rPr lang="en-US" dirty="0"/>
              <a:t>.          0       CH      TXT     "</a:t>
            </a:r>
            <a:r>
              <a:rPr lang="en-US" dirty="0">
                <a:highlight>
                  <a:srgbClr val="FFFF00"/>
                </a:highlight>
              </a:rPr>
              <a:t>abva1.droot.maxgigapop.net</a:t>
            </a:r>
            <a:r>
              <a:rPr lang="en-US" dirty="0"/>
              <a:t>"</a:t>
            </a:r>
          </a:p>
          <a:p>
            <a:endParaRPr lang="en-US" dirty="0"/>
          </a:p>
          <a:p>
            <a:r>
              <a:rPr lang="en-US" dirty="0"/>
              <a:t>;; Query time: 12 </a:t>
            </a:r>
            <a:r>
              <a:rPr lang="en-US" dirty="0" err="1"/>
              <a:t>msec</a:t>
            </a:r>
            <a:endParaRPr lang="en-US" dirty="0"/>
          </a:p>
          <a:p>
            <a:r>
              <a:rPr lang="en-US" dirty="0"/>
              <a:t>;; SERVER: 199.7.91.13#53(199.7.91.13)</a:t>
            </a:r>
          </a:p>
          <a:p>
            <a:r>
              <a:rPr lang="en-US" dirty="0"/>
              <a:t>;; WHEN: Fri Oct 18 14:39:05 EDT 2019</a:t>
            </a:r>
          </a:p>
          <a:p>
            <a:r>
              <a:rPr lang="en-US" dirty="0"/>
              <a:t>;; MSG SIZE  rcvd: 81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215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37681-07B7-4275-957A-852012DE0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distribution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E314C-7E7A-4288-BDF4-11DE56F3F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Unicast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Broadcast</a:t>
            </a:r>
          </a:p>
          <a:p>
            <a:endParaRPr lang="en-US" dirty="0"/>
          </a:p>
          <a:p>
            <a:r>
              <a:rPr lang="en-US" dirty="0"/>
              <a:t>Multicast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Anycast</a:t>
            </a:r>
          </a:p>
        </p:txBody>
      </p:sp>
    </p:spTree>
    <p:extLst>
      <p:ext uri="{BB962C8B-B14F-4D97-AF65-F5344CB8AC3E}">
        <p14:creationId xmlns:p14="http://schemas.microsoft.com/office/powerpoint/2010/main" val="1390465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A1209-7640-4B04-8660-3832DE762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6049A-6ED1-42F6-8546-40EB75F2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90279"/>
            <a:ext cx="10515600" cy="5075918"/>
          </a:xfrm>
        </p:spPr>
        <p:txBody>
          <a:bodyPr>
            <a:normAutofit/>
          </a:bodyPr>
          <a:lstStyle/>
          <a:p>
            <a:r>
              <a:rPr lang="en-US" dirty="0"/>
              <a:t>Use geographical distance to evaluate the performance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Over 1/3 D-root queries travels 1000 km further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2A1D46-4D1A-4C43-8E8E-6F29E05B5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200" y="2052634"/>
            <a:ext cx="5939412" cy="375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70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F9FDF-932E-4205-9C56-74269230A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39"/>
            <a:ext cx="10515600" cy="5628323"/>
          </a:xfrm>
        </p:spPr>
        <p:txBody>
          <a:bodyPr/>
          <a:lstStyle/>
          <a:p>
            <a:r>
              <a:rPr lang="en-US" dirty="0"/>
              <a:t>More replicas do not guarantee the improvement of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FC1329-1879-4E1D-865D-910573F60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788" y="1045573"/>
            <a:ext cx="6623813" cy="400349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BD29CF5-F499-421A-AE5A-24476F96B320}"/>
              </a:ext>
            </a:extLst>
          </p:cNvPr>
          <p:cNvCxnSpPr>
            <a:cxnSpLocks/>
          </p:cNvCxnSpPr>
          <p:nvPr/>
        </p:nvCxnSpPr>
        <p:spPr>
          <a:xfrm>
            <a:off x="4117640" y="3776680"/>
            <a:ext cx="228316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70C11D6-40DB-0739-7DB2-8F4661DC6B4C}"/>
              </a:ext>
            </a:extLst>
          </p:cNvPr>
          <p:cNvSpPr txBox="1"/>
          <p:nvPr/>
        </p:nvSpPr>
        <p:spPr>
          <a:xfrm>
            <a:off x="4423464" y="5315932"/>
            <a:ext cx="395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point represents one week of data.</a:t>
            </a:r>
          </a:p>
        </p:txBody>
      </p:sp>
    </p:spTree>
    <p:extLst>
      <p:ext uri="{BB962C8B-B14F-4D97-AF65-F5344CB8AC3E}">
        <p14:creationId xmlns:p14="http://schemas.microsoft.com/office/powerpoint/2010/main" val="2374307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5DD1A-51F4-4B2B-8831-EDBFD8C28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90" y="261825"/>
            <a:ext cx="11755464" cy="1325563"/>
          </a:xfrm>
        </p:spPr>
        <p:txBody>
          <a:bodyPr/>
          <a:lstStyle/>
          <a:p>
            <a:r>
              <a:rPr lang="en-US" dirty="0"/>
              <a:t>Proposed Solution: Add Geographical Hints to BGP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73813-7A2A-4931-BD83-3498AE314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Community Number (</a:t>
            </a:r>
            <a:r>
              <a:rPr lang="en-US" dirty="0" err="1"/>
              <a:t>Key:Value</a:t>
            </a:r>
            <a:r>
              <a:rPr lang="en-US" dirty="0"/>
              <a:t> like)</a:t>
            </a:r>
          </a:p>
          <a:p>
            <a:pPr lvl="1"/>
            <a:r>
              <a:rPr lang="en-US" dirty="0"/>
              <a:t>16bit:16bit</a:t>
            </a:r>
          </a:p>
          <a:p>
            <a:pPr lvl="1"/>
            <a:r>
              <a:rPr lang="en-US" dirty="0"/>
              <a:t>First 16bit usually is the AS number</a:t>
            </a:r>
          </a:p>
          <a:p>
            <a:pPr lvl="1"/>
            <a:r>
              <a:rPr lang="en-US" dirty="0"/>
              <a:t>Last 16bit 7bit(Latitude) + 9bit(Longitude)</a:t>
            </a:r>
          </a:p>
          <a:p>
            <a:endParaRPr lang="en-US" dirty="0"/>
          </a:p>
          <a:p>
            <a:r>
              <a:rPr lang="en-US" dirty="0"/>
              <a:t>Each router chooses the nearest path based on:</a:t>
            </a:r>
          </a:p>
          <a:p>
            <a:pPr lvl="1"/>
            <a:r>
              <a:rPr lang="en-US" dirty="0"/>
              <a:t>BGP’s geographical hits and </a:t>
            </a:r>
          </a:p>
          <a:p>
            <a:pPr lvl="1"/>
            <a:r>
              <a:rPr lang="en-US" dirty="0"/>
              <a:t>Router’s geographical location</a:t>
            </a:r>
          </a:p>
        </p:txBody>
      </p:sp>
    </p:spTree>
    <p:extLst>
      <p:ext uri="{BB962C8B-B14F-4D97-AF65-F5344CB8AC3E}">
        <p14:creationId xmlns:p14="http://schemas.microsoft.com/office/powerpoint/2010/main" val="3015690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6F79E9B8-224B-1A38-EBEC-0806A90496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Practical Architecture for an Anycast CDN</a:t>
            </a:r>
          </a:p>
          <a:p>
            <a:r>
              <a:rPr lang="en-US" altLang="en-US"/>
              <a:t>Alzoubi et al. [ToW’11][WWW’08]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A practical and proactive way to optimize performance for a “single-homed” anycast network </a:t>
            </a:r>
          </a:p>
        </p:txBody>
      </p:sp>
      <p:sp>
        <p:nvSpPr>
          <p:cNvPr id="47107" name="Title 1">
            <a:extLst>
              <a:ext uri="{FF2B5EF4-FFF2-40B4-BE49-F238E27FC236}">
                <a16:creationId xmlns:a16="http://schemas.microsoft.com/office/drawing/2014/main" id="{3769D952-1458-5F9E-D411-73096AD47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MPLS-based Anycast Optimization</a:t>
            </a: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37E61605-F00A-9B6D-740B-5EDF8E888E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4B2A03-F246-4818-816B-E6FF4D27EC3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F3C201E9-7CBA-F71A-B0E9-20B2A5DE88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MPLS-based Anycast Optimization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D2FAF2A4-8CE5-6A8E-1570-30CDF17DD5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5181601"/>
            <a:ext cx="8229600" cy="944563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For load-balancing purposes, redirect traffic from different PEs to different CDN nodes with MPLS tunnels</a:t>
            </a: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19104A91-A64B-EA57-42A6-A919C7E4E2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51A27A-B5E2-4F67-AB38-A210137779B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pic>
        <p:nvPicPr>
          <p:cNvPr id="50181" name="Picture 4">
            <a:extLst>
              <a:ext uri="{FF2B5EF4-FFF2-40B4-BE49-F238E27FC236}">
                <a16:creationId xmlns:a16="http://schemas.microsoft.com/office/drawing/2014/main" id="{6035FACF-9CE7-4933-FA74-9F726B4DC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1323975"/>
            <a:ext cx="51943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836EC50-9D1A-4268-B737-9AE095EFE1C0}"/>
              </a:ext>
            </a:extLst>
          </p:cNvPr>
          <p:cNvCxnSpPr>
            <a:cxnSpLocks/>
          </p:cNvCxnSpPr>
          <p:nvPr/>
        </p:nvCxnSpPr>
        <p:spPr>
          <a:xfrm>
            <a:off x="4724400" y="2286000"/>
            <a:ext cx="152400" cy="7620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A7EC29-DDD2-2C36-B620-AC3100B03E1B}"/>
              </a:ext>
            </a:extLst>
          </p:cNvPr>
          <p:cNvCxnSpPr>
            <a:cxnSpLocks/>
          </p:cNvCxnSpPr>
          <p:nvPr/>
        </p:nvCxnSpPr>
        <p:spPr>
          <a:xfrm flipH="1">
            <a:off x="4800600" y="3048001"/>
            <a:ext cx="76200" cy="51911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ADC31D-F365-30DD-1743-D6AB0030B081}"/>
              </a:ext>
            </a:extLst>
          </p:cNvPr>
          <p:cNvCxnSpPr>
            <a:cxnSpLocks/>
          </p:cNvCxnSpPr>
          <p:nvPr/>
        </p:nvCxnSpPr>
        <p:spPr>
          <a:xfrm>
            <a:off x="4876800" y="3048000"/>
            <a:ext cx="2667000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391D25-EDE4-B43C-9E2C-1A20099CF0EF}"/>
              </a:ext>
            </a:extLst>
          </p:cNvPr>
          <p:cNvCxnSpPr>
            <a:cxnSpLocks/>
          </p:cNvCxnSpPr>
          <p:nvPr/>
        </p:nvCxnSpPr>
        <p:spPr>
          <a:xfrm flipH="1">
            <a:off x="7086601" y="2111376"/>
            <a:ext cx="309563" cy="555625"/>
          </a:xfrm>
          <a:prstGeom prst="straightConnector1">
            <a:avLst/>
          </a:prstGeom>
          <a:ln w="635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4AFFA3-D4E0-5D1E-B797-B1E8B9FC1795}"/>
              </a:ext>
            </a:extLst>
          </p:cNvPr>
          <p:cNvCxnSpPr>
            <a:cxnSpLocks/>
          </p:cNvCxnSpPr>
          <p:nvPr/>
        </p:nvCxnSpPr>
        <p:spPr>
          <a:xfrm>
            <a:off x="7086600" y="2667000"/>
            <a:ext cx="533400" cy="381000"/>
          </a:xfrm>
          <a:prstGeom prst="straightConnector1">
            <a:avLst/>
          </a:prstGeom>
          <a:ln w="635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B5A0AEA-BE5F-7CD2-98C0-D16C163AE602}"/>
              </a:ext>
            </a:extLst>
          </p:cNvPr>
          <p:cNvCxnSpPr>
            <a:cxnSpLocks/>
          </p:cNvCxnSpPr>
          <p:nvPr/>
        </p:nvCxnSpPr>
        <p:spPr>
          <a:xfrm flipH="1">
            <a:off x="4876800" y="2667001"/>
            <a:ext cx="2209800" cy="900113"/>
          </a:xfrm>
          <a:prstGeom prst="straightConnector1">
            <a:avLst/>
          </a:prstGeom>
          <a:ln w="635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4887F8F6-44AD-D20F-2DF8-8F4D9F8C53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For large objects, redirect connection to unicast address</a:t>
            </a:r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A1A611E6-0D3B-A2FD-7108-BCC880C16B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197401-8318-47C8-A6B3-E5413FBE3A9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id="{0D055AC0-3355-7BD9-B115-8F44F8D6F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23989"/>
            <a:ext cx="6630988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D84AC-5911-4FEB-AA15-3B16D6261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0E4D3-524B-409C-83D3-560C0894F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87815" cy="4351338"/>
          </a:xfrm>
        </p:spPr>
        <p:txBody>
          <a:bodyPr/>
          <a:lstStyle/>
          <a:p>
            <a:r>
              <a:rPr lang="en-US" dirty="0"/>
              <a:t>The most common scenario</a:t>
            </a:r>
          </a:p>
          <a:p>
            <a:endParaRPr lang="en-US" dirty="0"/>
          </a:p>
          <a:p>
            <a:r>
              <a:rPr lang="en-US" dirty="0"/>
              <a:t>Message sent from one host to another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pPr lvl="1"/>
            <a:r>
              <a:rPr lang="en-US" dirty="0" err="1"/>
              <a:t>ssh</a:t>
            </a:r>
            <a:r>
              <a:rPr lang="en-US" dirty="0"/>
              <a:t> to a server</a:t>
            </a:r>
          </a:p>
          <a:p>
            <a:pPr lvl="1"/>
            <a:r>
              <a:rPr lang="en-US" dirty="0"/>
              <a:t>Request a web page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DE85CC3-1D64-4BA8-A8D9-B883D24A0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04" y="2539922"/>
            <a:ext cx="3338462" cy="223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57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388E-72A5-47FB-86D0-FCDC65027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E684D-2BA2-47CD-8B73-7F6682B31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63562" cy="4351338"/>
          </a:xfrm>
        </p:spPr>
        <p:txBody>
          <a:bodyPr/>
          <a:lstStyle/>
          <a:p>
            <a:r>
              <a:rPr lang="en-US" dirty="0"/>
              <a:t>Usually used within a broadcast domain (i.e., local area network)</a:t>
            </a:r>
          </a:p>
          <a:p>
            <a:endParaRPr lang="en-US" dirty="0"/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DHCP discover message</a:t>
            </a:r>
          </a:p>
          <a:p>
            <a:pPr lvl="1"/>
            <a:r>
              <a:rPr lang="en-US" dirty="0"/>
              <a:t>Broadcast ping with –b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E737A1C-0E41-4B9D-9E17-5B0310809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762" y="365125"/>
            <a:ext cx="3065540" cy="205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C7F273-D8C5-45CC-A8D4-ADF17135C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761" y="2419036"/>
            <a:ext cx="5877733" cy="389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38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321CB-DE8E-431C-9DEC-6EF55DFF5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784"/>
            <a:ext cx="10515600" cy="1325563"/>
          </a:xfrm>
        </p:spPr>
        <p:txBody>
          <a:bodyPr/>
          <a:lstStyle/>
          <a:p>
            <a:r>
              <a:rPr lang="en-US" dirty="0"/>
              <a:t>Multicast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5BAA-1BE4-4545-94E0-0A0209A33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880" y="1353182"/>
            <a:ext cx="6924089" cy="524803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Send a message or a stream of messages to a specific group of hosts that subscribe to a multicast address</a:t>
            </a:r>
          </a:p>
          <a:p>
            <a:endParaRPr lang="en-US" dirty="0"/>
          </a:p>
          <a:p>
            <a:r>
              <a:rPr lang="en-US" dirty="0"/>
              <a:t>Typically used within a broadcast domain (i.e., within a local area network)</a:t>
            </a:r>
          </a:p>
          <a:p>
            <a:endParaRPr lang="en-US" dirty="0"/>
          </a:p>
          <a:p>
            <a:r>
              <a:rPr lang="en-US" dirty="0"/>
              <a:t>Protocol allows multicast across IP networks, but network operators don’t enable it.  Why?</a:t>
            </a:r>
          </a:p>
          <a:p>
            <a:endParaRPr lang="en-US" dirty="0"/>
          </a:p>
          <a:p>
            <a:r>
              <a:rPr lang="en-US" dirty="0"/>
              <a:t>On a routed network, routers may create replicas of packets and send them to multiple destinations</a:t>
            </a:r>
          </a:p>
          <a:p>
            <a:endParaRPr lang="en-US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IPTV</a:t>
            </a:r>
          </a:p>
          <a:p>
            <a:pPr lvl="1"/>
            <a:r>
              <a:rPr lang="en-US" dirty="0"/>
              <a:t>OSPF Link-State Advertisements (LSAs) sent to special multicast IP addresses, e.g., 224.0.0.5 (all OSPF routers)</a:t>
            </a:r>
          </a:p>
          <a:p>
            <a:pPr lvl="1"/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5C9ADC6C-780C-43F5-B801-95C3F10B0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740" y="2606552"/>
            <a:ext cx="2787951" cy="186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109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74909-625B-47FF-9782-DD9843CB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Anycast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8B8EF-6385-4BB7-817C-0F3B84C80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772"/>
            <a:ext cx="491636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Multiple sites share the same IP address</a:t>
            </a:r>
          </a:p>
          <a:p>
            <a:endParaRPr lang="en-US" dirty="0"/>
          </a:p>
          <a:p>
            <a:r>
              <a:rPr lang="en-US" dirty="0"/>
              <a:t>A datagram is routed to one of the sites</a:t>
            </a:r>
          </a:p>
          <a:p>
            <a:endParaRPr lang="en-US" dirty="0"/>
          </a:p>
          <a:p>
            <a:r>
              <a:rPr lang="en-US" dirty="0"/>
              <a:t>Site selected by routing policy</a:t>
            </a:r>
          </a:p>
          <a:p>
            <a:endParaRPr lang="en-US" dirty="0"/>
          </a:p>
          <a:p>
            <a:r>
              <a:rPr lang="en-US" dirty="0"/>
              <a:t>Only two entities are involved in the communication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DD9473-A466-425E-A7CC-7B8244724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565" y="2057400"/>
            <a:ext cx="57340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045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18470-D8BD-4ADB-A7B7-3C5BA7F7B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15CF9-CBB6-486F-AA2E-ECEB2C206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Servers with a common IP address that provide identical services from different locations</a:t>
            </a:r>
          </a:p>
          <a:p>
            <a:pPr lvl="1"/>
            <a:r>
              <a:rPr lang="en-US" dirty="0"/>
              <a:t>Each site might be just one single server</a:t>
            </a:r>
          </a:p>
          <a:p>
            <a:pPr lvl="1"/>
            <a:r>
              <a:rPr lang="en-US" dirty="0"/>
              <a:t>Or could be a cluster with a load-balancer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 services</a:t>
            </a:r>
          </a:p>
          <a:p>
            <a:pPr lvl="1"/>
            <a:r>
              <a:rPr lang="en-US" dirty="0"/>
              <a:t>DNS</a:t>
            </a:r>
          </a:p>
          <a:p>
            <a:pPr lvl="1"/>
            <a:r>
              <a:rPr lang="en-US" dirty="0"/>
              <a:t>CDN</a:t>
            </a:r>
          </a:p>
          <a:p>
            <a:pPr lvl="1"/>
            <a:r>
              <a:rPr lang="en-US" dirty="0"/>
              <a:t>DDoS protection</a:t>
            </a:r>
          </a:p>
        </p:txBody>
      </p:sp>
    </p:spTree>
    <p:extLst>
      <p:ext uri="{BB962C8B-B14F-4D97-AF65-F5344CB8AC3E}">
        <p14:creationId xmlns:p14="http://schemas.microsoft.com/office/powerpoint/2010/main" val="765615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8BF55-EC9E-4504-A7E5-7B4AD2C6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45" y="57074"/>
            <a:ext cx="10515600" cy="1325563"/>
          </a:xfrm>
        </p:spPr>
        <p:txBody>
          <a:bodyPr/>
          <a:lstStyle/>
          <a:p>
            <a:r>
              <a:rPr lang="en-US" dirty="0"/>
              <a:t>How to build an Anycast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95B6F-DA96-40B0-AAF6-5E1A942BE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728" y="1512732"/>
            <a:ext cx="4103581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Obtain a valid IP prefix and AS number</a:t>
            </a:r>
          </a:p>
          <a:p>
            <a:endParaRPr lang="en-US" dirty="0"/>
          </a:p>
          <a:p>
            <a:r>
              <a:rPr lang="en-US" dirty="0"/>
              <a:t>Peer with one or more ISPs that will readvertise the prefix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Announce the prefix from routers at different sites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B258D7A-7BB8-AA3E-1BE7-2EF2F5166152}"/>
              </a:ext>
            </a:extLst>
          </p:cNvPr>
          <p:cNvGrpSpPr/>
          <p:nvPr/>
        </p:nvGrpSpPr>
        <p:grpSpPr>
          <a:xfrm>
            <a:off x="5361745" y="1222029"/>
            <a:ext cx="6081148" cy="5225571"/>
            <a:chOff x="5443214" y="784557"/>
            <a:chExt cx="6710343" cy="602568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EDBFBD-09D1-4DA0-A5B3-FE39D4C639F4}"/>
                </a:ext>
              </a:extLst>
            </p:cNvPr>
            <p:cNvSpPr txBox="1"/>
            <p:nvPr/>
          </p:nvSpPr>
          <p:spPr>
            <a:xfrm>
              <a:off x="10592949" y="2006439"/>
              <a:ext cx="12666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Announce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23.1.0.0/24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7E3E8D7-A889-43F2-A7D3-FDE075617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17192" y="5754474"/>
              <a:ext cx="317500" cy="2794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7DCB86D-0BB7-4A10-96BA-2180901B1971}"/>
                </a:ext>
              </a:extLst>
            </p:cNvPr>
            <p:cNvGrpSpPr/>
            <p:nvPr/>
          </p:nvGrpSpPr>
          <p:grpSpPr>
            <a:xfrm>
              <a:off x="7152056" y="2994229"/>
              <a:ext cx="3162300" cy="2006600"/>
              <a:chOff x="1835150" y="4038600"/>
              <a:chExt cx="3162300" cy="200660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CB536C66-4F34-4A94-A1BC-870AA8EB6B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35150" y="4038600"/>
                <a:ext cx="3162300" cy="200660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7EDF3AF-0130-4083-9448-D6F0EA818E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9250" y="4978400"/>
                <a:ext cx="1028700" cy="152400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27BD9D-E7D8-489E-A5E7-166FEAE40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46183" y="1329030"/>
              <a:ext cx="558800" cy="558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AC9F298-2B42-4457-A007-70F7C1324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21946" y="1442814"/>
              <a:ext cx="444500" cy="330200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9BE9D78-2353-490D-9CFE-D14264A56F20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6366446" y="1608430"/>
              <a:ext cx="279737" cy="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746946-DA4E-4B02-A55B-3BC2E31C2879}"/>
                </a:ext>
              </a:extLst>
            </p:cNvPr>
            <p:cNvSpPr txBox="1"/>
            <p:nvPr/>
          </p:nvSpPr>
          <p:spPr>
            <a:xfrm>
              <a:off x="5873527" y="784557"/>
              <a:ext cx="1494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Anycast Site A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66C7151-69CF-44D8-BCED-D4401FB15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20708" y="1329030"/>
              <a:ext cx="558800" cy="5588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1B5138B-1FAE-4A8C-852D-9428260E9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15833" y="1446504"/>
              <a:ext cx="444500" cy="330200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4898E0C-D76F-42B8-AD4C-0AB5E12B3969}"/>
                </a:ext>
              </a:extLst>
            </p:cNvPr>
            <p:cNvCxnSpPr>
              <a:cxnSpLocks/>
              <a:stCxn id="13" idx="1"/>
              <a:endCxn id="14" idx="3"/>
            </p:cNvCxnSpPr>
            <p:nvPr/>
          </p:nvCxnSpPr>
          <p:spPr>
            <a:xfrm flipH="1">
              <a:off x="8360333" y="1608430"/>
              <a:ext cx="460375" cy="3174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D1E34FF-8488-45EA-AB7E-24CD939D43BE}"/>
                </a:ext>
              </a:extLst>
            </p:cNvPr>
            <p:cNvSpPr txBox="1"/>
            <p:nvPr/>
          </p:nvSpPr>
          <p:spPr>
            <a:xfrm>
              <a:off x="7946452" y="829523"/>
              <a:ext cx="1494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Anycast Site B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301D512-F387-495B-9B49-0D9C3D525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02283" y="1347564"/>
              <a:ext cx="558800" cy="5588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5E79BB0-E2D4-4917-BED7-DA7FE9A53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21233" y="1442814"/>
              <a:ext cx="444500" cy="330200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179075B-BD47-4F0A-853F-740EB4990757}"/>
                </a:ext>
              </a:extLst>
            </p:cNvPr>
            <p:cNvCxnSpPr>
              <a:cxnSpLocks/>
              <a:stCxn id="17" idx="1"/>
              <a:endCxn id="18" idx="3"/>
            </p:cNvCxnSpPr>
            <p:nvPr/>
          </p:nvCxnSpPr>
          <p:spPr>
            <a:xfrm flipH="1" flipV="1">
              <a:off x="10665733" y="1607914"/>
              <a:ext cx="336550" cy="1905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40713D8-EBF3-4A92-A8A9-BA90068C5FBE}"/>
                </a:ext>
              </a:extLst>
            </p:cNvPr>
            <p:cNvSpPr txBox="1"/>
            <p:nvPr/>
          </p:nvSpPr>
          <p:spPr>
            <a:xfrm>
              <a:off x="10185177" y="784557"/>
              <a:ext cx="1494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Anycast Site C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9E34828-7999-40AF-A95E-5A5E54F4BB57}"/>
                </a:ext>
              </a:extLst>
            </p:cNvPr>
            <p:cNvCxnSpPr>
              <a:cxnSpLocks/>
            </p:cNvCxnSpPr>
            <p:nvPr/>
          </p:nvCxnSpPr>
          <p:spPr>
            <a:xfrm>
              <a:off x="6748846" y="2016069"/>
              <a:ext cx="1006013" cy="122534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E67D20B-B2B5-4485-A96D-77058928A4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38100" y="2033364"/>
              <a:ext cx="963971" cy="1163323"/>
            </a:xfrm>
            <a:prstGeom prst="line">
              <a:avLst/>
            </a:prstGeom>
            <a:ln w="38100">
              <a:solidFill>
                <a:srgbClr val="E2080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1A30A2F-E9B4-4A55-B26D-4FFC9A08AC73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>
              <a:off x="8693708" y="2075155"/>
              <a:ext cx="39498" cy="919074"/>
            </a:xfrm>
            <a:prstGeom prst="line">
              <a:avLst/>
            </a:prstGeom>
            <a:ln w="38100">
              <a:solidFill>
                <a:srgbClr val="92D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7733C55-FD1D-494C-95E3-15C5BCB2C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93117" y="6063099"/>
              <a:ext cx="317500" cy="2794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52F6C3B-EA66-4552-A1C5-E4DCD3EF2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35357" y="5791926"/>
              <a:ext cx="317500" cy="279400"/>
            </a:xfrm>
            <a:prstGeom prst="rect">
              <a:avLst/>
            </a:prstGeom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8021BD9-CB75-44C6-AA19-33404FD2AE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7597" y="4759158"/>
              <a:ext cx="641072" cy="723936"/>
            </a:xfrm>
            <a:prstGeom prst="line">
              <a:avLst/>
            </a:prstGeom>
            <a:ln w="127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BC4D0F6-B6E2-446A-80C1-454094256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03392" y="6126951"/>
              <a:ext cx="317500" cy="2794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5C0C31E-D64A-4B0E-B88A-411B1E574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91585" y="5602497"/>
              <a:ext cx="317500" cy="2794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C668BF2-287F-4E3F-9D9C-7657CDD7F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7928" y="5691221"/>
              <a:ext cx="317500" cy="27940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E81D147-BAC3-4744-9B32-CD5FE007C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42833" y="6113806"/>
              <a:ext cx="317500" cy="279400"/>
            </a:xfrm>
            <a:prstGeom prst="rect">
              <a:avLst/>
            </a:prstGeom>
          </p:spPr>
        </p:pic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84A90FC-8220-4931-AAE6-D7208049BABF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8733206" y="5000829"/>
              <a:ext cx="46793" cy="834873"/>
            </a:xfrm>
            <a:prstGeom prst="line">
              <a:avLst/>
            </a:prstGeom>
            <a:ln w="127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084B127-90F5-4E28-8D05-F0F25969C6AE}"/>
                </a:ext>
              </a:extLst>
            </p:cNvPr>
            <p:cNvCxnSpPr>
              <a:cxnSpLocks/>
            </p:cNvCxnSpPr>
            <p:nvPr/>
          </p:nvCxnSpPr>
          <p:spPr>
            <a:xfrm>
              <a:off x="9889483" y="4707250"/>
              <a:ext cx="904624" cy="773526"/>
            </a:xfrm>
            <a:prstGeom prst="line">
              <a:avLst/>
            </a:prstGeom>
            <a:ln w="127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AAE78D4-3EE4-4F98-BCA2-D5B8CFA03572}"/>
                </a:ext>
              </a:extLst>
            </p:cNvPr>
            <p:cNvSpPr/>
            <p:nvPr/>
          </p:nvSpPr>
          <p:spPr>
            <a:xfrm>
              <a:off x="7817640" y="1154953"/>
              <a:ext cx="1685576" cy="889000"/>
            </a:xfrm>
            <a:prstGeom prst="ellipse">
              <a:avLst/>
            </a:prstGeom>
            <a:noFill/>
            <a:ln w="254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561DDA7-6775-4EC0-9B89-DBE4BF8EA498}"/>
                </a:ext>
              </a:extLst>
            </p:cNvPr>
            <p:cNvSpPr/>
            <p:nvPr/>
          </p:nvSpPr>
          <p:spPr>
            <a:xfrm>
              <a:off x="10114413" y="1130902"/>
              <a:ext cx="1685576" cy="889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07AB0FF-6E21-47EA-BC05-183A5648240F}"/>
                </a:ext>
              </a:extLst>
            </p:cNvPr>
            <p:cNvSpPr/>
            <p:nvPr/>
          </p:nvSpPr>
          <p:spPr>
            <a:xfrm>
              <a:off x="5743433" y="1140401"/>
              <a:ext cx="1685576" cy="889000"/>
            </a:xfrm>
            <a:prstGeom prst="ellips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AD6A756-6A54-4DA8-BDA3-B34D5DB41553}"/>
                </a:ext>
              </a:extLst>
            </p:cNvPr>
            <p:cNvSpPr/>
            <p:nvPr/>
          </p:nvSpPr>
          <p:spPr>
            <a:xfrm>
              <a:off x="6121579" y="5480776"/>
              <a:ext cx="1025589" cy="70353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9E2BA0B-2D8E-401D-BFC2-4A0756779C32}"/>
                </a:ext>
              </a:extLst>
            </p:cNvPr>
            <p:cNvSpPr/>
            <p:nvPr/>
          </p:nvSpPr>
          <p:spPr>
            <a:xfrm>
              <a:off x="7983835" y="5856912"/>
              <a:ext cx="1512369" cy="8337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C929F2A-E3FC-4F96-B4CE-C21164A32935}"/>
                </a:ext>
              </a:extLst>
            </p:cNvPr>
            <p:cNvSpPr/>
            <p:nvPr/>
          </p:nvSpPr>
          <p:spPr>
            <a:xfrm>
              <a:off x="10392978" y="5480776"/>
              <a:ext cx="1025589" cy="75436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AA81067-6DCA-4E76-8D3C-57F6403AD825}"/>
                </a:ext>
              </a:extLst>
            </p:cNvPr>
            <p:cNvSpPr txBox="1"/>
            <p:nvPr/>
          </p:nvSpPr>
          <p:spPr>
            <a:xfrm>
              <a:off x="5443214" y="5185040"/>
              <a:ext cx="14897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A’s catchment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241EA23-0601-4A54-A046-8C18C69955A8}"/>
                </a:ext>
              </a:extLst>
            </p:cNvPr>
            <p:cNvSpPr txBox="1"/>
            <p:nvPr/>
          </p:nvSpPr>
          <p:spPr>
            <a:xfrm>
              <a:off x="9270413" y="6440906"/>
              <a:ext cx="14897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B’s catchment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BE4971C-98F7-41B6-9833-6E318EE157DB}"/>
                </a:ext>
              </a:extLst>
            </p:cNvPr>
            <p:cNvSpPr txBox="1"/>
            <p:nvPr/>
          </p:nvSpPr>
          <p:spPr>
            <a:xfrm>
              <a:off x="10654685" y="5134212"/>
              <a:ext cx="14988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C’s catchment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00AC89A-79C8-4653-958D-0049FCCDF129}"/>
                </a:ext>
              </a:extLst>
            </p:cNvPr>
            <p:cNvSpPr txBox="1"/>
            <p:nvPr/>
          </p:nvSpPr>
          <p:spPr>
            <a:xfrm>
              <a:off x="8646946" y="2033364"/>
              <a:ext cx="12666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Announce</a:t>
              </a:r>
            </a:p>
            <a:p>
              <a:r>
                <a:rPr lang="en-US" dirty="0">
                  <a:solidFill>
                    <a:srgbClr val="00B050"/>
                  </a:solidFill>
                </a:rPr>
                <a:t>23.1.0.0/24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E33F7D0-B4C9-408D-8F72-FDBC3132CBA8}"/>
                </a:ext>
              </a:extLst>
            </p:cNvPr>
            <p:cNvSpPr txBox="1"/>
            <p:nvPr/>
          </p:nvSpPr>
          <p:spPr>
            <a:xfrm>
              <a:off x="5787598" y="2013587"/>
              <a:ext cx="12666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Announce</a:t>
              </a:r>
            </a:p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23.1.0.0/24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9665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4043-DD69-4F20-83C7-11A295879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Advantages of Anycast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4298F-9A25-41BF-9F9A-95EB427A8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036"/>
            <a:ext cx="10515600" cy="4351338"/>
          </a:xfrm>
        </p:spPr>
        <p:txBody>
          <a:bodyPr/>
          <a:lstStyle/>
          <a:p>
            <a:r>
              <a:rPr lang="en-US" dirty="0"/>
              <a:t>If all goes well, a client’s traffic will be directed to a nearby site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More sites may result in better performance and more capacity</a:t>
            </a:r>
          </a:p>
          <a:p>
            <a:endParaRPr lang="en-US" dirty="0"/>
          </a:p>
          <a:p>
            <a:r>
              <a:rPr lang="en-US" dirty="0"/>
              <a:t>Anycast doesn’t require multiple rounds of DNS-resolution to direct clients to servers</a:t>
            </a:r>
          </a:p>
          <a:p>
            <a:endParaRPr lang="en-US" dirty="0"/>
          </a:p>
          <a:p>
            <a:r>
              <a:rPr lang="en-US" dirty="0"/>
              <a:t>Anycast avoids the need to decide which site to send each client or nameserver to</a:t>
            </a:r>
          </a:p>
        </p:txBody>
      </p:sp>
    </p:spTree>
    <p:extLst>
      <p:ext uri="{BB962C8B-B14F-4D97-AF65-F5344CB8AC3E}">
        <p14:creationId xmlns:p14="http://schemas.microsoft.com/office/powerpoint/2010/main" val="26530978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10.4|1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2.9|19.1|1.1"/>
</p:tagLst>
</file>

<file path=ppt/theme/theme1.xml><?xml version="1.0" encoding="utf-8"?>
<a:theme xmlns:a="http://schemas.openxmlformats.org/drawingml/2006/main" name="Office Theme">
  <a:themeElements>
    <a:clrScheme name="Duke Light">
      <a:dk1>
        <a:srgbClr val="001A57"/>
      </a:dk1>
      <a:lt1>
        <a:srgbClr val="FFFFFF"/>
      </a:lt1>
      <a:dk2>
        <a:srgbClr val="666666"/>
      </a:dk2>
      <a:lt2>
        <a:srgbClr val="E2E6ED"/>
      </a:lt2>
      <a:accent1>
        <a:srgbClr val="005587"/>
      </a:accent1>
      <a:accent2>
        <a:srgbClr val="0577B1"/>
      </a:accent2>
      <a:accent3>
        <a:srgbClr val="FFD960"/>
      </a:accent3>
      <a:accent4>
        <a:srgbClr val="C84E00"/>
      </a:accent4>
      <a:accent5>
        <a:srgbClr val="993399"/>
      </a:accent5>
      <a:accent6>
        <a:srgbClr val="339898"/>
      </a:accent6>
      <a:hlink>
        <a:srgbClr val="E89923"/>
      </a:hlink>
      <a:folHlink>
        <a:srgbClr val="E8992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0B8E47FC-7D2F-7D45-A160-C4814F959E98}" vid="{464B59C9-4F8E-C946-84FB-E3EE7BB86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8DC53FFA9A7C49971AE9951AE39BCD" ma:contentTypeVersion="7" ma:contentTypeDescription="Create a new document." ma:contentTypeScope="" ma:versionID="99ee356be3b548880ea6ea45d1882122">
  <xsd:schema xmlns:xsd="http://www.w3.org/2001/XMLSchema" xmlns:xs="http://www.w3.org/2001/XMLSchema" xmlns:p="http://schemas.microsoft.com/office/2006/metadata/properties" xmlns:ns3="39849c89-b1e2-4e3f-a1dd-a02ee00584c3" xmlns:ns4="25c9b689-57a7-4aba-a9e1-cf7d54414c27" targetNamespace="http://schemas.microsoft.com/office/2006/metadata/properties" ma:root="true" ma:fieldsID="de4a9aa0aedd20479471f12540dd6a52" ns3:_="" ns4:_="">
    <xsd:import namespace="39849c89-b1e2-4e3f-a1dd-a02ee00584c3"/>
    <xsd:import namespace="25c9b689-57a7-4aba-a9e1-cf7d54414c2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49c89-b1e2-4e3f-a1dd-a02ee00584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9b689-57a7-4aba-a9e1-cf7d54414c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0BF434-E3B7-44AA-8977-D7777E4479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849c89-b1e2-4e3f-a1dd-a02ee00584c3"/>
    <ds:schemaRef ds:uri="25c9b689-57a7-4aba-a9e1-cf7d54414c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3EE217-A8BA-4CA9-954B-83C934B5CD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AA2184-E365-4724-BD40-689EE94F463D}">
  <ds:schemaRefs>
    <ds:schemaRef ds:uri="http://www.w3.org/XML/1998/namespace"/>
    <ds:schemaRef ds:uri="http://schemas.microsoft.com/office/2006/documentManagement/types"/>
    <ds:schemaRef ds:uri="http://purl.org/dc/elements/1.1/"/>
    <ds:schemaRef ds:uri="25c9b689-57a7-4aba-a9e1-cf7d54414c27"/>
    <ds:schemaRef ds:uri="39849c89-b1e2-4e3f-a1dd-a02ee00584c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duke_light_b_l</Template>
  <TotalTime>1682</TotalTime>
  <Words>1191</Words>
  <Application>Microsoft Office PowerPoint</Application>
  <PresentationFormat>Widescreen</PresentationFormat>
  <Paragraphs>202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-apple-system</vt:lpstr>
      <vt:lpstr>Arial</vt:lpstr>
      <vt:lpstr>Calibri</vt:lpstr>
      <vt:lpstr>Calibri Light</vt:lpstr>
      <vt:lpstr>Office Theme</vt:lpstr>
      <vt:lpstr>Anycast Networks</vt:lpstr>
      <vt:lpstr>Message distribution modes</vt:lpstr>
      <vt:lpstr>Unicast</vt:lpstr>
      <vt:lpstr>Broadcast</vt:lpstr>
      <vt:lpstr>Multicast</vt:lpstr>
      <vt:lpstr>IP Anycast</vt:lpstr>
      <vt:lpstr>Sites</vt:lpstr>
      <vt:lpstr>How to build an Anycast System</vt:lpstr>
      <vt:lpstr>Potential Advantages of Anycast</vt:lpstr>
      <vt:lpstr>Anycast Applications</vt:lpstr>
      <vt:lpstr>DNS applications</vt:lpstr>
      <vt:lpstr>Root server physical locations</vt:lpstr>
      <vt:lpstr>CDN Application (Cloudflare)</vt:lpstr>
      <vt:lpstr>Prolexic-Anycast DDoS Mitigation System</vt:lpstr>
      <vt:lpstr>Potential Problems with Anycast</vt:lpstr>
      <vt:lpstr> Ideal anycast behavior</vt:lpstr>
      <vt:lpstr> IP anycast does not minimize latency</vt:lpstr>
      <vt:lpstr>Measuring distance to root servers</vt:lpstr>
      <vt:lpstr>CHAOS Query</vt:lpstr>
      <vt:lpstr>Result</vt:lpstr>
      <vt:lpstr>PowerPoint Presentation</vt:lpstr>
      <vt:lpstr>Proposed Solution: Add Geographical Hints to BGP</vt:lpstr>
      <vt:lpstr>MPLS-based Anycast Optimization</vt:lpstr>
      <vt:lpstr>MPLS-based Anycast Optimization</vt:lpstr>
      <vt:lpstr>For large objects, redirect connection to unicast address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Anycast Networks</dc:title>
  <dc:creator>Shane Zhang</dc:creator>
  <cp:lastModifiedBy>Bruce Maggs</cp:lastModifiedBy>
  <cp:revision>16</cp:revision>
  <dcterms:created xsi:type="dcterms:W3CDTF">2021-09-27T16:54:13Z</dcterms:created>
  <dcterms:modified xsi:type="dcterms:W3CDTF">2025-04-03T15:23:21Z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0x010100B38DC53FFA9A7C49971AE9951AE39BCD</vt:lpwstr>
  </property>
</Properties>
</file>